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27" r:id="rId2"/>
    <p:sldId id="412" r:id="rId3"/>
    <p:sldId id="428" r:id="rId4"/>
    <p:sldId id="414" r:id="rId5"/>
    <p:sldId id="433" r:id="rId6"/>
    <p:sldId id="431" r:id="rId7"/>
    <p:sldId id="432" r:id="rId8"/>
    <p:sldId id="434" r:id="rId9"/>
    <p:sldId id="436" r:id="rId10"/>
    <p:sldId id="440" r:id="rId11"/>
    <p:sldId id="442" r:id="rId12"/>
    <p:sldId id="465" r:id="rId13"/>
    <p:sldId id="457" r:id="rId14"/>
    <p:sldId id="458" r:id="rId15"/>
    <p:sldId id="466" r:id="rId16"/>
    <p:sldId id="460" r:id="rId17"/>
    <p:sldId id="462" r:id="rId18"/>
    <p:sldId id="435" r:id="rId19"/>
    <p:sldId id="266" r:id="rId20"/>
    <p:sldId id="438" r:id="rId21"/>
    <p:sldId id="463" r:id="rId22"/>
    <p:sldId id="441" r:id="rId23"/>
    <p:sldId id="443" r:id="rId24"/>
    <p:sldId id="439" r:id="rId25"/>
    <p:sldId id="445" r:id="rId26"/>
    <p:sldId id="446" r:id="rId27"/>
    <p:sldId id="447" r:id="rId28"/>
    <p:sldId id="449" r:id="rId29"/>
    <p:sldId id="451" r:id="rId30"/>
    <p:sldId id="452" r:id="rId31"/>
    <p:sldId id="464" r:id="rId32"/>
    <p:sldId id="453" r:id="rId33"/>
    <p:sldId id="455" r:id="rId34"/>
    <p:sldId id="454" r:id="rId35"/>
    <p:sldId id="45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11CE"/>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87"/>
  </p:normalViewPr>
  <p:slideViewPr>
    <p:cSldViewPr snapToGrid="0" snapToObjects="1">
      <p:cViewPr varScale="1">
        <p:scale>
          <a:sx n="144" d="100"/>
          <a:sy n="144" d="100"/>
        </p:scale>
        <p:origin x="111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7.emf"/><Relationship Id="rId1" Type="http://schemas.openxmlformats.org/officeDocument/2006/relationships/image" Target="../media/image36.emf"/><Relationship Id="rId4"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7.emf"/><Relationship Id="rId1" Type="http://schemas.openxmlformats.org/officeDocument/2006/relationships/image" Target="../media/image37.emf"/><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7.emf"/><Relationship Id="rId1" Type="http://schemas.openxmlformats.org/officeDocument/2006/relationships/image" Target="../media/image41.wmf"/><Relationship Id="rId5" Type="http://schemas.openxmlformats.org/officeDocument/2006/relationships/image" Target="../media/image39.emf"/><Relationship Id="rId4" Type="http://schemas.openxmlformats.org/officeDocument/2006/relationships/image" Target="../media/image38.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image" Target="../media/image42.emf"/><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image" Target="../media/image44.emf"/><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12" Type="http://schemas.openxmlformats.org/officeDocument/2006/relationships/image" Target="../media/image62.emf"/><Relationship Id="rId2" Type="http://schemas.openxmlformats.org/officeDocument/2006/relationships/image" Target="../media/image52.emf"/><Relationship Id="rId1" Type="http://schemas.openxmlformats.org/officeDocument/2006/relationships/image" Target="../media/image51.emf"/><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9.emf"/><Relationship Id="rId7" Type="http://schemas.openxmlformats.org/officeDocument/2006/relationships/image" Target="../media/image65.emf"/><Relationship Id="rId12" Type="http://schemas.openxmlformats.org/officeDocument/2006/relationships/image" Target="../media/image70.emf"/><Relationship Id="rId2" Type="http://schemas.openxmlformats.org/officeDocument/2006/relationships/image" Target="../media/image58.emf"/><Relationship Id="rId1" Type="http://schemas.openxmlformats.org/officeDocument/2006/relationships/image" Target="../media/image63.emf"/><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1.emf"/><Relationship Id="rId10" Type="http://schemas.openxmlformats.org/officeDocument/2006/relationships/image" Target="../media/image68.emf"/><Relationship Id="rId4" Type="http://schemas.openxmlformats.org/officeDocument/2006/relationships/image" Target="../media/image60.emf"/><Relationship Id="rId9" Type="http://schemas.openxmlformats.org/officeDocument/2006/relationships/image" Target="../media/image67.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3.emf"/><Relationship Id="rId7" Type="http://schemas.openxmlformats.org/officeDocument/2006/relationships/image" Target="../media/image75.emf"/><Relationship Id="rId2" Type="http://schemas.openxmlformats.org/officeDocument/2006/relationships/image" Target="../media/image72.emf"/><Relationship Id="rId1" Type="http://schemas.openxmlformats.org/officeDocument/2006/relationships/image" Target="../media/image51.emf"/><Relationship Id="rId6" Type="http://schemas.openxmlformats.org/officeDocument/2006/relationships/image" Target="../media/image57.emf"/><Relationship Id="rId5" Type="http://schemas.openxmlformats.org/officeDocument/2006/relationships/image" Target="../media/image74.emf"/><Relationship Id="rId4" Type="http://schemas.openxmlformats.org/officeDocument/2006/relationships/image" Target="../media/image55.emf"/><Relationship Id="rId9" Type="http://schemas.openxmlformats.org/officeDocument/2006/relationships/image" Target="../media/image58.e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5.emf"/><Relationship Id="rId7" Type="http://schemas.openxmlformats.org/officeDocument/2006/relationships/image" Target="../media/image81.emf"/><Relationship Id="rId2" Type="http://schemas.openxmlformats.org/officeDocument/2006/relationships/image" Target="../media/image72.emf"/><Relationship Id="rId1" Type="http://schemas.openxmlformats.org/officeDocument/2006/relationships/image" Target="../media/image77.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 Id="rId9"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84.emf"/><Relationship Id="rId7" Type="http://schemas.openxmlformats.org/officeDocument/2006/relationships/image" Target="../media/image75.emf"/><Relationship Id="rId2" Type="http://schemas.openxmlformats.org/officeDocument/2006/relationships/image" Target="../media/image83.emf"/><Relationship Id="rId1" Type="http://schemas.openxmlformats.org/officeDocument/2006/relationships/image" Target="../media/image82.emf"/><Relationship Id="rId6" Type="http://schemas.openxmlformats.org/officeDocument/2006/relationships/image" Target="../media/image72.emf"/><Relationship Id="rId5" Type="http://schemas.openxmlformats.org/officeDocument/2006/relationships/image" Target="../media/image58.emf"/><Relationship Id="rId4" Type="http://schemas.openxmlformats.org/officeDocument/2006/relationships/image" Target="../media/image85.emf"/><Relationship Id="rId9" Type="http://schemas.openxmlformats.org/officeDocument/2006/relationships/image" Target="../media/image86.e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61.emf"/><Relationship Id="rId7" Type="http://schemas.openxmlformats.org/officeDocument/2006/relationships/image" Target="../media/image57.emf"/><Relationship Id="rId12" Type="http://schemas.openxmlformats.org/officeDocument/2006/relationships/image" Target="../media/image93.emf"/><Relationship Id="rId2" Type="http://schemas.openxmlformats.org/officeDocument/2006/relationships/image" Target="../media/image58.emf"/><Relationship Id="rId1" Type="http://schemas.openxmlformats.org/officeDocument/2006/relationships/image" Target="../media/image51.emf"/><Relationship Id="rId6" Type="http://schemas.openxmlformats.org/officeDocument/2006/relationships/image" Target="../media/image88.emf"/><Relationship Id="rId11" Type="http://schemas.openxmlformats.org/officeDocument/2006/relationships/image" Target="../media/image92.emf"/><Relationship Id="rId5" Type="http://schemas.openxmlformats.org/officeDocument/2006/relationships/image" Target="../media/image55.emf"/><Relationship Id="rId10" Type="http://schemas.openxmlformats.org/officeDocument/2006/relationships/image" Target="../media/image91.emf"/><Relationship Id="rId4" Type="http://schemas.openxmlformats.org/officeDocument/2006/relationships/image" Target="../media/image87.emf"/><Relationship Id="rId9" Type="http://schemas.openxmlformats.org/officeDocument/2006/relationships/image" Target="../media/image90.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94.emf"/><Relationship Id="rId7" Type="http://schemas.openxmlformats.org/officeDocument/2006/relationships/image" Target="../media/image95.emf"/><Relationship Id="rId2" Type="http://schemas.openxmlformats.org/officeDocument/2006/relationships/image" Target="../media/image61.emf"/><Relationship Id="rId1" Type="http://schemas.openxmlformats.org/officeDocument/2006/relationships/image" Target="../media/image58.emf"/><Relationship Id="rId6" Type="http://schemas.openxmlformats.org/officeDocument/2006/relationships/image" Target="../media/image91.emf"/><Relationship Id="rId11" Type="http://schemas.openxmlformats.org/officeDocument/2006/relationships/image" Target="../media/image98.emf"/><Relationship Id="rId5" Type="http://schemas.openxmlformats.org/officeDocument/2006/relationships/image" Target="../media/image90.emf"/><Relationship Id="rId10" Type="http://schemas.openxmlformats.org/officeDocument/2006/relationships/image" Target="../media/image97.emf"/><Relationship Id="rId4" Type="http://schemas.openxmlformats.org/officeDocument/2006/relationships/image" Target="../media/image89.emf"/><Relationship Id="rId9" Type="http://schemas.openxmlformats.org/officeDocument/2006/relationships/image" Target="../media/image96.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100.emf"/><Relationship Id="rId2" Type="http://schemas.openxmlformats.org/officeDocument/2006/relationships/image" Target="../media/image61.emf"/><Relationship Id="rId1" Type="http://schemas.openxmlformats.org/officeDocument/2006/relationships/image" Target="../media/image58.emf"/><Relationship Id="rId6" Type="http://schemas.openxmlformats.org/officeDocument/2006/relationships/image" Target="../media/image99.emf"/><Relationship Id="rId5" Type="http://schemas.openxmlformats.org/officeDocument/2006/relationships/image" Target="../media/image91.emf"/><Relationship Id="rId4" Type="http://schemas.openxmlformats.org/officeDocument/2006/relationships/image" Target="../media/image90.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85.emf"/><Relationship Id="rId2" Type="http://schemas.openxmlformats.org/officeDocument/2006/relationships/image" Target="../media/image61.emf"/><Relationship Id="rId1" Type="http://schemas.openxmlformats.org/officeDocument/2006/relationships/image" Target="../media/image58.emf"/><Relationship Id="rId6" Type="http://schemas.openxmlformats.org/officeDocument/2006/relationships/image" Target="../media/image101.emf"/><Relationship Id="rId5" Type="http://schemas.openxmlformats.org/officeDocument/2006/relationships/image" Target="../media/image91.emf"/><Relationship Id="rId4" Type="http://schemas.openxmlformats.org/officeDocument/2006/relationships/image" Target="../media/image90.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image" Target="../media/image114.emf"/><Relationship Id="rId3" Type="http://schemas.openxmlformats.org/officeDocument/2006/relationships/image" Target="../media/image104.emf"/><Relationship Id="rId7" Type="http://schemas.openxmlformats.org/officeDocument/2006/relationships/image" Target="../media/image108.emf"/><Relationship Id="rId12" Type="http://schemas.openxmlformats.org/officeDocument/2006/relationships/image" Target="../media/image113.emf"/><Relationship Id="rId2" Type="http://schemas.openxmlformats.org/officeDocument/2006/relationships/image" Target="../media/image103.emf"/><Relationship Id="rId16" Type="http://schemas.openxmlformats.org/officeDocument/2006/relationships/image" Target="../media/image117.emf"/><Relationship Id="rId1" Type="http://schemas.openxmlformats.org/officeDocument/2006/relationships/image" Target="../media/image102.emf"/><Relationship Id="rId6" Type="http://schemas.openxmlformats.org/officeDocument/2006/relationships/image" Target="../media/image107.emf"/><Relationship Id="rId11" Type="http://schemas.openxmlformats.org/officeDocument/2006/relationships/image" Target="../media/image112.emf"/><Relationship Id="rId5" Type="http://schemas.openxmlformats.org/officeDocument/2006/relationships/image" Target="../media/image106.emf"/><Relationship Id="rId15" Type="http://schemas.openxmlformats.org/officeDocument/2006/relationships/image" Target="../media/image116.emf"/><Relationship Id="rId10" Type="http://schemas.openxmlformats.org/officeDocument/2006/relationships/image" Target="../media/image111.emf"/><Relationship Id="rId4" Type="http://schemas.openxmlformats.org/officeDocument/2006/relationships/image" Target="../media/image105.emf"/><Relationship Id="rId9" Type="http://schemas.openxmlformats.org/officeDocument/2006/relationships/image" Target="../media/image110.emf"/><Relationship Id="rId14" Type="http://schemas.openxmlformats.org/officeDocument/2006/relationships/image" Target="../media/image115.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5.emf"/><Relationship Id="rId7" Type="http://schemas.openxmlformats.org/officeDocument/2006/relationships/image" Target="../media/image109.emf"/><Relationship Id="rId12" Type="http://schemas.openxmlformats.org/officeDocument/2006/relationships/image" Target="../media/image115.emf"/><Relationship Id="rId2" Type="http://schemas.openxmlformats.org/officeDocument/2006/relationships/image" Target="../media/image104.emf"/><Relationship Id="rId1" Type="http://schemas.openxmlformats.org/officeDocument/2006/relationships/image" Target="../media/image102.emf"/><Relationship Id="rId6" Type="http://schemas.openxmlformats.org/officeDocument/2006/relationships/image" Target="../media/image118.emf"/><Relationship Id="rId11" Type="http://schemas.openxmlformats.org/officeDocument/2006/relationships/image" Target="../media/image120.emf"/><Relationship Id="rId5" Type="http://schemas.openxmlformats.org/officeDocument/2006/relationships/image" Target="../media/image107.emf"/><Relationship Id="rId10" Type="http://schemas.openxmlformats.org/officeDocument/2006/relationships/image" Target="../media/image113.emf"/><Relationship Id="rId4" Type="http://schemas.openxmlformats.org/officeDocument/2006/relationships/image" Target="../media/image106.emf"/><Relationship Id="rId9" Type="http://schemas.openxmlformats.org/officeDocument/2006/relationships/image" Target="../media/image119.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11.emf"/><Relationship Id="rId13" Type="http://schemas.openxmlformats.org/officeDocument/2006/relationships/image" Target="../media/image124.emf"/><Relationship Id="rId18" Type="http://schemas.openxmlformats.org/officeDocument/2006/relationships/image" Target="../media/image129.emf"/><Relationship Id="rId3" Type="http://schemas.openxmlformats.org/officeDocument/2006/relationships/image" Target="../media/image105.emf"/><Relationship Id="rId21" Type="http://schemas.openxmlformats.org/officeDocument/2006/relationships/image" Target="../media/image132.emf"/><Relationship Id="rId7" Type="http://schemas.openxmlformats.org/officeDocument/2006/relationships/image" Target="../media/image109.emf"/><Relationship Id="rId12" Type="http://schemas.openxmlformats.org/officeDocument/2006/relationships/image" Target="../media/image123.emf"/><Relationship Id="rId17" Type="http://schemas.openxmlformats.org/officeDocument/2006/relationships/image" Target="../media/image128.emf"/><Relationship Id="rId2" Type="http://schemas.openxmlformats.org/officeDocument/2006/relationships/image" Target="../media/image104.emf"/><Relationship Id="rId16" Type="http://schemas.openxmlformats.org/officeDocument/2006/relationships/image" Target="../media/image127.emf"/><Relationship Id="rId20" Type="http://schemas.openxmlformats.org/officeDocument/2006/relationships/image" Target="../media/image131.emf"/><Relationship Id="rId1" Type="http://schemas.openxmlformats.org/officeDocument/2006/relationships/image" Target="../media/image102.emf"/><Relationship Id="rId6" Type="http://schemas.openxmlformats.org/officeDocument/2006/relationships/image" Target="../media/image108.emf"/><Relationship Id="rId11" Type="http://schemas.openxmlformats.org/officeDocument/2006/relationships/image" Target="../media/image122.emf"/><Relationship Id="rId5" Type="http://schemas.openxmlformats.org/officeDocument/2006/relationships/image" Target="../media/image107.emf"/><Relationship Id="rId15" Type="http://schemas.openxmlformats.org/officeDocument/2006/relationships/image" Target="../media/image126.emf"/><Relationship Id="rId23" Type="http://schemas.openxmlformats.org/officeDocument/2006/relationships/image" Target="../media/image133.emf"/><Relationship Id="rId10" Type="http://schemas.openxmlformats.org/officeDocument/2006/relationships/image" Target="../media/image113.emf"/><Relationship Id="rId19" Type="http://schemas.openxmlformats.org/officeDocument/2006/relationships/image" Target="../media/image130.emf"/><Relationship Id="rId4" Type="http://schemas.openxmlformats.org/officeDocument/2006/relationships/image" Target="../media/image106.emf"/><Relationship Id="rId9" Type="http://schemas.openxmlformats.org/officeDocument/2006/relationships/image" Target="../media/image121.emf"/><Relationship Id="rId14" Type="http://schemas.openxmlformats.org/officeDocument/2006/relationships/image" Target="../media/image125.emf"/><Relationship Id="rId22" Type="http://schemas.openxmlformats.org/officeDocument/2006/relationships/image" Target="../media/image115.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image" Target="../media/image134.emf"/><Relationship Id="rId5" Type="http://schemas.openxmlformats.org/officeDocument/2006/relationships/image" Target="../media/image138.emf"/><Relationship Id="rId4" Type="http://schemas.openxmlformats.org/officeDocument/2006/relationships/image" Target="../media/image137.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 Id="rId4" Type="http://schemas.openxmlformats.org/officeDocument/2006/relationships/image" Target="../media/image14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image" Target="../media/image143.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4"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image" Target="../media/image18.emf"/><Relationship Id="rId1" Type="http://schemas.openxmlformats.org/officeDocument/2006/relationships/image" Target="../media/image17.emf"/><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9.emf"/><Relationship Id="rId7" Type="http://schemas.openxmlformats.org/officeDocument/2006/relationships/image" Target="../media/image31.emf"/><Relationship Id="rId2" Type="http://schemas.openxmlformats.org/officeDocument/2006/relationships/image" Target="../media/image18.emf"/><Relationship Id="rId1" Type="http://schemas.openxmlformats.org/officeDocument/2006/relationships/image" Target="../media/image17.emf"/><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10/22/21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B9E8CF-85CE-2D46-A278-69BD6EE0F1FF}" type="slidenum">
              <a:rPr lang="en-US" sz="1200"/>
              <a:pPr/>
              <a:t>6</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2018D2-0677-234E-BE16-CC3C059E6EF5}" type="slidenum">
              <a:rPr lang="en-US" sz="1200"/>
              <a:pPr/>
              <a:t>7</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10/22/21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10/22/21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10/22/21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10/22/21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10/22/21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10/22/21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29.emf"/><Relationship Id="rId18" Type="http://schemas.openxmlformats.org/officeDocument/2006/relationships/oleObject" Target="../embeddings/oleObject37.bin"/><Relationship Id="rId3" Type="http://schemas.openxmlformats.org/officeDocument/2006/relationships/image" Target="../media/image20.png"/><Relationship Id="rId7" Type="http://schemas.openxmlformats.org/officeDocument/2006/relationships/image" Target="../media/image18.emf"/><Relationship Id="rId12" Type="http://schemas.openxmlformats.org/officeDocument/2006/relationships/oleObject" Target="../embeddings/oleObject34.bin"/><Relationship Id="rId17" Type="http://schemas.openxmlformats.org/officeDocument/2006/relationships/image" Target="../media/image31.emf"/><Relationship Id="rId2" Type="http://schemas.openxmlformats.org/officeDocument/2006/relationships/slideLayout" Target="../slideLayouts/slideLayout1.xml"/><Relationship Id="rId16" Type="http://schemas.openxmlformats.org/officeDocument/2006/relationships/oleObject" Target="../embeddings/oleObject36.bin"/><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image" Target="../media/image28.emf"/><Relationship Id="rId5" Type="http://schemas.openxmlformats.org/officeDocument/2006/relationships/image" Target="../media/image17.emf"/><Relationship Id="rId15" Type="http://schemas.openxmlformats.org/officeDocument/2006/relationships/image" Target="../media/image30.emf"/><Relationship Id="rId10" Type="http://schemas.openxmlformats.org/officeDocument/2006/relationships/oleObject" Target="../embeddings/oleObject33.bin"/><Relationship Id="rId19" Type="http://schemas.openxmlformats.org/officeDocument/2006/relationships/image" Target="../media/image32.emf"/><Relationship Id="rId4" Type="http://schemas.openxmlformats.org/officeDocument/2006/relationships/oleObject" Target="../embeddings/oleObject30.bin"/><Relationship Id="rId9" Type="http://schemas.openxmlformats.org/officeDocument/2006/relationships/image" Target="../media/image19.emf"/><Relationship Id="rId14" Type="http://schemas.openxmlformats.org/officeDocument/2006/relationships/oleObject" Target="../embeddings/oleObject35.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20.png"/><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39.bin"/><Relationship Id="rId11" Type="http://schemas.openxmlformats.org/officeDocument/2006/relationships/image" Target="../media/image33.emf"/><Relationship Id="rId5" Type="http://schemas.openxmlformats.org/officeDocument/2006/relationships/image" Target="../media/image17.e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34.emf"/><Relationship Id="rId5" Type="http://schemas.openxmlformats.org/officeDocument/2006/relationships/oleObject" Target="../embeddings/oleObject43.bin"/><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45.bin"/><Relationship Id="rId7"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7.emf"/><Relationship Id="rId5" Type="http://schemas.openxmlformats.org/officeDocument/2006/relationships/oleObject" Target="../embeddings/oleObject42.bin"/><Relationship Id="rId10" Type="http://schemas.openxmlformats.org/officeDocument/2006/relationships/image" Target="../media/image35.emf"/><Relationship Id="rId4" Type="http://schemas.openxmlformats.org/officeDocument/2006/relationships/image" Target="../media/image36.emf"/><Relationship Id="rId9" Type="http://schemas.openxmlformats.org/officeDocument/2006/relationships/oleObject" Target="../embeddings/oleObject44.bin"/></Relationships>
</file>

<file path=ppt/slides/_rels/slide14.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oleObject" Target="../embeddings/oleObject51.bin"/><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image" Target="../media/image39.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7.e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oleObject" Target="../embeddings/oleObject49.bin"/><Relationship Id="rId14"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52.bin"/><Relationship Id="rId7" Type="http://schemas.openxmlformats.org/officeDocument/2006/relationships/oleObject" Target="../embeddings/oleObject48.bin"/><Relationship Id="rId12" Type="http://schemas.openxmlformats.org/officeDocument/2006/relationships/image" Target="../media/image39.e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7.e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38.emf"/><Relationship Id="rId4" Type="http://schemas.openxmlformats.org/officeDocument/2006/relationships/image" Target="../media/image41.wmf"/><Relationship Id="rId9" Type="http://schemas.openxmlformats.org/officeDocument/2006/relationships/oleObject" Target="../embeddings/oleObject49.bin"/></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58.bin"/><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46.emf"/><Relationship Id="rId2" Type="http://schemas.openxmlformats.org/officeDocument/2006/relationships/slideLayout" Target="../slideLayouts/slideLayout1.xml"/><Relationship Id="rId16" Type="http://schemas.openxmlformats.org/officeDocument/2006/relationships/image" Target="../media/image48.emf"/><Relationship Id="rId1" Type="http://schemas.openxmlformats.org/officeDocument/2006/relationships/vmlDrawing" Target="../drawings/vmlDrawing14.vml"/><Relationship Id="rId6" Type="http://schemas.openxmlformats.org/officeDocument/2006/relationships/image" Target="../media/image43.e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56.bin"/><Relationship Id="rId14" Type="http://schemas.openxmlformats.org/officeDocument/2006/relationships/image" Target="../media/image47.emf"/></Relationships>
</file>

<file path=ppt/slides/_rels/slide17.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oleObject" Target="../embeddings/oleObject65.bin"/><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48.emf"/><Relationship Id="rId2" Type="http://schemas.openxmlformats.org/officeDocument/2006/relationships/slideLayout" Target="../slideLayouts/slideLayout1.xml"/><Relationship Id="rId16" Type="http://schemas.openxmlformats.org/officeDocument/2006/relationships/image" Target="../media/image50.emf"/><Relationship Id="rId1" Type="http://schemas.openxmlformats.org/officeDocument/2006/relationships/vmlDrawing" Target="../drawings/vmlDrawing15.vml"/><Relationship Id="rId6" Type="http://schemas.openxmlformats.org/officeDocument/2006/relationships/image" Target="../media/image45.emf"/><Relationship Id="rId11" Type="http://schemas.openxmlformats.org/officeDocument/2006/relationships/oleObject" Target="../embeddings/oleObject64.bin"/><Relationship Id="rId5" Type="http://schemas.openxmlformats.org/officeDocument/2006/relationships/oleObject" Target="../embeddings/oleObject61.bin"/><Relationship Id="rId15" Type="http://schemas.openxmlformats.org/officeDocument/2006/relationships/oleObject" Target="../embeddings/oleObject66.bin"/><Relationship Id="rId10" Type="http://schemas.openxmlformats.org/officeDocument/2006/relationships/image" Target="../media/image47.emf"/><Relationship Id="rId4" Type="http://schemas.openxmlformats.org/officeDocument/2006/relationships/image" Target="../media/image44.emf"/><Relationship Id="rId9" Type="http://schemas.openxmlformats.org/officeDocument/2006/relationships/oleObject" Target="../embeddings/oleObject63.bin"/><Relationship Id="rId14" Type="http://schemas.openxmlformats.org/officeDocument/2006/relationships/image" Target="../media/image49.emf"/></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oleObject" Target="../embeddings/oleObject72.bin"/><Relationship Id="rId18" Type="http://schemas.openxmlformats.org/officeDocument/2006/relationships/image" Target="../media/image58.emf"/><Relationship Id="rId26" Type="http://schemas.openxmlformats.org/officeDocument/2006/relationships/image" Target="../media/image62.emf"/><Relationship Id="rId3" Type="http://schemas.openxmlformats.org/officeDocument/2006/relationships/oleObject" Target="../embeddings/oleObject67.bin"/><Relationship Id="rId21" Type="http://schemas.openxmlformats.org/officeDocument/2006/relationships/oleObject" Target="../embeddings/oleObject76.bin"/><Relationship Id="rId7" Type="http://schemas.openxmlformats.org/officeDocument/2006/relationships/oleObject" Target="../embeddings/oleObject69.bin"/><Relationship Id="rId12" Type="http://schemas.openxmlformats.org/officeDocument/2006/relationships/image" Target="../media/image55.emf"/><Relationship Id="rId17" Type="http://schemas.openxmlformats.org/officeDocument/2006/relationships/oleObject" Target="../embeddings/oleObject74.bin"/><Relationship Id="rId25" Type="http://schemas.openxmlformats.org/officeDocument/2006/relationships/oleObject" Target="../embeddings/oleObject78.bin"/><Relationship Id="rId2" Type="http://schemas.openxmlformats.org/officeDocument/2006/relationships/slideLayout" Target="../slideLayouts/slideLayout1.xml"/><Relationship Id="rId16" Type="http://schemas.openxmlformats.org/officeDocument/2006/relationships/image" Target="../media/image57.emf"/><Relationship Id="rId20" Type="http://schemas.openxmlformats.org/officeDocument/2006/relationships/image" Target="../media/image59.emf"/><Relationship Id="rId1" Type="http://schemas.openxmlformats.org/officeDocument/2006/relationships/vmlDrawing" Target="../drawings/vmlDrawing16.vml"/><Relationship Id="rId6" Type="http://schemas.openxmlformats.org/officeDocument/2006/relationships/image" Target="../media/image52.emf"/><Relationship Id="rId11" Type="http://schemas.openxmlformats.org/officeDocument/2006/relationships/oleObject" Target="../embeddings/oleObject71.bin"/><Relationship Id="rId24" Type="http://schemas.openxmlformats.org/officeDocument/2006/relationships/image" Target="../media/image61.emf"/><Relationship Id="rId5" Type="http://schemas.openxmlformats.org/officeDocument/2006/relationships/oleObject" Target="../embeddings/oleObject68.bin"/><Relationship Id="rId15" Type="http://schemas.openxmlformats.org/officeDocument/2006/relationships/oleObject" Target="../embeddings/oleObject73.bin"/><Relationship Id="rId23" Type="http://schemas.openxmlformats.org/officeDocument/2006/relationships/oleObject" Target="../embeddings/oleObject77.bin"/><Relationship Id="rId10" Type="http://schemas.openxmlformats.org/officeDocument/2006/relationships/image" Target="../media/image54.emf"/><Relationship Id="rId19" Type="http://schemas.openxmlformats.org/officeDocument/2006/relationships/oleObject" Target="../embeddings/oleObject75.bin"/><Relationship Id="rId4" Type="http://schemas.openxmlformats.org/officeDocument/2006/relationships/image" Target="../media/image51.emf"/><Relationship Id="rId9" Type="http://schemas.openxmlformats.org/officeDocument/2006/relationships/oleObject" Target="../embeddings/oleObject70.bin"/><Relationship Id="rId14" Type="http://schemas.openxmlformats.org/officeDocument/2006/relationships/image" Target="../media/image56.emf"/><Relationship Id="rId22" Type="http://schemas.openxmlformats.org/officeDocument/2006/relationships/image" Target="../media/image60.emf"/></Relationships>
</file>

<file path=ppt/slides/_rels/slide19.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oleObject" Target="../embeddings/oleObject84.bin"/><Relationship Id="rId18" Type="http://schemas.openxmlformats.org/officeDocument/2006/relationships/image" Target="../media/image66.emf"/><Relationship Id="rId26" Type="http://schemas.openxmlformats.org/officeDocument/2006/relationships/image" Target="../media/image70.emf"/><Relationship Id="rId3" Type="http://schemas.openxmlformats.org/officeDocument/2006/relationships/oleObject" Target="../embeddings/oleObject79.bin"/><Relationship Id="rId21" Type="http://schemas.openxmlformats.org/officeDocument/2006/relationships/oleObject" Target="../embeddings/oleObject88.bin"/><Relationship Id="rId7" Type="http://schemas.openxmlformats.org/officeDocument/2006/relationships/oleObject" Target="../embeddings/oleObject81.bin"/><Relationship Id="rId12" Type="http://schemas.openxmlformats.org/officeDocument/2006/relationships/image" Target="../media/image61.emf"/><Relationship Id="rId17" Type="http://schemas.openxmlformats.org/officeDocument/2006/relationships/oleObject" Target="../embeddings/oleObject86.bin"/><Relationship Id="rId25" Type="http://schemas.openxmlformats.org/officeDocument/2006/relationships/oleObject" Target="../embeddings/oleObject90.bin"/><Relationship Id="rId2" Type="http://schemas.openxmlformats.org/officeDocument/2006/relationships/slideLayout" Target="../slideLayouts/slideLayout1.xml"/><Relationship Id="rId16" Type="http://schemas.openxmlformats.org/officeDocument/2006/relationships/image" Target="../media/image65.emf"/><Relationship Id="rId20" Type="http://schemas.openxmlformats.org/officeDocument/2006/relationships/image" Target="../media/image67.emf"/><Relationship Id="rId1" Type="http://schemas.openxmlformats.org/officeDocument/2006/relationships/vmlDrawing" Target="../drawings/vmlDrawing17.vml"/><Relationship Id="rId6" Type="http://schemas.openxmlformats.org/officeDocument/2006/relationships/image" Target="../media/image58.emf"/><Relationship Id="rId11" Type="http://schemas.openxmlformats.org/officeDocument/2006/relationships/oleObject" Target="../embeddings/oleObject83.bin"/><Relationship Id="rId24" Type="http://schemas.openxmlformats.org/officeDocument/2006/relationships/image" Target="../media/image69.emf"/><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oleObject" Target="../embeddings/oleObject89.bin"/><Relationship Id="rId10" Type="http://schemas.openxmlformats.org/officeDocument/2006/relationships/image" Target="../media/image60.emf"/><Relationship Id="rId19" Type="http://schemas.openxmlformats.org/officeDocument/2006/relationships/oleObject" Target="../embeddings/oleObject87.bin"/><Relationship Id="rId4" Type="http://schemas.openxmlformats.org/officeDocument/2006/relationships/image" Target="../media/image63.emf"/><Relationship Id="rId9" Type="http://schemas.openxmlformats.org/officeDocument/2006/relationships/oleObject" Target="../embeddings/oleObject82.bin"/><Relationship Id="rId14" Type="http://schemas.openxmlformats.org/officeDocument/2006/relationships/image" Target="../media/image64.emf"/><Relationship Id="rId22" Type="http://schemas.openxmlformats.org/officeDocument/2006/relationships/image" Target="../media/image6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oleObject" Target="../embeddings/oleObject96.bin"/><Relationship Id="rId18" Type="http://schemas.openxmlformats.org/officeDocument/2006/relationships/image" Target="../media/image76.emf"/><Relationship Id="rId3" Type="http://schemas.openxmlformats.org/officeDocument/2006/relationships/oleObject" Target="../embeddings/oleObject91.bin"/><Relationship Id="rId7" Type="http://schemas.openxmlformats.org/officeDocument/2006/relationships/oleObject" Target="../embeddings/oleObject93.bin"/><Relationship Id="rId12" Type="http://schemas.openxmlformats.org/officeDocument/2006/relationships/image" Target="../media/image74.emf"/><Relationship Id="rId17" Type="http://schemas.openxmlformats.org/officeDocument/2006/relationships/oleObject" Target="../embeddings/oleObject98.bin"/><Relationship Id="rId2" Type="http://schemas.openxmlformats.org/officeDocument/2006/relationships/slideLayout" Target="../slideLayouts/slideLayout1.xml"/><Relationship Id="rId16" Type="http://schemas.openxmlformats.org/officeDocument/2006/relationships/image" Target="../media/image75.emf"/><Relationship Id="rId20" Type="http://schemas.openxmlformats.org/officeDocument/2006/relationships/image" Target="../media/image58.emf"/><Relationship Id="rId1" Type="http://schemas.openxmlformats.org/officeDocument/2006/relationships/vmlDrawing" Target="../drawings/vmlDrawing18.vml"/><Relationship Id="rId6" Type="http://schemas.openxmlformats.org/officeDocument/2006/relationships/image" Target="../media/image72.emf"/><Relationship Id="rId11" Type="http://schemas.openxmlformats.org/officeDocument/2006/relationships/oleObject" Target="../embeddings/oleObject95.bin"/><Relationship Id="rId5" Type="http://schemas.openxmlformats.org/officeDocument/2006/relationships/oleObject" Target="../embeddings/oleObject92.bin"/><Relationship Id="rId15" Type="http://schemas.openxmlformats.org/officeDocument/2006/relationships/oleObject" Target="../embeddings/oleObject97.bin"/><Relationship Id="rId10" Type="http://schemas.openxmlformats.org/officeDocument/2006/relationships/image" Target="../media/image55.emf"/><Relationship Id="rId19" Type="http://schemas.openxmlformats.org/officeDocument/2006/relationships/oleObject" Target="../embeddings/oleObject99.bin"/><Relationship Id="rId4" Type="http://schemas.openxmlformats.org/officeDocument/2006/relationships/image" Target="../media/image51.emf"/><Relationship Id="rId9" Type="http://schemas.openxmlformats.org/officeDocument/2006/relationships/oleObject" Target="../embeddings/oleObject94.bin"/><Relationship Id="rId14" Type="http://schemas.openxmlformats.org/officeDocument/2006/relationships/image" Target="../media/image57.emf"/></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oleObject" Target="../embeddings/oleObject105.bin"/><Relationship Id="rId18" Type="http://schemas.openxmlformats.org/officeDocument/2006/relationships/image" Target="../media/image76.emf"/><Relationship Id="rId3" Type="http://schemas.openxmlformats.org/officeDocument/2006/relationships/oleObject" Target="../embeddings/oleObject100.bin"/><Relationship Id="rId7" Type="http://schemas.openxmlformats.org/officeDocument/2006/relationships/oleObject" Target="../embeddings/oleObject102.bin"/><Relationship Id="rId12" Type="http://schemas.openxmlformats.org/officeDocument/2006/relationships/image" Target="../media/image79.emf"/><Relationship Id="rId17" Type="http://schemas.openxmlformats.org/officeDocument/2006/relationships/oleObject" Target="../embeddings/oleObject107.bin"/><Relationship Id="rId2" Type="http://schemas.openxmlformats.org/officeDocument/2006/relationships/slideLayout" Target="../slideLayouts/slideLayout1.xml"/><Relationship Id="rId16" Type="http://schemas.openxmlformats.org/officeDocument/2006/relationships/image" Target="../media/image81.emf"/><Relationship Id="rId20" Type="http://schemas.openxmlformats.org/officeDocument/2006/relationships/image" Target="../media/image58.emf"/><Relationship Id="rId1" Type="http://schemas.openxmlformats.org/officeDocument/2006/relationships/vmlDrawing" Target="../drawings/vmlDrawing19.vml"/><Relationship Id="rId6" Type="http://schemas.openxmlformats.org/officeDocument/2006/relationships/image" Target="../media/image72.emf"/><Relationship Id="rId11" Type="http://schemas.openxmlformats.org/officeDocument/2006/relationships/oleObject" Target="../embeddings/oleObject104.bin"/><Relationship Id="rId5" Type="http://schemas.openxmlformats.org/officeDocument/2006/relationships/oleObject" Target="../embeddings/oleObject101.bin"/><Relationship Id="rId15" Type="http://schemas.openxmlformats.org/officeDocument/2006/relationships/oleObject" Target="../embeddings/oleObject106.bin"/><Relationship Id="rId10" Type="http://schemas.openxmlformats.org/officeDocument/2006/relationships/image" Target="../media/image78.emf"/><Relationship Id="rId19" Type="http://schemas.openxmlformats.org/officeDocument/2006/relationships/oleObject" Target="../embeddings/oleObject108.bin"/><Relationship Id="rId4" Type="http://schemas.openxmlformats.org/officeDocument/2006/relationships/image" Target="../media/image77.emf"/><Relationship Id="rId9" Type="http://schemas.openxmlformats.org/officeDocument/2006/relationships/oleObject" Target="../embeddings/oleObject103.bin"/><Relationship Id="rId14" Type="http://schemas.openxmlformats.org/officeDocument/2006/relationships/image" Target="../media/image80.emf"/></Relationships>
</file>

<file path=ppt/slides/_rels/slide23.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oleObject" Target="../embeddings/oleObject114.bin"/><Relationship Id="rId18" Type="http://schemas.openxmlformats.org/officeDocument/2006/relationships/image" Target="../media/image76.emf"/><Relationship Id="rId3" Type="http://schemas.openxmlformats.org/officeDocument/2006/relationships/oleObject" Target="../embeddings/oleObject109.bin"/><Relationship Id="rId7" Type="http://schemas.openxmlformats.org/officeDocument/2006/relationships/oleObject" Target="../embeddings/oleObject111.bin"/><Relationship Id="rId12" Type="http://schemas.openxmlformats.org/officeDocument/2006/relationships/image" Target="../media/image58.emf"/><Relationship Id="rId17" Type="http://schemas.openxmlformats.org/officeDocument/2006/relationships/oleObject" Target="../embeddings/oleObject116.bin"/><Relationship Id="rId2" Type="http://schemas.openxmlformats.org/officeDocument/2006/relationships/slideLayout" Target="../slideLayouts/slideLayout1.xml"/><Relationship Id="rId16" Type="http://schemas.openxmlformats.org/officeDocument/2006/relationships/image" Target="../media/image75.emf"/><Relationship Id="rId20" Type="http://schemas.openxmlformats.org/officeDocument/2006/relationships/image" Target="../media/image86.emf"/><Relationship Id="rId1" Type="http://schemas.openxmlformats.org/officeDocument/2006/relationships/vmlDrawing" Target="../drawings/vmlDrawing20.vml"/><Relationship Id="rId6" Type="http://schemas.openxmlformats.org/officeDocument/2006/relationships/image" Target="../media/image83.emf"/><Relationship Id="rId11" Type="http://schemas.openxmlformats.org/officeDocument/2006/relationships/oleObject" Target="../embeddings/oleObject113.bin"/><Relationship Id="rId5" Type="http://schemas.openxmlformats.org/officeDocument/2006/relationships/oleObject" Target="../embeddings/oleObject110.bin"/><Relationship Id="rId15" Type="http://schemas.openxmlformats.org/officeDocument/2006/relationships/oleObject" Target="../embeddings/oleObject115.bin"/><Relationship Id="rId10" Type="http://schemas.openxmlformats.org/officeDocument/2006/relationships/image" Target="../media/image85.emf"/><Relationship Id="rId19" Type="http://schemas.openxmlformats.org/officeDocument/2006/relationships/oleObject" Target="../embeddings/oleObject117.bin"/><Relationship Id="rId4" Type="http://schemas.openxmlformats.org/officeDocument/2006/relationships/image" Target="../media/image82.emf"/><Relationship Id="rId9" Type="http://schemas.openxmlformats.org/officeDocument/2006/relationships/oleObject" Target="../embeddings/oleObject112.bin"/><Relationship Id="rId14" Type="http://schemas.openxmlformats.org/officeDocument/2006/relationships/image" Target="../media/image72.emf"/></Relationships>
</file>

<file path=ppt/slides/_rels/slide24.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oleObject" Target="../embeddings/oleObject123.bin"/><Relationship Id="rId18" Type="http://schemas.openxmlformats.org/officeDocument/2006/relationships/image" Target="../media/image89.emf"/><Relationship Id="rId26" Type="http://schemas.openxmlformats.org/officeDocument/2006/relationships/image" Target="../media/image93.emf"/><Relationship Id="rId3" Type="http://schemas.openxmlformats.org/officeDocument/2006/relationships/oleObject" Target="../embeddings/oleObject118.bin"/><Relationship Id="rId21" Type="http://schemas.openxmlformats.org/officeDocument/2006/relationships/oleObject" Target="../embeddings/oleObject127.bin"/><Relationship Id="rId7" Type="http://schemas.openxmlformats.org/officeDocument/2006/relationships/oleObject" Target="../embeddings/oleObject120.bin"/><Relationship Id="rId12" Type="http://schemas.openxmlformats.org/officeDocument/2006/relationships/image" Target="../media/image55.emf"/><Relationship Id="rId17" Type="http://schemas.openxmlformats.org/officeDocument/2006/relationships/oleObject" Target="../embeddings/oleObject125.bin"/><Relationship Id="rId25" Type="http://schemas.openxmlformats.org/officeDocument/2006/relationships/oleObject" Target="../embeddings/oleObject129.bin"/><Relationship Id="rId2" Type="http://schemas.openxmlformats.org/officeDocument/2006/relationships/slideLayout" Target="../slideLayouts/slideLayout1.xml"/><Relationship Id="rId16" Type="http://schemas.openxmlformats.org/officeDocument/2006/relationships/image" Target="../media/image57.emf"/><Relationship Id="rId20" Type="http://schemas.openxmlformats.org/officeDocument/2006/relationships/image" Target="../media/image90.emf"/><Relationship Id="rId1" Type="http://schemas.openxmlformats.org/officeDocument/2006/relationships/vmlDrawing" Target="../drawings/vmlDrawing21.vml"/><Relationship Id="rId6" Type="http://schemas.openxmlformats.org/officeDocument/2006/relationships/image" Target="../media/image58.emf"/><Relationship Id="rId11" Type="http://schemas.openxmlformats.org/officeDocument/2006/relationships/oleObject" Target="../embeddings/oleObject122.bin"/><Relationship Id="rId24" Type="http://schemas.openxmlformats.org/officeDocument/2006/relationships/image" Target="../media/image92.emf"/><Relationship Id="rId5" Type="http://schemas.openxmlformats.org/officeDocument/2006/relationships/oleObject" Target="../embeddings/oleObject119.bin"/><Relationship Id="rId15" Type="http://schemas.openxmlformats.org/officeDocument/2006/relationships/oleObject" Target="../embeddings/oleObject124.bin"/><Relationship Id="rId23" Type="http://schemas.openxmlformats.org/officeDocument/2006/relationships/oleObject" Target="../embeddings/oleObject128.bin"/><Relationship Id="rId10" Type="http://schemas.openxmlformats.org/officeDocument/2006/relationships/image" Target="../media/image87.emf"/><Relationship Id="rId19" Type="http://schemas.openxmlformats.org/officeDocument/2006/relationships/oleObject" Target="../embeddings/oleObject126.bin"/><Relationship Id="rId4" Type="http://schemas.openxmlformats.org/officeDocument/2006/relationships/image" Target="../media/image51.emf"/><Relationship Id="rId9" Type="http://schemas.openxmlformats.org/officeDocument/2006/relationships/oleObject" Target="../embeddings/oleObject121.bin"/><Relationship Id="rId14" Type="http://schemas.openxmlformats.org/officeDocument/2006/relationships/image" Target="../media/image88.emf"/><Relationship Id="rId22" Type="http://schemas.openxmlformats.org/officeDocument/2006/relationships/image" Target="../media/image91.emf"/></Relationships>
</file>

<file path=ppt/slides/_rels/slide25.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oleObject" Target="../embeddings/oleObject135.bin"/><Relationship Id="rId18" Type="http://schemas.openxmlformats.org/officeDocument/2006/relationships/image" Target="../media/image15.emf"/><Relationship Id="rId3" Type="http://schemas.openxmlformats.org/officeDocument/2006/relationships/oleObject" Target="../embeddings/oleObject130.bin"/><Relationship Id="rId21" Type="http://schemas.openxmlformats.org/officeDocument/2006/relationships/oleObject" Target="../embeddings/oleObject139.bin"/><Relationship Id="rId7" Type="http://schemas.openxmlformats.org/officeDocument/2006/relationships/oleObject" Target="../embeddings/oleObject132.bin"/><Relationship Id="rId12" Type="http://schemas.openxmlformats.org/officeDocument/2006/relationships/image" Target="../media/image90.emf"/><Relationship Id="rId17" Type="http://schemas.openxmlformats.org/officeDocument/2006/relationships/oleObject" Target="../embeddings/oleObject137.bin"/><Relationship Id="rId2" Type="http://schemas.openxmlformats.org/officeDocument/2006/relationships/slideLayout" Target="../slideLayouts/slideLayout1.xml"/><Relationship Id="rId16" Type="http://schemas.openxmlformats.org/officeDocument/2006/relationships/image" Target="../media/image95.emf"/><Relationship Id="rId20" Type="http://schemas.openxmlformats.org/officeDocument/2006/relationships/image" Target="../media/image96.emf"/><Relationship Id="rId1" Type="http://schemas.openxmlformats.org/officeDocument/2006/relationships/vmlDrawing" Target="../drawings/vmlDrawing22.vml"/><Relationship Id="rId6" Type="http://schemas.openxmlformats.org/officeDocument/2006/relationships/image" Target="../media/image61.emf"/><Relationship Id="rId11" Type="http://schemas.openxmlformats.org/officeDocument/2006/relationships/oleObject" Target="../embeddings/oleObject134.bin"/><Relationship Id="rId24" Type="http://schemas.openxmlformats.org/officeDocument/2006/relationships/image" Target="../media/image98.emf"/><Relationship Id="rId5" Type="http://schemas.openxmlformats.org/officeDocument/2006/relationships/oleObject" Target="../embeddings/oleObject131.bin"/><Relationship Id="rId15" Type="http://schemas.openxmlformats.org/officeDocument/2006/relationships/oleObject" Target="../embeddings/oleObject136.bin"/><Relationship Id="rId23" Type="http://schemas.openxmlformats.org/officeDocument/2006/relationships/oleObject" Target="../embeddings/oleObject140.bin"/><Relationship Id="rId10" Type="http://schemas.openxmlformats.org/officeDocument/2006/relationships/image" Target="../media/image89.emf"/><Relationship Id="rId19" Type="http://schemas.openxmlformats.org/officeDocument/2006/relationships/oleObject" Target="../embeddings/oleObject138.bin"/><Relationship Id="rId4" Type="http://schemas.openxmlformats.org/officeDocument/2006/relationships/image" Target="../media/image58.emf"/><Relationship Id="rId9" Type="http://schemas.openxmlformats.org/officeDocument/2006/relationships/oleObject" Target="../embeddings/oleObject133.bin"/><Relationship Id="rId14" Type="http://schemas.openxmlformats.org/officeDocument/2006/relationships/image" Target="../media/image91.emf"/><Relationship Id="rId22" Type="http://schemas.openxmlformats.org/officeDocument/2006/relationships/image" Target="../media/image97.emf"/></Relationships>
</file>

<file path=ppt/slides/_rels/slide26.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oleObject" Target="../embeddings/oleObject146.bin"/><Relationship Id="rId18" Type="http://schemas.openxmlformats.org/officeDocument/2006/relationships/image" Target="../media/image100.emf"/><Relationship Id="rId3" Type="http://schemas.openxmlformats.org/officeDocument/2006/relationships/oleObject" Target="../embeddings/oleObject141.bin"/><Relationship Id="rId7" Type="http://schemas.openxmlformats.org/officeDocument/2006/relationships/oleObject" Target="../embeddings/oleObject143.bin"/><Relationship Id="rId12" Type="http://schemas.openxmlformats.org/officeDocument/2006/relationships/image" Target="../media/image91.emf"/><Relationship Id="rId17" Type="http://schemas.openxmlformats.org/officeDocument/2006/relationships/oleObject" Target="../embeddings/oleObject149.bin"/><Relationship Id="rId2" Type="http://schemas.openxmlformats.org/officeDocument/2006/relationships/slideLayout" Target="../slideLayouts/slideLayout1.xml"/><Relationship Id="rId16" Type="http://schemas.openxmlformats.org/officeDocument/2006/relationships/image" Target="../media/image99.emf"/><Relationship Id="rId1" Type="http://schemas.openxmlformats.org/officeDocument/2006/relationships/vmlDrawing" Target="../drawings/vmlDrawing23.vml"/><Relationship Id="rId6" Type="http://schemas.openxmlformats.org/officeDocument/2006/relationships/image" Target="../media/image61.emf"/><Relationship Id="rId11" Type="http://schemas.openxmlformats.org/officeDocument/2006/relationships/oleObject" Target="../embeddings/oleObject145.bin"/><Relationship Id="rId5" Type="http://schemas.openxmlformats.org/officeDocument/2006/relationships/oleObject" Target="../embeddings/oleObject142.bin"/><Relationship Id="rId15" Type="http://schemas.openxmlformats.org/officeDocument/2006/relationships/oleObject" Target="../embeddings/oleObject148.bin"/><Relationship Id="rId10" Type="http://schemas.openxmlformats.org/officeDocument/2006/relationships/image" Target="../media/image90.emf"/><Relationship Id="rId4" Type="http://schemas.openxmlformats.org/officeDocument/2006/relationships/image" Target="../media/image58.emf"/><Relationship Id="rId9" Type="http://schemas.openxmlformats.org/officeDocument/2006/relationships/oleObject" Target="../embeddings/oleObject144.bin"/><Relationship Id="rId14" Type="http://schemas.openxmlformats.org/officeDocument/2006/relationships/oleObject" Target="../embeddings/oleObject147.bin"/></Relationships>
</file>

<file path=ppt/slides/_rels/slide27.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oleObject" Target="../embeddings/oleObject155.bin"/><Relationship Id="rId18" Type="http://schemas.openxmlformats.org/officeDocument/2006/relationships/image" Target="../media/image85.emf"/><Relationship Id="rId3" Type="http://schemas.openxmlformats.org/officeDocument/2006/relationships/oleObject" Target="../embeddings/oleObject150.bin"/><Relationship Id="rId7" Type="http://schemas.openxmlformats.org/officeDocument/2006/relationships/oleObject" Target="../embeddings/oleObject152.bin"/><Relationship Id="rId12" Type="http://schemas.openxmlformats.org/officeDocument/2006/relationships/image" Target="../media/image91.emf"/><Relationship Id="rId17" Type="http://schemas.openxmlformats.org/officeDocument/2006/relationships/oleObject" Target="../embeddings/oleObject158.bin"/><Relationship Id="rId2" Type="http://schemas.openxmlformats.org/officeDocument/2006/relationships/slideLayout" Target="../slideLayouts/slideLayout1.xml"/><Relationship Id="rId16" Type="http://schemas.openxmlformats.org/officeDocument/2006/relationships/image" Target="../media/image101.emf"/><Relationship Id="rId1" Type="http://schemas.openxmlformats.org/officeDocument/2006/relationships/vmlDrawing" Target="../drawings/vmlDrawing24.vml"/><Relationship Id="rId6" Type="http://schemas.openxmlformats.org/officeDocument/2006/relationships/image" Target="../media/image61.emf"/><Relationship Id="rId11" Type="http://schemas.openxmlformats.org/officeDocument/2006/relationships/oleObject" Target="../embeddings/oleObject154.bin"/><Relationship Id="rId5" Type="http://schemas.openxmlformats.org/officeDocument/2006/relationships/oleObject" Target="../embeddings/oleObject151.bin"/><Relationship Id="rId15" Type="http://schemas.openxmlformats.org/officeDocument/2006/relationships/oleObject" Target="../embeddings/oleObject157.bin"/><Relationship Id="rId10" Type="http://schemas.openxmlformats.org/officeDocument/2006/relationships/image" Target="../media/image90.emf"/><Relationship Id="rId4" Type="http://schemas.openxmlformats.org/officeDocument/2006/relationships/image" Target="../media/image58.emf"/><Relationship Id="rId9" Type="http://schemas.openxmlformats.org/officeDocument/2006/relationships/oleObject" Target="../embeddings/oleObject153.bin"/><Relationship Id="rId14" Type="http://schemas.openxmlformats.org/officeDocument/2006/relationships/oleObject" Target="../embeddings/oleObject156.bin"/></Relationships>
</file>

<file path=ppt/slides/_rels/slide28.xml.rels><?xml version="1.0" encoding="UTF-8" standalone="yes"?>
<Relationships xmlns="http://schemas.openxmlformats.org/package/2006/relationships"><Relationship Id="rId13" Type="http://schemas.openxmlformats.org/officeDocument/2006/relationships/oleObject" Target="../embeddings/oleObject164.bin"/><Relationship Id="rId18" Type="http://schemas.openxmlformats.org/officeDocument/2006/relationships/image" Target="../media/image109.emf"/><Relationship Id="rId26" Type="http://schemas.openxmlformats.org/officeDocument/2006/relationships/image" Target="../media/image113.emf"/><Relationship Id="rId3" Type="http://schemas.openxmlformats.org/officeDocument/2006/relationships/oleObject" Target="../embeddings/oleObject159.bin"/><Relationship Id="rId21" Type="http://schemas.openxmlformats.org/officeDocument/2006/relationships/oleObject" Target="../embeddings/oleObject168.bin"/><Relationship Id="rId34" Type="http://schemas.openxmlformats.org/officeDocument/2006/relationships/image" Target="../media/image117.emf"/><Relationship Id="rId7" Type="http://schemas.openxmlformats.org/officeDocument/2006/relationships/oleObject" Target="../embeddings/oleObject161.bin"/><Relationship Id="rId12" Type="http://schemas.openxmlformats.org/officeDocument/2006/relationships/image" Target="../media/image106.emf"/><Relationship Id="rId17" Type="http://schemas.openxmlformats.org/officeDocument/2006/relationships/oleObject" Target="../embeddings/oleObject166.bin"/><Relationship Id="rId25" Type="http://schemas.openxmlformats.org/officeDocument/2006/relationships/oleObject" Target="../embeddings/oleObject170.bin"/><Relationship Id="rId33" Type="http://schemas.openxmlformats.org/officeDocument/2006/relationships/oleObject" Target="../embeddings/oleObject174.bin"/><Relationship Id="rId2" Type="http://schemas.openxmlformats.org/officeDocument/2006/relationships/slideLayout" Target="../slideLayouts/slideLayout1.xml"/><Relationship Id="rId16" Type="http://schemas.openxmlformats.org/officeDocument/2006/relationships/image" Target="../media/image108.emf"/><Relationship Id="rId20" Type="http://schemas.openxmlformats.org/officeDocument/2006/relationships/image" Target="../media/image110.emf"/><Relationship Id="rId29" Type="http://schemas.openxmlformats.org/officeDocument/2006/relationships/oleObject" Target="../embeddings/oleObject172.bin"/><Relationship Id="rId1" Type="http://schemas.openxmlformats.org/officeDocument/2006/relationships/vmlDrawing" Target="../drawings/vmlDrawing25.vml"/><Relationship Id="rId6" Type="http://schemas.openxmlformats.org/officeDocument/2006/relationships/image" Target="../media/image103.emf"/><Relationship Id="rId11" Type="http://schemas.openxmlformats.org/officeDocument/2006/relationships/oleObject" Target="../embeddings/oleObject163.bin"/><Relationship Id="rId24" Type="http://schemas.openxmlformats.org/officeDocument/2006/relationships/image" Target="../media/image112.emf"/><Relationship Id="rId32" Type="http://schemas.openxmlformats.org/officeDocument/2006/relationships/image" Target="../media/image116.emf"/><Relationship Id="rId5" Type="http://schemas.openxmlformats.org/officeDocument/2006/relationships/oleObject" Target="../embeddings/oleObject160.bin"/><Relationship Id="rId15" Type="http://schemas.openxmlformats.org/officeDocument/2006/relationships/oleObject" Target="../embeddings/oleObject165.bin"/><Relationship Id="rId23" Type="http://schemas.openxmlformats.org/officeDocument/2006/relationships/oleObject" Target="../embeddings/oleObject169.bin"/><Relationship Id="rId28" Type="http://schemas.openxmlformats.org/officeDocument/2006/relationships/image" Target="../media/image114.emf"/><Relationship Id="rId10" Type="http://schemas.openxmlformats.org/officeDocument/2006/relationships/image" Target="../media/image105.emf"/><Relationship Id="rId19" Type="http://schemas.openxmlformats.org/officeDocument/2006/relationships/oleObject" Target="../embeddings/oleObject167.bin"/><Relationship Id="rId31" Type="http://schemas.openxmlformats.org/officeDocument/2006/relationships/oleObject" Target="../embeddings/oleObject173.bin"/><Relationship Id="rId4" Type="http://schemas.openxmlformats.org/officeDocument/2006/relationships/image" Target="../media/image102.emf"/><Relationship Id="rId9" Type="http://schemas.openxmlformats.org/officeDocument/2006/relationships/oleObject" Target="../embeddings/oleObject162.bin"/><Relationship Id="rId14" Type="http://schemas.openxmlformats.org/officeDocument/2006/relationships/image" Target="../media/image107.emf"/><Relationship Id="rId22" Type="http://schemas.openxmlformats.org/officeDocument/2006/relationships/image" Target="../media/image111.emf"/><Relationship Id="rId27" Type="http://schemas.openxmlformats.org/officeDocument/2006/relationships/oleObject" Target="../embeddings/oleObject171.bin"/><Relationship Id="rId30" Type="http://schemas.openxmlformats.org/officeDocument/2006/relationships/image" Target="../media/image115.emf"/><Relationship Id="rId8" Type="http://schemas.openxmlformats.org/officeDocument/2006/relationships/image" Target="../media/image104.emf"/></Relationships>
</file>

<file path=ppt/slides/_rels/slide29.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oleObject" Target="../embeddings/oleObject180.bin"/><Relationship Id="rId18" Type="http://schemas.openxmlformats.org/officeDocument/2006/relationships/image" Target="../media/image111.emf"/><Relationship Id="rId26" Type="http://schemas.openxmlformats.org/officeDocument/2006/relationships/image" Target="../media/image115.emf"/><Relationship Id="rId3" Type="http://schemas.openxmlformats.org/officeDocument/2006/relationships/oleObject" Target="../embeddings/oleObject175.bin"/><Relationship Id="rId21" Type="http://schemas.openxmlformats.org/officeDocument/2006/relationships/oleObject" Target="../embeddings/oleObject184.bin"/><Relationship Id="rId7" Type="http://schemas.openxmlformats.org/officeDocument/2006/relationships/oleObject" Target="../embeddings/oleObject177.bin"/><Relationship Id="rId12" Type="http://schemas.openxmlformats.org/officeDocument/2006/relationships/image" Target="../media/image107.emf"/><Relationship Id="rId17" Type="http://schemas.openxmlformats.org/officeDocument/2006/relationships/oleObject" Target="../embeddings/oleObject182.bin"/><Relationship Id="rId25" Type="http://schemas.openxmlformats.org/officeDocument/2006/relationships/oleObject" Target="../embeddings/oleObject186.bin"/><Relationship Id="rId2" Type="http://schemas.openxmlformats.org/officeDocument/2006/relationships/slideLayout" Target="../slideLayouts/slideLayout1.xml"/><Relationship Id="rId16" Type="http://schemas.openxmlformats.org/officeDocument/2006/relationships/image" Target="../media/image109.emf"/><Relationship Id="rId20" Type="http://schemas.openxmlformats.org/officeDocument/2006/relationships/image" Target="../media/image119.emf"/><Relationship Id="rId1" Type="http://schemas.openxmlformats.org/officeDocument/2006/relationships/vmlDrawing" Target="../drawings/vmlDrawing26.vml"/><Relationship Id="rId6" Type="http://schemas.openxmlformats.org/officeDocument/2006/relationships/image" Target="../media/image104.emf"/><Relationship Id="rId11" Type="http://schemas.openxmlformats.org/officeDocument/2006/relationships/oleObject" Target="../embeddings/oleObject179.bin"/><Relationship Id="rId24" Type="http://schemas.openxmlformats.org/officeDocument/2006/relationships/image" Target="../media/image120.emf"/><Relationship Id="rId5" Type="http://schemas.openxmlformats.org/officeDocument/2006/relationships/oleObject" Target="../embeddings/oleObject176.bin"/><Relationship Id="rId15" Type="http://schemas.openxmlformats.org/officeDocument/2006/relationships/oleObject" Target="../embeddings/oleObject181.bin"/><Relationship Id="rId23" Type="http://schemas.openxmlformats.org/officeDocument/2006/relationships/oleObject" Target="../embeddings/oleObject185.bin"/><Relationship Id="rId10" Type="http://schemas.openxmlformats.org/officeDocument/2006/relationships/image" Target="../media/image106.emf"/><Relationship Id="rId19" Type="http://schemas.openxmlformats.org/officeDocument/2006/relationships/oleObject" Target="../embeddings/oleObject183.bin"/><Relationship Id="rId4" Type="http://schemas.openxmlformats.org/officeDocument/2006/relationships/image" Target="../media/image102.emf"/><Relationship Id="rId9" Type="http://schemas.openxmlformats.org/officeDocument/2006/relationships/oleObject" Target="../embeddings/oleObject178.bin"/><Relationship Id="rId14" Type="http://schemas.openxmlformats.org/officeDocument/2006/relationships/image" Target="../media/image118.emf"/><Relationship Id="rId22" Type="http://schemas.openxmlformats.org/officeDocument/2006/relationships/image" Target="../media/image113.emf"/></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3" Type="http://schemas.openxmlformats.org/officeDocument/2006/relationships/oleObject" Target="../embeddings/oleObject192.bin"/><Relationship Id="rId18" Type="http://schemas.openxmlformats.org/officeDocument/2006/relationships/image" Target="../media/image111.emf"/><Relationship Id="rId26" Type="http://schemas.openxmlformats.org/officeDocument/2006/relationships/image" Target="../media/image123.emf"/><Relationship Id="rId39" Type="http://schemas.openxmlformats.org/officeDocument/2006/relationships/oleObject" Target="../embeddings/oleObject205.bin"/><Relationship Id="rId21" Type="http://schemas.openxmlformats.org/officeDocument/2006/relationships/oleObject" Target="../embeddings/oleObject196.bin"/><Relationship Id="rId34" Type="http://schemas.openxmlformats.org/officeDocument/2006/relationships/image" Target="../media/image127.emf"/><Relationship Id="rId42" Type="http://schemas.openxmlformats.org/officeDocument/2006/relationships/image" Target="../media/image131.emf"/><Relationship Id="rId47" Type="http://schemas.openxmlformats.org/officeDocument/2006/relationships/oleObject" Target="../embeddings/oleObject209.bin"/><Relationship Id="rId7" Type="http://schemas.openxmlformats.org/officeDocument/2006/relationships/oleObject" Target="../embeddings/oleObject189.bin"/><Relationship Id="rId2" Type="http://schemas.openxmlformats.org/officeDocument/2006/relationships/slideLayout" Target="../slideLayouts/slideLayout1.xml"/><Relationship Id="rId16" Type="http://schemas.openxmlformats.org/officeDocument/2006/relationships/image" Target="../media/image109.emf"/><Relationship Id="rId29" Type="http://schemas.openxmlformats.org/officeDocument/2006/relationships/oleObject" Target="../embeddings/oleObject200.bin"/><Relationship Id="rId1" Type="http://schemas.openxmlformats.org/officeDocument/2006/relationships/vmlDrawing" Target="../drawings/vmlDrawing27.vml"/><Relationship Id="rId6" Type="http://schemas.openxmlformats.org/officeDocument/2006/relationships/image" Target="../media/image104.emf"/><Relationship Id="rId11" Type="http://schemas.openxmlformats.org/officeDocument/2006/relationships/oleObject" Target="../embeddings/oleObject191.bin"/><Relationship Id="rId24" Type="http://schemas.openxmlformats.org/officeDocument/2006/relationships/image" Target="../media/image122.emf"/><Relationship Id="rId32" Type="http://schemas.openxmlformats.org/officeDocument/2006/relationships/image" Target="../media/image126.emf"/><Relationship Id="rId37" Type="http://schemas.openxmlformats.org/officeDocument/2006/relationships/oleObject" Target="../embeddings/oleObject204.bin"/><Relationship Id="rId40" Type="http://schemas.openxmlformats.org/officeDocument/2006/relationships/image" Target="../media/image130.emf"/><Relationship Id="rId45" Type="http://schemas.openxmlformats.org/officeDocument/2006/relationships/oleObject" Target="../embeddings/oleObject208.bin"/><Relationship Id="rId5" Type="http://schemas.openxmlformats.org/officeDocument/2006/relationships/oleObject" Target="../embeddings/oleObject188.bin"/><Relationship Id="rId15" Type="http://schemas.openxmlformats.org/officeDocument/2006/relationships/oleObject" Target="../embeddings/oleObject193.bin"/><Relationship Id="rId23" Type="http://schemas.openxmlformats.org/officeDocument/2006/relationships/oleObject" Target="../embeddings/oleObject197.bin"/><Relationship Id="rId28" Type="http://schemas.openxmlformats.org/officeDocument/2006/relationships/image" Target="../media/image124.emf"/><Relationship Id="rId36" Type="http://schemas.openxmlformats.org/officeDocument/2006/relationships/image" Target="../media/image128.emf"/><Relationship Id="rId10" Type="http://schemas.openxmlformats.org/officeDocument/2006/relationships/image" Target="../media/image106.emf"/><Relationship Id="rId19" Type="http://schemas.openxmlformats.org/officeDocument/2006/relationships/oleObject" Target="../embeddings/oleObject195.bin"/><Relationship Id="rId31" Type="http://schemas.openxmlformats.org/officeDocument/2006/relationships/oleObject" Target="../embeddings/oleObject201.bin"/><Relationship Id="rId44" Type="http://schemas.openxmlformats.org/officeDocument/2006/relationships/image" Target="../media/image132.emf"/><Relationship Id="rId4" Type="http://schemas.openxmlformats.org/officeDocument/2006/relationships/image" Target="../media/image102.emf"/><Relationship Id="rId9" Type="http://schemas.openxmlformats.org/officeDocument/2006/relationships/oleObject" Target="../embeddings/oleObject190.bin"/><Relationship Id="rId14" Type="http://schemas.openxmlformats.org/officeDocument/2006/relationships/image" Target="../media/image108.emf"/><Relationship Id="rId22" Type="http://schemas.openxmlformats.org/officeDocument/2006/relationships/image" Target="../media/image113.emf"/><Relationship Id="rId27" Type="http://schemas.openxmlformats.org/officeDocument/2006/relationships/oleObject" Target="../embeddings/oleObject199.bin"/><Relationship Id="rId30" Type="http://schemas.openxmlformats.org/officeDocument/2006/relationships/image" Target="../media/image125.emf"/><Relationship Id="rId35" Type="http://schemas.openxmlformats.org/officeDocument/2006/relationships/oleObject" Target="../embeddings/oleObject203.bin"/><Relationship Id="rId43" Type="http://schemas.openxmlformats.org/officeDocument/2006/relationships/oleObject" Target="../embeddings/oleObject207.bin"/><Relationship Id="rId48" Type="http://schemas.openxmlformats.org/officeDocument/2006/relationships/image" Target="../media/image133.emf"/><Relationship Id="rId8" Type="http://schemas.openxmlformats.org/officeDocument/2006/relationships/image" Target="../media/image105.emf"/><Relationship Id="rId3" Type="http://schemas.openxmlformats.org/officeDocument/2006/relationships/oleObject" Target="../embeddings/oleObject187.bin"/><Relationship Id="rId12" Type="http://schemas.openxmlformats.org/officeDocument/2006/relationships/image" Target="../media/image107.emf"/><Relationship Id="rId17" Type="http://schemas.openxmlformats.org/officeDocument/2006/relationships/oleObject" Target="../embeddings/oleObject194.bin"/><Relationship Id="rId25" Type="http://schemas.openxmlformats.org/officeDocument/2006/relationships/oleObject" Target="../embeddings/oleObject198.bin"/><Relationship Id="rId33" Type="http://schemas.openxmlformats.org/officeDocument/2006/relationships/oleObject" Target="../embeddings/oleObject202.bin"/><Relationship Id="rId38" Type="http://schemas.openxmlformats.org/officeDocument/2006/relationships/image" Target="../media/image129.emf"/><Relationship Id="rId46" Type="http://schemas.openxmlformats.org/officeDocument/2006/relationships/image" Target="../media/image115.emf"/><Relationship Id="rId20" Type="http://schemas.openxmlformats.org/officeDocument/2006/relationships/image" Target="../media/image121.emf"/><Relationship Id="rId41" Type="http://schemas.openxmlformats.org/officeDocument/2006/relationships/oleObject" Target="../embeddings/oleObject206.bin"/></Relationships>
</file>

<file path=ppt/slides/_rels/slide31.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oleObject" Target="../embeddings/oleObject210.bin"/><Relationship Id="rId7" Type="http://schemas.openxmlformats.org/officeDocument/2006/relationships/oleObject" Target="../embeddings/oleObject212.bin"/><Relationship Id="rId12" Type="http://schemas.openxmlformats.org/officeDocument/2006/relationships/image" Target="../media/image138.emf"/><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135.emf"/><Relationship Id="rId11" Type="http://schemas.openxmlformats.org/officeDocument/2006/relationships/oleObject" Target="../embeddings/oleObject214.bin"/><Relationship Id="rId5" Type="http://schemas.openxmlformats.org/officeDocument/2006/relationships/oleObject" Target="../embeddings/oleObject211.bin"/><Relationship Id="rId10" Type="http://schemas.openxmlformats.org/officeDocument/2006/relationships/image" Target="../media/image137.emf"/><Relationship Id="rId4" Type="http://schemas.openxmlformats.org/officeDocument/2006/relationships/image" Target="../media/image134.emf"/><Relationship Id="rId9" Type="http://schemas.openxmlformats.org/officeDocument/2006/relationships/oleObject" Target="../embeddings/oleObject213.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oleObject" Target="../embeddings/oleObject215.bin"/><Relationship Id="rId7" Type="http://schemas.openxmlformats.org/officeDocument/2006/relationships/oleObject" Target="../embeddings/oleObject217.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140.emf"/><Relationship Id="rId5" Type="http://schemas.openxmlformats.org/officeDocument/2006/relationships/oleObject" Target="../embeddings/oleObject216.bin"/><Relationship Id="rId10" Type="http://schemas.openxmlformats.org/officeDocument/2006/relationships/image" Target="../media/image142.emf"/><Relationship Id="rId4" Type="http://schemas.openxmlformats.org/officeDocument/2006/relationships/image" Target="../media/image139.emf"/><Relationship Id="rId9" Type="http://schemas.openxmlformats.org/officeDocument/2006/relationships/oleObject" Target="../embeddings/oleObject218.bin"/></Relationships>
</file>

<file path=ppt/slides/_rels/slide34.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oleObject" Target="../embeddings/oleObject219.bin"/><Relationship Id="rId7" Type="http://schemas.openxmlformats.org/officeDocument/2006/relationships/oleObject" Target="../embeddings/oleObject221.bin"/><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image" Target="../media/image144.emf"/><Relationship Id="rId5" Type="http://schemas.openxmlformats.org/officeDocument/2006/relationships/oleObject" Target="../embeddings/oleObject220.bin"/><Relationship Id="rId4" Type="http://schemas.openxmlformats.org/officeDocument/2006/relationships/image" Target="../media/image143.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22.bin"/><Relationship Id="rId2" Type="http://schemas.openxmlformats.org/officeDocument/2006/relationships/slideLayout" Target="../slideLayouts/slideLayout1.xml"/><Relationship Id="rId1" Type="http://schemas.openxmlformats.org/officeDocument/2006/relationships/vmlDrawing" Target="../drawings/vmlDrawing31.vml"/><Relationship Id="rId6" Type="http://schemas.openxmlformats.org/officeDocument/2006/relationships/image" Target="../media/image147.emf"/><Relationship Id="rId5" Type="http://schemas.openxmlformats.org/officeDocument/2006/relationships/oleObject" Target="../embeddings/oleObject223.bin"/><Relationship Id="rId4" Type="http://schemas.openxmlformats.org/officeDocument/2006/relationships/image" Target="../media/image146.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8.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12.e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14.emf"/><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5.bin"/><Relationship Id="rId7" Type="http://schemas.openxmlformats.org/officeDocument/2006/relationships/image" Target="../media/image17.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19.emf"/><Relationship Id="rId5" Type="http://schemas.openxmlformats.org/officeDocument/2006/relationships/image" Target="../media/image20.png"/><Relationship Id="rId10" Type="http://schemas.openxmlformats.org/officeDocument/2006/relationships/oleObject" Target="../embeddings/oleObject18.bin"/><Relationship Id="rId4" Type="http://schemas.openxmlformats.org/officeDocument/2006/relationships/image" Target="../media/image16.emf"/><Relationship Id="rId9"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2.emf"/><Relationship Id="rId18" Type="http://schemas.openxmlformats.org/officeDocument/2006/relationships/oleObject" Target="../embeddings/oleObject26.bin"/><Relationship Id="rId3" Type="http://schemas.openxmlformats.org/officeDocument/2006/relationships/image" Target="../media/image20.png"/><Relationship Id="rId21" Type="http://schemas.openxmlformats.org/officeDocument/2006/relationships/image" Target="../media/image26.emf"/><Relationship Id="rId7" Type="http://schemas.openxmlformats.org/officeDocument/2006/relationships/image" Target="../media/image18.emf"/><Relationship Id="rId12" Type="http://schemas.openxmlformats.org/officeDocument/2006/relationships/oleObject" Target="../embeddings/oleObject23.bin"/><Relationship Id="rId17" Type="http://schemas.openxmlformats.org/officeDocument/2006/relationships/image" Target="../media/image24.emf"/><Relationship Id="rId2" Type="http://schemas.openxmlformats.org/officeDocument/2006/relationships/slideLayout" Target="../slideLayouts/slideLayout1.xml"/><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21.emf"/><Relationship Id="rId24" Type="http://schemas.openxmlformats.org/officeDocument/2006/relationships/oleObject" Target="../embeddings/oleObject29.bin"/><Relationship Id="rId5" Type="http://schemas.openxmlformats.org/officeDocument/2006/relationships/image" Target="../media/image17.emf"/><Relationship Id="rId15" Type="http://schemas.openxmlformats.org/officeDocument/2006/relationships/image" Target="../media/image23.emf"/><Relationship Id="rId23" Type="http://schemas.openxmlformats.org/officeDocument/2006/relationships/image" Target="../media/image27.emf"/><Relationship Id="rId10" Type="http://schemas.openxmlformats.org/officeDocument/2006/relationships/oleObject" Target="../embeddings/oleObject22.bin"/><Relationship Id="rId19" Type="http://schemas.openxmlformats.org/officeDocument/2006/relationships/image" Target="../media/image25.emf"/><Relationship Id="rId4" Type="http://schemas.openxmlformats.org/officeDocument/2006/relationships/oleObject" Target="../embeddings/oleObject19.bin"/><Relationship Id="rId9" Type="http://schemas.openxmlformats.org/officeDocument/2006/relationships/image" Target="../media/image19.emf"/><Relationship Id="rId14" Type="http://schemas.openxmlformats.org/officeDocument/2006/relationships/oleObject" Target="../embeddings/oleObject24.bin"/><Relationship Id="rId22" Type="http://schemas.openxmlformats.org/officeDocument/2006/relationships/oleObject" Target="../embeddings/oleObject2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35110"/>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8:</a:t>
            </a:r>
          </a:p>
          <a:p>
            <a:pPr algn="ctr"/>
            <a:r>
              <a:rPr lang="en-US" sz="4000" dirty="0">
                <a:solidFill>
                  <a:srgbClr val="0000FF"/>
                </a:solidFill>
                <a:latin typeface="Apple Chancery"/>
                <a:cs typeface="Apple Chancery"/>
              </a:rPr>
              <a:t>Conservation of Energy</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pic>
        <p:nvPicPr>
          <p:cNvPr id="3" name="volcano explosion">
            <a:hlinkClick r:id="" action="ppaction://media"/>
            <a:extLst>
              <a:ext uri="{FF2B5EF4-FFF2-40B4-BE49-F238E27FC236}">
                <a16:creationId xmlns:a16="http://schemas.microsoft.com/office/drawing/2014/main" id="{2F7A0CFD-3FE9-6847-A4B6-6D9AB087C1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469" y="1635780"/>
            <a:ext cx="8231981" cy="5144989"/>
          </a:xfrm>
          <a:prstGeom prst="rect">
            <a:avLst/>
          </a:prstGeom>
        </p:spPr>
      </p:pic>
    </p:spTree>
    <p:extLst>
      <p:ext uri="{BB962C8B-B14F-4D97-AF65-F5344CB8AC3E}">
        <p14:creationId xmlns:p14="http://schemas.microsoft.com/office/powerpoint/2010/main" val="34182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10.)</a:t>
            </a:r>
          </a:p>
        </p:txBody>
      </p:sp>
      <p:pic>
        <p:nvPicPr>
          <p:cNvPr id="82" name="Picture 81" descr="basebal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301" y="1926398"/>
            <a:ext cx="13589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3" name="Straight Connector 82"/>
          <p:cNvCxnSpPr/>
          <p:nvPr/>
        </p:nvCxnSpPr>
        <p:spPr>
          <a:xfrm flipV="1">
            <a:off x="78720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139311" y="5727700"/>
            <a:ext cx="1445890"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extLst>
              <p:ext uri="{D42A27DB-BD31-4B8C-83A1-F6EECF244321}">
                <p14:modId xmlns:p14="http://schemas.microsoft.com/office/powerpoint/2010/main" val="1355250812"/>
              </p:ext>
            </p:extLst>
          </p:nvPr>
        </p:nvGraphicFramePr>
        <p:xfrm>
          <a:off x="6400006" y="5597525"/>
          <a:ext cx="574675" cy="307975"/>
        </p:xfrm>
        <a:graphic>
          <a:graphicData uri="http://schemas.openxmlformats.org/presentationml/2006/ole">
            <mc:AlternateContent xmlns:mc="http://schemas.openxmlformats.org/markup-compatibility/2006">
              <mc:Choice xmlns:v="urn:schemas-microsoft-com:vml" Requires="v">
                <p:oleObj spid="_x0000_s8193" name="Equation" r:id="rId4" imgW="355600" imgH="190500" progId="Equation.DSMT4">
                  <p:embed/>
                </p:oleObj>
              </mc:Choice>
              <mc:Fallback>
                <p:oleObj name="Equation" r:id="rId4" imgW="355600" imgH="190500" progId="Equation.DSMT4">
                  <p:embed/>
                  <p:pic>
                    <p:nvPicPr>
                      <p:cNvPr id="0" name=""/>
                      <p:cNvPicPr/>
                      <p:nvPr/>
                    </p:nvPicPr>
                    <p:blipFill>
                      <a:blip r:embed="rId5"/>
                      <a:stretch>
                        <a:fillRect/>
                      </a:stretch>
                    </p:blipFill>
                    <p:spPr>
                      <a:xfrm>
                        <a:off x="6400006" y="55975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4263348962"/>
              </p:ext>
            </p:extLst>
          </p:nvPr>
        </p:nvGraphicFramePr>
        <p:xfrm>
          <a:off x="6564313" y="2441544"/>
          <a:ext cx="574675" cy="328612"/>
        </p:xfrm>
        <a:graphic>
          <a:graphicData uri="http://schemas.openxmlformats.org/presentationml/2006/ole">
            <mc:AlternateContent xmlns:mc="http://schemas.openxmlformats.org/markup-compatibility/2006">
              <mc:Choice xmlns:v="urn:schemas-microsoft-com:vml" Requires="v">
                <p:oleObj spid="_x0000_s8194" name="Equation" r:id="rId6" imgW="355600" imgH="203200" progId="Equation.DSMT4">
                  <p:embed/>
                </p:oleObj>
              </mc:Choice>
              <mc:Fallback>
                <p:oleObj name="Equation" r:id="rId6" imgW="355600" imgH="203200" progId="Equation.DSMT4">
                  <p:embed/>
                  <p:pic>
                    <p:nvPicPr>
                      <p:cNvPr id="0" name=""/>
                      <p:cNvPicPr/>
                      <p:nvPr/>
                    </p:nvPicPr>
                    <p:blipFill>
                      <a:blip r:embed="rId7"/>
                      <a:stretch>
                        <a:fillRect/>
                      </a:stretch>
                    </p:blipFill>
                    <p:spPr>
                      <a:xfrm>
                        <a:off x="6564313" y="2441544"/>
                        <a:ext cx="574675" cy="32861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30289540"/>
              </p:ext>
            </p:extLst>
          </p:nvPr>
        </p:nvGraphicFramePr>
        <p:xfrm>
          <a:off x="7543717" y="1383507"/>
          <a:ext cx="287337" cy="328612"/>
        </p:xfrm>
        <a:graphic>
          <a:graphicData uri="http://schemas.openxmlformats.org/presentationml/2006/ole">
            <mc:AlternateContent xmlns:mc="http://schemas.openxmlformats.org/markup-compatibility/2006">
              <mc:Choice xmlns:v="urn:schemas-microsoft-com:vml" Requires="v">
                <p:oleObj spid="_x0000_s8195" name="Equation" r:id="rId8" imgW="177800" imgH="203200" progId="Equation.DSMT4">
                  <p:embed/>
                </p:oleObj>
              </mc:Choice>
              <mc:Fallback>
                <p:oleObj name="Equation" r:id="rId8" imgW="177800" imgH="203200" progId="Equation.DSMT4">
                  <p:embed/>
                  <p:pic>
                    <p:nvPicPr>
                      <p:cNvPr id="0" name=""/>
                      <p:cNvPicPr/>
                      <p:nvPr/>
                    </p:nvPicPr>
                    <p:blipFill>
                      <a:blip r:embed="rId9"/>
                      <a:stretch>
                        <a:fillRect/>
                      </a:stretch>
                    </p:blipFill>
                    <p:spPr>
                      <a:xfrm>
                        <a:off x="7543717" y="1383507"/>
                        <a:ext cx="287337" cy="328612"/>
                      </a:xfrm>
                      <a:prstGeom prst="rect">
                        <a:avLst/>
                      </a:prstGeom>
                    </p:spPr>
                  </p:pic>
                </p:oleObj>
              </mc:Fallback>
            </mc:AlternateContent>
          </a:graphicData>
        </a:graphic>
      </p:graphicFrame>
      <p:cxnSp>
        <p:nvCxnSpPr>
          <p:cNvPr id="90" name="Straight Arrow Connector 89"/>
          <p:cNvCxnSpPr/>
          <p:nvPr/>
        </p:nvCxnSpPr>
        <p:spPr>
          <a:xfrm flipV="1">
            <a:off x="7869154" y="1362230"/>
            <a:ext cx="2936" cy="793595"/>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 Box 9"/>
          <p:cNvSpPr txBox="1">
            <a:spLocks noChangeArrowheads="1"/>
          </p:cNvSpPr>
          <p:nvPr/>
        </p:nvSpPr>
        <p:spPr bwMode="auto">
          <a:xfrm>
            <a:off x="428627" y="624310"/>
            <a:ext cx="583167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--if there is any work being done </a:t>
            </a:r>
            <a:r>
              <a:rPr lang="en-US" sz="2000" dirty="0">
                <a:solidFill>
                  <a:srgbClr val="0000FF"/>
                </a:solidFill>
                <a:latin typeface="Apple Chancery"/>
                <a:cs typeface="Apple Chancery"/>
              </a:rPr>
              <a:t>during the interval </a:t>
            </a:r>
            <a:r>
              <a:rPr lang="en-US" sz="2000" dirty="0">
                <a:latin typeface="Times New Roman"/>
                <a:cs typeface="Times New Roman"/>
              </a:rPr>
              <a:t>by forces not being taken care of by </a:t>
            </a:r>
            <a:r>
              <a:rPr lang="en-US" sz="2000" i="1" dirty="0">
                <a:solidFill>
                  <a:srgbClr val="0000FF"/>
                </a:solidFill>
                <a:latin typeface="Times New Roman"/>
                <a:cs typeface="Times New Roman"/>
              </a:rPr>
              <a:t>potential energy functions</a:t>
            </a:r>
            <a:r>
              <a:rPr lang="en-US" sz="2000" dirty="0">
                <a:latin typeface="Times New Roman"/>
                <a:cs typeface="Times New Roman"/>
              </a:rPr>
              <a:t>, write out those extraneous work quantities using         or            or, if an amount is given, that amount.  If not, write 0.  In this case, you know you lose 10 joules, so we write:</a:t>
            </a:r>
          </a:p>
        </p:txBody>
      </p:sp>
      <p:graphicFrame>
        <p:nvGraphicFramePr>
          <p:cNvPr id="28" name="Object 2"/>
          <p:cNvGraphicFramePr>
            <a:graphicFrameLocks noChangeAspect="1"/>
          </p:cNvGraphicFramePr>
          <p:nvPr>
            <p:extLst>
              <p:ext uri="{D42A27DB-BD31-4B8C-83A1-F6EECF244321}">
                <p14:modId xmlns:p14="http://schemas.microsoft.com/office/powerpoint/2010/main" val="195691205"/>
              </p:ext>
            </p:extLst>
          </p:nvPr>
        </p:nvGraphicFramePr>
        <p:xfrm>
          <a:off x="1114426" y="1580323"/>
          <a:ext cx="511175" cy="318766"/>
        </p:xfrm>
        <a:graphic>
          <a:graphicData uri="http://schemas.openxmlformats.org/presentationml/2006/ole">
            <mc:AlternateContent xmlns:mc="http://schemas.openxmlformats.org/markup-compatibility/2006">
              <mc:Choice xmlns:v="urn:schemas-microsoft-com:vml" Requires="v">
                <p:oleObj spid="_x0000_s8196" name="Equation" r:id="rId10" imgW="304800" imgH="190500" progId="Equation.DSMT4">
                  <p:embed/>
                </p:oleObj>
              </mc:Choice>
              <mc:Fallback>
                <p:oleObj name="Equation" r:id="rId10" imgW="304800" imgH="190500" progId="Equation.DSMT4">
                  <p:embed/>
                  <p:pic>
                    <p:nvPicPr>
                      <p:cNvPr id="0" name=""/>
                      <p:cNvPicPr>
                        <a:picLocks noChangeAspect="1" noChangeArrowheads="1"/>
                      </p:cNvPicPr>
                      <p:nvPr/>
                    </p:nvPicPr>
                    <p:blipFill>
                      <a:blip r:embed="rId11"/>
                      <a:srcRect/>
                      <a:stretch>
                        <a:fillRect/>
                      </a:stretch>
                    </p:blipFill>
                    <p:spPr bwMode="auto">
                      <a:xfrm>
                        <a:off x="1114426" y="1580323"/>
                        <a:ext cx="511175" cy="318766"/>
                      </a:xfrm>
                      <a:prstGeom prst="rect">
                        <a:avLst/>
                      </a:prstGeom>
                      <a:noFill/>
                      <a:ln>
                        <a:noFill/>
                      </a:ln>
                      <a:effectLst/>
                    </p:spPr>
                  </p:pic>
                </p:oleObj>
              </mc:Fallback>
            </mc:AlternateContent>
          </a:graphicData>
        </a:graphic>
      </p:graphicFrame>
      <p:graphicFrame>
        <p:nvGraphicFramePr>
          <p:cNvPr id="29" name="Object 2"/>
          <p:cNvGraphicFramePr>
            <a:graphicFrameLocks noChangeAspect="1"/>
          </p:cNvGraphicFramePr>
          <p:nvPr>
            <p:extLst>
              <p:ext uri="{D42A27DB-BD31-4B8C-83A1-F6EECF244321}">
                <p14:modId xmlns:p14="http://schemas.microsoft.com/office/powerpoint/2010/main" val="1772843537"/>
              </p:ext>
            </p:extLst>
          </p:nvPr>
        </p:nvGraphicFramePr>
        <p:xfrm>
          <a:off x="1833564" y="1533090"/>
          <a:ext cx="788988" cy="488950"/>
        </p:xfrm>
        <a:graphic>
          <a:graphicData uri="http://schemas.openxmlformats.org/presentationml/2006/ole">
            <mc:AlternateContent xmlns:mc="http://schemas.openxmlformats.org/markup-compatibility/2006">
              <mc:Choice xmlns:v="urn:schemas-microsoft-com:vml" Requires="v">
                <p:oleObj spid="_x0000_s8197" name="Equation" r:id="rId12" imgW="469900" imgH="292100" progId="Equation.DSMT4">
                  <p:embed/>
                </p:oleObj>
              </mc:Choice>
              <mc:Fallback>
                <p:oleObj name="Equation" r:id="rId12" imgW="469900" imgH="292100" progId="Equation.DSMT4">
                  <p:embed/>
                  <p:pic>
                    <p:nvPicPr>
                      <p:cNvPr id="0" name=""/>
                      <p:cNvPicPr>
                        <a:picLocks noChangeAspect="1" noChangeArrowheads="1"/>
                      </p:cNvPicPr>
                      <p:nvPr/>
                    </p:nvPicPr>
                    <p:blipFill>
                      <a:blip r:embed="rId13"/>
                      <a:srcRect/>
                      <a:stretch>
                        <a:fillRect/>
                      </a:stretch>
                    </p:blipFill>
                    <p:spPr bwMode="auto">
                      <a:xfrm>
                        <a:off x="1833564" y="1533090"/>
                        <a:ext cx="788988" cy="488950"/>
                      </a:xfrm>
                      <a:prstGeom prst="rect">
                        <a:avLst/>
                      </a:prstGeom>
                      <a:noFill/>
                      <a:ln>
                        <a:noFill/>
                      </a:ln>
                      <a:effectLst/>
                    </p:spPr>
                  </p:pic>
                </p:oleObj>
              </mc:Fallback>
            </mc:AlternateContent>
          </a:graphicData>
        </a:graphic>
      </p:graphicFrame>
      <p:sp>
        <p:nvSpPr>
          <p:cNvPr id="30" name="Text Box 7"/>
          <p:cNvSpPr txBox="1">
            <a:spLocks noChangeArrowheads="1"/>
          </p:cNvSpPr>
          <p:nvPr/>
        </p:nvSpPr>
        <p:spPr bwMode="auto">
          <a:xfrm>
            <a:off x="428627" y="3776549"/>
            <a:ext cx="613568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at the end </a:t>
            </a:r>
            <a:r>
              <a:rPr lang="en-US" sz="2000" dirty="0">
                <a:latin typeface="Times New Roman"/>
                <a:cs typeface="Times New Roman"/>
              </a:rPr>
              <a:t>of the interval, is anything moving? If so, write                  for it.  If not, write 0 . . . etc., then solve.</a:t>
            </a:r>
          </a:p>
        </p:txBody>
      </p:sp>
      <p:graphicFrame>
        <p:nvGraphicFramePr>
          <p:cNvPr id="31" name="Object 30"/>
          <p:cNvGraphicFramePr>
            <a:graphicFrameLocks noChangeAspect="1"/>
          </p:cNvGraphicFramePr>
          <p:nvPr>
            <p:extLst>
              <p:ext uri="{D42A27DB-BD31-4B8C-83A1-F6EECF244321}">
                <p14:modId xmlns:p14="http://schemas.microsoft.com/office/powerpoint/2010/main" val="1330591753"/>
              </p:ext>
            </p:extLst>
          </p:nvPr>
        </p:nvGraphicFramePr>
        <p:xfrm>
          <a:off x="1082676" y="4064143"/>
          <a:ext cx="1085850" cy="471488"/>
        </p:xfrm>
        <a:graphic>
          <a:graphicData uri="http://schemas.openxmlformats.org/presentationml/2006/ole">
            <mc:AlternateContent xmlns:mc="http://schemas.openxmlformats.org/markup-compatibility/2006">
              <mc:Choice xmlns:v="urn:schemas-microsoft-com:vml" Requires="v">
                <p:oleObj spid="_x0000_s8198" name="Equation" r:id="rId14" imgW="673100" imgH="292100" progId="Equation.DSMT4">
                  <p:embed/>
                </p:oleObj>
              </mc:Choice>
              <mc:Fallback>
                <p:oleObj name="Equation" r:id="rId14" imgW="673100" imgH="292100" progId="Equation.DSMT4">
                  <p:embed/>
                  <p:pic>
                    <p:nvPicPr>
                      <p:cNvPr id="0" name=""/>
                      <p:cNvPicPr/>
                      <p:nvPr/>
                    </p:nvPicPr>
                    <p:blipFill>
                      <a:blip r:embed="rId15"/>
                      <a:stretch>
                        <a:fillRect/>
                      </a:stretch>
                    </p:blipFill>
                    <p:spPr>
                      <a:xfrm>
                        <a:off x="1082676" y="4064143"/>
                        <a:ext cx="1085850" cy="471488"/>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180507513"/>
              </p:ext>
            </p:extLst>
          </p:nvPr>
        </p:nvGraphicFramePr>
        <p:xfrm>
          <a:off x="1069975" y="2732056"/>
          <a:ext cx="4713288" cy="941387"/>
        </p:xfrm>
        <a:graphic>
          <a:graphicData uri="http://schemas.openxmlformats.org/presentationml/2006/ole">
            <mc:AlternateContent xmlns:mc="http://schemas.openxmlformats.org/markup-compatibility/2006">
              <mc:Choice xmlns:v="urn:schemas-microsoft-com:vml" Requires="v">
                <p:oleObj spid="_x0000_s8199" name="Equation" r:id="rId16" imgW="2921000" imgH="584200" progId="Equation.DSMT4">
                  <p:embed/>
                </p:oleObj>
              </mc:Choice>
              <mc:Fallback>
                <p:oleObj name="Equation" r:id="rId16" imgW="2921000" imgH="584200" progId="Equation.DSMT4">
                  <p:embed/>
                  <p:pic>
                    <p:nvPicPr>
                      <p:cNvPr id="0" name=""/>
                      <p:cNvPicPr/>
                      <p:nvPr/>
                    </p:nvPicPr>
                    <p:blipFill>
                      <a:blip r:embed="rId17"/>
                      <a:stretch>
                        <a:fillRect/>
                      </a:stretch>
                    </p:blipFill>
                    <p:spPr>
                      <a:xfrm>
                        <a:off x="1069975" y="2732056"/>
                        <a:ext cx="4713288" cy="94138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10653457"/>
              </p:ext>
            </p:extLst>
          </p:nvPr>
        </p:nvGraphicFramePr>
        <p:xfrm>
          <a:off x="1103313" y="4784725"/>
          <a:ext cx="4775200" cy="1474788"/>
        </p:xfrm>
        <a:graphic>
          <a:graphicData uri="http://schemas.openxmlformats.org/presentationml/2006/ole">
            <mc:AlternateContent xmlns:mc="http://schemas.openxmlformats.org/markup-compatibility/2006">
              <mc:Choice xmlns:v="urn:schemas-microsoft-com:vml" Requires="v">
                <p:oleObj spid="_x0000_s8200" name="Equation" r:id="rId18" imgW="2959100" imgH="914400" progId="Equation.DSMT4">
                  <p:embed/>
                </p:oleObj>
              </mc:Choice>
              <mc:Fallback>
                <p:oleObj name="Equation" r:id="rId18" imgW="2959100" imgH="914400" progId="Equation.DSMT4">
                  <p:embed/>
                  <p:pic>
                    <p:nvPicPr>
                      <p:cNvPr id="0" name=""/>
                      <p:cNvPicPr/>
                      <p:nvPr/>
                    </p:nvPicPr>
                    <p:blipFill>
                      <a:blip r:embed="rId19"/>
                      <a:stretch>
                        <a:fillRect/>
                      </a:stretch>
                    </p:blipFill>
                    <p:spPr>
                      <a:xfrm>
                        <a:off x="1103313" y="4784725"/>
                        <a:ext cx="4775200" cy="1474788"/>
                      </a:xfrm>
                      <a:prstGeom prst="rect">
                        <a:avLst/>
                      </a:prstGeom>
                    </p:spPr>
                  </p:pic>
                </p:oleObj>
              </mc:Fallback>
            </mc:AlternateContent>
          </a:graphicData>
        </a:graphic>
      </p:graphicFrame>
    </p:spTree>
    <p:extLst>
      <p:ext uri="{BB962C8B-B14F-4D97-AF65-F5344CB8AC3E}">
        <p14:creationId xmlns:p14="http://schemas.microsoft.com/office/powerpoint/2010/main" val="2329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11.)</a:t>
            </a:r>
          </a:p>
        </p:txBody>
      </p:sp>
      <p:pic>
        <p:nvPicPr>
          <p:cNvPr id="82" name="Picture 81" descr="basebal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301" y="1926398"/>
            <a:ext cx="13589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3" name="Straight Connector 82"/>
          <p:cNvCxnSpPr/>
          <p:nvPr/>
        </p:nvCxnSpPr>
        <p:spPr>
          <a:xfrm flipV="1">
            <a:off x="78720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139311" y="5727700"/>
            <a:ext cx="1445890"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extLst>
              <p:ext uri="{D42A27DB-BD31-4B8C-83A1-F6EECF244321}">
                <p14:modId xmlns:p14="http://schemas.microsoft.com/office/powerpoint/2010/main" val="2664063787"/>
              </p:ext>
            </p:extLst>
          </p:nvPr>
        </p:nvGraphicFramePr>
        <p:xfrm>
          <a:off x="6400006" y="5597525"/>
          <a:ext cx="574675" cy="307975"/>
        </p:xfrm>
        <a:graphic>
          <a:graphicData uri="http://schemas.openxmlformats.org/presentationml/2006/ole">
            <mc:AlternateContent xmlns:mc="http://schemas.openxmlformats.org/markup-compatibility/2006">
              <mc:Choice xmlns:v="urn:schemas-microsoft-com:vml" Requires="v">
                <p:oleObj spid="_x0000_s9217" name="Equation" r:id="rId4" imgW="355600" imgH="190500" progId="Equation.DSMT4">
                  <p:embed/>
                </p:oleObj>
              </mc:Choice>
              <mc:Fallback>
                <p:oleObj name="Equation" r:id="rId4" imgW="355600" imgH="190500" progId="Equation.DSMT4">
                  <p:embed/>
                  <p:pic>
                    <p:nvPicPr>
                      <p:cNvPr id="0" name=""/>
                      <p:cNvPicPr/>
                      <p:nvPr/>
                    </p:nvPicPr>
                    <p:blipFill>
                      <a:blip r:embed="rId5"/>
                      <a:stretch>
                        <a:fillRect/>
                      </a:stretch>
                    </p:blipFill>
                    <p:spPr>
                      <a:xfrm>
                        <a:off x="6400006" y="55975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2438125144"/>
              </p:ext>
            </p:extLst>
          </p:nvPr>
        </p:nvGraphicFramePr>
        <p:xfrm>
          <a:off x="6564313" y="2441544"/>
          <a:ext cx="574675" cy="328612"/>
        </p:xfrm>
        <a:graphic>
          <a:graphicData uri="http://schemas.openxmlformats.org/presentationml/2006/ole">
            <mc:AlternateContent xmlns:mc="http://schemas.openxmlformats.org/markup-compatibility/2006">
              <mc:Choice xmlns:v="urn:schemas-microsoft-com:vml" Requires="v">
                <p:oleObj spid="_x0000_s9218" name="Equation" r:id="rId6" imgW="355600" imgH="203200" progId="Equation.DSMT4">
                  <p:embed/>
                </p:oleObj>
              </mc:Choice>
              <mc:Fallback>
                <p:oleObj name="Equation" r:id="rId6" imgW="355600" imgH="203200" progId="Equation.DSMT4">
                  <p:embed/>
                  <p:pic>
                    <p:nvPicPr>
                      <p:cNvPr id="0" name=""/>
                      <p:cNvPicPr/>
                      <p:nvPr/>
                    </p:nvPicPr>
                    <p:blipFill>
                      <a:blip r:embed="rId7"/>
                      <a:stretch>
                        <a:fillRect/>
                      </a:stretch>
                    </p:blipFill>
                    <p:spPr>
                      <a:xfrm>
                        <a:off x="6564313" y="2441544"/>
                        <a:ext cx="574675" cy="32861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1392615435"/>
              </p:ext>
            </p:extLst>
          </p:nvPr>
        </p:nvGraphicFramePr>
        <p:xfrm>
          <a:off x="7543717" y="1383507"/>
          <a:ext cx="287337" cy="328612"/>
        </p:xfrm>
        <a:graphic>
          <a:graphicData uri="http://schemas.openxmlformats.org/presentationml/2006/ole">
            <mc:AlternateContent xmlns:mc="http://schemas.openxmlformats.org/markup-compatibility/2006">
              <mc:Choice xmlns:v="urn:schemas-microsoft-com:vml" Requires="v">
                <p:oleObj spid="_x0000_s9219" name="Equation" r:id="rId8" imgW="177800" imgH="203200" progId="Equation.DSMT4">
                  <p:embed/>
                </p:oleObj>
              </mc:Choice>
              <mc:Fallback>
                <p:oleObj name="Equation" r:id="rId8" imgW="177800" imgH="203200" progId="Equation.DSMT4">
                  <p:embed/>
                  <p:pic>
                    <p:nvPicPr>
                      <p:cNvPr id="0" name=""/>
                      <p:cNvPicPr/>
                      <p:nvPr/>
                    </p:nvPicPr>
                    <p:blipFill>
                      <a:blip r:embed="rId9"/>
                      <a:stretch>
                        <a:fillRect/>
                      </a:stretch>
                    </p:blipFill>
                    <p:spPr>
                      <a:xfrm>
                        <a:off x="7543717" y="1383507"/>
                        <a:ext cx="287337" cy="328612"/>
                      </a:xfrm>
                      <a:prstGeom prst="rect">
                        <a:avLst/>
                      </a:prstGeom>
                    </p:spPr>
                  </p:pic>
                </p:oleObj>
              </mc:Fallback>
            </mc:AlternateContent>
          </a:graphicData>
        </a:graphic>
      </p:graphicFrame>
      <p:cxnSp>
        <p:nvCxnSpPr>
          <p:cNvPr id="90" name="Straight Arrow Connector 89"/>
          <p:cNvCxnSpPr/>
          <p:nvPr/>
        </p:nvCxnSpPr>
        <p:spPr>
          <a:xfrm flipV="1">
            <a:off x="7869154" y="1362230"/>
            <a:ext cx="2936" cy="793595"/>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 Box 7"/>
          <p:cNvSpPr txBox="1">
            <a:spLocks noChangeArrowheads="1"/>
          </p:cNvSpPr>
          <p:nvPr/>
        </p:nvSpPr>
        <p:spPr bwMode="auto">
          <a:xfrm>
            <a:off x="301627" y="461849"/>
            <a:ext cx="583167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How about </a:t>
            </a:r>
            <a:r>
              <a:rPr lang="en-US" sz="2000" dirty="0">
                <a:latin typeface="Times New Roman"/>
                <a:cs typeface="Times New Roman"/>
              </a:rPr>
              <a:t>the </a:t>
            </a:r>
            <a:r>
              <a:rPr lang="en-US" sz="2000" dirty="0">
                <a:solidFill>
                  <a:srgbClr val="FF0000"/>
                </a:solidFill>
                <a:latin typeface="Times New Roman"/>
                <a:cs typeface="Times New Roman"/>
              </a:rPr>
              <a:t>velocity at arbitrary position </a:t>
            </a:r>
            <a:r>
              <a:rPr lang="en-US" sz="2000" i="1" dirty="0">
                <a:solidFill>
                  <a:srgbClr val="FF0000"/>
                </a:solidFill>
                <a:latin typeface="Times New Roman"/>
                <a:cs typeface="Times New Roman"/>
              </a:rPr>
              <a:t>y</a:t>
            </a:r>
            <a:r>
              <a:rPr lang="en-US" sz="2000" dirty="0">
                <a:latin typeface="Times New Roman"/>
                <a:cs typeface="Times New Roman"/>
              </a:rPr>
              <a:t>, </a:t>
            </a:r>
            <a:r>
              <a:rPr lang="en-US" sz="2000" dirty="0">
                <a:solidFill>
                  <a:srgbClr val="0000FF"/>
                </a:solidFill>
                <a:latin typeface="Times New Roman"/>
                <a:cs typeface="Times New Roman"/>
              </a:rPr>
              <a:t>assuming 6 joules of energy </a:t>
            </a:r>
            <a:r>
              <a:rPr lang="en-US" sz="2000" dirty="0">
                <a:latin typeface="Times New Roman"/>
                <a:cs typeface="Times New Roman"/>
              </a:rPr>
              <a:t>was lost in the motion:</a:t>
            </a:r>
          </a:p>
        </p:txBody>
      </p:sp>
      <p:graphicFrame>
        <p:nvGraphicFramePr>
          <p:cNvPr id="34" name="Object 33"/>
          <p:cNvGraphicFramePr>
            <a:graphicFrameLocks noChangeAspect="1"/>
          </p:cNvGraphicFramePr>
          <p:nvPr>
            <p:extLst>
              <p:ext uri="{D42A27DB-BD31-4B8C-83A1-F6EECF244321}">
                <p14:modId xmlns:p14="http://schemas.microsoft.com/office/powerpoint/2010/main" val="1623882795"/>
              </p:ext>
            </p:extLst>
          </p:nvPr>
        </p:nvGraphicFramePr>
        <p:xfrm>
          <a:off x="747713" y="1419225"/>
          <a:ext cx="4775200" cy="1474788"/>
        </p:xfrm>
        <a:graphic>
          <a:graphicData uri="http://schemas.openxmlformats.org/presentationml/2006/ole">
            <mc:AlternateContent xmlns:mc="http://schemas.openxmlformats.org/markup-compatibility/2006">
              <mc:Choice xmlns:v="urn:schemas-microsoft-com:vml" Requires="v">
                <p:oleObj spid="_x0000_s9220" name="Equation" r:id="rId10" imgW="2959100" imgH="914400" progId="Equation.DSMT4">
                  <p:embed/>
                </p:oleObj>
              </mc:Choice>
              <mc:Fallback>
                <p:oleObj name="Equation" r:id="rId10" imgW="2959100" imgH="914400" progId="Equation.DSMT4">
                  <p:embed/>
                  <p:pic>
                    <p:nvPicPr>
                      <p:cNvPr id="0" name=""/>
                      <p:cNvPicPr/>
                      <p:nvPr/>
                    </p:nvPicPr>
                    <p:blipFill>
                      <a:blip r:embed="rId11"/>
                      <a:stretch>
                        <a:fillRect/>
                      </a:stretch>
                    </p:blipFill>
                    <p:spPr>
                      <a:xfrm>
                        <a:off x="747713" y="1419225"/>
                        <a:ext cx="4775200" cy="1474788"/>
                      </a:xfrm>
                      <a:prstGeom prst="rect">
                        <a:avLst/>
                      </a:prstGeom>
                    </p:spPr>
                  </p:pic>
                </p:oleObj>
              </mc:Fallback>
            </mc:AlternateContent>
          </a:graphicData>
        </a:graphic>
      </p:graphicFrame>
    </p:spTree>
    <p:extLst>
      <p:ext uri="{BB962C8B-B14F-4D97-AF65-F5344CB8AC3E}">
        <p14:creationId xmlns:p14="http://schemas.microsoft.com/office/powerpoint/2010/main" val="8456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206" y="276548"/>
            <a:ext cx="8754744" cy="1754326"/>
          </a:xfrm>
          <a:prstGeom prst="rect">
            <a:avLst/>
          </a:prstGeom>
          <a:noFill/>
        </p:spPr>
        <p:txBody>
          <a:bodyPr wrap="square" rtlCol="0">
            <a:spAutoFit/>
          </a:bodyPr>
          <a:lstStyle/>
          <a:p>
            <a:r>
              <a:rPr lang="en-US" sz="2800" dirty="0" err="1">
                <a:solidFill>
                  <a:srgbClr val="FF0000"/>
                </a:solidFill>
                <a:latin typeface="Apple Chancery"/>
                <a:cs typeface="Apple Chancery"/>
              </a:rPr>
              <a:t>Sorta</a:t>
            </a:r>
            <a:r>
              <a:rPr lang="en-US" sz="2800" dirty="0">
                <a:solidFill>
                  <a:srgbClr val="FF0000"/>
                </a:solidFill>
                <a:latin typeface="Apple Chancery"/>
                <a:cs typeface="Apple Chancery"/>
              </a:rPr>
              <a:t> gentle starter #2: </a:t>
            </a:r>
            <a:r>
              <a:rPr lang="en-US" sz="2000" dirty="0">
                <a:solidFill>
                  <a:srgbClr val="000000"/>
                </a:solidFill>
                <a:latin typeface="Times New Roman"/>
                <a:cs typeface="Times New Roman"/>
              </a:rPr>
              <a:t>A spring gun with barrel length d = .20 meters (a </a:t>
            </a:r>
            <a:r>
              <a:rPr lang="en-US" sz="2000" dirty="0" err="1">
                <a:solidFill>
                  <a:srgbClr val="000000"/>
                </a:solidFill>
                <a:latin typeface="Times New Roman"/>
                <a:cs typeface="Times New Roman"/>
              </a:rPr>
              <a:t>Butline</a:t>
            </a:r>
            <a:r>
              <a:rPr lang="en-US" sz="2000" dirty="0">
                <a:solidFill>
                  <a:srgbClr val="000000"/>
                </a:solidFill>
                <a:latin typeface="Times New Roman"/>
                <a:cs typeface="Times New Roman"/>
              </a:rPr>
              <a:t> Special) and unknown spring constant </a:t>
            </a:r>
            <a:r>
              <a:rPr lang="en-US" sz="2000" i="1" dirty="0">
                <a:solidFill>
                  <a:srgbClr val="000000"/>
                </a:solidFill>
                <a:latin typeface="Times New Roman"/>
                <a:cs typeface="Times New Roman"/>
              </a:rPr>
              <a:t>k</a:t>
            </a:r>
            <a:r>
              <a:rPr lang="en-US" sz="2000" dirty="0">
                <a:solidFill>
                  <a:srgbClr val="000000"/>
                </a:solidFill>
                <a:latin typeface="Times New Roman"/>
                <a:cs typeface="Times New Roman"/>
              </a:rPr>
              <a:t> compresses its spring the full .2 meters when “cocked.”  When fired, the 35 grams projectile will travel h=10.0 meters above the barrel’s end.  Assume the spring is depressed very little when the projectile is placed gently on it . . .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18917" y="6427113"/>
            <a:ext cx="610784" cy="276999"/>
          </a:xfrm>
          <a:prstGeom prst="rect">
            <a:avLst/>
          </a:prstGeom>
          <a:noFill/>
        </p:spPr>
        <p:txBody>
          <a:bodyPr wrap="square" rtlCol="0">
            <a:spAutoFit/>
          </a:bodyPr>
          <a:lstStyle/>
          <a:p>
            <a:r>
              <a:rPr lang="en-US" sz="1200" dirty="0">
                <a:latin typeface="Times New Roman"/>
                <a:cs typeface="Times New Roman"/>
              </a:rPr>
              <a:t>12a.)</a:t>
            </a:r>
          </a:p>
        </p:txBody>
      </p:sp>
      <p:cxnSp>
        <p:nvCxnSpPr>
          <p:cNvPr id="83" name="Straight Connector 82"/>
          <p:cNvCxnSpPr/>
          <p:nvPr/>
        </p:nvCxnSpPr>
        <p:spPr>
          <a:xfrm flipV="1">
            <a:off x="82657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937417" y="5626100"/>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nvGraphicFramePr>
        <p:xfrm>
          <a:off x="7327900" y="5495925"/>
          <a:ext cx="574675" cy="307975"/>
        </p:xfrm>
        <a:graphic>
          <a:graphicData uri="http://schemas.openxmlformats.org/presentationml/2006/ole">
            <mc:AlternateContent xmlns:mc="http://schemas.openxmlformats.org/markup-compatibility/2006">
              <mc:Choice xmlns:v="urn:schemas-microsoft-com:vml" Requires="v">
                <p:oleObj spid="_x0000_s10241" name="Equation" r:id="rId3" imgW="355600" imgH="190500" progId="Equation.DSMT4">
                  <p:embed/>
                </p:oleObj>
              </mc:Choice>
              <mc:Fallback>
                <p:oleObj name="Equation" r:id="rId3" imgW="355600" imgH="190500" progId="Equation.DSMT4">
                  <p:embed/>
                  <p:pic>
                    <p:nvPicPr>
                      <p:cNvPr id="87" name="Object 86"/>
                      <p:cNvPicPr/>
                      <p:nvPr/>
                    </p:nvPicPr>
                    <p:blipFill>
                      <a:blip r:embed="rId4"/>
                      <a:stretch>
                        <a:fillRect/>
                      </a:stretch>
                    </p:blipFill>
                    <p:spPr>
                      <a:xfrm>
                        <a:off x="7327900" y="54959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nvGraphicFramePr>
        <p:xfrm>
          <a:off x="7956953" y="2131205"/>
          <a:ext cx="923925" cy="328613"/>
        </p:xfrm>
        <a:graphic>
          <a:graphicData uri="http://schemas.openxmlformats.org/presentationml/2006/ole">
            <mc:AlternateContent xmlns:mc="http://schemas.openxmlformats.org/markup-compatibility/2006">
              <mc:Choice xmlns:v="urn:schemas-microsoft-com:vml" Requires="v">
                <p:oleObj spid="_x0000_s10242" name="Equation" r:id="rId5" imgW="571500" imgH="203200" progId="Equation.DSMT4">
                  <p:embed/>
                </p:oleObj>
              </mc:Choice>
              <mc:Fallback>
                <p:oleObj name="Equation" r:id="rId5" imgW="571500" imgH="203200" progId="Equation.DSMT4">
                  <p:embed/>
                  <p:pic>
                    <p:nvPicPr>
                      <p:cNvPr id="88" name="Object 87"/>
                      <p:cNvPicPr/>
                      <p:nvPr/>
                    </p:nvPicPr>
                    <p:blipFill>
                      <a:blip r:embed="rId6"/>
                      <a:stretch>
                        <a:fillRect/>
                      </a:stretch>
                    </p:blipFill>
                    <p:spPr>
                      <a:xfrm>
                        <a:off x="7956953" y="2131205"/>
                        <a:ext cx="923925" cy="328613"/>
                      </a:xfrm>
                      <a:prstGeom prst="rect">
                        <a:avLst/>
                      </a:prstGeom>
                    </p:spPr>
                  </p:pic>
                </p:oleObj>
              </mc:Fallback>
            </mc:AlternateContent>
          </a:graphicData>
        </a:graphic>
      </p:graphicFrame>
      <p:grpSp>
        <p:nvGrpSpPr>
          <p:cNvPr id="20" name="Group 19"/>
          <p:cNvGrpSpPr/>
          <p:nvPr/>
        </p:nvGrpSpPr>
        <p:grpSpPr>
          <a:xfrm>
            <a:off x="8208963" y="4711700"/>
            <a:ext cx="339505" cy="1335730"/>
            <a:chOff x="8208963" y="4711700"/>
            <a:chExt cx="339505" cy="1335730"/>
          </a:xfrm>
        </p:grpSpPr>
        <p:cxnSp>
          <p:nvCxnSpPr>
            <p:cNvPr id="5" name="Straight Connector 4"/>
            <p:cNvCxnSpPr/>
            <p:nvPr/>
          </p:nvCxnSpPr>
          <p:spPr>
            <a:xfrm flipV="1">
              <a:off x="8321592" y="5756230"/>
              <a:ext cx="72379" cy="41275"/>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6200000">
              <a:off x="7652164" y="5268499"/>
              <a:ext cx="1240598"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17685113">
              <a:off x="8286279" y="5785240"/>
              <a:ext cx="215900" cy="308479"/>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8334375" y="5667375"/>
              <a:ext cx="84541" cy="168275"/>
            </a:xfrm>
            <a:custGeom>
              <a:avLst/>
              <a:gdLst>
                <a:gd name="connsiteX0" fmla="*/ 0 w 84541"/>
                <a:gd name="connsiteY0" fmla="*/ 0 h 168275"/>
                <a:gd name="connsiteX1" fmla="*/ 76200 w 84541"/>
                <a:gd name="connsiteY1" fmla="*/ 66675 h 168275"/>
                <a:gd name="connsiteX2" fmla="*/ 82550 w 84541"/>
                <a:gd name="connsiteY2" fmla="*/ 168275 h 168275"/>
              </a:gdLst>
              <a:ahLst/>
              <a:cxnLst>
                <a:cxn ang="0">
                  <a:pos x="connsiteX0" y="connsiteY0"/>
                </a:cxn>
                <a:cxn ang="0">
                  <a:pos x="connsiteX1" y="connsiteY1"/>
                </a:cxn>
                <a:cxn ang="0">
                  <a:pos x="connsiteX2" y="connsiteY2"/>
                </a:cxn>
              </a:cxnLst>
              <a:rect l="l" t="t" r="r" b="b"/>
              <a:pathLst>
                <a:path w="84541" h="168275">
                  <a:moveTo>
                    <a:pt x="0" y="0"/>
                  </a:moveTo>
                  <a:cubicBezTo>
                    <a:pt x="31221" y="19314"/>
                    <a:pt x="62442" y="38629"/>
                    <a:pt x="76200" y="66675"/>
                  </a:cubicBezTo>
                  <a:cubicBezTo>
                    <a:pt x="89958" y="94721"/>
                    <a:pt x="82550" y="168275"/>
                    <a:pt x="82550" y="168275"/>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11"/>
            <p:cNvGrpSpPr/>
            <p:nvPr/>
          </p:nvGrpSpPr>
          <p:grpSpPr>
            <a:xfrm>
              <a:off x="8250214" y="5524500"/>
              <a:ext cx="45719" cy="101600"/>
              <a:chOff x="7680325" y="4232275"/>
              <a:chExt cx="45719" cy="101600"/>
            </a:xfrm>
          </p:grpSpPr>
          <p:sp>
            <p:nvSpPr>
              <p:cNvPr id="10" name="Rectangle 9"/>
              <p:cNvSpPr/>
              <p:nvPr/>
            </p:nvSpPr>
            <p:spPr>
              <a:xfrm>
                <a:off x="7680325" y="4270375"/>
                <a:ext cx="45719" cy="635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680325" y="4232275"/>
                <a:ext cx="45719" cy="635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Freeform 13"/>
            <p:cNvSpPr/>
            <p:nvPr/>
          </p:nvSpPr>
          <p:spPr>
            <a:xfrm>
              <a:off x="8244339" y="5629275"/>
              <a:ext cx="57150" cy="76200"/>
            </a:xfrm>
            <a:custGeom>
              <a:avLst/>
              <a:gdLst>
                <a:gd name="connsiteX0" fmla="*/ 3175 w 123825"/>
                <a:gd name="connsiteY0" fmla="*/ 0 h 241300"/>
                <a:gd name="connsiteX1" fmla="*/ 123825 w 123825"/>
                <a:gd name="connsiteY1" fmla="*/ 57150 h 241300"/>
                <a:gd name="connsiteX2" fmla="*/ 9525 w 123825"/>
                <a:gd name="connsiteY2" fmla="*/ 111125 h 241300"/>
                <a:gd name="connsiteX3" fmla="*/ 123825 w 123825"/>
                <a:gd name="connsiteY3" fmla="*/ 152400 h 241300"/>
                <a:gd name="connsiteX4" fmla="*/ 0 w 123825"/>
                <a:gd name="connsiteY4" fmla="*/ 215900 h 241300"/>
                <a:gd name="connsiteX5" fmla="*/ 66675 w 123825"/>
                <a:gd name="connsiteY5"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41300">
                  <a:moveTo>
                    <a:pt x="3175" y="0"/>
                  </a:moveTo>
                  <a:lnTo>
                    <a:pt x="123825" y="57150"/>
                  </a:lnTo>
                  <a:lnTo>
                    <a:pt x="9525" y="111125"/>
                  </a:lnTo>
                  <a:lnTo>
                    <a:pt x="123825" y="152400"/>
                  </a:lnTo>
                  <a:lnTo>
                    <a:pt x="0" y="215900"/>
                  </a:lnTo>
                  <a:lnTo>
                    <a:pt x="66675" y="2413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 name="TextBox 28"/>
          <p:cNvSpPr txBox="1"/>
          <p:nvPr/>
        </p:nvSpPr>
        <p:spPr>
          <a:xfrm>
            <a:off x="618159" y="2098938"/>
            <a:ext cx="6632577" cy="2862322"/>
          </a:xfrm>
          <a:prstGeom prst="rect">
            <a:avLst/>
          </a:prstGeom>
          <a:noFill/>
        </p:spPr>
        <p:txBody>
          <a:bodyPr wrap="square" rtlCol="0">
            <a:spAutoFit/>
          </a:bodyPr>
          <a:lstStyle/>
          <a:p>
            <a:r>
              <a:rPr lang="en-US" dirty="0">
                <a:solidFill>
                  <a:srgbClr val="000000"/>
                </a:solidFill>
                <a:latin typeface="Times New Roman"/>
                <a:cs typeface="Times New Roman"/>
              </a:rPr>
              <a:t>Notice: Part of what makes problems like this difficult is that the spring is not in the horizontal but, rather, in the vertical where gravity lives.  The additional twist is that there are two kinds of problems possible with this kind of set-up, problems in which the mass is attached to the mass (so the mass oscillates around its natural equilibrium position) and problems in which the mass is free to leave the spring after being accelerated by the spring (like this problem).  For this case, we can look at the amount of work the spring does on the projectile as the projectile is shoved into the gun the full distance “d.”  That is what we will have to do for the first part of this scenario.</a:t>
            </a:r>
            <a:endParaRPr lang="en-US" sz="2000" dirty="0">
              <a:latin typeface="Apple Chancery"/>
              <a:cs typeface="Apple Chancery"/>
            </a:endParaRPr>
          </a:p>
        </p:txBody>
      </p:sp>
      <p:graphicFrame>
        <p:nvGraphicFramePr>
          <p:cNvPr id="32" name="Object 31"/>
          <p:cNvGraphicFramePr>
            <a:graphicFrameLocks noChangeAspect="1"/>
          </p:cNvGraphicFramePr>
          <p:nvPr/>
        </p:nvGraphicFramePr>
        <p:xfrm>
          <a:off x="7362825" y="4548188"/>
          <a:ext cx="574675" cy="327025"/>
        </p:xfrm>
        <a:graphic>
          <a:graphicData uri="http://schemas.openxmlformats.org/presentationml/2006/ole">
            <mc:AlternateContent xmlns:mc="http://schemas.openxmlformats.org/markup-compatibility/2006">
              <mc:Choice xmlns:v="urn:schemas-microsoft-com:vml" Requires="v">
                <p:oleObj spid="_x0000_s10243" name="Equation" r:id="rId7" imgW="355600" imgH="203200" progId="Equation.DSMT4">
                  <p:embed/>
                </p:oleObj>
              </mc:Choice>
              <mc:Fallback>
                <p:oleObj name="Equation" r:id="rId7" imgW="355600" imgH="203200" progId="Equation.DSMT4">
                  <p:embed/>
                  <p:pic>
                    <p:nvPicPr>
                      <p:cNvPr id="32" name="Object 31"/>
                      <p:cNvPicPr/>
                      <p:nvPr/>
                    </p:nvPicPr>
                    <p:blipFill>
                      <a:blip r:embed="rId8"/>
                      <a:stretch>
                        <a:fillRect/>
                      </a:stretch>
                    </p:blipFill>
                    <p:spPr>
                      <a:xfrm>
                        <a:off x="7362825" y="4548188"/>
                        <a:ext cx="574675" cy="327025"/>
                      </a:xfrm>
                      <a:prstGeom prst="rect">
                        <a:avLst/>
                      </a:prstGeom>
                    </p:spPr>
                  </p:pic>
                </p:oleObj>
              </mc:Fallback>
            </mc:AlternateContent>
          </a:graphicData>
        </a:graphic>
      </p:graphicFrame>
    </p:spTree>
    <p:extLst>
      <p:ext uri="{BB962C8B-B14F-4D97-AF65-F5344CB8AC3E}">
        <p14:creationId xmlns:p14="http://schemas.microsoft.com/office/powerpoint/2010/main" val="271508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dissolve">
                                      <p:cBhvr>
                                        <p:cTn id="12" dur="500"/>
                                        <p:tgtEl>
                                          <p:spTgt spid="88"/>
                                        </p:tgtEl>
                                      </p:cBhvr>
                                    </p:animEffect>
                                  </p:childTnLst>
                                </p:cTn>
                              </p:par>
                              <p:par>
                                <p:cTn id="13" presetID="9"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dissolve">
                                      <p:cBhvr>
                                        <p:cTn id="1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p:cNvGraphicFramePr>
            <a:graphicFrameLocks noChangeAspect="1"/>
          </p:cNvGraphicFramePr>
          <p:nvPr>
            <p:extLst>
              <p:ext uri="{D42A27DB-BD31-4B8C-83A1-F6EECF244321}">
                <p14:modId xmlns:p14="http://schemas.microsoft.com/office/powerpoint/2010/main" val="3341810844"/>
              </p:ext>
            </p:extLst>
          </p:nvPr>
        </p:nvGraphicFramePr>
        <p:xfrm>
          <a:off x="746125" y="4399342"/>
          <a:ext cx="5800725" cy="1865312"/>
        </p:xfrm>
        <a:graphic>
          <a:graphicData uri="http://schemas.openxmlformats.org/presentationml/2006/ole">
            <mc:AlternateContent xmlns:mc="http://schemas.openxmlformats.org/markup-compatibility/2006">
              <mc:Choice xmlns:v="urn:schemas-microsoft-com:vml" Requires="v">
                <p:oleObj spid="_x0000_s11265" name="Equation" r:id="rId3" imgW="3594100" imgH="1155700" progId="Equation.DSMT4">
                  <p:embed/>
                </p:oleObj>
              </mc:Choice>
              <mc:Fallback>
                <p:oleObj name="Equation" r:id="rId3" imgW="3594100" imgH="1155700" progId="Equation.DSMT4">
                  <p:embed/>
                  <p:pic>
                    <p:nvPicPr>
                      <p:cNvPr id="0" name=""/>
                      <p:cNvPicPr/>
                      <p:nvPr/>
                    </p:nvPicPr>
                    <p:blipFill>
                      <a:blip r:embed="rId4"/>
                      <a:stretch>
                        <a:fillRect/>
                      </a:stretch>
                    </p:blipFill>
                    <p:spPr>
                      <a:xfrm>
                        <a:off x="746125" y="4399342"/>
                        <a:ext cx="5800725" cy="1865312"/>
                      </a:xfrm>
                      <a:prstGeom prst="rect">
                        <a:avLst/>
                      </a:prstGeom>
                    </p:spPr>
                  </p:pic>
                </p:oleObj>
              </mc:Fallback>
            </mc:AlternateContent>
          </a:graphicData>
        </a:graphic>
      </p:graphicFrame>
      <p:sp>
        <p:nvSpPr>
          <p:cNvPr id="4" name="TextBox 3"/>
          <p:cNvSpPr txBox="1"/>
          <p:nvPr/>
        </p:nvSpPr>
        <p:spPr>
          <a:xfrm>
            <a:off x="99083" y="276548"/>
            <a:ext cx="8754744" cy="1015663"/>
          </a:xfrm>
          <a:prstGeom prst="rect">
            <a:avLst/>
          </a:prstGeom>
          <a:noFill/>
        </p:spPr>
        <p:txBody>
          <a:bodyPr wrap="square" rtlCol="0">
            <a:spAutoFit/>
          </a:bodyPr>
          <a:lstStyle/>
          <a:p>
            <a:r>
              <a:rPr lang="en-US" sz="2000" dirty="0">
                <a:solidFill>
                  <a:srgbClr val="000000"/>
                </a:solidFill>
                <a:latin typeface="Times New Roman"/>
                <a:cs typeface="Times New Roman"/>
              </a:rPr>
              <a:t>Barrel length d = .20 meters; unknown </a:t>
            </a:r>
            <a:r>
              <a:rPr lang="en-US" sz="2000" i="1" dirty="0">
                <a:solidFill>
                  <a:srgbClr val="000000"/>
                </a:solidFill>
                <a:latin typeface="Times New Roman"/>
                <a:cs typeface="Times New Roman"/>
              </a:rPr>
              <a:t>k</a:t>
            </a:r>
            <a:r>
              <a:rPr lang="en-US" sz="2000" dirty="0">
                <a:solidFill>
                  <a:srgbClr val="000000"/>
                </a:solidFill>
                <a:latin typeface="Times New Roman"/>
                <a:cs typeface="Times New Roman"/>
              </a:rPr>
              <a:t>; barrel and spring length .2 meters when “cocked;” projectile mass 35 grams, maximum height h=10.0 meters above the barrel’s end.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95415" y="6427113"/>
            <a:ext cx="534286" cy="276999"/>
          </a:xfrm>
          <a:prstGeom prst="rect">
            <a:avLst/>
          </a:prstGeom>
          <a:noFill/>
        </p:spPr>
        <p:txBody>
          <a:bodyPr wrap="square" rtlCol="0">
            <a:spAutoFit/>
          </a:bodyPr>
          <a:lstStyle/>
          <a:p>
            <a:r>
              <a:rPr lang="en-US" sz="1200" dirty="0">
                <a:latin typeface="Times New Roman"/>
                <a:cs typeface="Times New Roman"/>
              </a:rPr>
              <a:t>12b.)</a:t>
            </a:r>
          </a:p>
        </p:txBody>
      </p:sp>
      <p:sp>
        <p:nvSpPr>
          <p:cNvPr id="19" name="TextBox 18"/>
          <p:cNvSpPr txBox="1"/>
          <p:nvPr/>
        </p:nvSpPr>
        <p:spPr>
          <a:xfrm>
            <a:off x="245571" y="1433873"/>
            <a:ext cx="6632255" cy="400110"/>
          </a:xfrm>
          <a:prstGeom prst="rect">
            <a:avLst/>
          </a:prstGeom>
          <a:noFill/>
        </p:spPr>
        <p:txBody>
          <a:bodyPr wrap="square" rtlCol="0">
            <a:spAutoFit/>
          </a:bodyPr>
          <a:lstStyle/>
          <a:p>
            <a:r>
              <a:rPr lang="en-US" sz="2000" dirty="0">
                <a:solidFill>
                  <a:srgbClr val="FF0000"/>
                </a:solidFill>
                <a:latin typeface="Apple Chancery"/>
                <a:cs typeface="Apple Chancery"/>
              </a:rPr>
              <a:t>a.) Neglecting friction, </a:t>
            </a:r>
            <a:r>
              <a:rPr lang="en-US" sz="2000" dirty="0">
                <a:solidFill>
                  <a:srgbClr val="0000FF"/>
                </a:solidFill>
                <a:latin typeface="Times New Roman"/>
                <a:cs typeface="Times New Roman"/>
              </a:rPr>
              <a:t>determine the spring constant.</a:t>
            </a:r>
            <a:endParaRPr lang="en-US" sz="2400" dirty="0">
              <a:latin typeface="Apple Chancery"/>
              <a:cs typeface="Apple Chancery"/>
            </a:endParaRPr>
          </a:p>
        </p:txBody>
      </p:sp>
      <p:cxnSp>
        <p:nvCxnSpPr>
          <p:cNvPr id="83" name="Straight Connector 82"/>
          <p:cNvCxnSpPr/>
          <p:nvPr/>
        </p:nvCxnSpPr>
        <p:spPr>
          <a:xfrm flipV="1">
            <a:off x="82657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937417" y="5626100"/>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extLst>
              <p:ext uri="{D42A27DB-BD31-4B8C-83A1-F6EECF244321}">
                <p14:modId xmlns:p14="http://schemas.microsoft.com/office/powerpoint/2010/main" val="3666546678"/>
              </p:ext>
            </p:extLst>
          </p:nvPr>
        </p:nvGraphicFramePr>
        <p:xfrm>
          <a:off x="7327900" y="5495925"/>
          <a:ext cx="574675" cy="307975"/>
        </p:xfrm>
        <a:graphic>
          <a:graphicData uri="http://schemas.openxmlformats.org/presentationml/2006/ole">
            <mc:AlternateContent xmlns:mc="http://schemas.openxmlformats.org/markup-compatibility/2006">
              <mc:Choice xmlns:v="urn:schemas-microsoft-com:vml" Requires="v">
                <p:oleObj spid="_x0000_s11266" name="Equation" r:id="rId5" imgW="355600" imgH="190500" progId="Equation.DSMT4">
                  <p:embed/>
                </p:oleObj>
              </mc:Choice>
              <mc:Fallback>
                <p:oleObj name="Equation" r:id="rId5" imgW="355600" imgH="190500" progId="Equation.DSMT4">
                  <p:embed/>
                  <p:pic>
                    <p:nvPicPr>
                      <p:cNvPr id="0" name=""/>
                      <p:cNvPicPr/>
                      <p:nvPr/>
                    </p:nvPicPr>
                    <p:blipFill>
                      <a:blip r:embed="rId6"/>
                      <a:stretch>
                        <a:fillRect/>
                      </a:stretch>
                    </p:blipFill>
                    <p:spPr>
                      <a:xfrm>
                        <a:off x="7327900" y="54959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3692718163"/>
              </p:ext>
            </p:extLst>
          </p:nvPr>
        </p:nvGraphicFramePr>
        <p:xfrm>
          <a:off x="7956953" y="2131205"/>
          <a:ext cx="923925" cy="328613"/>
        </p:xfrm>
        <a:graphic>
          <a:graphicData uri="http://schemas.openxmlformats.org/presentationml/2006/ole">
            <mc:AlternateContent xmlns:mc="http://schemas.openxmlformats.org/markup-compatibility/2006">
              <mc:Choice xmlns:v="urn:schemas-microsoft-com:vml" Requires="v">
                <p:oleObj spid="_x0000_s11267" name="Equation" r:id="rId7" imgW="571500" imgH="203200" progId="Equation.DSMT4">
                  <p:embed/>
                </p:oleObj>
              </mc:Choice>
              <mc:Fallback>
                <p:oleObj name="Equation" r:id="rId7" imgW="571500" imgH="203200" progId="Equation.DSMT4">
                  <p:embed/>
                  <p:pic>
                    <p:nvPicPr>
                      <p:cNvPr id="0" name=""/>
                      <p:cNvPicPr/>
                      <p:nvPr/>
                    </p:nvPicPr>
                    <p:blipFill>
                      <a:blip r:embed="rId8"/>
                      <a:stretch>
                        <a:fillRect/>
                      </a:stretch>
                    </p:blipFill>
                    <p:spPr>
                      <a:xfrm>
                        <a:off x="7956953" y="2131205"/>
                        <a:ext cx="923925" cy="328613"/>
                      </a:xfrm>
                      <a:prstGeom prst="rect">
                        <a:avLst/>
                      </a:prstGeom>
                    </p:spPr>
                  </p:pic>
                </p:oleObj>
              </mc:Fallback>
            </mc:AlternateContent>
          </a:graphicData>
        </a:graphic>
      </p:graphicFrame>
      <p:grpSp>
        <p:nvGrpSpPr>
          <p:cNvPr id="20" name="Group 19"/>
          <p:cNvGrpSpPr/>
          <p:nvPr/>
        </p:nvGrpSpPr>
        <p:grpSpPr>
          <a:xfrm>
            <a:off x="8208963" y="4711700"/>
            <a:ext cx="339505" cy="1335730"/>
            <a:chOff x="8208963" y="4711700"/>
            <a:chExt cx="339505" cy="1335730"/>
          </a:xfrm>
        </p:grpSpPr>
        <p:cxnSp>
          <p:nvCxnSpPr>
            <p:cNvPr id="5" name="Straight Connector 4"/>
            <p:cNvCxnSpPr/>
            <p:nvPr/>
          </p:nvCxnSpPr>
          <p:spPr>
            <a:xfrm flipV="1">
              <a:off x="8321592" y="5756230"/>
              <a:ext cx="72379" cy="41275"/>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6200000">
              <a:off x="7652164" y="5268499"/>
              <a:ext cx="1240598"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17685113">
              <a:off x="8286279" y="5785240"/>
              <a:ext cx="215900" cy="308479"/>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8334375" y="5667375"/>
              <a:ext cx="84541" cy="168275"/>
            </a:xfrm>
            <a:custGeom>
              <a:avLst/>
              <a:gdLst>
                <a:gd name="connsiteX0" fmla="*/ 0 w 84541"/>
                <a:gd name="connsiteY0" fmla="*/ 0 h 168275"/>
                <a:gd name="connsiteX1" fmla="*/ 76200 w 84541"/>
                <a:gd name="connsiteY1" fmla="*/ 66675 h 168275"/>
                <a:gd name="connsiteX2" fmla="*/ 82550 w 84541"/>
                <a:gd name="connsiteY2" fmla="*/ 168275 h 168275"/>
              </a:gdLst>
              <a:ahLst/>
              <a:cxnLst>
                <a:cxn ang="0">
                  <a:pos x="connsiteX0" y="connsiteY0"/>
                </a:cxn>
                <a:cxn ang="0">
                  <a:pos x="connsiteX1" y="connsiteY1"/>
                </a:cxn>
                <a:cxn ang="0">
                  <a:pos x="connsiteX2" y="connsiteY2"/>
                </a:cxn>
              </a:cxnLst>
              <a:rect l="l" t="t" r="r" b="b"/>
              <a:pathLst>
                <a:path w="84541" h="168275">
                  <a:moveTo>
                    <a:pt x="0" y="0"/>
                  </a:moveTo>
                  <a:cubicBezTo>
                    <a:pt x="31221" y="19314"/>
                    <a:pt x="62442" y="38629"/>
                    <a:pt x="76200" y="66675"/>
                  </a:cubicBezTo>
                  <a:cubicBezTo>
                    <a:pt x="89958" y="94721"/>
                    <a:pt x="82550" y="168275"/>
                    <a:pt x="82550" y="168275"/>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11"/>
            <p:cNvGrpSpPr/>
            <p:nvPr/>
          </p:nvGrpSpPr>
          <p:grpSpPr>
            <a:xfrm>
              <a:off x="8250214" y="5524500"/>
              <a:ext cx="45719" cy="101600"/>
              <a:chOff x="7680325" y="4232275"/>
              <a:chExt cx="45719" cy="101600"/>
            </a:xfrm>
          </p:grpSpPr>
          <p:sp>
            <p:nvSpPr>
              <p:cNvPr id="10" name="Rectangle 9"/>
              <p:cNvSpPr/>
              <p:nvPr/>
            </p:nvSpPr>
            <p:spPr>
              <a:xfrm>
                <a:off x="7680325" y="4270375"/>
                <a:ext cx="45719" cy="635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680325" y="4232275"/>
                <a:ext cx="45719" cy="635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Freeform 13"/>
            <p:cNvSpPr/>
            <p:nvPr/>
          </p:nvSpPr>
          <p:spPr>
            <a:xfrm>
              <a:off x="8244339" y="5629275"/>
              <a:ext cx="57150" cy="76200"/>
            </a:xfrm>
            <a:custGeom>
              <a:avLst/>
              <a:gdLst>
                <a:gd name="connsiteX0" fmla="*/ 3175 w 123825"/>
                <a:gd name="connsiteY0" fmla="*/ 0 h 241300"/>
                <a:gd name="connsiteX1" fmla="*/ 123825 w 123825"/>
                <a:gd name="connsiteY1" fmla="*/ 57150 h 241300"/>
                <a:gd name="connsiteX2" fmla="*/ 9525 w 123825"/>
                <a:gd name="connsiteY2" fmla="*/ 111125 h 241300"/>
                <a:gd name="connsiteX3" fmla="*/ 123825 w 123825"/>
                <a:gd name="connsiteY3" fmla="*/ 152400 h 241300"/>
                <a:gd name="connsiteX4" fmla="*/ 0 w 123825"/>
                <a:gd name="connsiteY4" fmla="*/ 215900 h 241300"/>
                <a:gd name="connsiteX5" fmla="*/ 66675 w 123825"/>
                <a:gd name="connsiteY5"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41300">
                  <a:moveTo>
                    <a:pt x="3175" y="0"/>
                  </a:moveTo>
                  <a:lnTo>
                    <a:pt x="123825" y="57150"/>
                  </a:lnTo>
                  <a:lnTo>
                    <a:pt x="9525" y="111125"/>
                  </a:lnTo>
                  <a:lnTo>
                    <a:pt x="123825" y="152400"/>
                  </a:lnTo>
                  <a:lnTo>
                    <a:pt x="0" y="215900"/>
                  </a:lnTo>
                  <a:lnTo>
                    <a:pt x="66675" y="2413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 name="TextBox 28"/>
          <p:cNvSpPr txBox="1"/>
          <p:nvPr/>
        </p:nvSpPr>
        <p:spPr>
          <a:xfrm>
            <a:off x="561400" y="1866887"/>
            <a:ext cx="7515408" cy="2369880"/>
          </a:xfrm>
          <a:prstGeom prst="rect">
            <a:avLst/>
          </a:prstGeom>
          <a:noFill/>
        </p:spPr>
        <p:txBody>
          <a:bodyPr wrap="square" rtlCol="0">
            <a:spAutoFit/>
          </a:bodyPr>
          <a:lstStyle/>
          <a:p>
            <a:r>
              <a:rPr lang="en-US" dirty="0">
                <a:solidFill>
                  <a:srgbClr val="000000"/>
                </a:solidFill>
                <a:latin typeface="Times New Roman"/>
                <a:cs typeface="Times New Roman"/>
              </a:rPr>
              <a:t>Two things: 1.) We need to </a:t>
            </a:r>
            <a:r>
              <a:rPr lang="en-US" dirty="0">
                <a:solidFill>
                  <a:srgbClr val="FF0000"/>
                </a:solidFill>
                <a:latin typeface="Times New Roman"/>
                <a:cs typeface="Times New Roman"/>
              </a:rPr>
              <a:t>decide where </a:t>
            </a:r>
            <a:r>
              <a:rPr lang="en-US" dirty="0">
                <a:solidFill>
                  <a:srgbClr val="000000"/>
                </a:solidFill>
                <a:latin typeface="Times New Roman"/>
                <a:cs typeface="Times New Roman"/>
              </a:rPr>
              <a:t>we want to place the </a:t>
            </a:r>
            <a:r>
              <a:rPr lang="en-US" i="1" dirty="0">
                <a:solidFill>
                  <a:srgbClr val="FF0000"/>
                </a:solidFill>
                <a:latin typeface="Times New Roman"/>
                <a:cs typeface="Times New Roman"/>
              </a:rPr>
              <a:t>y = 0 level </a:t>
            </a:r>
            <a:r>
              <a:rPr lang="en-US" dirty="0">
                <a:solidFill>
                  <a:srgbClr val="0000FF"/>
                </a:solidFill>
                <a:latin typeface="Times New Roman"/>
                <a:cs typeface="Times New Roman"/>
              </a:rPr>
              <a:t>for gravitational potential energy </a:t>
            </a:r>
            <a:r>
              <a:rPr lang="en-US" dirty="0">
                <a:solidFill>
                  <a:srgbClr val="000000"/>
                </a:solidFill>
                <a:latin typeface="Times New Roman"/>
                <a:cs typeface="Times New Roman"/>
              </a:rPr>
              <a:t>(we need a coordinate axis for “</a:t>
            </a:r>
            <a:r>
              <a:rPr lang="en-US" dirty="0" err="1">
                <a:solidFill>
                  <a:srgbClr val="000000"/>
                </a:solidFill>
                <a:latin typeface="Times New Roman"/>
                <a:cs typeface="Times New Roman"/>
              </a:rPr>
              <a:t>mgy</a:t>
            </a:r>
            <a:r>
              <a:rPr lang="en-US" dirty="0">
                <a:solidFill>
                  <a:srgbClr val="000000"/>
                </a:solidFill>
                <a:latin typeface="Times New Roman"/>
                <a:cs typeface="Times New Roman"/>
              </a:rPr>
              <a:t>” to make any sense).  We will place it where the projectile resides when the gun is cocked.  And 2.) Because it isn’t obvious how to deal with the spring/projectile equilibrium position, we are going to treat the work done by the spring as extraneous work and figure out how much work the spring does as the projectile is shoved down the barrel the distance ”d.”  With that, </a:t>
            </a:r>
            <a:r>
              <a:rPr lang="en-US" sz="2000" dirty="0">
                <a:solidFill>
                  <a:srgbClr val="000000"/>
                </a:solidFill>
                <a:latin typeface="Times New Roman"/>
                <a:cs typeface="Times New Roman"/>
              </a:rPr>
              <a:t>the conservation of energy becomes:</a:t>
            </a:r>
            <a:endParaRPr lang="en-US" sz="2000" dirty="0">
              <a:latin typeface="Apple Chancery"/>
              <a:cs typeface="Apple Chancery"/>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204084260"/>
              </p:ext>
            </p:extLst>
          </p:nvPr>
        </p:nvGraphicFramePr>
        <p:xfrm>
          <a:off x="7362825" y="4548188"/>
          <a:ext cx="574675" cy="327025"/>
        </p:xfrm>
        <a:graphic>
          <a:graphicData uri="http://schemas.openxmlformats.org/presentationml/2006/ole">
            <mc:AlternateContent xmlns:mc="http://schemas.openxmlformats.org/markup-compatibility/2006">
              <mc:Choice xmlns:v="urn:schemas-microsoft-com:vml" Requires="v">
                <p:oleObj spid="_x0000_s11268" name="Equation" r:id="rId9" imgW="355600" imgH="203200" progId="Equation.DSMT4">
                  <p:embed/>
                </p:oleObj>
              </mc:Choice>
              <mc:Fallback>
                <p:oleObj name="Equation" r:id="rId9" imgW="355600" imgH="203200" progId="Equation.DSMT4">
                  <p:embed/>
                  <p:pic>
                    <p:nvPicPr>
                      <p:cNvPr id="0" name=""/>
                      <p:cNvPicPr/>
                      <p:nvPr/>
                    </p:nvPicPr>
                    <p:blipFill>
                      <a:blip r:embed="rId10"/>
                      <a:stretch>
                        <a:fillRect/>
                      </a:stretch>
                    </p:blipFill>
                    <p:spPr>
                      <a:xfrm>
                        <a:off x="7362825" y="4548188"/>
                        <a:ext cx="574675" cy="327025"/>
                      </a:xfrm>
                      <a:prstGeom prst="rect">
                        <a:avLst/>
                      </a:prstGeom>
                    </p:spPr>
                  </p:pic>
                </p:oleObj>
              </mc:Fallback>
            </mc:AlternateContent>
          </a:graphicData>
        </a:graphic>
      </p:graphicFrame>
    </p:spTree>
    <p:extLst>
      <p:ext uri="{BB962C8B-B14F-4D97-AF65-F5344CB8AC3E}">
        <p14:creationId xmlns:p14="http://schemas.microsoft.com/office/powerpoint/2010/main" val="15063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dissolve">
                                      <p:cBhvr>
                                        <p:cTn id="16" dur="500"/>
                                        <p:tgtEl>
                                          <p:spTgt spid="88"/>
                                        </p:tgtEl>
                                      </p:cBhvr>
                                    </p:animEffect>
                                  </p:childTnLst>
                                </p:cTn>
                              </p:par>
                              <p:par>
                                <p:cTn id="17" presetID="9"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cTn>
                              </p:par>
                              <p:par>
                                <p:cTn id="20" presetID="9" presetClass="entr" presetSubtype="0"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dissolv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06047" y="6427113"/>
            <a:ext cx="523653" cy="276999"/>
          </a:xfrm>
          <a:prstGeom prst="rect">
            <a:avLst/>
          </a:prstGeom>
          <a:noFill/>
        </p:spPr>
        <p:txBody>
          <a:bodyPr wrap="square" rtlCol="0">
            <a:spAutoFit/>
          </a:bodyPr>
          <a:lstStyle/>
          <a:p>
            <a:r>
              <a:rPr lang="en-US" sz="1200" dirty="0">
                <a:latin typeface="Times New Roman"/>
                <a:cs typeface="Times New Roman"/>
              </a:rPr>
              <a:t>13.)</a:t>
            </a:r>
          </a:p>
        </p:txBody>
      </p:sp>
      <p:sp>
        <p:nvSpPr>
          <p:cNvPr id="19" name="TextBox 18"/>
          <p:cNvSpPr txBox="1"/>
          <p:nvPr/>
        </p:nvSpPr>
        <p:spPr>
          <a:xfrm>
            <a:off x="340045" y="210704"/>
            <a:ext cx="8689647" cy="707886"/>
          </a:xfrm>
          <a:prstGeom prst="rect">
            <a:avLst/>
          </a:prstGeom>
          <a:noFill/>
        </p:spPr>
        <p:txBody>
          <a:bodyPr wrap="square" rtlCol="0">
            <a:spAutoFit/>
          </a:bodyPr>
          <a:lstStyle/>
          <a:p>
            <a:r>
              <a:rPr lang="en-US" sz="2000" dirty="0">
                <a:solidFill>
                  <a:srgbClr val="FF0000"/>
                </a:solidFill>
                <a:latin typeface="Apple Chancery"/>
                <a:cs typeface="Apple Chancery"/>
              </a:rPr>
              <a:t>b.) Knowing k, </a:t>
            </a:r>
            <a:r>
              <a:rPr lang="en-US" sz="2000" dirty="0">
                <a:solidFill>
                  <a:srgbClr val="0000FF"/>
                </a:solidFill>
                <a:latin typeface="Times New Roman"/>
                <a:cs typeface="Times New Roman"/>
              </a:rPr>
              <a:t>what is the spring’s equilibrium position when the projectile rests on it?</a:t>
            </a:r>
            <a:endParaRPr lang="en-US" sz="2400" dirty="0">
              <a:latin typeface="Apple Chancery"/>
              <a:cs typeface="Apple Chancery"/>
            </a:endParaRPr>
          </a:p>
        </p:txBody>
      </p:sp>
      <p:sp>
        <p:nvSpPr>
          <p:cNvPr id="29" name="TextBox 28"/>
          <p:cNvSpPr txBox="1"/>
          <p:nvPr/>
        </p:nvSpPr>
        <p:spPr>
          <a:xfrm>
            <a:off x="1123007" y="541615"/>
            <a:ext cx="6584949" cy="369332"/>
          </a:xfrm>
          <a:prstGeom prst="rect">
            <a:avLst/>
          </a:prstGeom>
          <a:noFill/>
        </p:spPr>
        <p:txBody>
          <a:bodyPr wrap="square" rtlCol="0">
            <a:spAutoFit/>
          </a:bodyPr>
          <a:lstStyle/>
          <a:p>
            <a:r>
              <a:rPr lang="en-US" dirty="0">
                <a:solidFill>
                  <a:srgbClr val="000000"/>
                </a:solidFill>
                <a:latin typeface="Times New Roman"/>
                <a:cs typeface="Times New Roman"/>
              </a:rPr>
              <a:t>At equilibrium, the spring force will exactly counteract gravity, so:</a:t>
            </a:r>
            <a:endParaRPr lang="en-US" sz="2000" dirty="0">
              <a:latin typeface="Apple Chancery"/>
              <a:cs typeface="Apple Chancery"/>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909878554"/>
              </p:ext>
            </p:extLst>
          </p:nvPr>
        </p:nvGraphicFramePr>
        <p:xfrm>
          <a:off x="1123007" y="950986"/>
          <a:ext cx="4630737" cy="1989138"/>
        </p:xfrm>
        <a:graphic>
          <a:graphicData uri="http://schemas.openxmlformats.org/presentationml/2006/ole">
            <mc:AlternateContent xmlns:mc="http://schemas.openxmlformats.org/markup-compatibility/2006">
              <mc:Choice xmlns:v="urn:schemas-microsoft-com:vml" Requires="v">
                <p:oleObj spid="_x0000_s12289" name="Equation" r:id="rId3" imgW="2870200" imgH="1231900" progId="Equation.DSMT4">
                  <p:embed/>
                </p:oleObj>
              </mc:Choice>
              <mc:Fallback>
                <p:oleObj name="Equation" r:id="rId3" imgW="2870200" imgH="1231900" progId="Equation.DSMT4">
                  <p:embed/>
                  <p:pic>
                    <p:nvPicPr>
                      <p:cNvPr id="0" name=""/>
                      <p:cNvPicPr/>
                      <p:nvPr/>
                    </p:nvPicPr>
                    <p:blipFill>
                      <a:blip r:embed="rId4"/>
                      <a:stretch>
                        <a:fillRect/>
                      </a:stretch>
                    </p:blipFill>
                    <p:spPr>
                      <a:xfrm>
                        <a:off x="1123007" y="950986"/>
                        <a:ext cx="4630737" cy="1989138"/>
                      </a:xfrm>
                      <a:prstGeom prst="rect">
                        <a:avLst/>
                      </a:prstGeom>
                    </p:spPr>
                  </p:pic>
                </p:oleObj>
              </mc:Fallback>
            </mc:AlternateContent>
          </a:graphicData>
        </a:graphic>
      </p:graphicFrame>
      <p:sp>
        <p:nvSpPr>
          <p:cNvPr id="24" name="TextBox 23"/>
          <p:cNvSpPr txBox="1"/>
          <p:nvPr/>
        </p:nvSpPr>
        <p:spPr>
          <a:xfrm>
            <a:off x="340045" y="3003859"/>
            <a:ext cx="6625084" cy="1631216"/>
          </a:xfrm>
          <a:prstGeom prst="rect">
            <a:avLst/>
          </a:prstGeom>
          <a:noFill/>
        </p:spPr>
        <p:txBody>
          <a:bodyPr wrap="square" rtlCol="0">
            <a:spAutoFit/>
          </a:bodyPr>
          <a:lstStyle/>
          <a:p>
            <a:r>
              <a:rPr lang="en-US" sz="2000" dirty="0">
                <a:latin typeface="Times New Roman"/>
                <a:cs typeface="Times New Roman"/>
              </a:rPr>
              <a:t>Notice you could try to use the </a:t>
            </a:r>
            <a:r>
              <a:rPr lang="en-US" sz="2000" dirty="0">
                <a:solidFill>
                  <a:srgbClr val="0F11CE"/>
                </a:solidFill>
                <a:latin typeface="Times New Roman"/>
                <a:cs typeface="Times New Roman"/>
              </a:rPr>
              <a:t>conservation of energy </a:t>
            </a:r>
            <a:r>
              <a:rPr lang="en-US" sz="2000" dirty="0">
                <a:latin typeface="Times New Roman"/>
                <a:cs typeface="Times New Roman"/>
              </a:rPr>
              <a:t>to get this, but if you put the projectile at “d” and just let it go, it would be moving when it passed through the equilibrium position.  With gravitational y = 0 at the spring’s equilibrium, we would write: </a:t>
            </a:r>
            <a:endParaRPr lang="en-US" sz="2400" dirty="0">
              <a:latin typeface="Apple Chancery"/>
              <a:cs typeface="Apple Chancery"/>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3215345243"/>
              </p:ext>
            </p:extLst>
          </p:nvPr>
        </p:nvGraphicFramePr>
        <p:xfrm>
          <a:off x="7075487" y="2804885"/>
          <a:ext cx="574675" cy="307975"/>
        </p:xfrm>
        <a:graphic>
          <a:graphicData uri="http://schemas.openxmlformats.org/presentationml/2006/ole">
            <mc:AlternateContent xmlns:mc="http://schemas.openxmlformats.org/markup-compatibility/2006">
              <mc:Choice xmlns:v="urn:schemas-microsoft-com:vml" Requires="v">
                <p:oleObj spid="_x0000_s12290" name="Equation" r:id="rId5" imgW="355600" imgH="190500" progId="Equation.DSMT4">
                  <p:embed/>
                </p:oleObj>
              </mc:Choice>
              <mc:Fallback>
                <p:oleObj name="Equation" r:id="rId5" imgW="355600" imgH="190500" progId="Equation.DSMT4">
                  <p:embed/>
                  <p:pic>
                    <p:nvPicPr>
                      <p:cNvPr id="0" name=""/>
                      <p:cNvPicPr/>
                      <p:nvPr/>
                    </p:nvPicPr>
                    <p:blipFill>
                      <a:blip r:embed="rId6"/>
                      <a:stretch>
                        <a:fillRect/>
                      </a:stretch>
                    </p:blipFill>
                    <p:spPr>
                      <a:xfrm>
                        <a:off x="7075487" y="2804885"/>
                        <a:ext cx="574675" cy="307975"/>
                      </a:xfrm>
                      <a:prstGeom prst="rect">
                        <a:avLst/>
                      </a:prstGeom>
                    </p:spPr>
                  </p:pic>
                </p:oleObj>
              </mc:Fallback>
            </mc:AlternateContent>
          </a:graphicData>
        </a:graphic>
      </p:graphicFrame>
      <p:cxnSp>
        <p:nvCxnSpPr>
          <p:cNvPr id="28" name="Straight Connector 27"/>
          <p:cNvCxnSpPr/>
          <p:nvPr/>
        </p:nvCxnSpPr>
        <p:spPr>
          <a:xfrm flipV="1">
            <a:off x="8116847" y="3327246"/>
            <a:ext cx="137698" cy="78524"/>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rot="16200000">
            <a:off x="6843290" y="2399360"/>
            <a:ext cx="2360182" cy="241612"/>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7685113">
            <a:off x="8049665" y="3382436"/>
            <a:ext cx="410740" cy="586867"/>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8141166" y="3158204"/>
            <a:ext cx="160835" cy="320136"/>
          </a:xfrm>
          <a:custGeom>
            <a:avLst/>
            <a:gdLst>
              <a:gd name="connsiteX0" fmla="*/ 0 w 84541"/>
              <a:gd name="connsiteY0" fmla="*/ 0 h 168275"/>
              <a:gd name="connsiteX1" fmla="*/ 76200 w 84541"/>
              <a:gd name="connsiteY1" fmla="*/ 66675 h 168275"/>
              <a:gd name="connsiteX2" fmla="*/ 82550 w 84541"/>
              <a:gd name="connsiteY2" fmla="*/ 168275 h 168275"/>
            </a:gdLst>
            <a:ahLst/>
            <a:cxnLst>
              <a:cxn ang="0">
                <a:pos x="connsiteX0" y="connsiteY0"/>
              </a:cxn>
              <a:cxn ang="0">
                <a:pos x="connsiteX1" y="connsiteY1"/>
              </a:cxn>
              <a:cxn ang="0">
                <a:pos x="connsiteX2" y="connsiteY2"/>
              </a:cxn>
            </a:cxnLst>
            <a:rect l="l" t="t" r="r" b="b"/>
            <a:pathLst>
              <a:path w="84541" h="168275">
                <a:moveTo>
                  <a:pt x="0" y="0"/>
                </a:moveTo>
                <a:cubicBezTo>
                  <a:pt x="31221" y="19314"/>
                  <a:pt x="62442" y="38629"/>
                  <a:pt x="76200" y="66675"/>
                </a:cubicBezTo>
                <a:cubicBezTo>
                  <a:pt x="89958" y="94721"/>
                  <a:pt x="82550" y="168275"/>
                  <a:pt x="82550" y="168275"/>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4" name="Group 33"/>
          <p:cNvGrpSpPr/>
          <p:nvPr/>
        </p:nvGrpSpPr>
        <p:grpSpPr>
          <a:xfrm>
            <a:off x="7972645" y="1546611"/>
            <a:ext cx="86978" cy="193289"/>
            <a:chOff x="7680325" y="4232275"/>
            <a:chExt cx="45719" cy="101600"/>
          </a:xfrm>
        </p:grpSpPr>
        <p:sp>
          <p:nvSpPr>
            <p:cNvPr id="36" name="Rectangle 35"/>
            <p:cNvSpPr/>
            <p:nvPr/>
          </p:nvSpPr>
          <p:spPr>
            <a:xfrm>
              <a:off x="7680325" y="4270375"/>
              <a:ext cx="45719" cy="635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680325" y="4232275"/>
              <a:ext cx="45719" cy="635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Freeform 34"/>
          <p:cNvSpPr/>
          <p:nvPr/>
        </p:nvSpPr>
        <p:spPr>
          <a:xfrm>
            <a:off x="7969876" y="1739900"/>
            <a:ext cx="108725" cy="1490787"/>
          </a:xfrm>
          <a:custGeom>
            <a:avLst/>
            <a:gdLst>
              <a:gd name="connsiteX0" fmla="*/ 3175 w 123825"/>
              <a:gd name="connsiteY0" fmla="*/ 0 h 241300"/>
              <a:gd name="connsiteX1" fmla="*/ 123825 w 123825"/>
              <a:gd name="connsiteY1" fmla="*/ 57150 h 241300"/>
              <a:gd name="connsiteX2" fmla="*/ 9525 w 123825"/>
              <a:gd name="connsiteY2" fmla="*/ 111125 h 241300"/>
              <a:gd name="connsiteX3" fmla="*/ 123825 w 123825"/>
              <a:gd name="connsiteY3" fmla="*/ 152400 h 241300"/>
              <a:gd name="connsiteX4" fmla="*/ 0 w 123825"/>
              <a:gd name="connsiteY4" fmla="*/ 215900 h 241300"/>
              <a:gd name="connsiteX5" fmla="*/ 66675 w 123825"/>
              <a:gd name="connsiteY5"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41300">
                <a:moveTo>
                  <a:pt x="3175" y="0"/>
                </a:moveTo>
                <a:lnTo>
                  <a:pt x="123825" y="57150"/>
                </a:lnTo>
                <a:lnTo>
                  <a:pt x="9525" y="111125"/>
                </a:lnTo>
                <a:lnTo>
                  <a:pt x="123825" y="152400"/>
                </a:lnTo>
                <a:lnTo>
                  <a:pt x="0" y="215900"/>
                </a:lnTo>
                <a:lnTo>
                  <a:pt x="66675" y="2413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3899154069"/>
              </p:ext>
            </p:extLst>
          </p:nvPr>
        </p:nvGraphicFramePr>
        <p:xfrm>
          <a:off x="7075487" y="1176562"/>
          <a:ext cx="574675" cy="327025"/>
        </p:xfrm>
        <a:graphic>
          <a:graphicData uri="http://schemas.openxmlformats.org/presentationml/2006/ole">
            <mc:AlternateContent xmlns:mc="http://schemas.openxmlformats.org/markup-compatibility/2006">
              <mc:Choice xmlns:v="urn:schemas-microsoft-com:vml" Requires="v">
                <p:oleObj spid="_x0000_s12291" name="Equation" r:id="rId7" imgW="355600" imgH="203200" progId="Equation.DSMT4">
                  <p:embed/>
                </p:oleObj>
              </mc:Choice>
              <mc:Fallback>
                <p:oleObj name="Equation" r:id="rId7" imgW="355600" imgH="203200" progId="Equation.DSMT4">
                  <p:embed/>
                  <p:pic>
                    <p:nvPicPr>
                      <p:cNvPr id="0" name=""/>
                      <p:cNvPicPr/>
                      <p:nvPr/>
                    </p:nvPicPr>
                    <p:blipFill>
                      <a:blip r:embed="rId8"/>
                      <a:stretch>
                        <a:fillRect/>
                      </a:stretch>
                    </p:blipFill>
                    <p:spPr>
                      <a:xfrm>
                        <a:off x="7075487" y="1176562"/>
                        <a:ext cx="574675" cy="32702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998828564"/>
              </p:ext>
            </p:extLst>
          </p:nvPr>
        </p:nvGraphicFramePr>
        <p:xfrm>
          <a:off x="7263605" y="1462088"/>
          <a:ext cx="493713" cy="366712"/>
        </p:xfrm>
        <a:graphic>
          <a:graphicData uri="http://schemas.openxmlformats.org/presentationml/2006/ole">
            <mc:AlternateContent xmlns:mc="http://schemas.openxmlformats.org/markup-compatibility/2006">
              <mc:Choice xmlns:v="urn:schemas-microsoft-com:vml" Requires="v">
                <p:oleObj spid="_x0000_s12292" name="Equation" r:id="rId9" imgW="304800" imgH="228600" progId="Equation.DSMT4">
                  <p:embed/>
                </p:oleObj>
              </mc:Choice>
              <mc:Fallback>
                <p:oleObj name="Equation" r:id="rId9" imgW="304800" imgH="228600" progId="Equation.DSMT4">
                  <p:embed/>
                  <p:pic>
                    <p:nvPicPr>
                      <p:cNvPr id="0" name=""/>
                      <p:cNvPicPr/>
                      <p:nvPr/>
                    </p:nvPicPr>
                    <p:blipFill>
                      <a:blip r:embed="rId10"/>
                      <a:stretch>
                        <a:fillRect/>
                      </a:stretch>
                    </p:blipFill>
                    <p:spPr>
                      <a:xfrm>
                        <a:off x="7263605" y="1462088"/>
                        <a:ext cx="493713" cy="366712"/>
                      </a:xfrm>
                      <a:prstGeom prst="rect">
                        <a:avLst/>
                      </a:prstGeom>
                    </p:spPr>
                  </p:pic>
                </p:oleObj>
              </mc:Fallback>
            </mc:AlternateContent>
          </a:graphicData>
        </a:graphic>
      </p:graphicFrame>
      <p:cxnSp>
        <p:nvCxnSpPr>
          <p:cNvPr id="40" name="Straight Connector 39"/>
          <p:cNvCxnSpPr/>
          <p:nvPr/>
        </p:nvCxnSpPr>
        <p:spPr>
          <a:xfrm flipH="1">
            <a:off x="7650162" y="2944813"/>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650162" y="1340075"/>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650162" y="1619094"/>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1447969950"/>
              </p:ext>
            </p:extLst>
          </p:nvPr>
        </p:nvGraphicFramePr>
        <p:xfrm>
          <a:off x="8393907" y="1312863"/>
          <a:ext cx="347662" cy="327025"/>
        </p:xfrm>
        <a:graphic>
          <a:graphicData uri="http://schemas.openxmlformats.org/presentationml/2006/ole">
            <mc:AlternateContent xmlns:mc="http://schemas.openxmlformats.org/markup-compatibility/2006">
              <mc:Choice xmlns:v="urn:schemas-microsoft-com:vml" Requires="v">
                <p:oleObj spid="_x0000_s12293" name="Equation" r:id="rId11" imgW="215900" imgH="203200" progId="Equation.DSMT4">
                  <p:embed/>
                </p:oleObj>
              </mc:Choice>
              <mc:Fallback>
                <p:oleObj name="Equation" r:id="rId11" imgW="215900" imgH="203200" progId="Equation.DSMT4">
                  <p:embed/>
                  <p:pic>
                    <p:nvPicPr>
                      <p:cNvPr id="0" name=""/>
                      <p:cNvPicPr/>
                      <p:nvPr/>
                    </p:nvPicPr>
                    <p:blipFill>
                      <a:blip r:embed="rId12"/>
                      <a:stretch>
                        <a:fillRect/>
                      </a:stretch>
                    </p:blipFill>
                    <p:spPr>
                      <a:xfrm>
                        <a:off x="8393907" y="1312863"/>
                        <a:ext cx="347662" cy="327025"/>
                      </a:xfrm>
                      <a:prstGeom prst="rect">
                        <a:avLst/>
                      </a:prstGeom>
                    </p:spPr>
                  </p:pic>
                </p:oleObj>
              </mc:Fallback>
            </mc:AlternateContent>
          </a:graphicData>
        </a:graphic>
      </p:graphicFrame>
      <p:cxnSp>
        <p:nvCxnSpPr>
          <p:cNvPr id="3" name="Straight Arrow Connector 2"/>
          <p:cNvCxnSpPr/>
          <p:nvPr/>
        </p:nvCxnSpPr>
        <p:spPr>
          <a:xfrm>
            <a:off x="8585201" y="1054100"/>
            <a:ext cx="0" cy="2714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585201" y="1619094"/>
            <a:ext cx="0" cy="2714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a:extLst>
              <a:ext uri="{FF2B5EF4-FFF2-40B4-BE49-F238E27FC236}">
                <a16:creationId xmlns:a16="http://schemas.microsoft.com/office/drawing/2014/main" id="{3797244C-AAF8-E343-8724-0F85C12CF938}"/>
              </a:ext>
            </a:extLst>
          </p:cNvPr>
          <p:cNvGraphicFramePr>
            <a:graphicFrameLocks noChangeAspect="1"/>
          </p:cNvGraphicFramePr>
          <p:nvPr>
            <p:extLst>
              <p:ext uri="{D42A27DB-BD31-4B8C-83A1-F6EECF244321}">
                <p14:modId xmlns:p14="http://schemas.microsoft.com/office/powerpoint/2010/main" val="3709514239"/>
              </p:ext>
            </p:extLst>
          </p:nvPr>
        </p:nvGraphicFramePr>
        <p:xfrm>
          <a:off x="2410291" y="4456898"/>
          <a:ext cx="5730875" cy="993775"/>
        </p:xfrm>
        <a:graphic>
          <a:graphicData uri="http://schemas.openxmlformats.org/presentationml/2006/ole">
            <mc:AlternateContent xmlns:mc="http://schemas.openxmlformats.org/markup-compatibility/2006">
              <mc:Choice xmlns:v="urn:schemas-microsoft-com:vml" Requires="v">
                <p:oleObj spid="_x0000_s12294" name="Equation" r:id="rId13" imgW="3657600" imgH="635000" progId="Equation.DSMT4">
                  <p:embed/>
                </p:oleObj>
              </mc:Choice>
              <mc:Fallback>
                <p:oleObj name="Equation" r:id="rId13" imgW="3657600" imgH="635000" progId="Equation.DSMT4">
                  <p:embed/>
                  <p:pic>
                    <p:nvPicPr>
                      <p:cNvPr id="30" name="Object 29"/>
                      <p:cNvPicPr/>
                      <p:nvPr/>
                    </p:nvPicPr>
                    <p:blipFill>
                      <a:blip r:embed="rId14"/>
                      <a:stretch>
                        <a:fillRect/>
                      </a:stretch>
                    </p:blipFill>
                    <p:spPr>
                      <a:xfrm>
                        <a:off x="2410291" y="4456898"/>
                        <a:ext cx="5730875" cy="993775"/>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DB5874A6-2892-A149-B6FD-D473D0721C0A}"/>
              </a:ext>
            </a:extLst>
          </p:cNvPr>
          <p:cNvSpPr txBox="1"/>
          <p:nvPr/>
        </p:nvSpPr>
        <p:spPr>
          <a:xfrm>
            <a:off x="340044" y="5582047"/>
            <a:ext cx="8689647" cy="707886"/>
          </a:xfrm>
          <a:prstGeom prst="rect">
            <a:avLst/>
          </a:prstGeom>
          <a:noFill/>
        </p:spPr>
        <p:txBody>
          <a:bodyPr wrap="square" rtlCol="0">
            <a:spAutoFit/>
          </a:bodyPr>
          <a:lstStyle/>
          <a:p>
            <a:r>
              <a:rPr lang="en-US" sz="2000" dirty="0">
                <a:latin typeface="Times New Roman"/>
                <a:cs typeface="Times New Roman"/>
              </a:rPr>
              <a:t>There is a way to get that velocity quantity, but we haven’t covered it yet so this isn’t a good avenue. </a:t>
            </a:r>
            <a:endParaRPr lang="en-US" sz="2400" dirty="0">
              <a:latin typeface="Apple Chancery"/>
              <a:cs typeface="Apple Chancery"/>
            </a:endParaRPr>
          </a:p>
        </p:txBody>
      </p:sp>
    </p:spTree>
    <p:extLst>
      <p:ext uri="{BB962C8B-B14F-4D97-AF65-F5344CB8AC3E}">
        <p14:creationId xmlns:p14="http://schemas.microsoft.com/office/powerpoint/2010/main" val="1922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par>
                                <p:cTn id="18" presetID="9"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dissolv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95415" y="6427113"/>
            <a:ext cx="534286" cy="276999"/>
          </a:xfrm>
          <a:prstGeom prst="rect">
            <a:avLst/>
          </a:prstGeom>
          <a:noFill/>
        </p:spPr>
        <p:txBody>
          <a:bodyPr wrap="square" rtlCol="0">
            <a:spAutoFit/>
          </a:bodyPr>
          <a:lstStyle/>
          <a:p>
            <a:r>
              <a:rPr lang="en-US" sz="1200" dirty="0">
                <a:latin typeface="Times New Roman"/>
                <a:cs typeface="Times New Roman"/>
              </a:rPr>
              <a:t>14.)</a:t>
            </a:r>
          </a:p>
        </p:txBody>
      </p:sp>
      <p:graphicFrame>
        <p:nvGraphicFramePr>
          <p:cNvPr id="30" name="Object 29"/>
          <p:cNvGraphicFramePr>
            <a:graphicFrameLocks noChangeAspect="1"/>
          </p:cNvGraphicFramePr>
          <p:nvPr>
            <p:extLst>
              <p:ext uri="{D42A27DB-BD31-4B8C-83A1-F6EECF244321}">
                <p14:modId xmlns:p14="http://schemas.microsoft.com/office/powerpoint/2010/main" val="1090360090"/>
              </p:ext>
            </p:extLst>
          </p:nvPr>
        </p:nvGraphicFramePr>
        <p:xfrm>
          <a:off x="1295400" y="1404938"/>
          <a:ext cx="4672013" cy="2132012"/>
        </p:xfrm>
        <a:graphic>
          <a:graphicData uri="http://schemas.openxmlformats.org/presentationml/2006/ole">
            <mc:AlternateContent xmlns:mc="http://schemas.openxmlformats.org/markup-compatibility/2006">
              <mc:Choice xmlns:v="urn:schemas-microsoft-com:vml" Requires="v">
                <p:oleObj spid="_x0000_s13313" name="Equation" r:id="rId3" imgW="3530520" imgH="1612800" progId="Equation.DSMT4">
                  <p:embed/>
                </p:oleObj>
              </mc:Choice>
              <mc:Fallback>
                <p:oleObj name="Equation" r:id="rId3" imgW="3530520" imgH="1612800" progId="Equation.DSMT4">
                  <p:embed/>
                  <p:pic>
                    <p:nvPicPr>
                      <p:cNvPr id="30" name="Object 29"/>
                      <p:cNvPicPr/>
                      <p:nvPr/>
                    </p:nvPicPr>
                    <p:blipFill>
                      <a:blip r:embed="rId4"/>
                      <a:stretch>
                        <a:fillRect/>
                      </a:stretch>
                    </p:blipFill>
                    <p:spPr>
                      <a:xfrm>
                        <a:off x="1295400" y="1404938"/>
                        <a:ext cx="4672013" cy="2132012"/>
                      </a:xfrm>
                      <a:prstGeom prst="rect">
                        <a:avLst/>
                      </a:prstGeom>
                    </p:spPr>
                  </p:pic>
                </p:oleObj>
              </mc:Fallback>
            </mc:AlternateContent>
          </a:graphicData>
        </a:graphic>
      </p:graphicFrame>
      <p:sp>
        <p:nvSpPr>
          <p:cNvPr id="24" name="TextBox 23"/>
          <p:cNvSpPr txBox="1"/>
          <p:nvPr/>
        </p:nvSpPr>
        <p:spPr>
          <a:xfrm>
            <a:off x="265616" y="267734"/>
            <a:ext cx="8644467" cy="707886"/>
          </a:xfrm>
          <a:prstGeom prst="rect">
            <a:avLst/>
          </a:prstGeom>
          <a:noFill/>
        </p:spPr>
        <p:txBody>
          <a:bodyPr wrap="square" rtlCol="0">
            <a:spAutoFit/>
          </a:bodyPr>
          <a:lstStyle/>
          <a:p>
            <a:r>
              <a:rPr lang="en-US" sz="2000" dirty="0">
                <a:solidFill>
                  <a:srgbClr val="FF0000"/>
                </a:solidFill>
                <a:latin typeface="Apple Chancery"/>
                <a:cs typeface="Apple Chancery"/>
              </a:rPr>
              <a:t>c.) Determine the </a:t>
            </a:r>
            <a:r>
              <a:rPr lang="en-US" sz="2000" dirty="0">
                <a:solidFill>
                  <a:srgbClr val="0000FF"/>
                </a:solidFill>
                <a:latin typeface="Times New Roman"/>
                <a:cs typeface="Times New Roman"/>
              </a:rPr>
              <a:t>projectile velocity as it moves through the spring’s equilibrium position . . . </a:t>
            </a:r>
            <a:endParaRPr lang="en-US" sz="2400" dirty="0">
              <a:latin typeface="Apple Chancery"/>
              <a:cs typeface="Apple Chancery"/>
            </a:endParaRPr>
          </a:p>
        </p:txBody>
      </p:sp>
      <p:sp>
        <p:nvSpPr>
          <p:cNvPr id="25" name="TextBox 24"/>
          <p:cNvSpPr txBox="1"/>
          <p:nvPr/>
        </p:nvSpPr>
        <p:spPr>
          <a:xfrm>
            <a:off x="1493838" y="594330"/>
            <a:ext cx="7445455" cy="584775"/>
          </a:xfrm>
          <a:prstGeom prst="rect">
            <a:avLst/>
          </a:prstGeom>
          <a:noFill/>
        </p:spPr>
        <p:txBody>
          <a:bodyPr wrap="square" rtlCol="0">
            <a:spAutoFit/>
          </a:bodyPr>
          <a:lstStyle/>
          <a:p>
            <a:r>
              <a:rPr lang="en-US" sz="1600" dirty="0">
                <a:solidFill>
                  <a:srgbClr val="000000"/>
                </a:solidFill>
                <a:latin typeface="Times New Roman"/>
                <a:cs typeface="Times New Roman"/>
              </a:rPr>
              <a:t>Using the </a:t>
            </a:r>
            <a:r>
              <a:rPr lang="en-US" sz="1600" i="1" dirty="0">
                <a:solidFill>
                  <a:srgbClr val="000000"/>
                </a:solidFill>
                <a:latin typeface="Times New Roman"/>
                <a:cs typeface="Times New Roman"/>
              </a:rPr>
              <a:t>conservation of energy</a:t>
            </a:r>
            <a:r>
              <a:rPr lang="en-US" sz="1600" dirty="0">
                <a:solidFill>
                  <a:srgbClr val="000000"/>
                </a:solidFill>
                <a:latin typeface="Times New Roman"/>
                <a:cs typeface="Times New Roman"/>
              </a:rPr>
              <a:t>, again assuming the spring is compressed from its full-length position (that is, that is its equilibrium position for this part): </a:t>
            </a:r>
            <a:endParaRPr lang="en-US" dirty="0">
              <a:latin typeface="Apple Chancery"/>
              <a:cs typeface="Apple Chancery"/>
            </a:endParaRPr>
          </a:p>
        </p:txBody>
      </p:sp>
      <p:graphicFrame>
        <p:nvGraphicFramePr>
          <p:cNvPr id="26" name="Object 25"/>
          <p:cNvGraphicFramePr>
            <a:graphicFrameLocks noChangeAspect="1"/>
          </p:cNvGraphicFramePr>
          <p:nvPr/>
        </p:nvGraphicFramePr>
        <p:xfrm>
          <a:off x="7075487" y="2804885"/>
          <a:ext cx="574675" cy="307975"/>
        </p:xfrm>
        <a:graphic>
          <a:graphicData uri="http://schemas.openxmlformats.org/presentationml/2006/ole">
            <mc:AlternateContent xmlns:mc="http://schemas.openxmlformats.org/markup-compatibility/2006">
              <mc:Choice xmlns:v="urn:schemas-microsoft-com:vml" Requires="v">
                <p:oleObj spid="_x0000_s13314" name="Equation" r:id="rId5" imgW="355600" imgH="190500" progId="Equation.DSMT4">
                  <p:embed/>
                </p:oleObj>
              </mc:Choice>
              <mc:Fallback>
                <p:oleObj name="Equation" r:id="rId5" imgW="355600" imgH="190500" progId="Equation.DSMT4">
                  <p:embed/>
                  <p:pic>
                    <p:nvPicPr>
                      <p:cNvPr id="26" name="Object 25"/>
                      <p:cNvPicPr/>
                      <p:nvPr/>
                    </p:nvPicPr>
                    <p:blipFill>
                      <a:blip r:embed="rId6"/>
                      <a:stretch>
                        <a:fillRect/>
                      </a:stretch>
                    </p:blipFill>
                    <p:spPr>
                      <a:xfrm>
                        <a:off x="7075487" y="2804885"/>
                        <a:ext cx="574675" cy="307975"/>
                      </a:xfrm>
                      <a:prstGeom prst="rect">
                        <a:avLst/>
                      </a:prstGeom>
                    </p:spPr>
                  </p:pic>
                </p:oleObj>
              </mc:Fallback>
            </mc:AlternateContent>
          </a:graphicData>
        </a:graphic>
      </p:graphicFrame>
      <p:cxnSp>
        <p:nvCxnSpPr>
          <p:cNvPr id="28" name="Straight Connector 27"/>
          <p:cNvCxnSpPr/>
          <p:nvPr/>
        </p:nvCxnSpPr>
        <p:spPr>
          <a:xfrm flipV="1">
            <a:off x="8116847" y="3327246"/>
            <a:ext cx="137698" cy="78524"/>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rot="16200000">
            <a:off x="6843290" y="2399360"/>
            <a:ext cx="2360182" cy="241612"/>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7685113">
            <a:off x="8049665" y="3382436"/>
            <a:ext cx="410740" cy="586867"/>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8141166" y="3158204"/>
            <a:ext cx="160835" cy="320136"/>
          </a:xfrm>
          <a:custGeom>
            <a:avLst/>
            <a:gdLst>
              <a:gd name="connsiteX0" fmla="*/ 0 w 84541"/>
              <a:gd name="connsiteY0" fmla="*/ 0 h 168275"/>
              <a:gd name="connsiteX1" fmla="*/ 76200 w 84541"/>
              <a:gd name="connsiteY1" fmla="*/ 66675 h 168275"/>
              <a:gd name="connsiteX2" fmla="*/ 82550 w 84541"/>
              <a:gd name="connsiteY2" fmla="*/ 168275 h 168275"/>
            </a:gdLst>
            <a:ahLst/>
            <a:cxnLst>
              <a:cxn ang="0">
                <a:pos x="connsiteX0" y="connsiteY0"/>
              </a:cxn>
              <a:cxn ang="0">
                <a:pos x="connsiteX1" y="connsiteY1"/>
              </a:cxn>
              <a:cxn ang="0">
                <a:pos x="connsiteX2" y="connsiteY2"/>
              </a:cxn>
            </a:cxnLst>
            <a:rect l="l" t="t" r="r" b="b"/>
            <a:pathLst>
              <a:path w="84541" h="168275">
                <a:moveTo>
                  <a:pt x="0" y="0"/>
                </a:moveTo>
                <a:cubicBezTo>
                  <a:pt x="31221" y="19314"/>
                  <a:pt x="62442" y="38629"/>
                  <a:pt x="76200" y="66675"/>
                </a:cubicBezTo>
                <a:cubicBezTo>
                  <a:pt x="89958" y="94721"/>
                  <a:pt x="82550" y="168275"/>
                  <a:pt x="82550" y="168275"/>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4" name="Group 33"/>
          <p:cNvGrpSpPr/>
          <p:nvPr/>
        </p:nvGrpSpPr>
        <p:grpSpPr>
          <a:xfrm>
            <a:off x="7972645" y="1546611"/>
            <a:ext cx="86978" cy="193289"/>
            <a:chOff x="7680325" y="4232275"/>
            <a:chExt cx="45719" cy="101600"/>
          </a:xfrm>
        </p:grpSpPr>
        <p:sp>
          <p:nvSpPr>
            <p:cNvPr id="36" name="Rectangle 35"/>
            <p:cNvSpPr/>
            <p:nvPr/>
          </p:nvSpPr>
          <p:spPr>
            <a:xfrm>
              <a:off x="7680325" y="4270375"/>
              <a:ext cx="45719" cy="635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680325" y="4232275"/>
              <a:ext cx="45719" cy="635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Freeform 34"/>
          <p:cNvSpPr/>
          <p:nvPr/>
        </p:nvSpPr>
        <p:spPr>
          <a:xfrm>
            <a:off x="7969876" y="1739900"/>
            <a:ext cx="108725" cy="1490787"/>
          </a:xfrm>
          <a:custGeom>
            <a:avLst/>
            <a:gdLst>
              <a:gd name="connsiteX0" fmla="*/ 3175 w 123825"/>
              <a:gd name="connsiteY0" fmla="*/ 0 h 241300"/>
              <a:gd name="connsiteX1" fmla="*/ 123825 w 123825"/>
              <a:gd name="connsiteY1" fmla="*/ 57150 h 241300"/>
              <a:gd name="connsiteX2" fmla="*/ 9525 w 123825"/>
              <a:gd name="connsiteY2" fmla="*/ 111125 h 241300"/>
              <a:gd name="connsiteX3" fmla="*/ 123825 w 123825"/>
              <a:gd name="connsiteY3" fmla="*/ 152400 h 241300"/>
              <a:gd name="connsiteX4" fmla="*/ 0 w 123825"/>
              <a:gd name="connsiteY4" fmla="*/ 215900 h 241300"/>
              <a:gd name="connsiteX5" fmla="*/ 66675 w 123825"/>
              <a:gd name="connsiteY5"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41300">
                <a:moveTo>
                  <a:pt x="3175" y="0"/>
                </a:moveTo>
                <a:lnTo>
                  <a:pt x="123825" y="57150"/>
                </a:lnTo>
                <a:lnTo>
                  <a:pt x="9525" y="111125"/>
                </a:lnTo>
                <a:lnTo>
                  <a:pt x="123825" y="152400"/>
                </a:lnTo>
                <a:lnTo>
                  <a:pt x="0" y="215900"/>
                </a:lnTo>
                <a:lnTo>
                  <a:pt x="66675" y="2413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8" name="Object 37"/>
          <p:cNvGraphicFramePr>
            <a:graphicFrameLocks noChangeAspect="1"/>
          </p:cNvGraphicFramePr>
          <p:nvPr/>
        </p:nvGraphicFramePr>
        <p:xfrm>
          <a:off x="7075487" y="1176562"/>
          <a:ext cx="574675" cy="327025"/>
        </p:xfrm>
        <a:graphic>
          <a:graphicData uri="http://schemas.openxmlformats.org/presentationml/2006/ole">
            <mc:AlternateContent xmlns:mc="http://schemas.openxmlformats.org/markup-compatibility/2006">
              <mc:Choice xmlns:v="urn:schemas-microsoft-com:vml" Requires="v">
                <p:oleObj spid="_x0000_s13315" name="Equation" r:id="rId7" imgW="355600" imgH="203200" progId="Equation.DSMT4">
                  <p:embed/>
                </p:oleObj>
              </mc:Choice>
              <mc:Fallback>
                <p:oleObj name="Equation" r:id="rId7" imgW="355600" imgH="203200" progId="Equation.DSMT4">
                  <p:embed/>
                  <p:pic>
                    <p:nvPicPr>
                      <p:cNvPr id="38" name="Object 37"/>
                      <p:cNvPicPr/>
                      <p:nvPr/>
                    </p:nvPicPr>
                    <p:blipFill>
                      <a:blip r:embed="rId8"/>
                      <a:stretch>
                        <a:fillRect/>
                      </a:stretch>
                    </p:blipFill>
                    <p:spPr>
                      <a:xfrm>
                        <a:off x="7075487" y="1176562"/>
                        <a:ext cx="574675" cy="327025"/>
                      </a:xfrm>
                      <a:prstGeom prst="rect">
                        <a:avLst/>
                      </a:prstGeom>
                    </p:spPr>
                  </p:pic>
                </p:oleObj>
              </mc:Fallback>
            </mc:AlternateContent>
          </a:graphicData>
        </a:graphic>
      </p:graphicFrame>
      <p:graphicFrame>
        <p:nvGraphicFramePr>
          <p:cNvPr id="39" name="Object 38"/>
          <p:cNvGraphicFramePr>
            <a:graphicFrameLocks noChangeAspect="1"/>
          </p:cNvGraphicFramePr>
          <p:nvPr/>
        </p:nvGraphicFramePr>
        <p:xfrm>
          <a:off x="7263605" y="1462088"/>
          <a:ext cx="493713" cy="366712"/>
        </p:xfrm>
        <a:graphic>
          <a:graphicData uri="http://schemas.openxmlformats.org/presentationml/2006/ole">
            <mc:AlternateContent xmlns:mc="http://schemas.openxmlformats.org/markup-compatibility/2006">
              <mc:Choice xmlns:v="urn:schemas-microsoft-com:vml" Requires="v">
                <p:oleObj spid="_x0000_s13316" name="Equation" r:id="rId9" imgW="304800" imgH="228600" progId="Equation.DSMT4">
                  <p:embed/>
                </p:oleObj>
              </mc:Choice>
              <mc:Fallback>
                <p:oleObj name="Equation" r:id="rId9" imgW="304800" imgH="228600" progId="Equation.DSMT4">
                  <p:embed/>
                  <p:pic>
                    <p:nvPicPr>
                      <p:cNvPr id="39" name="Object 38"/>
                      <p:cNvPicPr/>
                      <p:nvPr/>
                    </p:nvPicPr>
                    <p:blipFill>
                      <a:blip r:embed="rId10"/>
                      <a:stretch>
                        <a:fillRect/>
                      </a:stretch>
                    </p:blipFill>
                    <p:spPr>
                      <a:xfrm>
                        <a:off x="7263605" y="1462088"/>
                        <a:ext cx="493713" cy="366712"/>
                      </a:xfrm>
                      <a:prstGeom prst="rect">
                        <a:avLst/>
                      </a:prstGeom>
                    </p:spPr>
                  </p:pic>
                </p:oleObj>
              </mc:Fallback>
            </mc:AlternateContent>
          </a:graphicData>
        </a:graphic>
      </p:graphicFrame>
      <p:cxnSp>
        <p:nvCxnSpPr>
          <p:cNvPr id="40" name="Straight Connector 39"/>
          <p:cNvCxnSpPr/>
          <p:nvPr/>
        </p:nvCxnSpPr>
        <p:spPr>
          <a:xfrm flipH="1">
            <a:off x="7650162" y="2944813"/>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650162" y="1340075"/>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650162" y="1619094"/>
            <a:ext cx="1041484"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nvGraphicFramePr>
        <p:xfrm>
          <a:off x="8393907" y="1312863"/>
          <a:ext cx="347662" cy="327025"/>
        </p:xfrm>
        <a:graphic>
          <a:graphicData uri="http://schemas.openxmlformats.org/presentationml/2006/ole">
            <mc:AlternateContent xmlns:mc="http://schemas.openxmlformats.org/markup-compatibility/2006">
              <mc:Choice xmlns:v="urn:schemas-microsoft-com:vml" Requires="v">
                <p:oleObj spid="_x0000_s13317" name="Equation" r:id="rId11" imgW="215900" imgH="203200" progId="Equation.DSMT4">
                  <p:embed/>
                </p:oleObj>
              </mc:Choice>
              <mc:Fallback>
                <p:oleObj name="Equation" r:id="rId11" imgW="215900" imgH="203200" progId="Equation.DSMT4">
                  <p:embed/>
                  <p:pic>
                    <p:nvPicPr>
                      <p:cNvPr id="27" name="Object 26"/>
                      <p:cNvPicPr/>
                      <p:nvPr/>
                    </p:nvPicPr>
                    <p:blipFill>
                      <a:blip r:embed="rId12"/>
                      <a:stretch>
                        <a:fillRect/>
                      </a:stretch>
                    </p:blipFill>
                    <p:spPr>
                      <a:xfrm>
                        <a:off x="8393907" y="1312863"/>
                        <a:ext cx="347662" cy="327025"/>
                      </a:xfrm>
                      <a:prstGeom prst="rect">
                        <a:avLst/>
                      </a:prstGeom>
                    </p:spPr>
                  </p:pic>
                </p:oleObj>
              </mc:Fallback>
            </mc:AlternateContent>
          </a:graphicData>
        </a:graphic>
      </p:graphicFrame>
      <p:cxnSp>
        <p:nvCxnSpPr>
          <p:cNvPr id="3" name="Straight Arrow Connector 2"/>
          <p:cNvCxnSpPr/>
          <p:nvPr/>
        </p:nvCxnSpPr>
        <p:spPr>
          <a:xfrm>
            <a:off x="8585201" y="1054100"/>
            <a:ext cx="0" cy="2714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585201" y="1619094"/>
            <a:ext cx="0" cy="2714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82D2C8F-6507-E447-ACB8-246CEBB19FF9}"/>
              </a:ext>
            </a:extLst>
          </p:cNvPr>
          <p:cNvSpPr txBox="1"/>
          <p:nvPr/>
        </p:nvSpPr>
        <p:spPr>
          <a:xfrm>
            <a:off x="227493" y="3878862"/>
            <a:ext cx="8803955" cy="400110"/>
          </a:xfrm>
          <a:prstGeom prst="rect">
            <a:avLst/>
          </a:prstGeom>
          <a:noFill/>
        </p:spPr>
        <p:txBody>
          <a:bodyPr wrap="square" rtlCol="0">
            <a:spAutoFit/>
          </a:bodyPr>
          <a:lstStyle/>
          <a:p>
            <a:r>
              <a:rPr lang="en-US" sz="2000" dirty="0">
                <a:solidFill>
                  <a:srgbClr val="FF0000"/>
                </a:solidFill>
                <a:latin typeface="Apple Chancery"/>
                <a:cs typeface="Apple Chancery"/>
              </a:rPr>
              <a:t>d.) Add-on #1: </a:t>
            </a:r>
            <a:r>
              <a:rPr lang="en-US" sz="2000" dirty="0">
                <a:latin typeface="Times New Roman"/>
                <a:cs typeface="Times New Roman"/>
              </a:rPr>
              <a:t>How, generally, would </a:t>
            </a:r>
            <a:r>
              <a:rPr lang="en-US" sz="2000" i="1" dirty="0">
                <a:solidFill>
                  <a:srgbClr val="0000FF"/>
                </a:solidFill>
                <a:latin typeface="Times New Roman"/>
                <a:cs typeface="Times New Roman"/>
              </a:rPr>
              <a:t>Part a </a:t>
            </a:r>
            <a:r>
              <a:rPr lang="en-US" sz="2000" dirty="0">
                <a:solidFill>
                  <a:srgbClr val="0000FF"/>
                </a:solidFill>
                <a:latin typeface="Times New Roman"/>
                <a:cs typeface="Times New Roman"/>
              </a:rPr>
              <a:t>change </a:t>
            </a:r>
            <a:r>
              <a:rPr lang="en-US" sz="2000" dirty="0">
                <a:latin typeface="Times New Roman"/>
                <a:cs typeface="Times New Roman"/>
              </a:rPr>
              <a:t>if there had been friction?</a:t>
            </a:r>
            <a:endParaRPr lang="en-US" sz="2400" dirty="0">
              <a:latin typeface="Apple Chancery"/>
              <a:cs typeface="Apple Chancery"/>
            </a:endParaRPr>
          </a:p>
        </p:txBody>
      </p:sp>
      <p:sp>
        <p:nvSpPr>
          <p:cNvPr id="45" name="TextBox 44">
            <a:extLst>
              <a:ext uri="{FF2B5EF4-FFF2-40B4-BE49-F238E27FC236}">
                <a16:creationId xmlns:a16="http://schemas.microsoft.com/office/drawing/2014/main" id="{8BCA11B9-0E68-6341-A164-9B429C8027F6}"/>
              </a:ext>
            </a:extLst>
          </p:cNvPr>
          <p:cNvSpPr txBox="1"/>
          <p:nvPr/>
        </p:nvSpPr>
        <p:spPr>
          <a:xfrm>
            <a:off x="681198" y="4253981"/>
            <a:ext cx="8235950" cy="646331"/>
          </a:xfrm>
          <a:prstGeom prst="rect">
            <a:avLst/>
          </a:prstGeom>
          <a:noFill/>
        </p:spPr>
        <p:txBody>
          <a:bodyPr wrap="square" rtlCol="0">
            <a:spAutoFit/>
          </a:bodyPr>
          <a:lstStyle/>
          <a:p>
            <a:r>
              <a:rPr lang="en-US" dirty="0">
                <a:solidFill>
                  <a:srgbClr val="000000"/>
                </a:solidFill>
                <a:latin typeface="Times New Roman"/>
                <a:cs typeface="Times New Roman"/>
              </a:rPr>
              <a:t>There just would have </a:t>
            </a:r>
            <a:r>
              <a:rPr lang="en-US">
                <a:solidFill>
                  <a:srgbClr val="000000"/>
                </a:solidFill>
                <a:latin typeface="Times New Roman"/>
                <a:cs typeface="Times New Roman"/>
              </a:rPr>
              <a:t>been another </a:t>
            </a:r>
            <a:r>
              <a:rPr lang="en-US" dirty="0">
                <a:solidFill>
                  <a:srgbClr val="000000"/>
                </a:solidFill>
                <a:latin typeface="Times New Roman"/>
                <a:cs typeface="Times New Roman"/>
              </a:rPr>
              <a:t>“work extraneous” term in the </a:t>
            </a:r>
            <a:r>
              <a:rPr lang="en-US" i="1" dirty="0">
                <a:solidFill>
                  <a:srgbClr val="000000"/>
                </a:solidFill>
                <a:latin typeface="Times New Roman"/>
                <a:cs typeface="Times New Roman"/>
              </a:rPr>
              <a:t>conservation of energy </a:t>
            </a:r>
            <a:r>
              <a:rPr lang="en-US" dirty="0">
                <a:solidFill>
                  <a:srgbClr val="000000"/>
                </a:solidFill>
                <a:latin typeface="Times New Roman"/>
                <a:cs typeface="Times New Roman"/>
              </a:rPr>
              <a:t>expression.</a:t>
            </a:r>
            <a:endParaRPr lang="en-US" sz="2000" dirty="0">
              <a:latin typeface="Apple Chancery"/>
              <a:cs typeface="Apple Chancery"/>
            </a:endParaRPr>
          </a:p>
        </p:txBody>
      </p:sp>
      <p:sp>
        <p:nvSpPr>
          <p:cNvPr id="46" name="TextBox 45">
            <a:extLst>
              <a:ext uri="{FF2B5EF4-FFF2-40B4-BE49-F238E27FC236}">
                <a16:creationId xmlns:a16="http://schemas.microsoft.com/office/drawing/2014/main" id="{5B387B60-47A8-6E4B-9D0A-A3A3AB900E89}"/>
              </a:ext>
            </a:extLst>
          </p:cNvPr>
          <p:cNvSpPr txBox="1"/>
          <p:nvPr/>
        </p:nvSpPr>
        <p:spPr>
          <a:xfrm>
            <a:off x="227493" y="4981725"/>
            <a:ext cx="8573661" cy="707886"/>
          </a:xfrm>
          <a:prstGeom prst="rect">
            <a:avLst/>
          </a:prstGeom>
          <a:noFill/>
        </p:spPr>
        <p:txBody>
          <a:bodyPr wrap="square" rtlCol="0">
            <a:spAutoFit/>
          </a:bodyPr>
          <a:lstStyle/>
          <a:p>
            <a:r>
              <a:rPr lang="en-US" sz="2000" dirty="0">
                <a:solidFill>
                  <a:srgbClr val="FF0000"/>
                </a:solidFill>
                <a:latin typeface="Apple Chancery"/>
                <a:cs typeface="Apple Chancery"/>
              </a:rPr>
              <a:t>e.) Add-on #2: </a:t>
            </a:r>
            <a:r>
              <a:rPr lang="en-US" sz="2000" dirty="0">
                <a:latin typeface="Times New Roman"/>
                <a:cs typeface="Times New Roman"/>
              </a:rPr>
              <a:t>How would the </a:t>
            </a:r>
            <a:r>
              <a:rPr lang="en-US" sz="2000" dirty="0" err="1">
                <a:solidFill>
                  <a:srgbClr val="0000FF"/>
                </a:solidFill>
                <a:latin typeface="Times New Roman"/>
                <a:cs typeface="Times New Roman"/>
              </a:rPr>
              <a:t>c.of</a:t>
            </a:r>
            <a:r>
              <a:rPr lang="en-US" sz="2000" dirty="0">
                <a:solidFill>
                  <a:srgbClr val="0000FF"/>
                </a:solidFill>
                <a:latin typeface="Times New Roman"/>
                <a:cs typeface="Times New Roman"/>
              </a:rPr>
              <a:t> e. expression </a:t>
            </a:r>
            <a:r>
              <a:rPr lang="en-US" sz="2000" dirty="0">
                <a:latin typeface="Times New Roman"/>
                <a:cs typeface="Times New Roman"/>
              </a:rPr>
              <a:t>in</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Part a </a:t>
            </a:r>
            <a:r>
              <a:rPr lang="en-US" sz="2000" dirty="0">
                <a:solidFill>
                  <a:srgbClr val="0000FF"/>
                </a:solidFill>
                <a:latin typeface="Times New Roman"/>
                <a:cs typeface="Times New Roman"/>
              </a:rPr>
              <a:t>change </a:t>
            </a:r>
            <a:r>
              <a:rPr lang="en-US" sz="2000" dirty="0">
                <a:latin typeface="Times New Roman"/>
                <a:cs typeface="Times New Roman"/>
              </a:rPr>
              <a:t>if you wanted to know the projectile’s velocity 5 meters above the barrel’s end?</a:t>
            </a:r>
            <a:endParaRPr lang="en-US" sz="2400" dirty="0">
              <a:latin typeface="Apple Chancery"/>
              <a:cs typeface="Apple Chancery"/>
            </a:endParaRPr>
          </a:p>
        </p:txBody>
      </p:sp>
      <p:sp>
        <p:nvSpPr>
          <p:cNvPr id="47" name="TextBox 46">
            <a:extLst>
              <a:ext uri="{FF2B5EF4-FFF2-40B4-BE49-F238E27FC236}">
                <a16:creationId xmlns:a16="http://schemas.microsoft.com/office/drawing/2014/main" id="{28247B0C-93C0-D242-AB4A-4B4E3A066153}"/>
              </a:ext>
            </a:extLst>
          </p:cNvPr>
          <p:cNvSpPr txBox="1"/>
          <p:nvPr/>
        </p:nvSpPr>
        <p:spPr>
          <a:xfrm>
            <a:off x="681198" y="5666830"/>
            <a:ext cx="8235950" cy="646331"/>
          </a:xfrm>
          <a:prstGeom prst="rect">
            <a:avLst/>
          </a:prstGeom>
          <a:noFill/>
        </p:spPr>
        <p:txBody>
          <a:bodyPr wrap="square" rtlCol="0">
            <a:spAutoFit/>
          </a:bodyPr>
          <a:lstStyle/>
          <a:p>
            <a:r>
              <a:rPr lang="en-US" dirty="0">
                <a:solidFill>
                  <a:srgbClr val="000000"/>
                </a:solidFill>
                <a:latin typeface="Times New Roman"/>
                <a:cs typeface="Times New Roman"/>
              </a:rPr>
              <a:t>At the end of the time interval, the “h” term in “</a:t>
            </a:r>
            <a:r>
              <a:rPr lang="en-US" dirty="0" err="1">
                <a:solidFill>
                  <a:srgbClr val="000000"/>
                </a:solidFill>
                <a:latin typeface="Times New Roman"/>
                <a:cs typeface="Times New Roman"/>
              </a:rPr>
              <a:t>mgh</a:t>
            </a:r>
            <a:r>
              <a:rPr lang="en-US" dirty="0">
                <a:solidFill>
                  <a:srgbClr val="000000"/>
                </a:solidFill>
                <a:latin typeface="Times New Roman"/>
                <a:cs typeface="Times New Roman"/>
              </a:rPr>
              <a:t>” would be “d+5” instead of “d+10”, and there would be a kinetic energy term at the end of the time interval.</a:t>
            </a:r>
            <a:endParaRPr lang="en-US" sz="2000" dirty="0">
              <a:latin typeface="Apple Chancery"/>
              <a:cs typeface="Apple Chancery"/>
            </a:endParaRPr>
          </a:p>
        </p:txBody>
      </p:sp>
    </p:spTree>
    <p:extLst>
      <p:ext uri="{BB962C8B-B14F-4D97-AF65-F5344CB8AC3E}">
        <p14:creationId xmlns:p14="http://schemas.microsoft.com/office/powerpoint/2010/main" val="284454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par>
                                <p:cTn id="13" presetID="9"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dissolv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ssolve">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454675"/>
            <a:ext cx="4563743" cy="2677656"/>
          </a:xfrm>
          <a:prstGeom prst="rect">
            <a:avLst/>
          </a:prstGeom>
          <a:noFill/>
        </p:spPr>
        <p:txBody>
          <a:bodyPr wrap="square" rtlCol="0">
            <a:spAutoFit/>
          </a:bodyPr>
          <a:lstStyle/>
          <a:p>
            <a:r>
              <a:rPr lang="en-US" sz="2800" dirty="0">
                <a:solidFill>
                  <a:srgbClr val="FF0000"/>
                </a:solidFill>
                <a:latin typeface="Apple Chancery"/>
                <a:cs typeface="Apple Chancery"/>
              </a:rPr>
              <a:t>A little less gentle starter #3: </a:t>
            </a:r>
            <a:r>
              <a:rPr lang="en-US" sz="2000" dirty="0">
                <a:solidFill>
                  <a:srgbClr val="000000"/>
                </a:solidFill>
                <a:latin typeface="Times New Roman"/>
                <a:cs typeface="Times New Roman"/>
              </a:rPr>
              <a:t>Consider the block/pulley/spring set-up shown with the </a:t>
            </a:r>
            <a:r>
              <a:rPr lang="en-US" sz="2000" dirty="0">
                <a:solidFill>
                  <a:srgbClr val="0000FF"/>
                </a:solidFill>
                <a:latin typeface="Times New Roman"/>
                <a:cs typeface="Times New Roman"/>
              </a:rPr>
              <a:t>spring initially uncompressed </a:t>
            </a:r>
            <a:r>
              <a:rPr lang="en-US" sz="2000" dirty="0">
                <a:solidFill>
                  <a:srgbClr val="000000"/>
                </a:solidFill>
                <a:latin typeface="Times New Roman"/>
                <a:cs typeface="Times New Roman"/>
              </a:rPr>
              <a:t>and the surface frictional with </a:t>
            </a:r>
            <a:r>
              <a:rPr lang="en-US" sz="2000" dirty="0">
                <a:solidFill>
                  <a:srgbClr val="0000FF"/>
                </a:solidFill>
                <a:latin typeface="Times New Roman"/>
                <a:cs typeface="Times New Roman"/>
              </a:rPr>
              <a:t>coefficients of frictions     </a:t>
            </a:r>
            <a:r>
              <a:rPr lang="en-US" sz="2000" dirty="0">
                <a:solidFill>
                  <a:srgbClr val="000000"/>
                </a:solidFill>
                <a:latin typeface="Times New Roman"/>
                <a:cs typeface="Times New Roman"/>
              </a:rPr>
              <a:t>and     .  When the system is released, the hanging mass is allowed to </a:t>
            </a:r>
            <a:r>
              <a:rPr lang="en-US" sz="2000" dirty="0">
                <a:solidFill>
                  <a:srgbClr val="FF0000"/>
                </a:solidFill>
                <a:latin typeface="Times New Roman"/>
                <a:cs typeface="Times New Roman"/>
              </a:rPr>
              <a:t>slowly descend </a:t>
            </a:r>
            <a:r>
              <a:rPr lang="en-US" sz="2000" dirty="0">
                <a:solidFill>
                  <a:srgbClr val="000000"/>
                </a:solidFill>
                <a:latin typeface="Times New Roman"/>
                <a:cs typeface="Times New Roman"/>
              </a:rPr>
              <a:t>a distance </a:t>
            </a:r>
            <a:r>
              <a:rPr lang="en-US" sz="2000" i="1" dirty="0">
                <a:solidFill>
                  <a:srgbClr val="FF0000"/>
                </a:solidFill>
                <a:latin typeface="Times New Roman"/>
                <a:cs typeface="Times New Roman"/>
              </a:rPr>
              <a:t>h</a:t>
            </a:r>
            <a:r>
              <a:rPr lang="en-US" sz="2000" dirty="0">
                <a:solidFill>
                  <a:srgbClr val="000000"/>
                </a:solidFill>
                <a:latin typeface="Times New Roman"/>
                <a:cs typeface="Times New Roman"/>
              </a:rPr>
              <a:t> before coming to rest.</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15.)</a:t>
            </a:r>
          </a:p>
        </p:txBody>
      </p:sp>
      <p:sp>
        <p:nvSpPr>
          <p:cNvPr id="19" name="TextBox 18"/>
          <p:cNvSpPr txBox="1"/>
          <p:nvPr/>
        </p:nvSpPr>
        <p:spPr>
          <a:xfrm>
            <a:off x="600396" y="3175011"/>
            <a:ext cx="8229280" cy="707886"/>
          </a:xfrm>
          <a:prstGeom prst="rect">
            <a:avLst/>
          </a:prstGeom>
          <a:noFill/>
        </p:spPr>
        <p:txBody>
          <a:bodyPr wrap="square" rtlCol="0">
            <a:spAutoFit/>
          </a:bodyPr>
          <a:lstStyle/>
          <a:p>
            <a:r>
              <a:rPr lang="en-US" sz="2000" dirty="0">
                <a:solidFill>
                  <a:srgbClr val="FF0000"/>
                </a:solidFill>
                <a:latin typeface="Apple Chancery"/>
                <a:cs typeface="Apple Chancery"/>
              </a:rPr>
              <a:t>Once the hanging mass </a:t>
            </a:r>
            <a:r>
              <a:rPr lang="en-US" sz="2000" dirty="0">
                <a:solidFill>
                  <a:srgbClr val="0000FF"/>
                </a:solidFill>
                <a:latin typeface="Times New Roman"/>
                <a:cs typeface="Times New Roman"/>
              </a:rPr>
              <a:t>comes to rest, what forces act to keep the system in equilibrium</a:t>
            </a:r>
            <a:r>
              <a:rPr lang="en-US" sz="2000" dirty="0">
                <a:latin typeface="Times New Roman"/>
                <a:cs typeface="Times New Roman"/>
              </a:rPr>
              <a:t>?</a:t>
            </a:r>
            <a:endParaRPr lang="en-US" sz="2400" dirty="0">
              <a:latin typeface="Apple Chancery"/>
              <a:cs typeface="Apple Chancery"/>
            </a:endParaRPr>
          </a:p>
        </p:txBody>
      </p:sp>
      <p:sp>
        <p:nvSpPr>
          <p:cNvPr id="29" name="TextBox 28"/>
          <p:cNvSpPr txBox="1"/>
          <p:nvPr/>
        </p:nvSpPr>
        <p:spPr>
          <a:xfrm>
            <a:off x="913132" y="3916926"/>
            <a:ext cx="7799068" cy="1754327"/>
          </a:xfrm>
          <a:prstGeom prst="rect">
            <a:avLst/>
          </a:prstGeom>
          <a:noFill/>
        </p:spPr>
        <p:txBody>
          <a:bodyPr wrap="square" rtlCol="0">
            <a:spAutoFit/>
          </a:bodyPr>
          <a:lstStyle/>
          <a:p>
            <a:r>
              <a:rPr lang="en-US" dirty="0">
                <a:solidFill>
                  <a:srgbClr val="000000"/>
                </a:solidFill>
                <a:latin typeface="Times New Roman"/>
                <a:cs typeface="Times New Roman"/>
              </a:rPr>
              <a:t>The </a:t>
            </a:r>
            <a:r>
              <a:rPr lang="en-US" dirty="0">
                <a:solidFill>
                  <a:srgbClr val="FF0000"/>
                </a:solidFill>
                <a:latin typeface="Times New Roman"/>
                <a:cs typeface="Times New Roman"/>
              </a:rPr>
              <a:t>spring</a:t>
            </a:r>
            <a:r>
              <a:rPr lang="en-US" dirty="0">
                <a:solidFill>
                  <a:srgbClr val="000000"/>
                </a:solidFill>
                <a:latin typeface="Times New Roman"/>
                <a:cs typeface="Times New Roman"/>
              </a:rPr>
              <a:t> is certainly acting, but there is also a </a:t>
            </a:r>
            <a:r>
              <a:rPr lang="en-US" dirty="0">
                <a:solidFill>
                  <a:srgbClr val="FF0000"/>
                </a:solidFill>
                <a:latin typeface="Times New Roman"/>
                <a:cs typeface="Times New Roman"/>
              </a:rPr>
              <a:t>static frictional force </a:t>
            </a:r>
            <a:r>
              <a:rPr lang="en-US" dirty="0">
                <a:solidFill>
                  <a:srgbClr val="000000"/>
                </a:solidFill>
                <a:latin typeface="Times New Roman"/>
                <a:cs typeface="Times New Roman"/>
              </a:rPr>
              <a:t>acting.  If there was no friction in the system, the spring would allow the mass to drop even farther down than </a:t>
            </a:r>
            <a:r>
              <a:rPr lang="en-US" i="1" dirty="0">
                <a:solidFill>
                  <a:srgbClr val="000000"/>
                </a:solidFill>
                <a:latin typeface="Times New Roman"/>
                <a:cs typeface="Times New Roman"/>
              </a:rPr>
              <a:t>h</a:t>
            </a:r>
            <a:r>
              <a:rPr lang="en-US" dirty="0">
                <a:solidFill>
                  <a:srgbClr val="000000"/>
                </a:solidFill>
                <a:latin typeface="Times New Roman"/>
                <a:cs typeface="Times New Roman"/>
              </a:rPr>
              <a:t>.  The </a:t>
            </a:r>
            <a:r>
              <a:rPr lang="en-US" dirty="0">
                <a:solidFill>
                  <a:srgbClr val="0000FF"/>
                </a:solidFill>
                <a:latin typeface="Times New Roman"/>
                <a:cs typeface="Times New Roman"/>
              </a:rPr>
              <a:t>static frictional force is not be the maximum static frictional force</a:t>
            </a:r>
            <a:r>
              <a:rPr lang="en-US" dirty="0">
                <a:solidFill>
                  <a:srgbClr val="000000"/>
                </a:solidFill>
                <a:latin typeface="Times New Roman"/>
                <a:cs typeface="Times New Roman"/>
              </a:rPr>
              <a:t>.  It will, instead, </a:t>
            </a:r>
            <a:r>
              <a:rPr lang="en-US" dirty="0">
                <a:solidFill>
                  <a:srgbClr val="0000FF"/>
                </a:solidFill>
                <a:latin typeface="Times New Roman"/>
                <a:cs typeface="Times New Roman"/>
              </a:rPr>
              <a:t>numerically equal the kinetic frictional force</a:t>
            </a:r>
            <a:r>
              <a:rPr lang="en-US" dirty="0">
                <a:solidFill>
                  <a:srgbClr val="000000"/>
                </a:solidFill>
                <a:latin typeface="Times New Roman"/>
                <a:cs typeface="Times New Roman"/>
              </a:rPr>
              <a:t>.  That was the </a:t>
            </a:r>
            <a:r>
              <a:rPr lang="en-US" dirty="0">
                <a:solidFill>
                  <a:srgbClr val="008000"/>
                </a:solidFill>
                <a:latin typeface="Times New Roman"/>
                <a:cs typeface="Times New Roman"/>
              </a:rPr>
              <a:t>force that was acting as the body was moving</a:t>
            </a:r>
            <a:r>
              <a:rPr lang="en-US" dirty="0">
                <a:solidFill>
                  <a:srgbClr val="000000"/>
                </a:solidFill>
                <a:latin typeface="Times New Roman"/>
                <a:cs typeface="Times New Roman"/>
              </a:rPr>
              <a:t>, </a:t>
            </a:r>
            <a:r>
              <a:rPr lang="en-US" dirty="0">
                <a:solidFill>
                  <a:srgbClr val="008000"/>
                </a:solidFill>
                <a:latin typeface="Times New Roman"/>
                <a:cs typeface="Times New Roman"/>
              </a:rPr>
              <a:t>and as the body came to rest</a:t>
            </a:r>
            <a:r>
              <a:rPr lang="en-US" dirty="0">
                <a:solidFill>
                  <a:srgbClr val="000000"/>
                </a:solidFill>
                <a:latin typeface="Times New Roman"/>
                <a:cs typeface="Times New Roman"/>
              </a:rPr>
              <a:t>. </a:t>
            </a:r>
            <a:endParaRPr lang="en-US" sz="2000" dirty="0">
              <a:latin typeface="Apple Chancery"/>
              <a:cs typeface="Apple Chancery"/>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693925110"/>
              </p:ext>
            </p:extLst>
          </p:nvPr>
        </p:nvGraphicFramePr>
        <p:xfrm>
          <a:off x="3263900" y="1866900"/>
          <a:ext cx="307975" cy="328613"/>
        </p:xfrm>
        <a:graphic>
          <a:graphicData uri="http://schemas.openxmlformats.org/presentationml/2006/ole">
            <mc:AlternateContent xmlns:mc="http://schemas.openxmlformats.org/markup-compatibility/2006">
              <mc:Choice xmlns:v="urn:schemas-microsoft-com:vml" Requires="v">
                <p:oleObj spid="_x0000_s14337" name="Equation" r:id="rId3" imgW="190500" imgH="203200" progId="Equation.DSMT4">
                  <p:embed/>
                </p:oleObj>
              </mc:Choice>
              <mc:Fallback>
                <p:oleObj name="Equation" r:id="rId3" imgW="190500" imgH="203200" progId="Equation.DSMT4">
                  <p:embed/>
                  <p:pic>
                    <p:nvPicPr>
                      <p:cNvPr id="0" name=""/>
                      <p:cNvPicPr/>
                      <p:nvPr/>
                    </p:nvPicPr>
                    <p:blipFill>
                      <a:blip r:embed="rId4"/>
                      <a:stretch>
                        <a:fillRect/>
                      </a:stretch>
                    </p:blipFill>
                    <p:spPr>
                      <a:xfrm>
                        <a:off x="3263900" y="1866900"/>
                        <a:ext cx="307975" cy="32861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479940568"/>
              </p:ext>
            </p:extLst>
          </p:nvPr>
        </p:nvGraphicFramePr>
        <p:xfrm>
          <a:off x="3971925" y="1866900"/>
          <a:ext cx="287338" cy="328613"/>
        </p:xfrm>
        <a:graphic>
          <a:graphicData uri="http://schemas.openxmlformats.org/presentationml/2006/ole">
            <mc:AlternateContent xmlns:mc="http://schemas.openxmlformats.org/markup-compatibility/2006">
              <mc:Choice xmlns:v="urn:schemas-microsoft-com:vml" Requires="v">
                <p:oleObj spid="_x0000_s14338" name="Equation" r:id="rId5" imgW="177800" imgH="203200" progId="Equation.DSMT4">
                  <p:embed/>
                </p:oleObj>
              </mc:Choice>
              <mc:Fallback>
                <p:oleObj name="Equation" r:id="rId5" imgW="177800" imgH="203200" progId="Equation.DSMT4">
                  <p:embed/>
                  <p:pic>
                    <p:nvPicPr>
                      <p:cNvPr id="0" name=""/>
                      <p:cNvPicPr/>
                      <p:nvPr/>
                    </p:nvPicPr>
                    <p:blipFill>
                      <a:blip r:embed="rId6"/>
                      <a:stretch>
                        <a:fillRect/>
                      </a:stretch>
                    </p:blipFill>
                    <p:spPr>
                      <a:xfrm>
                        <a:off x="3971925" y="1866900"/>
                        <a:ext cx="287338" cy="328613"/>
                      </a:xfrm>
                      <a:prstGeom prst="rect">
                        <a:avLst/>
                      </a:prstGeom>
                    </p:spPr>
                  </p:pic>
                </p:oleObj>
              </mc:Fallback>
            </mc:AlternateContent>
          </a:graphicData>
        </a:graphic>
      </p:graphicFrame>
      <p:grpSp>
        <p:nvGrpSpPr>
          <p:cNvPr id="45" name="Group 44"/>
          <p:cNvGrpSpPr/>
          <p:nvPr/>
        </p:nvGrpSpPr>
        <p:grpSpPr>
          <a:xfrm>
            <a:off x="5533308" y="470812"/>
            <a:ext cx="3458293" cy="2208888"/>
            <a:chOff x="5126908" y="470812"/>
            <a:chExt cx="3458293" cy="2208888"/>
          </a:xfrm>
        </p:grpSpPr>
        <p:cxnSp>
          <p:nvCxnSpPr>
            <p:cNvPr id="35" name="Straight Connector 34"/>
            <p:cNvCxnSpPr/>
            <p:nvPr/>
          </p:nvCxnSpPr>
          <p:spPr>
            <a:xfrm flipV="1">
              <a:off x="8047480" y="1119597"/>
              <a:ext cx="0" cy="241612"/>
            </a:xfrm>
            <a:prstGeom prst="line">
              <a:avLst/>
            </a:prstGeom>
            <a:ln w="1905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8" name="Object 87"/>
            <p:cNvGraphicFramePr>
              <a:graphicFrameLocks noChangeAspect="1"/>
            </p:cNvGraphicFramePr>
            <p:nvPr>
              <p:extLst>
                <p:ext uri="{D42A27DB-BD31-4B8C-83A1-F6EECF244321}">
                  <p14:modId xmlns:p14="http://schemas.microsoft.com/office/powerpoint/2010/main" val="4159232021"/>
                </p:ext>
              </p:extLst>
            </p:nvPr>
          </p:nvGraphicFramePr>
          <p:xfrm>
            <a:off x="6512131" y="470812"/>
            <a:ext cx="327025" cy="328613"/>
          </p:xfrm>
          <a:graphic>
            <a:graphicData uri="http://schemas.openxmlformats.org/presentationml/2006/ole">
              <mc:AlternateContent xmlns:mc="http://schemas.openxmlformats.org/markup-compatibility/2006">
                <mc:Choice xmlns:v="urn:schemas-microsoft-com:vml" Requires="v">
                  <p:oleObj spid="_x0000_s14339" name="Equation" r:id="rId7" imgW="203200" imgH="203200" progId="Equation.DSMT4">
                    <p:embed/>
                  </p:oleObj>
                </mc:Choice>
                <mc:Fallback>
                  <p:oleObj name="Equation" r:id="rId7" imgW="203200" imgH="203200" progId="Equation.DSMT4">
                    <p:embed/>
                    <p:pic>
                      <p:nvPicPr>
                        <p:cNvPr id="0" name=""/>
                        <p:cNvPicPr/>
                        <p:nvPr/>
                      </p:nvPicPr>
                      <p:blipFill>
                        <a:blip r:embed="rId8"/>
                        <a:stretch>
                          <a:fillRect/>
                        </a:stretch>
                      </p:blipFill>
                      <p:spPr>
                        <a:xfrm>
                          <a:off x="6512131" y="470812"/>
                          <a:ext cx="327025" cy="328613"/>
                        </a:xfrm>
                        <a:prstGeom prst="rect">
                          <a:avLst/>
                        </a:prstGeom>
                      </p:spPr>
                    </p:pic>
                  </p:oleObj>
                </mc:Fallback>
              </mc:AlternateContent>
            </a:graphicData>
          </a:graphic>
        </p:graphicFrame>
        <p:sp>
          <p:nvSpPr>
            <p:cNvPr id="26" name="Rectangle 25"/>
            <p:cNvSpPr/>
            <p:nvPr/>
          </p:nvSpPr>
          <p:spPr>
            <a:xfrm>
              <a:off x="5126908" y="1225744"/>
              <a:ext cx="2641174" cy="1453956"/>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rot="17555035">
              <a:off x="5560415" y="842378"/>
              <a:ext cx="392870" cy="362649"/>
            </a:xfrm>
            <a:custGeom>
              <a:avLst/>
              <a:gdLst>
                <a:gd name="connsiteX0" fmla="*/ 57150 w 123825"/>
                <a:gd name="connsiteY0" fmla="*/ 114300 h 114300"/>
                <a:gd name="connsiteX1" fmla="*/ 123825 w 123825"/>
                <a:gd name="connsiteY1" fmla="*/ 57150 h 114300"/>
                <a:gd name="connsiteX2" fmla="*/ 22225 w 123825"/>
                <a:gd name="connsiteY2" fmla="*/ 57150 h 114300"/>
                <a:gd name="connsiteX3" fmla="*/ 104775 w 123825"/>
                <a:gd name="connsiteY3" fmla="*/ 0 h 114300"/>
                <a:gd name="connsiteX4" fmla="*/ 0 w 123825"/>
                <a:gd name="connsiteY4" fmla="*/ 31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14300">
                  <a:moveTo>
                    <a:pt x="57150" y="114300"/>
                  </a:moveTo>
                  <a:lnTo>
                    <a:pt x="123825" y="57150"/>
                  </a:lnTo>
                  <a:lnTo>
                    <a:pt x="22225" y="57150"/>
                  </a:lnTo>
                  <a:lnTo>
                    <a:pt x="104775" y="0"/>
                  </a:lnTo>
                  <a:lnTo>
                    <a:pt x="0" y="3175"/>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7555035">
              <a:off x="5044581" y="755020"/>
              <a:ext cx="795813" cy="352575"/>
            </a:xfrm>
            <a:custGeom>
              <a:avLst/>
              <a:gdLst>
                <a:gd name="connsiteX0" fmla="*/ 47625 w 250825"/>
                <a:gd name="connsiteY0" fmla="*/ 111125 h 111125"/>
                <a:gd name="connsiteX1" fmla="*/ 250825 w 250825"/>
                <a:gd name="connsiteY1" fmla="*/ 41275 h 111125"/>
                <a:gd name="connsiteX2" fmla="*/ 0 w 250825"/>
                <a:gd name="connsiteY2" fmla="*/ 0 h 111125"/>
                <a:gd name="connsiteX3" fmla="*/ 47625 w 250825"/>
                <a:gd name="connsiteY3" fmla="*/ 111125 h 111125"/>
              </a:gdLst>
              <a:ahLst/>
              <a:cxnLst>
                <a:cxn ang="0">
                  <a:pos x="connsiteX0" y="connsiteY0"/>
                </a:cxn>
                <a:cxn ang="0">
                  <a:pos x="connsiteX1" y="connsiteY1"/>
                </a:cxn>
                <a:cxn ang="0">
                  <a:pos x="connsiteX2" y="connsiteY2"/>
                </a:cxn>
                <a:cxn ang="0">
                  <a:pos x="connsiteX3" y="connsiteY3"/>
                </a:cxn>
              </a:cxnLst>
              <a:rect l="l" t="t" r="r" b="b"/>
              <a:pathLst>
                <a:path w="250825" h="111125">
                  <a:moveTo>
                    <a:pt x="47625" y="111125"/>
                  </a:moveTo>
                  <a:lnTo>
                    <a:pt x="250825" y="41275"/>
                  </a:lnTo>
                  <a:lnTo>
                    <a:pt x="0" y="0"/>
                  </a:lnTo>
                  <a:lnTo>
                    <a:pt x="47625" y="111125"/>
                  </a:lnTo>
                  <a:close/>
                </a:path>
              </a:pathLst>
            </a:cu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7555035">
              <a:off x="5954115" y="842378"/>
              <a:ext cx="392870" cy="362649"/>
            </a:xfrm>
            <a:custGeom>
              <a:avLst/>
              <a:gdLst>
                <a:gd name="connsiteX0" fmla="*/ 57150 w 123825"/>
                <a:gd name="connsiteY0" fmla="*/ 114300 h 114300"/>
                <a:gd name="connsiteX1" fmla="*/ 123825 w 123825"/>
                <a:gd name="connsiteY1" fmla="*/ 57150 h 114300"/>
                <a:gd name="connsiteX2" fmla="*/ 22225 w 123825"/>
                <a:gd name="connsiteY2" fmla="*/ 57150 h 114300"/>
                <a:gd name="connsiteX3" fmla="*/ 104775 w 123825"/>
                <a:gd name="connsiteY3" fmla="*/ 0 h 114300"/>
                <a:gd name="connsiteX4" fmla="*/ 0 w 123825"/>
                <a:gd name="connsiteY4" fmla="*/ 31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14300">
                  <a:moveTo>
                    <a:pt x="57150" y="114300"/>
                  </a:moveTo>
                  <a:lnTo>
                    <a:pt x="123825" y="57150"/>
                  </a:lnTo>
                  <a:lnTo>
                    <a:pt x="22225" y="57150"/>
                  </a:lnTo>
                  <a:lnTo>
                    <a:pt x="104775" y="0"/>
                  </a:lnTo>
                  <a:lnTo>
                    <a:pt x="0" y="3175"/>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p:cNvSpPr/>
            <p:nvPr/>
          </p:nvSpPr>
          <p:spPr>
            <a:xfrm>
              <a:off x="6282609" y="801692"/>
              <a:ext cx="478760" cy="424052"/>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endCxn id="32" idx="3"/>
            </p:cNvCxnSpPr>
            <p:nvPr/>
          </p:nvCxnSpPr>
          <p:spPr>
            <a:xfrm flipH="1">
              <a:off x="6761369" y="1005634"/>
              <a:ext cx="1165038" cy="8084"/>
            </a:xfrm>
            <a:prstGeom prst="line">
              <a:avLst/>
            </a:prstGeom>
            <a:ln w="1905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Donut 33"/>
            <p:cNvSpPr/>
            <p:nvPr/>
          </p:nvSpPr>
          <p:spPr>
            <a:xfrm>
              <a:off x="7796008" y="997168"/>
              <a:ext cx="255705" cy="255705"/>
            </a:xfrm>
            <a:prstGeom prst="donut">
              <a:avLst>
                <a:gd name="adj" fmla="val 14096"/>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7913708" y="1361209"/>
              <a:ext cx="260774" cy="26280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gonal Stripe 8"/>
            <p:cNvSpPr/>
            <p:nvPr/>
          </p:nvSpPr>
          <p:spPr>
            <a:xfrm rot="583020">
              <a:off x="7742219" y="1094648"/>
              <a:ext cx="187325" cy="195045"/>
            </a:xfrm>
            <a:prstGeom prst="diagStripe">
              <a:avLst>
                <a:gd name="adj" fmla="val 809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iagonal Stripe 39"/>
            <p:cNvSpPr/>
            <p:nvPr/>
          </p:nvSpPr>
          <p:spPr>
            <a:xfrm rot="583020" flipH="1" flipV="1">
              <a:off x="7745470" y="1094470"/>
              <a:ext cx="187325" cy="195045"/>
            </a:xfrm>
            <a:prstGeom prst="diagStripe">
              <a:avLst>
                <a:gd name="adj" fmla="val 809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2204890134"/>
                </p:ext>
              </p:extLst>
            </p:nvPr>
          </p:nvGraphicFramePr>
          <p:xfrm>
            <a:off x="8174482" y="1121906"/>
            <a:ext cx="368300" cy="328613"/>
          </p:xfrm>
          <a:graphic>
            <a:graphicData uri="http://schemas.openxmlformats.org/presentationml/2006/ole">
              <mc:AlternateContent xmlns:mc="http://schemas.openxmlformats.org/markup-compatibility/2006">
                <mc:Choice xmlns:v="urn:schemas-microsoft-com:vml" Requires="v">
                  <p:oleObj spid="_x0000_s14340" name="Equation" r:id="rId9" imgW="228600" imgH="203200" progId="Equation.DSMT4">
                    <p:embed/>
                  </p:oleObj>
                </mc:Choice>
                <mc:Fallback>
                  <p:oleObj name="Equation" r:id="rId9" imgW="228600" imgH="203200" progId="Equation.DSMT4">
                    <p:embed/>
                    <p:pic>
                      <p:nvPicPr>
                        <p:cNvPr id="0" name=""/>
                        <p:cNvPicPr/>
                        <p:nvPr/>
                      </p:nvPicPr>
                      <p:blipFill>
                        <a:blip r:embed="rId10"/>
                        <a:stretch>
                          <a:fillRect/>
                        </a:stretch>
                      </p:blipFill>
                      <p:spPr>
                        <a:xfrm>
                          <a:off x="8174482" y="1121906"/>
                          <a:ext cx="368300" cy="328613"/>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722754940"/>
                </p:ext>
              </p:extLst>
            </p:nvPr>
          </p:nvGraphicFramePr>
          <p:xfrm>
            <a:off x="5833815" y="528638"/>
            <a:ext cx="204787" cy="266700"/>
          </p:xfrm>
          <a:graphic>
            <a:graphicData uri="http://schemas.openxmlformats.org/presentationml/2006/ole">
              <mc:AlternateContent xmlns:mc="http://schemas.openxmlformats.org/markup-compatibility/2006">
                <mc:Choice xmlns:v="urn:schemas-microsoft-com:vml" Requires="v">
                  <p:oleObj spid="_x0000_s14341" name="Equation" r:id="rId11" imgW="127000" imgH="165100" progId="Equation.DSMT4">
                    <p:embed/>
                  </p:oleObj>
                </mc:Choice>
                <mc:Fallback>
                  <p:oleObj name="Equation" r:id="rId11" imgW="127000" imgH="165100" progId="Equation.DSMT4">
                    <p:embed/>
                    <p:pic>
                      <p:nvPicPr>
                        <p:cNvPr id="0" name=""/>
                        <p:cNvPicPr/>
                        <p:nvPr/>
                      </p:nvPicPr>
                      <p:blipFill>
                        <a:blip r:embed="rId12"/>
                        <a:stretch>
                          <a:fillRect/>
                        </a:stretch>
                      </p:blipFill>
                      <p:spPr>
                        <a:xfrm>
                          <a:off x="5833815" y="528638"/>
                          <a:ext cx="204787" cy="2667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460335212"/>
                </p:ext>
              </p:extLst>
            </p:nvPr>
          </p:nvGraphicFramePr>
          <p:xfrm>
            <a:off x="7002112" y="1235076"/>
            <a:ext cx="614363" cy="328612"/>
          </p:xfrm>
          <a:graphic>
            <a:graphicData uri="http://schemas.openxmlformats.org/presentationml/2006/ole">
              <mc:AlternateContent xmlns:mc="http://schemas.openxmlformats.org/markup-compatibility/2006">
                <mc:Choice xmlns:v="urn:schemas-microsoft-com:vml" Requires="v">
                  <p:oleObj spid="_x0000_s14342" name="Equation" r:id="rId13" imgW="381000" imgH="203200" progId="Equation.DSMT4">
                    <p:embed/>
                  </p:oleObj>
                </mc:Choice>
                <mc:Fallback>
                  <p:oleObj name="Equation" r:id="rId13" imgW="381000" imgH="203200" progId="Equation.DSMT4">
                    <p:embed/>
                    <p:pic>
                      <p:nvPicPr>
                        <p:cNvPr id="0" name=""/>
                        <p:cNvPicPr/>
                        <p:nvPr/>
                      </p:nvPicPr>
                      <p:blipFill>
                        <a:blip r:embed="rId14"/>
                        <a:stretch>
                          <a:fillRect/>
                        </a:stretch>
                      </p:blipFill>
                      <p:spPr>
                        <a:xfrm>
                          <a:off x="7002112" y="1235076"/>
                          <a:ext cx="614363" cy="328612"/>
                        </a:xfrm>
                        <a:prstGeom prst="rect">
                          <a:avLst/>
                        </a:prstGeom>
                      </p:spPr>
                    </p:pic>
                  </p:oleObj>
                </mc:Fallback>
              </mc:AlternateContent>
            </a:graphicData>
          </a:graphic>
        </p:graphicFrame>
        <p:cxnSp>
          <p:nvCxnSpPr>
            <p:cNvPr id="22" name="Straight Arrow Connector 21"/>
            <p:cNvCxnSpPr/>
            <p:nvPr/>
          </p:nvCxnSpPr>
          <p:spPr>
            <a:xfrm>
              <a:off x="8305800" y="1450519"/>
              <a:ext cx="0" cy="73229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7" name="Object 46"/>
            <p:cNvGraphicFramePr>
              <a:graphicFrameLocks noChangeAspect="1"/>
            </p:cNvGraphicFramePr>
            <p:nvPr>
              <p:extLst>
                <p:ext uri="{D42A27DB-BD31-4B8C-83A1-F6EECF244321}">
                  <p14:modId xmlns:p14="http://schemas.microsoft.com/office/powerpoint/2010/main" val="3714731126"/>
                </p:ext>
              </p:extLst>
            </p:nvPr>
          </p:nvGraphicFramePr>
          <p:xfrm>
            <a:off x="8380413" y="1720850"/>
            <a:ext cx="204788" cy="266700"/>
          </p:xfrm>
          <a:graphic>
            <a:graphicData uri="http://schemas.openxmlformats.org/presentationml/2006/ole">
              <mc:AlternateContent xmlns:mc="http://schemas.openxmlformats.org/markup-compatibility/2006">
                <mc:Choice xmlns:v="urn:schemas-microsoft-com:vml" Requires="v">
                  <p:oleObj spid="_x0000_s14343" name="Equation" r:id="rId15" imgW="127000" imgH="165100" progId="Equation.DSMT4">
                    <p:embed/>
                  </p:oleObj>
                </mc:Choice>
                <mc:Fallback>
                  <p:oleObj name="Equation" r:id="rId15" imgW="127000" imgH="165100" progId="Equation.DSMT4">
                    <p:embed/>
                    <p:pic>
                      <p:nvPicPr>
                        <p:cNvPr id="0" name=""/>
                        <p:cNvPicPr/>
                        <p:nvPr/>
                      </p:nvPicPr>
                      <p:blipFill>
                        <a:blip r:embed="rId16"/>
                        <a:stretch>
                          <a:fillRect/>
                        </a:stretch>
                      </p:blipFill>
                      <p:spPr>
                        <a:xfrm>
                          <a:off x="8380413" y="1720850"/>
                          <a:ext cx="204788" cy="266700"/>
                        </a:xfrm>
                        <a:prstGeom prst="rect">
                          <a:avLst/>
                        </a:prstGeom>
                      </p:spPr>
                    </p:pic>
                  </p:oleObj>
                </mc:Fallback>
              </mc:AlternateContent>
            </a:graphicData>
          </a:graphic>
        </p:graphicFrame>
      </p:grpSp>
    </p:spTree>
    <p:extLst>
      <p:ext uri="{BB962C8B-B14F-4D97-AF65-F5344CB8AC3E}">
        <p14:creationId xmlns:p14="http://schemas.microsoft.com/office/powerpoint/2010/main" val="23365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16.)</a:t>
            </a:r>
          </a:p>
        </p:txBody>
      </p:sp>
      <p:grpSp>
        <p:nvGrpSpPr>
          <p:cNvPr id="45" name="Group 44"/>
          <p:cNvGrpSpPr/>
          <p:nvPr/>
        </p:nvGrpSpPr>
        <p:grpSpPr>
          <a:xfrm>
            <a:off x="5533308" y="470812"/>
            <a:ext cx="3458293" cy="2208888"/>
            <a:chOff x="5126908" y="470812"/>
            <a:chExt cx="3458293" cy="2208888"/>
          </a:xfrm>
        </p:grpSpPr>
        <p:cxnSp>
          <p:nvCxnSpPr>
            <p:cNvPr id="35" name="Straight Connector 34"/>
            <p:cNvCxnSpPr/>
            <p:nvPr/>
          </p:nvCxnSpPr>
          <p:spPr>
            <a:xfrm flipV="1">
              <a:off x="8047480" y="1119597"/>
              <a:ext cx="0" cy="241612"/>
            </a:xfrm>
            <a:prstGeom prst="line">
              <a:avLst/>
            </a:prstGeom>
            <a:ln w="1905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8" name="Object 87"/>
            <p:cNvGraphicFramePr>
              <a:graphicFrameLocks noChangeAspect="1"/>
            </p:cNvGraphicFramePr>
            <p:nvPr>
              <p:extLst>
                <p:ext uri="{D42A27DB-BD31-4B8C-83A1-F6EECF244321}">
                  <p14:modId xmlns:p14="http://schemas.microsoft.com/office/powerpoint/2010/main" val="3104225451"/>
                </p:ext>
              </p:extLst>
            </p:nvPr>
          </p:nvGraphicFramePr>
          <p:xfrm>
            <a:off x="6512131" y="470812"/>
            <a:ext cx="327025" cy="328613"/>
          </p:xfrm>
          <a:graphic>
            <a:graphicData uri="http://schemas.openxmlformats.org/presentationml/2006/ole">
              <mc:AlternateContent xmlns:mc="http://schemas.openxmlformats.org/markup-compatibility/2006">
                <mc:Choice xmlns:v="urn:schemas-microsoft-com:vml" Requires="v">
                  <p:oleObj spid="_x0000_s15361" name="Equation" r:id="rId3" imgW="203200" imgH="203200" progId="Equation.DSMT4">
                    <p:embed/>
                  </p:oleObj>
                </mc:Choice>
                <mc:Fallback>
                  <p:oleObj name="Equation" r:id="rId3" imgW="203200" imgH="203200" progId="Equation.DSMT4">
                    <p:embed/>
                    <p:pic>
                      <p:nvPicPr>
                        <p:cNvPr id="0" name=""/>
                        <p:cNvPicPr/>
                        <p:nvPr/>
                      </p:nvPicPr>
                      <p:blipFill>
                        <a:blip r:embed="rId4"/>
                        <a:stretch>
                          <a:fillRect/>
                        </a:stretch>
                      </p:blipFill>
                      <p:spPr>
                        <a:xfrm>
                          <a:off x="6512131" y="470812"/>
                          <a:ext cx="327025" cy="328613"/>
                        </a:xfrm>
                        <a:prstGeom prst="rect">
                          <a:avLst/>
                        </a:prstGeom>
                      </p:spPr>
                    </p:pic>
                  </p:oleObj>
                </mc:Fallback>
              </mc:AlternateContent>
            </a:graphicData>
          </a:graphic>
        </p:graphicFrame>
        <p:sp>
          <p:nvSpPr>
            <p:cNvPr id="26" name="Rectangle 25"/>
            <p:cNvSpPr/>
            <p:nvPr/>
          </p:nvSpPr>
          <p:spPr>
            <a:xfrm>
              <a:off x="5126908" y="1225744"/>
              <a:ext cx="2641174" cy="1453956"/>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rot="17555035">
              <a:off x="5560415" y="842378"/>
              <a:ext cx="392870" cy="362649"/>
            </a:xfrm>
            <a:custGeom>
              <a:avLst/>
              <a:gdLst>
                <a:gd name="connsiteX0" fmla="*/ 57150 w 123825"/>
                <a:gd name="connsiteY0" fmla="*/ 114300 h 114300"/>
                <a:gd name="connsiteX1" fmla="*/ 123825 w 123825"/>
                <a:gd name="connsiteY1" fmla="*/ 57150 h 114300"/>
                <a:gd name="connsiteX2" fmla="*/ 22225 w 123825"/>
                <a:gd name="connsiteY2" fmla="*/ 57150 h 114300"/>
                <a:gd name="connsiteX3" fmla="*/ 104775 w 123825"/>
                <a:gd name="connsiteY3" fmla="*/ 0 h 114300"/>
                <a:gd name="connsiteX4" fmla="*/ 0 w 123825"/>
                <a:gd name="connsiteY4" fmla="*/ 31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14300">
                  <a:moveTo>
                    <a:pt x="57150" y="114300"/>
                  </a:moveTo>
                  <a:lnTo>
                    <a:pt x="123825" y="57150"/>
                  </a:lnTo>
                  <a:lnTo>
                    <a:pt x="22225" y="57150"/>
                  </a:lnTo>
                  <a:lnTo>
                    <a:pt x="104775" y="0"/>
                  </a:lnTo>
                  <a:lnTo>
                    <a:pt x="0" y="3175"/>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7555035">
              <a:off x="5044581" y="755020"/>
              <a:ext cx="795813" cy="352575"/>
            </a:xfrm>
            <a:custGeom>
              <a:avLst/>
              <a:gdLst>
                <a:gd name="connsiteX0" fmla="*/ 47625 w 250825"/>
                <a:gd name="connsiteY0" fmla="*/ 111125 h 111125"/>
                <a:gd name="connsiteX1" fmla="*/ 250825 w 250825"/>
                <a:gd name="connsiteY1" fmla="*/ 41275 h 111125"/>
                <a:gd name="connsiteX2" fmla="*/ 0 w 250825"/>
                <a:gd name="connsiteY2" fmla="*/ 0 h 111125"/>
                <a:gd name="connsiteX3" fmla="*/ 47625 w 250825"/>
                <a:gd name="connsiteY3" fmla="*/ 111125 h 111125"/>
              </a:gdLst>
              <a:ahLst/>
              <a:cxnLst>
                <a:cxn ang="0">
                  <a:pos x="connsiteX0" y="connsiteY0"/>
                </a:cxn>
                <a:cxn ang="0">
                  <a:pos x="connsiteX1" y="connsiteY1"/>
                </a:cxn>
                <a:cxn ang="0">
                  <a:pos x="connsiteX2" y="connsiteY2"/>
                </a:cxn>
                <a:cxn ang="0">
                  <a:pos x="connsiteX3" y="connsiteY3"/>
                </a:cxn>
              </a:cxnLst>
              <a:rect l="l" t="t" r="r" b="b"/>
              <a:pathLst>
                <a:path w="250825" h="111125">
                  <a:moveTo>
                    <a:pt x="47625" y="111125"/>
                  </a:moveTo>
                  <a:lnTo>
                    <a:pt x="250825" y="41275"/>
                  </a:lnTo>
                  <a:lnTo>
                    <a:pt x="0" y="0"/>
                  </a:lnTo>
                  <a:lnTo>
                    <a:pt x="47625" y="111125"/>
                  </a:lnTo>
                  <a:close/>
                </a:path>
              </a:pathLst>
            </a:cu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7555035">
              <a:off x="5954115" y="842378"/>
              <a:ext cx="392870" cy="362649"/>
            </a:xfrm>
            <a:custGeom>
              <a:avLst/>
              <a:gdLst>
                <a:gd name="connsiteX0" fmla="*/ 57150 w 123825"/>
                <a:gd name="connsiteY0" fmla="*/ 114300 h 114300"/>
                <a:gd name="connsiteX1" fmla="*/ 123825 w 123825"/>
                <a:gd name="connsiteY1" fmla="*/ 57150 h 114300"/>
                <a:gd name="connsiteX2" fmla="*/ 22225 w 123825"/>
                <a:gd name="connsiteY2" fmla="*/ 57150 h 114300"/>
                <a:gd name="connsiteX3" fmla="*/ 104775 w 123825"/>
                <a:gd name="connsiteY3" fmla="*/ 0 h 114300"/>
                <a:gd name="connsiteX4" fmla="*/ 0 w 123825"/>
                <a:gd name="connsiteY4" fmla="*/ 31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14300">
                  <a:moveTo>
                    <a:pt x="57150" y="114300"/>
                  </a:moveTo>
                  <a:lnTo>
                    <a:pt x="123825" y="57150"/>
                  </a:lnTo>
                  <a:lnTo>
                    <a:pt x="22225" y="57150"/>
                  </a:lnTo>
                  <a:lnTo>
                    <a:pt x="104775" y="0"/>
                  </a:lnTo>
                  <a:lnTo>
                    <a:pt x="0" y="3175"/>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p:cNvSpPr/>
            <p:nvPr/>
          </p:nvSpPr>
          <p:spPr>
            <a:xfrm>
              <a:off x="6282609" y="801692"/>
              <a:ext cx="478760" cy="424052"/>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endCxn id="32" idx="3"/>
            </p:cNvCxnSpPr>
            <p:nvPr/>
          </p:nvCxnSpPr>
          <p:spPr>
            <a:xfrm flipH="1">
              <a:off x="6761369" y="1005634"/>
              <a:ext cx="1165038" cy="8084"/>
            </a:xfrm>
            <a:prstGeom prst="line">
              <a:avLst/>
            </a:prstGeom>
            <a:ln w="1905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34" name="Donut 33"/>
            <p:cNvSpPr/>
            <p:nvPr/>
          </p:nvSpPr>
          <p:spPr>
            <a:xfrm>
              <a:off x="7796008" y="997168"/>
              <a:ext cx="255705" cy="255705"/>
            </a:xfrm>
            <a:prstGeom prst="donut">
              <a:avLst>
                <a:gd name="adj" fmla="val 14096"/>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7913708" y="1361209"/>
              <a:ext cx="260774" cy="26280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gonal Stripe 8"/>
            <p:cNvSpPr/>
            <p:nvPr/>
          </p:nvSpPr>
          <p:spPr>
            <a:xfrm rot="583020">
              <a:off x="7742219" y="1094648"/>
              <a:ext cx="187325" cy="195045"/>
            </a:xfrm>
            <a:prstGeom prst="diagStripe">
              <a:avLst>
                <a:gd name="adj" fmla="val 809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iagonal Stripe 39"/>
            <p:cNvSpPr/>
            <p:nvPr/>
          </p:nvSpPr>
          <p:spPr>
            <a:xfrm rot="583020" flipH="1" flipV="1">
              <a:off x="7745470" y="1094470"/>
              <a:ext cx="187325" cy="195045"/>
            </a:xfrm>
            <a:prstGeom prst="diagStripe">
              <a:avLst>
                <a:gd name="adj" fmla="val 80929"/>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3841873984"/>
                </p:ext>
              </p:extLst>
            </p:nvPr>
          </p:nvGraphicFramePr>
          <p:xfrm>
            <a:off x="8174482" y="1121906"/>
            <a:ext cx="368300" cy="328613"/>
          </p:xfrm>
          <a:graphic>
            <a:graphicData uri="http://schemas.openxmlformats.org/presentationml/2006/ole">
              <mc:AlternateContent xmlns:mc="http://schemas.openxmlformats.org/markup-compatibility/2006">
                <mc:Choice xmlns:v="urn:schemas-microsoft-com:vml" Requires="v">
                  <p:oleObj spid="_x0000_s15362" name="Equation" r:id="rId5" imgW="228600" imgH="203200" progId="Equation.DSMT4">
                    <p:embed/>
                  </p:oleObj>
                </mc:Choice>
                <mc:Fallback>
                  <p:oleObj name="Equation" r:id="rId5" imgW="228600" imgH="203200" progId="Equation.DSMT4">
                    <p:embed/>
                    <p:pic>
                      <p:nvPicPr>
                        <p:cNvPr id="0" name=""/>
                        <p:cNvPicPr/>
                        <p:nvPr/>
                      </p:nvPicPr>
                      <p:blipFill>
                        <a:blip r:embed="rId6"/>
                        <a:stretch>
                          <a:fillRect/>
                        </a:stretch>
                      </p:blipFill>
                      <p:spPr>
                        <a:xfrm>
                          <a:off x="8174482" y="1121906"/>
                          <a:ext cx="368300" cy="328613"/>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882745839"/>
                </p:ext>
              </p:extLst>
            </p:nvPr>
          </p:nvGraphicFramePr>
          <p:xfrm>
            <a:off x="5833815" y="528638"/>
            <a:ext cx="204787" cy="266700"/>
          </p:xfrm>
          <a:graphic>
            <a:graphicData uri="http://schemas.openxmlformats.org/presentationml/2006/ole">
              <mc:AlternateContent xmlns:mc="http://schemas.openxmlformats.org/markup-compatibility/2006">
                <mc:Choice xmlns:v="urn:schemas-microsoft-com:vml" Requires="v">
                  <p:oleObj spid="_x0000_s15363" name="Equation" r:id="rId7" imgW="127000" imgH="165100" progId="Equation.DSMT4">
                    <p:embed/>
                  </p:oleObj>
                </mc:Choice>
                <mc:Fallback>
                  <p:oleObj name="Equation" r:id="rId7" imgW="127000" imgH="165100" progId="Equation.DSMT4">
                    <p:embed/>
                    <p:pic>
                      <p:nvPicPr>
                        <p:cNvPr id="0" name=""/>
                        <p:cNvPicPr/>
                        <p:nvPr/>
                      </p:nvPicPr>
                      <p:blipFill>
                        <a:blip r:embed="rId8"/>
                        <a:stretch>
                          <a:fillRect/>
                        </a:stretch>
                      </p:blipFill>
                      <p:spPr>
                        <a:xfrm>
                          <a:off x="5833815" y="528638"/>
                          <a:ext cx="204787" cy="2667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988414606"/>
                </p:ext>
              </p:extLst>
            </p:nvPr>
          </p:nvGraphicFramePr>
          <p:xfrm>
            <a:off x="7002112" y="1235076"/>
            <a:ext cx="614363" cy="328612"/>
          </p:xfrm>
          <a:graphic>
            <a:graphicData uri="http://schemas.openxmlformats.org/presentationml/2006/ole">
              <mc:AlternateContent xmlns:mc="http://schemas.openxmlformats.org/markup-compatibility/2006">
                <mc:Choice xmlns:v="urn:schemas-microsoft-com:vml" Requires="v">
                  <p:oleObj spid="_x0000_s15364" name="Equation" r:id="rId9" imgW="381000" imgH="203200" progId="Equation.DSMT4">
                    <p:embed/>
                  </p:oleObj>
                </mc:Choice>
                <mc:Fallback>
                  <p:oleObj name="Equation" r:id="rId9" imgW="381000" imgH="203200" progId="Equation.DSMT4">
                    <p:embed/>
                    <p:pic>
                      <p:nvPicPr>
                        <p:cNvPr id="0" name=""/>
                        <p:cNvPicPr/>
                        <p:nvPr/>
                      </p:nvPicPr>
                      <p:blipFill>
                        <a:blip r:embed="rId10"/>
                        <a:stretch>
                          <a:fillRect/>
                        </a:stretch>
                      </p:blipFill>
                      <p:spPr>
                        <a:xfrm>
                          <a:off x="7002112" y="1235076"/>
                          <a:ext cx="614363" cy="328612"/>
                        </a:xfrm>
                        <a:prstGeom prst="rect">
                          <a:avLst/>
                        </a:prstGeom>
                      </p:spPr>
                    </p:pic>
                  </p:oleObj>
                </mc:Fallback>
              </mc:AlternateContent>
            </a:graphicData>
          </a:graphic>
        </p:graphicFrame>
        <p:cxnSp>
          <p:nvCxnSpPr>
            <p:cNvPr id="22" name="Straight Arrow Connector 21"/>
            <p:cNvCxnSpPr/>
            <p:nvPr/>
          </p:nvCxnSpPr>
          <p:spPr>
            <a:xfrm>
              <a:off x="8305800" y="1450519"/>
              <a:ext cx="0" cy="73229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7" name="Object 46"/>
            <p:cNvGraphicFramePr>
              <a:graphicFrameLocks noChangeAspect="1"/>
            </p:cNvGraphicFramePr>
            <p:nvPr>
              <p:extLst>
                <p:ext uri="{D42A27DB-BD31-4B8C-83A1-F6EECF244321}">
                  <p14:modId xmlns:p14="http://schemas.microsoft.com/office/powerpoint/2010/main" val="985944159"/>
                </p:ext>
              </p:extLst>
            </p:nvPr>
          </p:nvGraphicFramePr>
          <p:xfrm>
            <a:off x="8380413" y="1720850"/>
            <a:ext cx="204788" cy="266700"/>
          </p:xfrm>
          <a:graphic>
            <a:graphicData uri="http://schemas.openxmlformats.org/presentationml/2006/ole">
              <mc:AlternateContent xmlns:mc="http://schemas.openxmlformats.org/markup-compatibility/2006">
                <mc:Choice xmlns:v="urn:schemas-microsoft-com:vml" Requires="v">
                  <p:oleObj spid="_x0000_s15365" name="Equation" r:id="rId11" imgW="127000" imgH="165100" progId="Equation.DSMT4">
                    <p:embed/>
                  </p:oleObj>
                </mc:Choice>
                <mc:Fallback>
                  <p:oleObj name="Equation" r:id="rId11" imgW="127000" imgH="165100" progId="Equation.DSMT4">
                    <p:embed/>
                    <p:pic>
                      <p:nvPicPr>
                        <p:cNvPr id="0" name=""/>
                        <p:cNvPicPr/>
                        <p:nvPr/>
                      </p:nvPicPr>
                      <p:blipFill>
                        <a:blip r:embed="rId12"/>
                        <a:stretch>
                          <a:fillRect/>
                        </a:stretch>
                      </p:blipFill>
                      <p:spPr>
                        <a:xfrm>
                          <a:off x="8380413" y="1720850"/>
                          <a:ext cx="204788" cy="266700"/>
                        </a:xfrm>
                        <a:prstGeom prst="rect">
                          <a:avLst/>
                        </a:prstGeom>
                      </p:spPr>
                    </p:pic>
                  </p:oleObj>
                </mc:Fallback>
              </mc:AlternateContent>
            </a:graphicData>
          </a:graphic>
        </p:graphicFrame>
      </p:grpSp>
      <p:graphicFrame>
        <p:nvGraphicFramePr>
          <p:cNvPr id="30" name="Object 29"/>
          <p:cNvGraphicFramePr>
            <a:graphicFrameLocks noChangeAspect="1"/>
          </p:cNvGraphicFramePr>
          <p:nvPr>
            <p:extLst>
              <p:ext uri="{D42A27DB-BD31-4B8C-83A1-F6EECF244321}">
                <p14:modId xmlns:p14="http://schemas.microsoft.com/office/powerpoint/2010/main" val="101249986"/>
              </p:ext>
            </p:extLst>
          </p:nvPr>
        </p:nvGraphicFramePr>
        <p:xfrm>
          <a:off x="193675" y="2192338"/>
          <a:ext cx="5246688" cy="2417762"/>
        </p:xfrm>
        <a:graphic>
          <a:graphicData uri="http://schemas.openxmlformats.org/presentationml/2006/ole">
            <mc:AlternateContent xmlns:mc="http://schemas.openxmlformats.org/markup-compatibility/2006">
              <mc:Choice xmlns:v="urn:schemas-microsoft-com:vml" Requires="v">
                <p:oleObj spid="_x0000_s15366" name="Equation" r:id="rId13" imgW="3251200" imgH="1498600" progId="Equation.DSMT4">
                  <p:embed/>
                </p:oleObj>
              </mc:Choice>
              <mc:Fallback>
                <p:oleObj name="Equation" r:id="rId13" imgW="3251200" imgH="1498600" progId="Equation.DSMT4">
                  <p:embed/>
                  <p:pic>
                    <p:nvPicPr>
                      <p:cNvPr id="0" name=""/>
                      <p:cNvPicPr/>
                      <p:nvPr/>
                    </p:nvPicPr>
                    <p:blipFill>
                      <a:blip r:embed="rId14"/>
                      <a:stretch>
                        <a:fillRect/>
                      </a:stretch>
                    </p:blipFill>
                    <p:spPr>
                      <a:xfrm>
                        <a:off x="193675" y="2192338"/>
                        <a:ext cx="5246688" cy="2417762"/>
                      </a:xfrm>
                      <a:prstGeom prst="rect">
                        <a:avLst/>
                      </a:prstGeom>
                    </p:spPr>
                  </p:pic>
                </p:oleObj>
              </mc:Fallback>
            </mc:AlternateContent>
          </a:graphicData>
        </a:graphic>
      </p:graphicFrame>
      <p:sp>
        <p:nvSpPr>
          <p:cNvPr id="36" name="TextBox 35"/>
          <p:cNvSpPr txBox="1"/>
          <p:nvPr/>
        </p:nvSpPr>
        <p:spPr>
          <a:xfrm>
            <a:off x="301946" y="997168"/>
            <a:ext cx="5104362" cy="400110"/>
          </a:xfrm>
          <a:prstGeom prst="rect">
            <a:avLst/>
          </a:prstGeom>
          <a:noFill/>
        </p:spPr>
        <p:txBody>
          <a:bodyPr wrap="square" rtlCol="0">
            <a:spAutoFit/>
          </a:bodyPr>
          <a:lstStyle/>
          <a:p>
            <a:r>
              <a:rPr lang="en-US" sz="2000">
                <a:solidFill>
                  <a:srgbClr val="FF0000"/>
                </a:solidFill>
                <a:latin typeface="Apple Chancery"/>
                <a:cs typeface="Apple Chancery"/>
              </a:rPr>
              <a:t>Determine </a:t>
            </a:r>
            <a:r>
              <a:rPr lang="en-US" sz="2000" dirty="0">
                <a:solidFill>
                  <a:srgbClr val="0000FF"/>
                </a:solidFill>
                <a:latin typeface="Times New Roman"/>
                <a:cs typeface="Times New Roman"/>
              </a:rPr>
              <a:t>the coefficient of kinetic friction.</a:t>
            </a:r>
            <a:endParaRPr lang="en-US" sz="2400" dirty="0">
              <a:latin typeface="Apple Chancery"/>
              <a:cs typeface="Apple Chancery"/>
            </a:endParaRPr>
          </a:p>
        </p:txBody>
      </p:sp>
      <p:sp>
        <p:nvSpPr>
          <p:cNvPr id="38" name="TextBox 37"/>
          <p:cNvSpPr txBox="1"/>
          <p:nvPr/>
        </p:nvSpPr>
        <p:spPr>
          <a:xfrm>
            <a:off x="659045" y="1597581"/>
            <a:ext cx="3087455" cy="369332"/>
          </a:xfrm>
          <a:prstGeom prst="rect">
            <a:avLst/>
          </a:prstGeom>
          <a:noFill/>
        </p:spPr>
        <p:txBody>
          <a:bodyPr wrap="square" rtlCol="0">
            <a:spAutoFit/>
          </a:bodyPr>
          <a:lstStyle/>
          <a:p>
            <a:r>
              <a:rPr lang="en-US" dirty="0">
                <a:solidFill>
                  <a:srgbClr val="000000"/>
                </a:solidFill>
                <a:latin typeface="Times New Roman"/>
                <a:cs typeface="Times New Roman"/>
              </a:rPr>
              <a:t>Using conservation of energy:</a:t>
            </a:r>
            <a:endParaRPr lang="en-US" sz="2000" dirty="0">
              <a:latin typeface="Apple Chancery"/>
              <a:cs typeface="Apple Chancery"/>
            </a:endParaRPr>
          </a:p>
        </p:txBody>
      </p:sp>
      <p:cxnSp>
        <p:nvCxnSpPr>
          <p:cNvPr id="39" name="Straight Connector 38"/>
          <p:cNvCxnSpPr/>
          <p:nvPr/>
        </p:nvCxnSpPr>
        <p:spPr>
          <a:xfrm flipV="1">
            <a:off x="2901496" y="3171735"/>
            <a:ext cx="464004"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3272933135"/>
              </p:ext>
            </p:extLst>
          </p:nvPr>
        </p:nvGraphicFramePr>
        <p:xfrm>
          <a:off x="3327400" y="2987675"/>
          <a:ext cx="231775" cy="184150"/>
        </p:xfrm>
        <a:graphic>
          <a:graphicData uri="http://schemas.openxmlformats.org/presentationml/2006/ole">
            <mc:AlternateContent xmlns:mc="http://schemas.openxmlformats.org/markup-compatibility/2006">
              <mc:Choice xmlns:v="urn:schemas-microsoft-com:vml" Requires="v">
                <p:oleObj spid="_x0000_s15367" name="Equation" r:id="rId15" imgW="190500" imgH="152400" progId="Equation.DSMT4">
                  <p:embed/>
                </p:oleObj>
              </mc:Choice>
              <mc:Fallback>
                <p:oleObj name="Equation" r:id="rId15" imgW="190500" imgH="152400" progId="Equation.DSMT4">
                  <p:embed/>
                  <p:pic>
                    <p:nvPicPr>
                      <p:cNvPr id="0" name=""/>
                      <p:cNvPicPr/>
                      <p:nvPr/>
                    </p:nvPicPr>
                    <p:blipFill>
                      <a:blip r:embed="rId16"/>
                      <a:stretch>
                        <a:fillRect/>
                      </a:stretch>
                    </p:blipFill>
                    <p:spPr>
                      <a:xfrm>
                        <a:off x="3327400" y="2987675"/>
                        <a:ext cx="231775" cy="184150"/>
                      </a:xfrm>
                      <a:prstGeom prst="rect">
                        <a:avLst/>
                      </a:prstGeom>
                    </p:spPr>
                  </p:pic>
                </p:oleObj>
              </mc:Fallback>
            </mc:AlternateContent>
          </a:graphicData>
        </a:graphic>
      </p:graphicFrame>
      <p:cxnSp>
        <p:nvCxnSpPr>
          <p:cNvPr id="29" name="Straight Connector 28"/>
          <p:cNvCxnSpPr/>
          <p:nvPr/>
        </p:nvCxnSpPr>
        <p:spPr>
          <a:xfrm flipV="1">
            <a:off x="4136798" y="3619500"/>
            <a:ext cx="98652" cy="128453"/>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374571" y="3676469"/>
            <a:ext cx="184604" cy="26343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1837644" y="3666673"/>
            <a:ext cx="184604" cy="26343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par>
                                <p:cTn id="14" presetID="9"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par>
                                <p:cTn id="17" presetID="9"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par>
                                <p:cTn id="23" presetID="9"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p:cNvCxnSpPr/>
          <p:nvPr/>
        </p:nvCxnSpPr>
        <p:spPr>
          <a:xfrm flipV="1">
            <a:off x="2525390" y="3497172"/>
            <a:ext cx="7284" cy="269566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17.)</a:t>
            </a:r>
          </a:p>
        </p:txBody>
      </p:sp>
      <p:sp>
        <p:nvSpPr>
          <p:cNvPr id="19" name="TextBox 18"/>
          <p:cNvSpPr txBox="1"/>
          <p:nvPr/>
        </p:nvSpPr>
        <p:spPr>
          <a:xfrm>
            <a:off x="524828" y="2491549"/>
            <a:ext cx="5418772" cy="707886"/>
          </a:xfrm>
          <a:prstGeom prst="rect">
            <a:avLst/>
          </a:prstGeom>
          <a:noFill/>
        </p:spPr>
        <p:txBody>
          <a:bodyPr wrap="square" rtlCol="0">
            <a:spAutoFit/>
          </a:bodyPr>
          <a:lstStyle/>
          <a:p>
            <a:r>
              <a:rPr lang="en-US" sz="2000" dirty="0">
                <a:solidFill>
                  <a:srgbClr val="0000FF"/>
                </a:solidFill>
                <a:latin typeface="Apple Chancery"/>
                <a:cs typeface="Apple Chancery"/>
              </a:rPr>
              <a:t>On the surface, </a:t>
            </a:r>
            <a:r>
              <a:rPr lang="en-US" sz="2000" dirty="0">
                <a:solidFill>
                  <a:srgbClr val="000000"/>
                </a:solidFill>
                <a:latin typeface="Times New Roman"/>
                <a:cs typeface="Times New Roman"/>
              </a:rPr>
              <a:t>this looks like a centripetal force problem.  When at the bottom, N.S.L. yields:</a:t>
            </a:r>
            <a:endParaRPr lang="en-US" sz="2400" dirty="0">
              <a:latin typeface="Apple Chancery"/>
              <a:cs typeface="Apple Chancery"/>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966713347"/>
              </p:ext>
            </p:extLst>
          </p:nvPr>
        </p:nvGraphicFramePr>
        <p:xfrm>
          <a:off x="2320796" y="3516935"/>
          <a:ext cx="131762" cy="147637"/>
        </p:xfrm>
        <a:graphic>
          <a:graphicData uri="http://schemas.openxmlformats.org/presentationml/2006/ole">
            <mc:AlternateContent xmlns:mc="http://schemas.openxmlformats.org/markup-compatibility/2006">
              <mc:Choice xmlns:v="urn:schemas-microsoft-com:vml" Requires="v">
                <p:oleObj spid="_x0000_s16385"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2320796" y="3516935"/>
                        <a:ext cx="131762" cy="147637"/>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7F627C54-039E-6141-89CC-0F65E5AAD122}"/>
              </a:ext>
            </a:extLst>
          </p:cNvPr>
          <p:cNvGrpSpPr/>
          <p:nvPr/>
        </p:nvGrpSpPr>
        <p:grpSpPr>
          <a:xfrm>
            <a:off x="274957" y="575099"/>
            <a:ext cx="6881493" cy="1754327"/>
            <a:chOff x="274957" y="575099"/>
            <a:chExt cx="6881493" cy="1754327"/>
          </a:xfrm>
        </p:grpSpPr>
        <p:sp>
          <p:nvSpPr>
            <p:cNvPr id="4" name="TextBox 3"/>
            <p:cNvSpPr txBox="1"/>
            <p:nvPr/>
          </p:nvSpPr>
          <p:spPr>
            <a:xfrm>
              <a:off x="274957" y="575099"/>
              <a:ext cx="6810849" cy="1754327"/>
            </a:xfrm>
            <a:prstGeom prst="rect">
              <a:avLst/>
            </a:prstGeom>
            <a:noFill/>
          </p:spPr>
          <p:txBody>
            <a:bodyPr wrap="square" rtlCol="0">
              <a:spAutoFit/>
            </a:bodyPr>
            <a:lstStyle/>
            <a:p>
              <a:r>
                <a:rPr lang="en-US" sz="2800" dirty="0">
                  <a:solidFill>
                    <a:srgbClr val="FF0000"/>
                  </a:solidFill>
                  <a:latin typeface="Apple Chancery"/>
                  <a:cs typeface="Apple Chancery"/>
                </a:rPr>
                <a:t>For a little more sophistication Problem #4 : </a:t>
              </a:r>
              <a:r>
                <a:rPr lang="en-US" sz="2000" dirty="0">
                  <a:solidFill>
                    <a:srgbClr val="000000"/>
                  </a:solidFill>
                  <a:latin typeface="Times New Roman"/>
                  <a:cs typeface="Times New Roman"/>
                </a:rPr>
                <a:t>A pendulum of length </a:t>
              </a:r>
              <a:r>
                <a:rPr lang="en-US" sz="2000" dirty="0">
                  <a:solidFill>
                    <a:srgbClr val="FF0000"/>
                  </a:solidFill>
                  <a:latin typeface="Times New Roman"/>
                  <a:cs typeface="Times New Roman"/>
                </a:rPr>
                <a:t>L = .7 meters </a:t>
              </a:r>
              <a:r>
                <a:rPr lang="en-US" sz="2000" dirty="0">
                  <a:solidFill>
                    <a:srgbClr val="000000"/>
                  </a:solidFill>
                  <a:latin typeface="Times New Roman"/>
                  <a:cs typeface="Times New Roman"/>
                </a:rPr>
                <a:t>has a mass </a:t>
              </a:r>
              <a:r>
                <a:rPr lang="en-US" sz="2000" dirty="0">
                  <a:solidFill>
                    <a:srgbClr val="FF0000"/>
                  </a:solidFill>
                  <a:latin typeface="Times New Roman"/>
                  <a:cs typeface="Times New Roman"/>
                </a:rPr>
                <a:t>m = .2 kg </a:t>
              </a:r>
              <a:r>
                <a:rPr lang="en-US" sz="2000" dirty="0">
                  <a:solidFill>
                    <a:srgbClr val="000000"/>
                  </a:solidFill>
                  <a:latin typeface="Times New Roman"/>
                  <a:cs typeface="Times New Roman"/>
                </a:rPr>
                <a:t>at its end.  It is observed to have a velocity                     when at              with the vertical.  What is the </a:t>
              </a:r>
              <a:r>
                <a:rPr lang="en-US" sz="2000" dirty="0">
                  <a:solidFill>
                    <a:srgbClr val="0000FF"/>
                  </a:solidFill>
                  <a:latin typeface="Times New Roman"/>
                  <a:cs typeface="Times New Roman"/>
                </a:rPr>
                <a:t>tension in the line </a:t>
              </a:r>
              <a:r>
                <a:rPr lang="en-US" sz="2000" dirty="0">
                  <a:solidFill>
                    <a:srgbClr val="000000"/>
                  </a:solidFill>
                  <a:latin typeface="Times New Roman"/>
                  <a:cs typeface="Times New Roman"/>
                </a:rPr>
                <a:t>when it passes through the </a:t>
              </a:r>
              <a:r>
                <a:rPr lang="en-US" sz="2000" dirty="0">
                  <a:solidFill>
                    <a:srgbClr val="0000FF"/>
                  </a:solidFill>
                  <a:latin typeface="Times New Roman"/>
                  <a:cs typeface="Times New Roman"/>
                </a:rPr>
                <a:t>bottom of the arc</a:t>
              </a:r>
              <a:r>
                <a:rPr lang="en-US" sz="2000" dirty="0">
                  <a:solidFill>
                    <a:srgbClr val="000000"/>
                  </a:solidFill>
                  <a:latin typeface="Times New Roman"/>
                  <a:cs typeface="Times New Roman"/>
                </a:rPr>
                <a:t>?</a:t>
              </a:r>
              <a:endParaRPr lang="en-US" sz="2400" dirty="0">
                <a:latin typeface="Apple Chancery"/>
                <a:cs typeface="Apple Chancery"/>
              </a:endParaRPr>
            </a:p>
          </p:txBody>
        </p:sp>
        <p:graphicFrame>
          <p:nvGraphicFramePr>
            <p:cNvPr id="44" name="Object 2"/>
            <p:cNvGraphicFramePr>
              <a:graphicFrameLocks noChangeAspect="1"/>
            </p:cNvGraphicFramePr>
            <p:nvPr>
              <p:extLst>
                <p:ext uri="{D42A27DB-BD31-4B8C-83A1-F6EECF244321}">
                  <p14:modId xmlns:p14="http://schemas.microsoft.com/office/powerpoint/2010/main" val="4003612253"/>
                </p:ext>
              </p:extLst>
            </p:nvPr>
          </p:nvGraphicFramePr>
          <p:xfrm>
            <a:off x="6343650" y="1308100"/>
            <a:ext cx="812800" cy="344488"/>
          </p:xfrm>
          <a:graphic>
            <a:graphicData uri="http://schemas.openxmlformats.org/presentationml/2006/ole">
              <mc:AlternateContent xmlns:mc="http://schemas.openxmlformats.org/markup-compatibility/2006">
                <mc:Choice xmlns:v="urn:schemas-microsoft-com:vml" Requires="v">
                  <p:oleObj spid="_x0000_s16386" name="Equation" r:id="rId5" imgW="482600" imgH="203200" progId="Equation.DSMT4">
                    <p:embed/>
                  </p:oleObj>
                </mc:Choice>
                <mc:Fallback>
                  <p:oleObj name="Equation" r:id="rId5" imgW="482600" imgH="203200" progId="Equation.DSMT4">
                    <p:embed/>
                    <p:pic>
                      <p:nvPicPr>
                        <p:cNvPr id="0" name=""/>
                        <p:cNvPicPr>
                          <a:picLocks noChangeAspect="1" noChangeArrowheads="1"/>
                        </p:cNvPicPr>
                        <p:nvPr/>
                      </p:nvPicPr>
                      <p:blipFill>
                        <a:blip r:embed="rId6"/>
                        <a:srcRect/>
                        <a:stretch>
                          <a:fillRect/>
                        </a:stretch>
                      </p:blipFill>
                      <p:spPr bwMode="auto">
                        <a:xfrm>
                          <a:off x="6343650" y="1308100"/>
                          <a:ext cx="812800" cy="344488"/>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2932076476"/>
                </p:ext>
              </p:extLst>
            </p:nvPr>
          </p:nvGraphicFramePr>
          <p:xfrm>
            <a:off x="4190960" y="1334295"/>
            <a:ext cx="1254939" cy="367505"/>
          </p:xfrm>
          <a:graphic>
            <a:graphicData uri="http://schemas.openxmlformats.org/presentationml/2006/ole">
              <mc:AlternateContent xmlns:mc="http://schemas.openxmlformats.org/markup-compatibility/2006">
                <mc:Choice xmlns:v="urn:schemas-microsoft-com:vml" Requires="v">
                  <p:oleObj spid="_x0000_s16387" name="Equation" r:id="rId7" imgW="698500" imgH="203200" progId="Equation.DSMT4">
                    <p:embed/>
                  </p:oleObj>
                </mc:Choice>
                <mc:Fallback>
                  <p:oleObj name="Equation" r:id="rId7" imgW="698500" imgH="203200" progId="Equation.DSMT4">
                    <p:embed/>
                    <p:pic>
                      <p:nvPicPr>
                        <p:cNvPr id="0" name=""/>
                        <p:cNvPicPr>
                          <a:picLocks noChangeAspect="1" noChangeArrowheads="1"/>
                        </p:cNvPicPr>
                        <p:nvPr/>
                      </p:nvPicPr>
                      <p:blipFill>
                        <a:blip r:embed="rId8"/>
                        <a:srcRect/>
                        <a:stretch>
                          <a:fillRect/>
                        </a:stretch>
                      </p:blipFill>
                      <p:spPr bwMode="auto">
                        <a:xfrm>
                          <a:off x="4190960" y="1334295"/>
                          <a:ext cx="1254939" cy="367505"/>
                        </a:xfrm>
                        <a:prstGeom prst="rect">
                          <a:avLst/>
                        </a:prstGeom>
                        <a:noFill/>
                        <a:ln>
                          <a:noFill/>
                        </a:ln>
                        <a:effectLst/>
                      </p:spPr>
                    </p:pic>
                  </p:oleObj>
                </mc:Fallback>
              </mc:AlternateContent>
            </a:graphicData>
          </a:graphic>
        </p:graphicFrame>
      </p:grpSp>
      <p:graphicFrame>
        <p:nvGraphicFramePr>
          <p:cNvPr id="38" name="Object 37"/>
          <p:cNvGraphicFramePr>
            <a:graphicFrameLocks noChangeAspect="1"/>
          </p:cNvGraphicFramePr>
          <p:nvPr>
            <p:extLst>
              <p:ext uri="{D42A27DB-BD31-4B8C-83A1-F6EECF244321}">
                <p14:modId xmlns:p14="http://schemas.microsoft.com/office/powerpoint/2010/main" val="2459467602"/>
              </p:ext>
            </p:extLst>
          </p:nvPr>
        </p:nvGraphicFramePr>
        <p:xfrm>
          <a:off x="4370388" y="4173538"/>
          <a:ext cx="2601912" cy="1905000"/>
        </p:xfrm>
        <a:graphic>
          <a:graphicData uri="http://schemas.openxmlformats.org/presentationml/2006/ole">
            <mc:AlternateContent xmlns:mc="http://schemas.openxmlformats.org/markup-compatibility/2006">
              <mc:Choice xmlns:v="urn:schemas-microsoft-com:vml" Requires="v">
                <p:oleObj spid="_x0000_s16388" name="Equation" r:id="rId9" imgW="1612900" imgH="1181100" progId="Equation.DSMT4">
                  <p:embed/>
                </p:oleObj>
              </mc:Choice>
              <mc:Fallback>
                <p:oleObj name="Equation" r:id="rId9" imgW="1612900" imgH="1181100" progId="Equation.DSMT4">
                  <p:embed/>
                  <p:pic>
                    <p:nvPicPr>
                      <p:cNvPr id="0" name=""/>
                      <p:cNvPicPr/>
                      <p:nvPr/>
                    </p:nvPicPr>
                    <p:blipFill>
                      <a:blip r:embed="rId10"/>
                      <a:stretch>
                        <a:fillRect/>
                      </a:stretch>
                    </p:blipFill>
                    <p:spPr>
                      <a:xfrm>
                        <a:off x="4370388" y="4173538"/>
                        <a:ext cx="2601912" cy="190500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475831852"/>
              </p:ext>
            </p:extLst>
          </p:nvPr>
        </p:nvGraphicFramePr>
        <p:xfrm>
          <a:off x="2619976" y="5559635"/>
          <a:ext cx="388937" cy="266700"/>
        </p:xfrm>
        <a:graphic>
          <a:graphicData uri="http://schemas.openxmlformats.org/presentationml/2006/ole">
            <mc:AlternateContent xmlns:mc="http://schemas.openxmlformats.org/markup-compatibility/2006">
              <mc:Choice xmlns:v="urn:schemas-microsoft-com:vml" Requires="v">
                <p:oleObj spid="_x0000_s16389" name="Equation" r:id="rId11" imgW="241300" imgH="165100" progId="Equation.DSMT4">
                  <p:embed/>
                </p:oleObj>
              </mc:Choice>
              <mc:Fallback>
                <p:oleObj name="Equation" r:id="rId11" imgW="241300" imgH="165100" progId="Equation.DSMT4">
                  <p:embed/>
                  <p:pic>
                    <p:nvPicPr>
                      <p:cNvPr id="0" name=""/>
                      <p:cNvPicPr/>
                      <p:nvPr/>
                    </p:nvPicPr>
                    <p:blipFill>
                      <a:blip r:embed="rId12"/>
                      <a:stretch>
                        <a:fillRect/>
                      </a:stretch>
                    </p:blipFill>
                    <p:spPr>
                      <a:xfrm>
                        <a:off x="2619976" y="5559635"/>
                        <a:ext cx="388937" cy="2667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237502239"/>
              </p:ext>
            </p:extLst>
          </p:nvPr>
        </p:nvGraphicFramePr>
        <p:xfrm>
          <a:off x="2227133" y="4025809"/>
          <a:ext cx="225425" cy="246063"/>
        </p:xfrm>
        <a:graphic>
          <a:graphicData uri="http://schemas.openxmlformats.org/presentationml/2006/ole">
            <mc:AlternateContent xmlns:mc="http://schemas.openxmlformats.org/markup-compatibility/2006">
              <mc:Choice xmlns:v="urn:schemas-microsoft-com:vml" Requires="v">
                <p:oleObj spid="_x0000_s16390" name="Equation" r:id="rId13" imgW="139700" imgH="152400" progId="Equation.DSMT4">
                  <p:embed/>
                </p:oleObj>
              </mc:Choice>
              <mc:Fallback>
                <p:oleObj name="Equation" r:id="rId13" imgW="139700" imgH="152400" progId="Equation.DSMT4">
                  <p:embed/>
                  <p:pic>
                    <p:nvPicPr>
                      <p:cNvPr id="0" name=""/>
                      <p:cNvPicPr/>
                      <p:nvPr/>
                    </p:nvPicPr>
                    <p:blipFill>
                      <a:blip r:embed="rId14"/>
                      <a:stretch>
                        <a:fillRect/>
                      </a:stretch>
                    </p:blipFill>
                    <p:spPr>
                      <a:xfrm>
                        <a:off x="2227133" y="4025809"/>
                        <a:ext cx="225425" cy="246063"/>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395907658"/>
              </p:ext>
            </p:extLst>
          </p:nvPr>
        </p:nvGraphicFramePr>
        <p:xfrm>
          <a:off x="3194051" y="5106885"/>
          <a:ext cx="146050" cy="147637"/>
        </p:xfrm>
        <a:graphic>
          <a:graphicData uri="http://schemas.openxmlformats.org/presentationml/2006/ole">
            <mc:AlternateContent xmlns:mc="http://schemas.openxmlformats.org/markup-compatibility/2006">
              <mc:Choice xmlns:v="urn:schemas-microsoft-com:vml" Requires="v">
                <p:oleObj spid="_x0000_s16391" name="Equation" r:id="rId15" imgW="127000" imgH="127000" progId="Equation.DSMT4">
                  <p:embed/>
                </p:oleObj>
              </mc:Choice>
              <mc:Fallback>
                <p:oleObj name="Equation" r:id="rId15" imgW="127000" imgH="127000" progId="Equation.DSMT4">
                  <p:embed/>
                  <p:pic>
                    <p:nvPicPr>
                      <p:cNvPr id="0" name=""/>
                      <p:cNvPicPr/>
                      <p:nvPr/>
                    </p:nvPicPr>
                    <p:blipFill>
                      <a:blip r:embed="rId16"/>
                      <a:stretch>
                        <a:fillRect/>
                      </a:stretch>
                    </p:blipFill>
                    <p:spPr>
                      <a:xfrm>
                        <a:off x="3194051" y="5106885"/>
                        <a:ext cx="146050" cy="147637"/>
                      </a:xfrm>
                      <a:prstGeom prst="rect">
                        <a:avLst/>
                      </a:prstGeom>
                    </p:spPr>
                  </p:pic>
                </p:oleObj>
              </mc:Fallback>
            </mc:AlternateContent>
          </a:graphicData>
        </a:graphic>
      </p:graphicFrame>
      <p:cxnSp>
        <p:nvCxnSpPr>
          <p:cNvPr id="63" name="Straight Connector 62"/>
          <p:cNvCxnSpPr/>
          <p:nvPr/>
        </p:nvCxnSpPr>
        <p:spPr>
          <a:xfrm>
            <a:off x="1728313" y="5060847"/>
            <a:ext cx="1611788" cy="24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21593252">
            <a:off x="2340211" y="4871598"/>
            <a:ext cx="368300" cy="371475"/>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19473293" flipV="1">
            <a:off x="2136711" y="3833417"/>
            <a:ext cx="796301" cy="1100962"/>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525390" y="5111750"/>
            <a:ext cx="0" cy="763588"/>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976C8AEC-D0F4-B24B-8674-6CDE348A1F24}"/>
              </a:ext>
            </a:extLst>
          </p:cNvPr>
          <p:cNvGrpSpPr/>
          <p:nvPr/>
        </p:nvGrpSpPr>
        <p:grpSpPr>
          <a:xfrm>
            <a:off x="6115050" y="1130300"/>
            <a:ext cx="2914650" cy="3041650"/>
            <a:chOff x="6115050" y="1130300"/>
            <a:chExt cx="2914650" cy="3041650"/>
          </a:xfrm>
        </p:grpSpPr>
        <p:sp>
          <p:nvSpPr>
            <p:cNvPr id="48" name="Freeform 47"/>
            <p:cNvSpPr/>
            <p:nvPr/>
          </p:nvSpPr>
          <p:spPr>
            <a:xfrm>
              <a:off x="6257925" y="3006725"/>
              <a:ext cx="2613025" cy="823088"/>
            </a:xfrm>
            <a:custGeom>
              <a:avLst/>
              <a:gdLst>
                <a:gd name="connsiteX0" fmla="*/ 0 w 2613025"/>
                <a:gd name="connsiteY0" fmla="*/ 0 h 823088"/>
                <a:gd name="connsiteX1" fmla="*/ 120650 w 2613025"/>
                <a:gd name="connsiteY1" fmla="*/ 123825 h 823088"/>
                <a:gd name="connsiteX2" fmla="*/ 266700 w 2613025"/>
                <a:gd name="connsiteY2" fmla="*/ 247650 h 823088"/>
                <a:gd name="connsiteX3" fmla="*/ 476250 w 2613025"/>
                <a:gd name="connsiteY3" fmla="*/ 403225 h 823088"/>
                <a:gd name="connsiteX4" fmla="*/ 739775 w 2613025"/>
                <a:gd name="connsiteY4" fmla="*/ 552450 h 823088"/>
                <a:gd name="connsiteX5" fmla="*/ 993775 w 2613025"/>
                <a:gd name="connsiteY5" fmla="*/ 663575 h 823088"/>
                <a:gd name="connsiteX6" fmla="*/ 1285875 w 2613025"/>
                <a:gd name="connsiteY6" fmla="*/ 755650 h 823088"/>
                <a:gd name="connsiteX7" fmla="*/ 1616075 w 2613025"/>
                <a:gd name="connsiteY7" fmla="*/ 809625 h 823088"/>
                <a:gd name="connsiteX8" fmla="*/ 1962150 w 2613025"/>
                <a:gd name="connsiteY8" fmla="*/ 822325 h 823088"/>
                <a:gd name="connsiteX9" fmla="*/ 2251075 w 2613025"/>
                <a:gd name="connsiteY9" fmla="*/ 793750 h 823088"/>
                <a:gd name="connsiteX10" fmla="*/ 2482850 w 2613025"/>
                <a:gd name="connsiteY10" fmla="*/ 746125 h 823088"/>
                <a:gd name="connsiteX11" fmla="*/ 2613025 w 2613025"/>
                <a:gd name="connsiteY11" fmla="*/ 711200 h 82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3025" h="823088">
                  <a:moveTo>
                    <a:pt x="0" y="0"/>
                  </a:moveTo>
                  <a:cubicBezTo>
                    <a:pt x="38100" y="41275"/>
                    <a:pt x="76200" y="82550"/>
                    <a:pt x="120650" y="123825"/>
                  </a:cubicBezTo>
                  <a:cubicBezTo>
                    <a:pt x="165100" y="165100"/>
                    <a:pt x="207433" y="201083"/>
                    <a:pt x="266700" y="247650"/>
                  </a:cubicBezTo>
                  <a:cubicBezTo>
                    <a:pt x="325967" y="294217"/>
                    <a:pt x="397404" y="352425"/>
                    <a:pt x="476250" y="403225"/>
                  </a:cubicBezTo>
                  <a:cubicBezTo>
                    <a:pt x="555096" y="454025"/>
                    <a:pt x="653521" y="509058"/>
                    <a:pt x="739775" y="552450"/>
                  </a:cubicBezTo>
                  <a:cubicBezTo>
                    <a:pt x="826029" y="595842"/>
                    <a:pt x="902758" y="629708"/>
                    <a:pt x="993775" y="663575"/>
                  </a:cubicBezTo>
                  <a:cubicBezTo>
                    <a:pt x="1084792" y="697442"/>
                    <a:pt x="1182158" y="731308"/>
                    <a:pt x="1285875" y="755650"/>
                  </a:cubicBezTo>
                  <a:cubicBezTo>
                    <a:pt x="1389592" y="779992"/>
                    <a:pt x="1503363" y="798513"/>
                    <a:pt x="1616075" y="809625"/>
                  </a:cubicBezTo>
                  <a:cubicBezTo>
                    <a:pt x="1728787" y="820737"/>
                    <a:pt x="1856317" y="824971"/>
                    <a:pt x="1962150" y="822325"/>
                  </a:cubicBezTo>
                  <a:cubicBezTo>
                    <a:pt x="2067983" y="819679"/>
                    <a:pt x="2164292" y="806450"/>
                    <a:pt x="2251075" y="793750"/>
                  </a:cubicBezTo>
                  <a:cubicBezTo>
                    <a:pt x="2337858" y="781050"/>
                    <a:pt x="2422525" y="759883"/>
                    <a:pt x="2482850" y="746125"/>
                  </a:cubicBezTo>
                  <a:cubicBezTo>
                    <a:pt x="2543175" y="732367"/>
                    <a:pt x="2578100" y="721783"/>
                    <a:pt x="2613025" y="711200"/>
                  </a:cubicBezTo>
                </a:path>
              </a:pathLst>
            </a:cu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p:nvPr/>
          </p:nvCxnSpPr>
          <p:spPr>
            <a:xfrm>
              <a:off x="7467600" y="1295400"/>
              <a:ext cx="111760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845299" y="1295400"/>
              <a:ext cx="1270001" cy="2108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94600" y="114300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7804150" y="1139825"/>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013700" y="113665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8223250" y="1133475"/>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8432800" y="113030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8102600" y="1447801"/>
              <a:ext cx="0" cy="2327274"/>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6750050" y="3397250"/>
              <a:ext cx="126999" cy="126999"/>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2228583373"/>
                </p:ext>
              </p:extLst>
            </p:nvPr>
          </p:nvGraphicFramePr>
          <p:xfrm>
            <a:off x="6502400" y="3421855"/>
            <a:ext cx="265113" cy="204787"/>
          </p:xfrm>
          <a:graphic>
            <a:graphicData uri="http://schemas.openxmlformats.org/presentationml/2006/ole">
              <mc:AlternateContent xmlns:mc="http://schemas.openxmlformats.org/markup-compatibility/2006">
                <mc:Choice xmlns:v="urn:schemas-microsoft-com:vml" Requires="v">
                  <p:oleObj spid="_x0000_s16392" name="Equation" r:id="rId17" imgW="165100" imgH="127000" progId="Equation.DSMT4">
                    <p:embed/>
                  </p:oleObj>
                </mc:Choice>
                <mc:Fallback>
                  <p:oleObj name="Equation" r:id="rId17" imgW="165100" imgH="127000" progId="Equation.DSMT4">
                    <p:embed/>
                    <p:pic>
                      <p:nvPicPr>
                        <p:cNvPr id="0" name=""/>
                        <p:cNvPicPr/>
                        <p:nvPr/>
                      </p:nvPicPr>
                      <p:blipFill>
                        <a:blip r:embed="rId18"/>
                        <a:stretch>
                          <a:fillRect/>
                        </a:stretch>
                      </p:blipFill>
                      <p:spPr>
                        <a:xfrm>
                          <a:off x="6502400" y="3421855"/>
                          <a:ext cx="265113" cy="204787"/>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887081550"/>
                </p:ext>
              </p:extLst>
            </p:nvPr>
          </p:nvGraphicFramePr>
          <p:xfrm>
            <a:off x="6115050" y="3132138"/>
            <a:ext cx="284163" cy="327025"/>
          </p:xfrm>
          <a:graphic>
            <a:graphicData uri="http://schemas.openxmlformats.org/presentationml/2006/ole">
              <mc:AlternateContent xmlns:mc="http://schemas.openxmlformats.org/markup-compatibility/2006">
                <mc:Choice xmlns:v="urn:schemas-microsoft-com:vml" Requires="v">
                  <p:oleObj spid="_x0000_s16393"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6115050" y="3132138"/>
                          <a:ext cx="284163" cy="327025"/>
                        </a:xfrm>
                        <a:prstGeom prst="rect">
                          <a:avLst/>
                        </a:prstGeom>
                      </p:spPr>
                    </p:pic>
                  </p:oleObj>
                </mc:Fallback>
              </mc:AlternateContent>
            </a:graphicData>
          </a:graphic>
        </p:graphicFrame>
        <p:cxnSp>
          <p:nvCxnSpPr>
            <p:cNvPr id="6" name="Straight Arrow Connector 5"/>
            <p:cNvCxnSpPr/>
            <p:nvPr/>
          </p:nvCxnSpPr>
          <p:spPr>
            <a:xfrm flipH="1" flipV="1">
              <a:off x="6324600" y="3146425"/>
              <a:ext cx="384572" cy="26352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1551641307"/>
                </p:ext>
              </p:extLst>
            </p:nvPr>
          </p:nvGraphicFramePr>
          <p:xfrm>
            <a:off x="7130256" y="2163762"/>
            <a:ext cx="223837" cy="246063"/>
          </p:xfrm>
          <a:graphic>
            <a:graphicData uri="http://schemas.openxmlformats.org/presentationml/2006/ole">
              <mc:AlternateContent xmlns:mc="http://schemas.openxmlformats.org/markup-compatibility/2006">
                <mc:Choice xmlns:v="urn:schemas-microsoft-com:vml" Requires="v">
                  <p:oleObj spid="_x0000_s16394" name="Equation" r:id="rId21" imgW="139700" imgH="152400" progId="Equation.DSMT4">
                    <p:embed/>
                  </p:oleObj>
                </mc:Choice>
                <mc:Fallback>
                  <p:oleObj name="Equation" r:id="rId21" imgW="139700" imgH="152400" progId="Equation.DSMT4">
                    <p:embed/>
                    <p:pic>
                      <p:nvPicPr>
                        <p:cNvPr id="0" name=""/>
                        <p:cNvPicPr/>
                        <p:nvPr/>
                      </p:nvPicPr>
                      <p:blipFill>
                        <a:blip r:embed="rId22"/>
                        <a:stretch>
                          <a:fillRect/>
                        </a:stretch>
                      </p:blipFill>
                      <p:spPr>
                        <a:xfrm>
                          <a:off x="7130256" y="2163762"/>
                          <a:ext cx="223837" cy="246063"/>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452075354"/>
                </p:ext>
              </p:extLst>
            </p:nvPr>
          </p:nvGraphicFramePr>
          <p:xfrm>
            <a:off x="7854950" y="1734344"/>
            <a:ext cx="203200" cy="287337"/>
          </p:xfrm>
          <a:graphic>
            <a:graphicData uri="http://schemas.openxmlformats.org/presentationml/2006/ole">
              <mc:AlternateContent xmlns:mc="http://schemas.openxmlformats.org/markup-compatibility/2006">
                <mc:Choice xmlns:v="urn:schemas-microsoft-com:vml" Requires="v">
                  <p:oleObj spid="_x0000_s16395" name="Equation" r:id="rId23" imgW="127000" imgH="177800" progId="Equation.DSMT4">
                    <p:embed/>
                  </p:oleObj>
                </mc:Choice>
                <mc:Fallback>
                  <p:oleObj name="Equation" r:id="rId23" imgW="127000" imgH="177800" progId="Equation.DSMT4">
                    <p:embed/>
                    <p:pic>
                      <p:nvPicPr>
                        <p:cNvPr id="0" name=""/>
                        <p:cNvPicPr/>
                        <p:nvPr/>
                      </p:nvPicPr>
                      <p:blipFill>
                        <a:blip r:embed="rId24"/>
                        <a:stretch>
                          <a:fillRect/>
                        </a:stretch>
                      </p:blipFill>
                      <p:spPr>
                        <a:xfrm>
                          <a:off x="7854950" y="1734344"/>
                          <a:ext cx="203200" cy="287337"/>
                        </a:xfrm>
                        <a:prstGeom prst="rect">
                          <a:avLst/>
                        </a:prstGeom>
                      </p:spPr>
                    </p:pic>
                  </p:oleObj>
                </mc:Fallback>
              </mc:AlternateContent>
            </a:graphicData>
          </a:graphic>
        </p:graphicFrame>
        <p:sp>
          <p:nvSpPr>
            <p:cNvPr id="12" name="Freeform 11"/>
            <p:cNvSpPr/>
            <p:nvPr/>
          </p:nvSpPr>
          <p:spPr>
            <a:xfrm>
              <a:off x="7886700" y="1689100"/>
              <a:ext cx="215900" cy="68203"/>
            </a:xfrm>
            <a:custGeom>
              <a:avLst/>
              <a:gdLst>
                <a:gd name="connsiteX0" fmla="*/ 0 w 215900"/>
                <a:gd name="connsiteY0" fmla="*/ 0 h 68203"/>
                <a:gd name="connsiteX1" fmla="*/ 101600 w 215900"/>
                <a:gd name="connsiteY1" fmla="*/ 63500 h 68203"/>
                <a:gd name="connsiteX2" fmla="*/ 215900 w 215900"/>
                <a:gd name="connsiteY2" fmla="*/ 63500 h 68203"/>
              </a:gdLst>
              <a:ahLst/>
              <a:cxnLst>
                <a:cxn ang="0">
                  <a:pos x="connsiteX0" y="connsiteY0"/>
                </a:cxn>
                <a:cxn ang="0">
                  <a:pos x="connsiteX1" y="connsiteY1"/>
                </a:cxn>
                <a:cxn ang="0">
                  <a:pos x="connsiteX2" y="connsiteY2"/>
                </a:cxn>
              </a:cxnLst>
              <a:rect l="l" t="t" r="r" b="b"/>
              <a:pathLst>
                <a:path w="215900" h="68203">
                  <a:moveTo>
                    <a:pt x="0" y="0"/>
                  </a:moveTo>
                  <a:cubicBezTo>
                    <a:pt x="32808" y="26458"/>
                    <a:pt x="65617" y="52917"/>
                    <a:pt x="101600" y="63500"/>
                  </a:cubicBezTo>
                  <a:cubicBezTo>
                    <a:pt x="137583" y="74083"/>
                    <a:pt x="215900" y="63500"/>
                    <a:pt x="215900" y="635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Oval 71"/>
            <p:cNvSpPr/>
            <p:nvPr/>
          </p:nvSpPr>
          <p:spPr>
            <a:xfrm>
              <a:off x="8039100" y="3775075"/>
              <a:ext cx="126999" cy="126999"/>
            </a:xfrm>
            <a:prstGeom prst="ellipse">
              <a:avLst/>
            </a:prstGeom>
            <a:solidFill>
              <a:srgbClr val="FF0000">
                <a:alpha val="50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a:off x="8223250" y="3840072"/>
              <a:ext cx="806450" cy="0"/>
            </a:xfrm>
            <a:prstGeom prst="straightConnector1">
              <a:avLst/>
            </a:prstGeom>
            <a:ln w="1905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2887601899"/>
                </p:ext>
              </p:extLst>
            </p:nvPr>
          </p:nvGraphicFramePr>
          <p:xfrm>
            <a:off x="8575675" y="3844925"/>
            <a:ext cx="285750" cy="327025"/>
          </p:xfrm>
          <a:graphic>
            <a:graphicData uri="http://schemas.openxmlformats.org/presentationml/2006/ole">
              <mc:AlternateContent xmlns:mc="http://schemas.openxmlformats.org/markup-compatibility/2006">
                <mc:Choice xmlns:v="urn:schemas-microsoft-com:vml" Requires="v">
                  <p:oleObj spid="_x0000_s16396" name="Equation" r:id="rId25" imgW="177800" imgH="203200" progId="Equation.DSMT4">
                    <p:embed/>
                  </p:oleObj>
                </mc:Choice>
                <mc:Fallback>
                  <p:oleObj name="Equation" r:id="rId25" imgW="177800" imgH="203200" progId="Equation.DSMT4">
                    <p:embed/>
                    <p:pic>
                      <p:nvPicPr>
                        <p:cNvPr id="0" name=""/>
                        <p:cNvPicPr/>
                        <p:nvPr/>
                      </p:nvPicPr>
                      <p:blipFill>
                        <a:blip r:embed="rId26"/>
                        <a:stretch>
                          <a:fillRect/>
                        </a:stretch>
                      </p:blipFill>
                      <p:spPr>
                        <a:xfrm>
                          <a:off x="8575675" y="3844925"/>
                          <a:ext cx="285750" cy="327025"/>
                        </a:xfrm>
                        <a:prstGeom prst="rect">
                          <a:avLst/>
                        </a:prstGeom>
                      </p:spPr>
                    </p:pic>
                  </p:oleObj>
                </mc:Fallback>
              </mc:AlternateContent>
            </a:graphicData>
          </a:graphic>
        </p:graphicFrame>
      </p:grpSp>
      <p:sp>
        <p:nvSpPr>
          <p:cNvPr id="47" name="TextBox 46"/>
          <p:cNvSpPr txBox="1"/>
          <p:nvPr/>
        </p:nvSpPr>
        <p:spPr>
          <a:xfrm>
            <a:off x="274956" y="3458198"/>
            <a:ext cx="1820543" cy="369332"/>
          </a:xfrm>
          <a:prstGeom prst="rect">
            <a:avLst/>
          </a:prstGeom>
          <a:noFill/>
        </p:spPr>
        <p:txBody>
          <a:bodyPr wrap="square" rtlCol="0">
            <a:spAutoFit/>
          </a:bodyPr>
          <a:lstStyle/>
          <a:p>
            <a:r>
              <a:rPr lang="en-US" dirty="0" err="1">
                <a:solidFill>
                  <a:srgbClr val="000000"/>
                </a:solidFill>
                <a:latin typeface="Times New Roman"/>
                <a:cs typeface="Times New Roman"/>
              </a:rPr>
              <a:t>f.b.d</a:t>
            </a:r>
            <a:r>
              <a:rPr lang="en-US" dirty="0">
                <a:solidFill>
                  <a:srgbClr val="000000"/>
                </a:solidFill>
                <a:latin typeface="Times New Roman"/>
                <a:cs typeface="Times New Roman"/>
              </a:rPr>
              <a:t>. at bottom:</a:t>
            </a:r>
            <a:endParaRPr lang="en-US" sz="2000" dirty="0">
              <a:latin typeface="Apple Chancery"/>
              <a:cs typeface="Apple Chancery"/>
            </a:endParaRPr>
          </a:p>
        </p:txBody>
      </p:sp>
    </p:spTree>
    <p:extLst>
      <p:ext uri="{BB962C8B-B14F-4D97-AF65-F5344CB8AC3E}">
        <p14:creationId xmlns:p14="http://schemas.microsoft.com/office/powerpoint/2010/main" val="15128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18.)</a:t>
            </a:r>
          </a:p>
        </p:txBody>
      </p:sp>
      <p:sp>
        <p:nvSpPr>
          <p:cNvPr id="19" name="TextBox 18"/>
          <p:cNvSpPr txBox="1"/>
          <p:nvPr/>
        </p:nvSpPr>
        <p:spPr>
          <a:xfrm>
            <a:off x="385127" y="259663"/>
            <a:ext cx="5453697" cy="1938992"/>
          </a:xfrm>
          <a:prstGeom prst="rect">
            <a:avLst/>
          </a:prstGeom>
          <a:noFill/>
        </p:spPr>
        <p:txBody>
          <a:bodyPr wrap="square" rtlCol="0">
            <a:spAutoFit/>
          </a:bodyPr>
          <a:lstStyle/>
          <a:p>
            <a:r>
              <a:rPr lang="en-US" sz="2000" dirty="0">
                <a:solidFill>
                  <a:srgbClr val="0000FF"/>
                </a:solidFill>
                <a:latin typeface="Apple Chancery"/>
                <a:cs typeface="Apple Chancery"/>
              </a:rPr>
              <a:t>We need </a:t>
            </a:r>
            <a:r>
              <a:rPr lang="en-US" sz="2000" dirty="0">
                <a:solidFill>
                  <a:srgbClr val="000000"/>
                </a:solidFill>
                <a:latin typeface="Times New Roman"/>
                <a:cs typeface="Times New Roman"/>
              </a:rPr>
              <a:t>an expression for the </a:t>
            </a:r>
            <a:r>
              <a:rPr lang="en-US" sz="2000" dirty="0">
                <a:solidFill>
                  <a:srgbClr val="0000FF"/>
                </a:solidFill>
                <a:latin typeface="Times New Roman"/>
                <a:cs typeface="Times New Roman"/>
              </a:rPr>
              <a:t>velocity at the bottom of the arc</a:t>
            </a:r>
            <a:r>
              <a:rPr lang="en-US" sz="2000" dirty="0">
                <a:solidFill>
                  <a:srgbClr val="000000"/>
                </a:solidFill>
                <a:latin typeface="Times New Roman"/>
                <a:cs typeface="Times New Roman"/>
              </a:rPr>
              <a:t>.  Enter the </a:t>
            </a:r>
            <a:r>
              <a:rPr lang="en-US" sz="2000" i="1" dirty="0">
                <a:solidFill>
                  <a:srgbClr val="FF0000"/>
                </a:solidFill>
                <a:latin typeface="Times New Roman"/>
                <a:cs typeface="Times New Roman"/>
              </a:rPr>
              <a:t>conservation of energy</a:t>
            </a:r>
            <a:r>
              <a:rPr lang="en-US" sz="2000" dirty="0">
                <a:solidFill>
                  <a:srgbClr val="000000"/>
                </a:solidFill>
                <a:latin typeface="Times New Roman"/>
                <a:cs typeface="Times New Roman"/>
              </a:rPr>
              <a:t>.  Taking the </a:t>
            </a:r>
            <a:r>
              <a:rPr lang="en-US" sz="2000" dirty="0">
                <a:solidFill>
                  <a:srgbClr val="008000"/>
                </a:solidFill>
                <a:latin typeface="Times New Roman"/>
                <a:cs typeface="Times New Roman"/>
              </a:rPr>
              <a:t>bottom of the arc </a:t>
            </a:r>
            <a:r>
              <a:rPr lang="en-US" sz="2000" dirty="0">
                <a:solidFill>
                  <a:srgbClr val="000000"/>
                </a:solidFill>
                <a:latin typeface="Times New Roman"/>
                <a:cs typeface="Times New Roman"/>
              </a:rPr>
              <a:t>to be the </a:t>
            </a:r>
            <a:r>
              <a:rPr lang="en-US" sz="2000" i="1" dirty="0">
                <a:solidFill>
                  <a:srgbClr val="008000"/>
                </a:solidFill>
                <a:latin typeface="Times New Roman"/>
                <a:cs typeface="Times New Roman"/>
              </a:rPr>
              <a:t>zero potential energy for gravity</a:t>
            </a:r>
            <a:r>
              <a:rPr lang="en-US" sz="2000" dirty="0">
                <a:solidFill>
                  <a:srgbClr val="000000"/>
                </a:solidFill>
                <a:latin typeface="Times New Roman"/>
                <a:cs typeface="Times New Roman"/>
              </a:rPr>
              <a:t>, noticing that the </a:t>
            </a:r>
            <a:r>
              <a:rPr lang="en-US" sz="2000" dirty="0">
                <a:solidFill>
                  <a:srgbClr val="0000FF"/>
                </a:solidFill>
                <a:latin typeface="Times New Roman"/>
                <a:cs typeface="Times New Roman"/>
              </a:rPr>
              <a:t>bob </a:t>
            </a:r>
            <a:r>
              <a:rPr lang="en-US" sz="2000" dirty="0">
                <a:solidFill>
                  <a:srgbClr val="000000"/>
                </a:solidFill>
                <a:latin typeface="Times New Roman"/>
                <a:cs typeface="Times New Roman"/>
              </a:rPr>
              <a:t>is initially                  units </a:t>
            </a:r>
            <a:r>
              <a:rPr lang="en-US" sz="2000" dirty="0">
                <a:solidFill>
                  <a:srgbClr val="0000FF"/>
                </a:solidFill>
                <a:latin typeface="Times New Roman"/>
                <a:cs typeface="Times New Roman"/>
              </a:rPr>
              <a:t>above the zero level </a:t>
            </a:r>
            <a:r>
              <a:rPr lang="en-US" sz="2000" dirty="0">
                <a:solidFill>
                  <a:srgbClr val="000000"/>
                </a:solidFill>
                <a:latin typeface="Times New Roman"/>
                <a:cs typeface="Times New Roman"/>
              </a:rPr>
              <a:t>(how so?—see sketch), and we can write:   </a:t>
            </a:r>
            <a:endParaRPr lang="en-US" sz="2400" dirty="0">
              <a:latin typeface="Apple Chancery"/>
              <a:cs typeface="Apple Chancery"/>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74464916"/>
              </p:ext>
            </p:extLst>
          </p:nvPr>
        </p:nvGraphicFramePr>
        <p:xfrm>
          <a:off x="169863" y="3001963"/>
          <a:ext cx="6272212" cy="1803400"/>
        </p:xfrm>
        <a:graphic>
          <a:graphicData uri="http://schemas.openxmlformats.org/presentationml/2006/ole">
            <mc:AlternateContent xmlns:mc="http://schemas.openxmlformats.org/markup-compatibility/2006">
              <mc:Choice xmlns:v="urn:schemas-microsoft-com:vml" Requires="v">
                <p:oleObj spid="_x0000_s17409" name="Equation" r:id="rId3" imgW="3886200" imgH="1117600" progId="Equation.DSMT4">
                  <p:embed/>
                </p:oleObj>
              </mc:Choice>
              <mc:Fallback>
                <p:oleObj name="Equation" r:id="rId3" imgW="3886200" imgH="1117600" progId="Equation.DSMT4">
                  <p:embed/>
                  <p:pic>
                    <p:nvPicPr>
                      <p:cNvPr id="0" name=""/>
                      <p:cNvPicPr/>
                      <p:nvPr/>
                    </p:nvPicPr>
                    <p:blipFill>
                      <a:blip r:embed="rId4"/>
                      <a:stretch>
                        <a:fillRect/>
                      </a:stretch>
                    </p:blipFill>
                    <p:spPr>
                      <a:xfrm>
                        <a:off x="169863" y="3001963"/>
                        <a:ext cx="6272212" cy="1803400"/>
                      </a:xfrm>
                      <a:prstGeom prst="rect">
                        <a:avLst/>
                      </a:prstGeom>
                    </p:spPr>
                  </p:pic>
                </p:oleObj>
              </mc:Fallback>
            </mc:AlternateContent>
          </a:graphicData>
        </a:graphic>
      </p:graphicFrame>
      <p:cxnSp>
        <p:nvCxnSpPr>
          <p:cNvPr id="27" name="Straight Connector 26"/>
          <p:cNvCxnSpPr/>
          <p:nvPr/>
        </p:nvCxnSpPr>
        <p:spPr>
          <a:xfrm flipV="1">
            <a:off x="393700" y="3113088"/>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320800" y="3113088"/>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254500" y="3113088"/>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9" name="Freeform 48"/>
          <p:cNvSpPr/>
          <p:nvPr/>
        </p:nvSpPr>
        <p:spPr>
          <a:xfrm>
            <a:off x="6105525" y="2016125"/>
            <a:ext cx="2613025" cy="823088"/>
          </a:xfrm>
          <a:custGeom>
            <a:avLst/>
            <a:gdLst>
              <a:gd name="connsiteX0" fmla="*/ 0 w 2613025"/>
              <a:gd name="connsiteY0" fmla="*/ 0 h 823088"/>
              <a:gd name="connsiteX1" fmla="*/ 120650 w 2613025"/>
              <a:gd name="connsiteY1" fmla="*/ 123825 h 823088"/>
              <a:gd name="connsiteX2" fmla="*/ 266700 w 2613025"/>
              <a:gd name="connsiteY2" fmla="*/ 247650 h 823088"/>
              <a:gd name="connsiteX3" fmla="*/ 476250 w 2613025"/>
              <a:gd name="connsiteY3" fmla="*/ 403225 h 823088"/>
              <a:gd name="connsiteX4" fmla="*/ 739775 w 2613025"/>
              <a:gd name="connsiteY4" fmla="*/ 552450 h 823088"/>
              <a:gd name="connsiteX5" fmla="*/ 993775 w 2613025"/>
              <a:gd name="connsiteY5" fmla="*/ 663575 h 823088"/>
              <a:gd name="connsiteX6" fmla="*/ 1285875 w 2613025"/>
              <a:gd name="connsiteY6" fmla="*/ 755650 h 823088"/>
              <a:gd name="connsiteX7" fmla="*/ 1616075 w 2613025"/>
              <a:gd name="connsiteY7" fmla="*/ 809625 h 823088"/>
              <a:gd name="connsiteX8" fmla="*/ 1962150 w 2613025"/>
              <a:gd name="connsiteY8" fmla="*/ 822325 h 823088"/>
              <a:gd name="connsiteX9" fmla="*/ 2251075 w 2613025"/>
              <a:gd name="connsiteY9" fmla="*/ 793750 h 823088"/>
              <a:gd name="connsiteX10" fmla="*/ 2482850 w 2613025"/>
              <a:gd name="connsiteY10" fmla="*/ 746125 h 823088"/>
              <a:gd name="connsiteX11" fmla="*/ 2613025 w 2613025"/>
              <a:gd name="connsiteY11" fmla="*/ 711200 h 82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3025" h="823088">
                <a:moveTo>
                  <a:pt x="0" y="0"/>
                </a:moveTo>
                <a:cubicBezTo>
                  <a:pt x="38100" y="41275"/>
                  <a:pt x="76200" y="82550"/>
                  <a:pt x="120650" y="123825"/>
                </a:cubicBezTo>
                <a:cubicBezTo>
                  <a:pt x="165100" y="165100"/>
                  <a:pt x="207433" y="201083"/>
                  <a:pt x="266700" y="247650"/>
                </a:cubicBezTo>
                <a:cubicBezTo>
                  <a:pt x="325967" y="294217"/>
                  <a:pt x="397404" y="352425"/>
                  <a:pt x="476250" y="403225"/>
                </a:cubicBezTo>
                <a:cubicBezTo>
                  <a:pt x="555096" y="454025"/>
                  <a:pt x="653521" y="509058"/>
                  <a:pt x="739775" y="552450"/>
                </a:cubicBezTo>
                <a:cubicBezTo>
                  <a:pt x="826029" y="595842"/>
                  <a:pt x="902758" y="629708"/>
                  <a:pt x="993775" y="663575"/>
                </a:cubicBezTo>
                <a:cubicBezTo>
                  <a:pt x="1084792" y="697442"/>
                  <a:pt x="1182158" y="731308"/>
                  <a:pt x="1285875" y="755650"/>
                </a:cubicBezTo>
                <a:cubicBezTo>
                  <a:pt x="1389592" y="779992"/>
                  <a:pt x="1503363" y="798513"/>
                  <a:pt x="1616075" y="809625"/>
                </a:cubicBezTo>
                <a:cubicBezTo>
                  <a:pt x="1728787" y="820737"/>
                  <a:pt x="1856317" y="824971"/>
                  <a:pt x="1962150" y="822325"/>
                </a:cubicBezTo>
                <a:cubicBezTo>
                  <a:pt x="2067983" y="819679"/>
                  <a:pt x="2164292" y="806450"/>
                  <a:pt x="2251075" y="793750"/>
                </a:cubicBezTo>
                <a:cubicBezTo>
                  <a:pt x="2337858" y="781050"/>
                  <a:pt x="2422525" y="759883"/>
                  <a:pt x="2482850" y="746125"/>
                </a:cubicBezTo>
                <a:cubicBezTo>
                  <a:pt x="2543175" y="732367"/>
                  <a:pt x="2578100" y="721783"/>
                  <a:pt x="2613025" y="711200"/>
                </a:cubicBezTo>
              </a:path>
            </a:pathLst>
          </a:cu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p:nvCxnSpPr>
        <p:spPr>
          <a:xfrm>
            <a:off x="7315200" y="304800"/>
            <a:ext cx="111760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692899" y="304800"/>
            <a:ext cx="1270001" cy="21082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442200" y="15240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7651750" y="149225"/>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861300" y="14605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8070850" y="142875"/>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8280400" y="139700"/>
            <a:ext cx="1778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950200" y="457201"/>
            <a:ext cx="0" cy="238201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6597650" y="2406650"/>
            <a:ext cx="126999" cy="126999"/>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9" name="Object 58"/>
          <p:cNvGraphicFramePr>
            <a:graphicFrameLocks noChangeAspect="1"/>
          </p:cNvGraphicFramePr>
          <p:nvPr>
            <p:extLst>
              <p:ext uri="{D42A27DB-BD31-4B8C-83A1-F6EECF244321}">
                <p14:modId xmlns:p14="http://schemas.microsoft.com/office/powerpoint/2010/main" val="1742013591"/>
              </p:ext>
            </p:extLst>
          </p:nvPr>
        </p:nvGraphicFramePr>
        <p:xfrm>
          <a:off x="6350000" y="2431255"/>
          <a:ext cx="265113" cy="204787"/>
        </p:xfrm>
        <a:graphic>
          <a:graphicData uri="http://schemas.openxmlformats.org/presentationml/2006/ole">
            <mc:AlternateContent xmlns:mc="http://schemas.openxmlformats.org/markup-compatibility/2006">
              <mc:Choice xmlns:v="urn:schemas-microsoft-com:vml" Requires="v">
                <p:oleObj spid="_x0000_s17410" name="Equation" r:id="rId5" imgW="165100" imgH="127000" progId="Equation.DSMT4">
                  <p:embed/>
                </p:oleObj>
              </mc:Choice>
              <mc:Fallback>
                <p:oleObj name="Equation" r:id="rId5" imgW="165100" imgH="127000" progId="Equation.DSMT4">
                  <p:embed/>
                  <p:pic>
                    <p:nvPicPr>
                      <p:cNvPr id="0" name=""/>
                      <p:cNvPicPr/>
                      <p:nvPr/>
                    </p:nvPicPr>
                    <p:blipFill>
                      <a:blip r:embed="rId6"/>
                      <a:stretch>
                        <a:fillRect/>
                      </a:stretch>
                    </p:blipFill>
                    <p:spPr>
                      <a:xfrm>
                        <a:off x="6350000" y="2431255"/>
                        <a:ext cx="265113" cy="204787"/>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1190798153"/>
              </p:ext>
            </p:extLst>
          </p:nvPr>
        </p:nvGraphicFramePr>
        <p:xfrm>
          <a:off x="5962650" y="2141538"/>
          <a:ext cx="284163" cy="327025"/>
        </p:xfrm>
        <a:graphic>
          <a:graphicData uri="http://schemas.openxmlformats.org/presentationml/2006/ole">
            <mc:AlternateContent xmlns:mc="http://schemas.openxmlformats.org/markup-compatibility/2006">
              <mc:Choice xmlns:v="urn:schemas-microsoft-com:vml" Requires="v">
                <p:oleObj spid="_x0000_s17411"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5962650" y="2141538"/>
                        <a:ext cx="284163" cy="327025"/>
                      </a:xfrm>
                      <a:prstGeom prst="rect">
                        <a:avLst/>
                      </a:prstGeom>
                    </p:spPr>
                  </p:pic>
                </p:oleObj>
              </mc:Fallback>
            </mc:AlternateContent>
          </a:graphicData>
        </a:graphic>
      </p:graphicFrame>
      <p:cxnSp>
        <p:nvCxnSpPr>
          <p:cNvPr id="61" name="Straight Arrow Connector 60"/>
          <p:cNvCxnSpPr/>
          <p:nvPr/>
        </p:nvCxnSpPr>
        <p:spPr>
          <a:xfrm flipH="1" flipV="1">
            <a:off x="6172200" y="2155825"/>
            <a:ext cx="384572" cy="26352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2" name="Object 61"/>
          <p:cNvGraphicFramePr>
            <a:graphicFrameLocks noChangeAspect="1"/>
          </p:cNvGraphicFramePr>
          <p:nvPr>
            <p:extLst>
              <p:ext uri="{D42A27DB-BD31-4B8C-83A1-F6EECF244321}">
                <p14:modId xmlns:p14="http://schemas.microsoft.com/office/powerpoint/2010/main" val="1562869743"/>
              </p:ext>
            </p:extLst>
          </p:nvPr>
        </p:nvGraphicFramePr>
        <p:xfrm>
          <a:off x="6977856" y="1173162"/>
          <a:ext cx="223837" cy="246063"/>
        </p:xfrm>
        <a:graphic>
          <a:graphicData uri="http://schemas.openxmlformats.org/presentationml/2006/ole">
            <mc:AlternateContent xmlns:mc="http://schemas.openxmlformats.org/markup-compatibility/2006">
              <mc:Choice xmlns:v="urn:schemas-microsoft-com:vml" Requires="v">
                <p:oleObj spid="_x0000_s17412" name="Equation" r:id="rId9" imgW="139700" imgH="152400" progId="Equation.DSMT4">
                  <p:embed/>
                </p:oleObj>
              </mc:Choice>
              <mc:Fallback>
                <p:oleObj name="Equation" r:id="rId9" imgW="139700" imgH="152400" progId="Equation.DSMT4">
                  <p:embed/>
                  <p:pic>
                    <p:nvPicPr>
                      <p:cNvPr id="0" name=""/>
                      <p:cNvPicPr/>
                      <p:nvPr/>
                    </p:nvPicPr>
                    <p:blipFill>
                      <a:blip r:embed="rId10"/>
                      <a:stretch>
                        <a:fillRect/>
                      </a:stretch>
                    </p:blipFill>
                    <p:spPr>
                      <a:xfrm>
                        <a:off x="6977856" y="1173162"/>
                        <a:ext cx="223837" cy="246063"/>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395725954"/>
              </p:ext>
            </p:extLst>
          </p:nvPr>
        </p:nvGraphicFramePr>
        <p:xfrm>
          <a:off x="7702550" y="743744"/>
          <a:ext cx="203200" cy="287337"/>
        </p:xfrm>
        <a:graphic>
          <a:graphicData uri="http://schemas.openxmlformats.org/presentationml/2006/ole">
            <mc:AlternateContent xmlns:mc="http://schemas.openxmlformats.org/markup-compatibility/2006">
              <mc:Choice xmlns:v="urn:schemas-microsoft-com:vml" Requires="v">
                <p:oleObj spid="_x0000_s17413" name="Equation" r:id="rId11" imgW="127000" imgH="177800" progId="Equation.DSMT4">
                  <p:embed/>
                </p:oleObj>
              </mc:Choice>
              <mc:Fallback>
                <p:oleObj name="Equation" r:id="rId11" imgW="127000" imgH="177800" progId="Equation.DSMT4">
                  <p:embed/>
                  <p:pic>
                    <p:nvPicPr>
                      <p:cNvPr id="0" name=""/>
                      <p:cNvPicPr/>
                      <p:nvPr/>
                    </p:nvPicPr>
                    <p:blipFill>
                      <a:blip r:embed="rId12"/>
                      <a:stretch>
                        <a:fillRect/>
                      </a:stretch>
                    </p:blipFill>
                    <p:spPr>
                      <a:xfrm>
                        <a:off x="7702550" y="743744"/>
                        <a:ext cx="203200" cy="287337"/>
                      </a:xfrm>
                      <a:prstGeom prst="rect">
                        <a:avLst/>
                      </a:prstGeom>
                    </p:spPr>
                  </p:pic>
                </p:oleObj>
              </mc:Fallback>
            </mc:AlternateContent>
          </a:graphicData>
        </a:graphic>
      </p:graphicFrame>
      <p:sp>
        <p:nvSpPr>
          <p:cNvPr id="64" name="Freeform 63"/>
          <p:cNvSpPr/>
          <p:nvPr/>
        </p:nvSpPr>
        <p:spPr>
          <a:xfrm>
            <a:off x="7734300" y="698500"/>
            <a:ext cx="215900" cy="68203"/>
          </a:xfrm>
          <a:custGeom>
            <a:avLst/>
            <a:gdLst>
              <a:gd name="connsiteX0" fmla="*/ 0 w 215900"/>
              <a:gd name="connsiteY0" fmla="*/ 0 h 68203"/>
              <a:gd name="connsiteX1" fmla="*/ 101600 w 215900"/>
              <a:gd name="connsiteY1" fmla="*/ 63500 h 68203"/>
              <a:gd name="connsiteX2" fmla="*/ 215900 w 215900"/>
              <a:gd name="connsiteY2" fmla="*/ 63500 h 68203"/>
            </a:gdLst>
            <a:ahLst/>
            <a:cxnLst>
              <a:cxn ang="0">
                <a:pos x="connsiteX0" y="connsiteY0"/>
              </a:cxn>
              <a:cxn ang="0">
                <a:pos x="connsiteX1" y="connsiteY1"/>
              </a:cxn>
              <a:cxn ang="0">
                <a:pos x="connsiteX2" y="connsiteY2"/>
              </a:cxn>
            </a:cxnLst>
            <a:rect l="l" t="t" r="r" b="b"/>
            <a:pathLst>
              <a:path w="215900" h="68203">
                <a:moveTo>
                  <a:pt x="0" y="0"/>
                </a:moveTo>
                <a:cubicBezTo>
                  <a:pt x="32808" y="26458"/>
                  <a:pt x="65617" y="52917"/>
                  <a:pt x="101600" y="63500"/>
                </a:cubicBezTo>
                <a:cubicBezTo>
                  <a:pt x="137583" y="74083"/>
                  <a:pt x="215900" y="63500"/>
                  <a:pt x="215900" y="635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6" name="Straight Connector 65"/>
          <p:cNvCxnSpPr/>
          <p:nvPr/>
        </p:nvCxnSpPr>
        <p:spPr>
          <a:xfrm>
            <a:off x="6807832" y="2468563"/>
            <a:ext cx="144081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455532" y="2839213"/>
            <a:ext cx="145351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8699501" y="304800"/>
            <a:ext cx="0" cy="2541110"/>
          </a:xfrm>
          <a:prstGeom prst="line">
            <a:avLst/>
          </a:pr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7950200" y="304800"/>
            <a:ext cx="0" cy="2112964"/>
          </a:xfrm>
          <a:prstGeom prst="line">
            <a:avLst/>
          </a:pr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2627866185"/>
              </p:ext>
            </p:extLst>
          </p:nvPr>
        </p:nvGraphicFramePr>
        <p:xfrm>
          <a:off x="7596187" y="1557702"/>
          <a:ext cx="733425" cy="287337"/>
        </p:xfrm>
        <a:graphic>
          <a:graphicData uri="http://schemas.openxmlformats.org/presentationml/2006/ole">
            <mc:AlternateContent xmlns:mc="http://schemas.openxmlformats.org/markup-compatibility/2006">
              <mc:Choice xmlns:v="urn:schemas-microsoft-com:vml" Requires="v">
                <p:oleObj spid="_x0000_s17414" name="Equation" r:id="rId13" imgW="457200" imgH="177800" progId="Equation.DSMT4">
                  <p:embed/>
                </p:oleObj>
              </mc:Choice>
              <mc:Fallback>
                <p:oleObj name="Equation" r:id="rId13" imgW="457200" imgH="177800" progId="Equation.DSMT4">
                  <p:embed/>
                  <p:pic>
                    <p:nvPicPr>
                      <p:cNvPr id="0" name=""/>
                      <p:cNvPicPr/>
                      <p:nvPr/>
                    </p:nvPicPr>
                    <p:blipFill>
                      <a:blip r:embed="rId14"/>
                      <a:stretch>
                        <a:fillRect/>
                      </a:stretch>
                    </p:blipFill>
                    <p:spPr>
                      <a:xfrm>
                        <a:off x="7596187" y="1557702"/>
                        <a:ext cx="733425" cy="287337"/>
                      </a:xfrm>
                      <a:prstGeom prst="rect">
                        <a:avLst/>
                      </a:prstGeom>
                    </p:spPr>
                  </p:pic>
                </p:oleObj>
              </mc:Fallback>
            </mc:AlternateContent>
          </a:graphicData>
        </a:graphic>
      </p:graphicFrame>
      <p:graphicFrame>
        <p:nvGraphicFramePr>
          <p:cNvPr id="79" name="Object 78"/>
          <p:cNvGraphicFramePr>
            <a:graphicFrameLocks noChangeAspect="1"/>
          </p:cNvGraphicFramePr>
          <p:nvPr>
            <p:extLst>
              <p:ext uri="{D42A27DB-BD31-4B8C-83A1-F6EECF244321}">
                <p14:modId xmlns:p14="http://schemas.microsoft.com/office/powerpoint/2010/main" val="130753017"/>
              </p:ext>
            </p:extLst>
          </p:nvPr>
        </p:nvGraphicFramePr>
        <p:xfrm>
          <a:off x="8744743" y="1325562"/>
          <a:ext cx="223837" cy="246063"/>
        </p:xfrm>
        <a:graphic>
          <a:graphicData uri="http://schemas.openxmlformats.org/presentationml/2006/ole">
            <mc:AlternateContent xmlns:mc="http://schemas.openxmlformats.org/markup-compatibility/2006">
              <mc:Choice xmlns:v="urn:schemas-microsoft-com:vml" Requires="v">
                <p:oleObj spid="_x0000_s17415" name="Equation" r:id="rId15" imgW="139700" imgH="152400" progId="Equation.DSMT4">
                  <p:embed/>
                </p:oleObj>
              </mc:Choice>
              <mc:Fallback>
                <p:oleObj name="Equation" r:id="rId15" imgW="139700" imgH="152400" progId="Equation.DSMT4">
                  <p:embed/>
                  <p:pic>
                    <p:nvPicPr>
                      <p:cNvPr id="0" name=""/>
                      <p:cNvPicPr/>
                      <p:nvPr/>
                    </p:nvPicPr>
                    <p:blipFill>
                      <a:blip r:embed="rId16"/>
                      <a:stretch>
                        <a:fillRect/>
                      </a:stretch>
                    </p:blipFill>
                    <p:spPr>
                      <a:xfrm>
                        <a:off x="8744743" y="1325562"/>
                        <a:ext cx="223837" cy="246063"/>
                      </a:xfrm>
                      <a:prstGeom prst="rect">
                        <a:avLst/>
                      </a:prstGeom>
                    </p:spPr>
                  </p:pic>
                </p:oleObj>
              </mc:Fallback>
            </mc:AlternateContent>
          </a:graphicData>
        </a:graphic>
      </p:graphicFrame>
      <p:cxnSp>
        <p:nvCxnSpPr>
          <p:cNvPr id="81" name="Straight Connector 80"/>
          <p:cNvCxnSpPr/>
          <p:nvPr/>
        </p:nvCxnSpPr>
        <p:spPr>
          <a:xfrm flipV="1">
            <a:off x="7950200" y="2468563"/>
            <a:ext cx="0" cy="37065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6" name="Object 85"/>
          <p:cNvGraphicFramePr>
            <a:graphicFrameLocks noChangeAspect="1"/>
          </p:cNvGraphicFramePr>
          <p:nvPr>
            <p:extLst>
              <p:ext uri="{D42A27DB-BD31-4B8C-83A1-F6EECF244321}">
                <p14:modId xmlns:p14="http://schemas.microsoft.com/office/powerpoint/2010/main" val="121450547"/>
              </p:ext>
            </p:extLst>
          </p:nvPr>
        </p:nvGraphicFramePr>
        <p:xfrm>
          <a:off x="7240588" y="3011488"/>
          <a:ext cx="1100137" cy="287337"/>
        </p:xfrm>
        <a:graphic>
          <a:graphicData uri="http://schemas.openxmlformats.org/presentationml/2006/ole">
            <mc:AlternateContent xmlns:mc="http://schemas.openxmlformats.org/markup-compatibility/2006">
              <mc:Choice xmlns:v="urn:schemas-microsoft-com:vml" Requires="v">
                <p:oleObj spid="_x0000_s17416" name="Equation" r:id="rId17" imgW="685800" imgH="177800" progId="Equation.DSMT4">
                  <p:embed/>
                </p:oleObj>
              </mc:Choice>
              <mc:Fallback>
                <p:oleObj name="Equation" r:id="rId17" imgW="685800" imgH="177800" progId="Equation.DSMT4">
                  <p:embed/>
                  <p:pic>
                    <p:nvPicPr>
                      <p:cNvPr id="0" name=""/>
                      <p:cNvPicPr/>
                      <p:nvPr/>
                    </p:nvPicPr>
                    <p:blipFill>
                      <a:blip r:embed="rId18"/>
                      <a:stretch>
                        <a:fillRect/>
                      </a:stretch>
                    </p:blipFill>
                    <p:spPr>
                      <a:xfrm>
                        <a:off x="7240588" y="3011488"/>
                        <a:ext cx="1100137" cy="287337"/>
                      </a:xfrm>
                      <a:prstGeom prst="rect">
                        <a:avLst/>
                      </a:prstGeom>
                    </p:spPr>
                  </p:pic>
                </p:oleObj>
              </mc:Fallback>
            </mc:AlternateContent>
          </a:graphicData>
        </a:graphic>
      </p:graphicFrame>
      <p:sp>
        <p:nvSpPr>
          <p:cNvPr id="87" name="Freeform 86"/>
          <p:cNvSpPr/>
          <p:nvPr/>
        </p:nvSpPr>
        <p:spPr>
          <a:xfrm>
            <a:off x="6723455" y="2667000"/>
            <a:ext cx="1144195" cy="469900"/>
          </a:xfrm>
          <a:custGeom>
            <a:avLst/>
            <a:gdLst>
              <a:gd name="connsiteX0" fmla="*/ 1144195 w 1144195"/>
              <a:gd name="connsiteY0" fmla="*/ 0 h 469900"/>
              <a:gd name="connsiteX1" fmla="*/ 13895 w 1144195"/>
              <a:gd name="connsiteY1" fmla="*/ 266700 h 469900"/>
              <a:gd name="connsiteX2" fmla="*/ 483795 w 1144195"/>
              <a:gd name="connsiteY2" fmla="*/ 469900 h 469900"/>
            </a:gdLst>
            <a:ahLst/>
            <a:cxnLst>
              <a:cxn ang="0">
                <a:pos x="connsiteX0" y="connsiteY0"/>
              </a:cxn>
              <a:cxn ang="0">
                <a:pos x="connsiteX1" y="connsiteY1"/>
              </a:cxn>
              <a:cxn ang="0">
                <a:pos x="connsiteX2" y="connsiteY2"/>
              </a:cxn>
            </a:cxnLst>
            <a:rect l="l" t="t" r="r" b="b"/>
            <a:pathLst>
              <a:path w="1144195" h="469900">
                <a:moveTo>
                  <a:pt x="1144195" y="0"/>
                </a:moveTo>
                <a:cubicBezTo>
                  <a:pt x="634078" y="94191"/>
                  <a:pt x="123962" y="188383"/>
                  <a:pt x="13895" y="266700"/>
                </a:cubicBezTo>
                <a:cubicBezTo>
                  <a:pt x="-96172" y="345017"/>
                  <a:pt x="483795" y="469900"/>
                  <a:pt x="483795" y="4699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8" name="Straight Connector 87"/>
          <p:cNvCxnSpPr/>
          <p:nvPr/>
        </p:nvCxnSpPr>
        <p:spPr>
          <a:xfrm flipV="1">
            <a:off x="7734300" y="2667000"/>
            <a:ext cx="133350" cy="825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702550" y="2636042"/>
            <a:ext cx="165100" cy="30958"/>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93" name="Object 92"/>
          <p:cNvGraphicFramePr>
            <a:graphicFrameLocks noChangeAspect="1"/>
          </p:cNvGraphicFramePr>
          <p:nvPr>
            <p:extLst>
              <p:ext uri="{D42A27DB-BD31-4B8C-83A1-F6EECF244321}">
                <p14:modId xmlns:p14="http://schemas.microsoft.com/office/powerpoint/2010/main" val="2161160544"/>
              </p:ext>
            </p:extLst>
          </p:nvPr>
        </p:nvGraphicFramePr>
        <p:xfrm>
          <a:off x="1257706" y="1550244"/>
          <a:ext cx="1100137" cy="287337"/>
        </p:xfrm>
        <a:graphic>
          <a:graphicData uri="http://schemas.openxmlformats.org/presentationml/2006/ole">
            <mc:AlternateContent xmlns:mc="http://schemas.openxmlformats.org/markup-compatibility/2006">
              <mc:Choice xmlns:v="urn:schemas-microsoft-com:vml" Requires="v">
                <p:oleObj spid="_x0000_s17417" name="Equation" r:id="rId19" imgW="685800" imgH="177800" progId="Equation.DSMT4">
                  <p:embed/>
                </p:oleObj>
              </mc:Choice>
              <mc:Fallback>
                <p:oleObj name="Equation" r:id="rId19" imgW="685800" imgH="177800" progId="Equation.DSMT4">
                  <p:embed/>
                  <p:pic>
                    <p:nvPicPr>
                      <p:cNvPr id="0" name=""/>
                      <p:cNvPicPr/>
                      <p:nvPr/>
                    </p:nvPicPr>
                    <p:blipFill>
                      <a:blip r:embed="rId20"/>
                      <a:stretch>
                        <a:fillRect/>
                      </a:stretch>
                    </p:blipFill>
                    <p:spPr>
                      <a:xfrm>
                        <a:off x="1257706" y="1550244"/>
                        <a:ext cx="1100137" cy="287337"/>
                      </a:xfrm>
                      <a:prstGeom prst="rect">
                        <a:avLst/>
                      </a:prstGeom>
                    </p:spPr>
                  </p:pic>
                </p:oleObj>
              </mc:Fallback>
            </mc:AlternateContent>
          </a:graphicData>
        </a:graphic>
      </p:graphicFrame>
      <p:graphicFrame>
        <p:nvGraphicFramePr>
          <p:cNvPr id="94" name="Object 93"/>
          <p:cNvGraphicFramePr>
            <a:graphicFrameLocks noChangeAspect="1"/>
          </p:cNvGraphicFramePr>
          <p:nvPr>
            <p:extLst>
              <p:ext uri="{D42A27DB-BD31-4B8C-83A1-F6EECF244321}">
                <p14:modId xmlns:p14="http://schemas.microsoft.com/office/powerpoint/2010/main" val="572250978"/>
              </p:ext>
            </p:extLst>
          </p:nvPr>
        </p:nvGraphicFramePr>
        <p:xfrm>
          <a:off x="1847850" y="4988719"/>
          <a:ext cx="1885950" cy="738187"/>
        </p:xfrm>
        <a:graphic>
          <a:graphicData uri="http://schemas.openxmlformats.org/presentationml/2006/ole">
            <mc:AlternateContent xmlns:mc="http://schemas.openxmlformats.org/markup-compatibility/2006">
              <mc:Choice xmlns:v="urn:schemas-microsoft-com:vml" Requires="v">
                <p:oleObj spid="_x0000_s17418" name="Equation" r:id="rId21" imgW="1168400" imgH="457200" progId="Equation.DSMT4">
                  <p:embed/>
                </p:oleObj>
              </mc:Choice>
              <mc:Fallback>
                <p:oleObj name="Equation" r:id="rId21" imgW="1168400" imgH="457200" progId="Equation.DSMT4">
                  <p:embed/>
                  <p:pic>
                    <p:nvPicPr>
                      <p:cNvPr id="0" name=""/>
                      <p:cNvPicPr/>
                      <p:nvPr/>
                    </p:nvPicPr>
                    <p:blipFill>
                      <a:blip r:embed="rId22"/>
                      <a:stretch>
                        <a:fillRect/>
                      </a:stretch>
                    </p:blipFill>
                    <p:spPr>
                      <a:xfrm>
                        <a:off x="1847850" y="4988719"/>
                        <a:ext cx="1885950" cy="738187"/>
                      </a:xfrm>
                      <a:prstGeom prst="rect">
                        <a:avLst/>
                      </a:prstGeom>
                    </p:spPr>
                  </p:pic>
                </p:oleObj>
              </mc:Fallback>
            </mc:AlternateContent>
          </a:graphicData>
        </a:graphic>
      </p:graphicFrame>
      <p:sp>
        <p:nvSpPr>
          <p:cNvPr id="95" name="TextBox 94"/>
          <p:cNvSpPr txBox="1"/>
          <p:nvPr/>
        </p:nvSpPr>
        <p:spPr>
          <a:xfrm>
            <a:off x="68660" y="5158718"/>
            <a:ext cx="1671240" cy="400110"/>
          </a:xfrm>
          <a:prstGeom prst="rect">
            <a:avLst/>
          </a:prstGeom>
          <a:noFill/>
        </p:spPr>
        <p:txBody>
          <a:bodyPr wrap="square" rtlCol="0">
            <a:spAutoFit/>
          </a:bodyPr>
          <a:lstStyle/>
          <a:p>
            <a:r>
              <a:rPr lang="en-US" sz="2000" dirty="0">
                <a:solidFill>
                  <a:srgbClr val="FF0000"/>
                </a:solidFill>
                <a:latin typeface="Times New Roman"/>
                <a:cs typeface="Times New Roman"/>
              </a:rPr>
              <a:t>which means:</a:t>
            </a:r>
            <a:endParaRPr lang="en-US" sz="2400" dirty="0">
              <a:latin typeface="Apple Chancery"/>
              <a:cs typeface="Apple Chancery"/>
            </a:endParaRPr>
          </a:p>
        </p:txBody>
      </p:sp>
      <p:graphicFrame>
        <p:nvGraphicFramePr>
          <p:cNvPr id="96" name="Object 95"/>
          <p:cNvGraphicFramePr>
            <a:graphicFrameLocks noChangeAspect="1"/>
          </p:cNvGraphicFramePr>
          <p:nvPr>
            <p:extLst>
              <p:ext uri="{D42A27DB-BD31-4B8C-83A1-F6EECF244321}">
                <p14:modId xmlns:p14="http://schemas.microsoft.com/office/powerpoint/2010/main" val="3113381420"/>
              </p:ext>
            </p:extLst>
          </p:nvPr>
        </p:nvGraphicFramePr>
        <p:xfrm>
          <a:off x="2043112" y="5479374"/>
          <a:ext cx="4056063" cy="963613"/>
        </p:xfrm>
        <a:graphic>
          <a:graphicData uri="http://schemas.openxmlformats.org/presentationml/2006/ole">
            <mc:AlternateContent xmlns:mc="http://schemas.openxmlformats.org/markup-compatibility/2006">
              <mc:Choice xmlns:v="urn:schemas-microsoft-com:vml" Requires="v">
                <p:oleObj spid="_x0000_s17419" name="Equation" r:id="rId23" imgW="2514600" imgH="596900" progId="Equation.DSMT4">
                  <p:embed/>
                </p:oleObj>
              </mc:Choice>
              <mc:Fallback>
                <p:oleObj name="Equation" r:id="rId23" imgW="2514600" imgH="596900" progId="Equation.DSMT4">
                  <p:embed/>
                  <p:pic>
                    <p:nvPicPr>
                      <p:cNvPr id="0" name=""/>
                      <p:cNvPicPr/>
                      <p:nvPr/>
                    </p:nvPicPr>
                    <p:blipFill>
                      <a:blip r:embed="rId24"/>
                      <a:stretch>
                        <a:fillRect/>
                      </a:stretch>
                    </p:blipFill>
                    <p:spPr>
                      <a:xfrm>
                        <a:off x="2043112" y="5479374"/>
                        <a:ext cx="4056063" cy="963613"/>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4949273"/>
              </p:ext>
            </p:extLst>
          </p:nvPr>
        </p:nvGraphicFramePr>
        <p:xfrm>
          <a:off x="170260" y="2652713"/>
          <a:ext cx="5840413" cy="430213"/>
        </p:xfrm>
        <a:graphic>
          <a:graphicData uri="http://schemas.openxmlformats.org/presentationml/2006/ole">
            <mc:AlternateContent xmlns:mc="http://schemas.openxmlformats.org/markup-compatibility/2006">
              <mc:Choice xmlns:v="urn:schemas-microsoft-com:vml" Requires="v">
                <p:oleObj spid="_x0000_s17420" name="Equation" r:id="rId25" imgW="3619500" imgH="266700" progId="Equation.DSMT4">
                  <p:embed/>
                </p:oleObj>
              </mc:Choice>
              <mc:Fallback>
                <p:oleObj name="Equation" r:id="rId25" imgW="3619500" imgH="266700" progId="Equation.DSMT4">
                  <p:embed/>
                  <p:pic>
                    <p:nvPicPr>
                      <p:cNvPr id="0" name=""/>
                      <p:cNvPicPr/>
                      <p:nvPr/>
                    </p:nvPicPr>
                    <p:blipFill>
                      <a:blip r:embed="rId26"/>
                      <a:stretch>
                        <a:fillRect/>
                      </a:stretch>
                    </p:blipFill>
                    <p:spPr>
                      <a:xfrm>
                        <a:off x="170260" y="2652713"/>
                        <a:ext cx="5840413" cy="430213"/>
                      </a:xfrm>
                      <a:prstGeom prst="rect">
                        <a:avLst/>
                      </a:prstGeom>
                    </p:spPr>
                  </p:pic>
                </p:oleObj>
              </mc:Fallback>
            </mc:AlternateContent>
          </a:graphicData>
        </a:graphic>
      </p:graphicFrame>
    </p:spTree>
    <p:extLst>
      <p:ext uri="{BB962C8B-B14F-4D97-AF65-F5344CB8AC3E}">
        <p14:creationId xmlns:p14="http://schemas.microsoft.com/office/powerpoint/2010/main" val="40428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par>
                                <p:cTn id="36" presetID="9"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dissolve">
                                      <p:cBhvr>
                                        <p:cTn id="38" dur="500"/>
                                        <p:tgtEl>
                                          <p:spTgt spid="28"/>
                                        </p:tgtEl>
                                      </p:cBhvr>
                                    </p:animEffect>
                                  </p:childTnLst>
                                </p:cTn>
                              </p:par>
                              <p:par>
                                <p:cTn id="39" presetID="9"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dissolve">
                                      <p:cBhvr>
                                        <p:cTn id="41" dur="500"/>
                                        <p:tgtEl>
                                          <p:spTgt spid="29"/>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1083099"/>
            <a:ext cx="8653146" cy="1138773"/>
          </a:xfrm>
          <a:prstGeom prst="rect">
            <a:avLst/>
          </a:prstGeom>
          <a:noFill/>
        </p:spPr>
        <p:txBody>
          <a:bodyPr wrap="square" rtlCol="0">
            <a:spAutoFit/>
          </a:bodyPr>
          <a:lstStyle/>
          <a:p>
            <a:r>
              <a:rPr lang="en-US" sz="2800" dirty="0">
                <a:solidFill>
                  <a:srgbClr val="FF0000"/>
                </a:solidFill>
                <a:latin typeface="Apple Chancery"/>
                <a:cs typeface="Apple Chancery"/>
              </a:rPr>
              <a:t>We started </a:t>
            </a:r>
            <a:r>
              <a:rPr lang="en-US" sz="2000" dirty="0">
                <a:solidFill>
                  <a:srgbClr val="000000"/>
                </a:solidFill>
                <a:latin typeface="Times New Roman"/>
                <a:cs typeface="Times New Roman"/>
              </a:rPr>
              <a:t>by noticing that a </a:t>
            </a:r>
            <a:r>
              <a:rPr lang="en-US" sz="2000" i="1" dirty="0">
                <a:solidFill>
                  <a:srgbClr val="0000FF"/>
                </a:solidFill>
                <a:latin typeface="Times New Roman"/>
                <a:cs typeface="Times New Roman"/>
              </a:rPr>
              <a:t>force component </a:t>
            </a:r>
            <a:r>
              <a:rPr lang="en-US" sz="2000" dirty="0">
                <a:solidFill>
                  <a:srgbClr val="0000FF"/>
                </a:solidFill>
                <a:latin typeface="Times New Roman"/>
                <a:cs typeface="Times New Roman"/>
              </a:rPr>
              <a:t>acted along the line of a body’s motion </a:t>
            </a:r>
            <a:r>
              <a:rPr lang="en-US" sz="2000" dirty="0">
                <a:solidFill>
                  <a:srgbClr val="000000"/>
                </a:solidFill>
                <a:latin typeface="Times New Roman"/>
                <a:cs typeface="Times New Roman"/>
              </a:rPr>
              <a:t>will </a:t>
            </a:r>
            <a:r>
              <a:rPr lang="en-US" sz="2000" dirty="0">
                <a:solidFill>
                  <a:srgbClr val="0000FF"/>
                </a:solidFill>
                <a:latin typeface="Times New Roman"/>
                <a:cs typeface="Times New Roman"/>
              </a:rPr>
              <a:t>affect the magnitude of the body’s velocity</a:t>
            </a:r>
            <a:r>
              <a:rPr lang="en-US" sz="2000" dirty="0">
                <a:solidFill>
                  <a:srgbClr val="000000"/>
                </a:solidFill>
                <a:latin typeface="Times New Roman"/>
                <a:cs typeface="Times New Roman"/>
              </a:rPr>
              <a:t>.  We </a:t>
            </a:r>
            <a:r>
              <a:rPr lang="en-US" sz="2000" dirty="0">
                <a:solidFill>
                  <a:srgbClr val="0000FF"/>
                </a:solidFill>
                <a:latin typeface="Times New Roman"/>
                <a:cs typeface="Times New Roman"/>
              </a:rPr>
              <a:t>multiplied</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force component and displacement </a:t>
            </a:r>
            <a:r>
              <a:rPr lang="en-US" sz="2000" dirty="0">
                <a:solidFill>
                  <a:srgbClr val="0000FF"/>
                </a:solidFill>
                <a:latin typeface="Times New Roman"/>
                <a:cs typeface="Times New Roman"/>
              </a:rPr>
              <a:t>to generate </a:t>
            </a:r>
            <a:r>
              <a:rPr lang="en-US" sz="2000" dirty="0">
                <a:solidFill>
                  <a:srgbClr val="000000"/>
                </a:solidFill>
                <a:latin typeface="Times New Roman"/>
                <a:cs typeface="Times New Roman"/>
              </a:rPr>
              <a:t>the scalar quantity called </a:t>
            </a:r>
            <a:r>
              <a:rPr lang="en-US" sz="2000" i="1" dirty="0">
                <a:solidFill>
                  <a:srgbClr val="FF0000"/>
                </a:solidFill>
                <a:latin typeface="Times New Roman"/>
                <a:cs typeface="Times New Roman"/>
              </a:rPr>
              <a:t>work</a:t>
            </a:r>
            <a:r>
              <a:rPr lang="en-US" sz="2000" dirty="0">
                <a:solidFill>
                  <a:srgbClr val="000000"/>
                </a:solidFill>
                <a:latin typeface="Times New Roman"/>
                <a:cs typeface="Times New Roman"/>
              </a:rPr>
              <a:t>.  </a:t>
            </a:r>
            <a:endParaRPr lang="en-US" sz="2400" dirty="0">
              <a:latin typeface="Apple Chancery"/>
              <a:cs typeface="Apple Chancery"/>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How We Got Here!</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
        <p:nvSpPr>
          <p:cNvPr id="6" name="Rectangle 5"/>
          <p:cNvSpPr/>
          <p:nvPr/>
        </p:nvSpPr>
        <p:spPr>
          <a:xfrm>
            <a:off x="4051300" y="5638800"/>
            <a:ext cx="584200"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74955" y="2297444"/>
            <a:ext cx="8653146" cy="1138773"/>
          </a:xfrm>
          <a:prstGeom prst="rect">
            <a:avLst/>
          </a:prstGeom>
          <a:noFill/>
        </p:spPr>
        <p:txBody>
          <a:bodyPr wrap="square" rtlCol="0">
            <a:spAutoFit/>
          </a:bodyPr>
          <a:lstStyle/>
          <a:p>
            <a:r>
              <a:rPr lang="en-US" sz="2800" dirty="0">
                <a:solidFill>
                  <a:srgbClr val="FF0000"/>
                </a:solidFill>
                <a:latin typeface="Apple Chancery"/>
                <a:cs typeface="Apple Chancery"/>
              </a:rPr>
              <a:t>Using Newton’s Second, </a:t>
            </a:r>
            <a:r>
              <a:rPr lang="en-US" sz="2000" dirty="0">
                <a:solidFill>
                  <a:srgbClr val="000000"/>
                </a:solidFill>
                <a:latin typeface="Times New Roman"/>
                <a:cs typeface="Times New Roman"/>
              </a:rPr>
              <a:t>we derived a relationship between the </a:t>
            </a:r>
            <a:r>
              <a:rPr lang="en-US" sz="2000" i="1" dirty="0">
                <a:solidFill>
                  <a:srgbClr val="0000FF"/>
                </a:solidFill>
                <a:latin typeface="Times New Roman"/>
                <a:cs typeface="Times New Roman"/>
              </a:rPr>
              <a:t>net work</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done on a body and the </a:t>
            </a:r>
            <a:r>
              <a:rPr lang="en-US" sz="2000" i="1" dirty="0">
                <a:solidFill>
                  <a:srgbClr val="0000FF"/>
                </a:solidFill>
                <a:latin typeface="Times New Roman"/>
                <a:cs typeface="Times New Roman"/>
              </a:rPr>
              <a:t>change of </a:t>
            </a:r>
            <a:r>
              <a:rPr lang="en-US" sz="2000" dirty="0">
                <a:latin typeface="Times New Roman"/>
                <a:cs typeface="Times New Roman"/>
              </a:rPr>
              <a:t>the body’s </a:t>
            </a:r>
            <a:r>
              <a:rPr lang="en-US" sz="2000" i="1" dirty="0">
                <a:solidFill>
                  <a:srgbClr val="0000FF"/>
                </a:solidFill>
                <a:latin typeface="Times New Roman"/>
                <a:cs typeface="Times New Roman"/>
              </a:rPr>
              <a:t>kinetic energy</a:t>
            </a:r>
            <a:r>
              <a:rPr lang="en-US" sz="2000" dirty="0">
                <a:solidFill>
                  <a:srgbClr val="000000"/>
                </a:solidFill>
                <a:latin typeface="Times New Roman"/>
                <a:cs typeface="Times New Roman"/>
              </a:rPr>
              <a:t>.  This was called the </a:t>
            </a:r>
            <a:r>
              <a:rPr lang="en-US" sz="2000" dirty="0">
                <a:solidFill>
                  <a:srgbClr val="FF0000"/>
                </a:solidFill>
                <a:latin typeface="Times New Roman"/>
                <a:cs typeface="Times New Roman"/>
              </a:rPr>
              <a:t>work/energy theorem</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13" name="TextBox 12"/>
          <p:cNvSpPr txBox="1"/>
          <p:nvPr/>
        </p:nvSpPr>
        <p:spPr>
          <a:xfrm>
            <a:off x="274954" y="3506306"/>
            <a:ext cx="8653146" cy="2062103"/>
          </a:xfrm>
          <a:prstGeom prst="rect">
            <a:avLst/>
          </a:prstGeom>
          <a:noFill/>
        </p:spPr>
        <p:txBody>
          <a:bodyPr wrap="square" rtlCol="0">
            <a:spAutoFit/>
          </a:bodyPr>
          <a:lstStyle/>
          <a:p>
            <a:r>
              <a:rPr lang="en-US" sz="2800" dirty="0">
                <a:solidFill>
                  <a:srgbClr val="FF0000"/>
                </a:solidFill>
                <a:latin typeface="Apple Chancery"/>
                <a:cs typeface="Apple Chancery"/>
              </a:rPr>
              <a:t>We then </a:t>
            </a:r>
            <a:r>
              <a:rPr lang="en-US" sz="2000" dirty="0">
                <a:solidFill>
                  <a:srgbClr val="000000"/>
                </a:solidFill>
                <a:latin typeface="Times New Roman"/>
                <a:cs typeface="Times New Roman"/>
              </a:rPr>
              <a:t>noticed that </a:t>
            </a:r>
            <a:r>
              <a:rPr lang="en-US" sz="2000" dirty="0">
                <a:solidFill>
                  <a:srgbClr val="0000FF"/>
                </a:solidFill>
                <a:latin typeface="Times New Roman"/>
                <a:cs typeface="Times New Roman"/>
              </a:rPr>
              <a:t>there are forces whose </a:t>
            </a:r>
            <a:r>
              <a:rPr lang="en-US" sz="2000" dirty="0">
                <a:solidFill>
                  <a:srgbClr val="FF0000"/>
                </a:solidFill>
                <a:latin typeface="Times New Roman"/>
                <a:cs typeface="Times New Roman"/>
              </a:rPr>
              <a:t>work done </a:t>
            </a:r>
            <a:r>
              <a:rPr lang="en-US" sz="2000" dirty="0">
                <a:solidFill>
                  <a:srgbClr val="000000"/>
                </a:solidFill>
                <a:latin typeface="Times New Roman"/>
                <a:cs typeface="Times New Roman"/>
              </a:rPr>
              <a:t>does </a:t>
            </a:r>
            <a:r>
              <a:rPr lang="en-US" sz="2000" dirty="0">
                <a:solidFill>
                  <a:srgbClr val="FF0000"/>
                </a:solidFill>
                <a:latin typeface="Times New Roman"/>
                <a:cs typeface="Times New Roman"/>
              </a:rPr>
              <a:t>not depend upon the path taken</a:t>
            </a:r>
            <a:r>
              <a:rPr lang="en-US" sz="2000" dirty="0">
                <a:solidFill>
                  <a:srgbClr val="000000"/>
                </a:solidFill>
                <a:latin typeface="Times New Roman"/>
                <a:cs typeface="Times New Roman"/>
              </a:rPr>
              <a:t> as a body travels between two points—</a:t>
            </a:r>
            <a:r>
              <a:rPr lang="en-US" sz="2000" dirty="0">
                <a:solidFill>
                  <a:srgbClr val="3366FF"/>
                </a:solidFill>
                <a:latin typeface="Times New Roman"/>
                <a:cs typeface="Times New Roman"/>
              </a:rPr>
              <a:t>whose</a:t>
            </a:r>
            <a:r>
              <a:rPr lang="en-US" sz="2000" dirty="0">
                <a:solidFill>
                  <a:srgbClr val="000000"/>
                </a:solidFill>
                <a:latin typeface="Times New Roman"/>
                <a:cs typeface="Times New Roman"/>
              </a:rPr>
              <a:t> </a:t>
            </a:r>
            <a:r>
              <a:rPr lang="en-US" sz="2000" dirty="0">
                <a:solidFill>
                  <a:srgbClr val="3366FF"/>
                </a:solidFill>
                <a:latin typeface="Times New Roman"/>
                <a:cs typeface="Times New Roman"/>
              </a:rPr>
              <a:t>work</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is end-point independent </a:t>
            </a:r>
            <a:r>
              <a:rPr lang="en-US" sz="2000" dirty="0">
                <a:solidFill>
                  <a:srgbClr val="000000"/>
                </a:solidFill>
                <a:latin typeface="Times New Roman"/>
                <a:cs typeface="Times New Roman"/>
              </a:rPr>
              <a:t>(friction was clearly not one of these forces).  In such cases, we developed the idea of a function that, when evaluated at the endpoints, would allow us to determine how much work the field did as a body moved between the points . . . which is to say, we </a:t>
            </a:r>
            <a:r>
              <a:rPr lang="en-US" sz="2000" dirty="0">
                <a:solidFill>
                  <a:srgbClr val="FF0000"/>
                </a:solidFill>
                <a:latin typeface="Times New Roman"/>
                <a:cs typeface="Times New Roman"/>
              </a:rPr>
              <a:t>developed</a:t>
            </a:r>
            <a:r>
              <a:rPr lang="en-US" sz="2000" dirty="0">
                <a:solidFill>
                  <a:srgbClr val="000000"/>
                </a:solidFill>
                <a:latin typeface="Times New Roman"/>
                <a:cs typeface="Times New Roman"/>
              </a:rPr>
              <a:t> the idea of </a:t>
            </a:r>
            <a:r>
              <a:rPr lang="en-US" sz="2000" dirty="0">
                <a:solidFill>
                  <a:srgbClr val="FF0000"/>
                </a:solidFill>
                <a:latin typeface="Times New Roman"/>
                <a:cs typeface="Times New Roman"/>
              </a:rPr>
              <a:t>potential energy functions</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14" name="TextBox 13"/>
          <p:cNvSpPr txBox="1"/>
          <p:nvPr/>
        </p:nvSpPr>
        <p:spPr>
          <a:xfrm>
            <a:off x="274954" y="5590164"/>
            <a:ext cx="8653146" cy="523220"/>
          </a:xfrm>
          <a:prstGeom prst="rect">
            <a:avLst/>
          </a:prstGeom>
          <a:noFill/>
        </p:spPr>
        <p:txBody>
          <a:bodyPr wrap="square" rtlCol="0">
            <a:spAutoFit/>
          </a:bodyPr>
          <a:lstStyle/>
          <a:p>
            <a:r>
              <a:rPr lang="en-US" sz="2800" dirty="0">
                <a:solidFill>
                  <a:srgbClr val="FF0000"/>
                </a:solidFill>
                <a:latin typeface="Apple Chancery"/>
                <a:cs typeface="Apple Chancery"/>
              </a:rPr>
              <a:t>So now it’s time </a:t>
            </a:r>
            <a:r>
              <a:rPr lang="en-US" sz="2000" dirty="0">
                <a:solidFill>
                  <a:srgbClr val="000000"/>
                </a:solidFill>
                <a:latin typeface="Times New Roman"/>
                <a:cs typeface="Times New Roman"/>
              </a:rPr>
              <a:t>to take the last step, starting with </a:t>
            </a:r>
            <a:r>
              <a:rPr lang="en-US" sz="2000" dirty="0">
                <a:solidFill>
                  <a:srgbClr val="0000FF"/>
                </a:solidFill>
                <a:latin typeface="Times New Roman"/>
                <a:cs typeface="Times New Roman"/>
              </a:rPr>
              <a:t>the work/energy theorem</a:t>
            </a:r>
            <a:r>
              <a:rPr lang="en-US" sz="2000" dirty="0">
                <a:solidFill>
                  <a:srgbClr val="000000"/>
                </a:solidFill>
                <a:latin typeface="Times New Roman"/>
                <a:cs typeface="Times New Roman"/>
              </a:rPr>
              <a:t>.</a:t>
            </a:r>
            <a:endParaRPr lang="en-US" sz="2400" dirty="0">
              <a:latin typeface="Apple Chancery"/>
              <a:cs typeface="Apple Chancery"/>
            </a:endParaRPr>
          </a:p>
        </p:txBody>
      </p:sp>
    </p:spTree>
    <p:extLst>
      <p:ext uri="{BB962C8B-B14F-4D97-AF65-F5344CB8AC3E}">
        <p14:creationId xmlns:p14="http://schemas.microsoft.com/office/powerpoint/2010/main" val="340207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19.)</a:t>
            </a:r>
          </a:p>
        </p:txBody>
      </p:sp>
      <p:pic>
        <p:nvPicPr>
          <p:cNvPr id="2" name="loop-the-loop-tri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12113"/>
            <a:ext cx="9144000" cy="5715000"/>
          </a:xfrm>
          <a:prstGeom prst="rect">
            <a:avLst/>
          </a:prstGeom>
        </p:spPr>
      </p:pic>
      <p:sp>
        <p:nvSpPr>
          <p:cNvPr id="30" name="TextBox 29"/>
          <p:cNvSpPr txBox="1"/>
          <p:nvPr/>
        </p:nvSpPr>
        <p:spPr>
          <a:xfrm>
            <a:off x="385128" y="196163"/>
            <a:ext cx="5418772" cy="400110"/>
          </a:xfrm>
          <a:prstGeom prst="rect">
            <a:avLst/>
          </a:prstGeom>
          <a:noFill/>
        </p:spPr>
        <p:txBody>
          <a:bodyPr wrap="square" rtlCol="0">
            <a:spAutoFit/>
          </a:bodyPr>
          <a:lstStyle/>
          <a:p>
            <a:r>
              <a:rPr lang="en-US" sz="2000" dirty="0">
                <a:solidFill>
                  <a:srgbClr val="0000FF"/>
                </a:solidFill>
                <a:latin typeface="Apple Chancery"/>
                <a:cs typeface="Apple Chancery"/>
              </a:rPr>
              <a:t>Loop-the-loop trike:</a:t>
            </a:r>
            <a:endParaRPr lang="en-US" sz="2400" dirty="0">
              <a:latin typeface="Apple Chancery"/>
              <a:cs typeface="Apple Chancery"/>
            </a:endParaRPr>
          </a:p>
        </p:txBody>
      </p:sp>
    </p:spTree>
    <p:extLst>
      <p:ext uri="{BB962C8B-B14F-4D97-AF65-F5344CB8AC3E}">
        <p14:creationId xmlns:p14="http://schemas.microsoft.com/office/powerpoint/2010/main" val="1849919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p:cNvCxnSpPr/>
          <p:nvPr/>
        </p:nvCxnSpPr>
        <p:spPr>
          <a:xfrm flipV="1">
            <a:off x="1950712" y="4785366"/>
            <a:ext cx="0" cy="1840004"/>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4957" y="270299"/>
            <a:ext cx="5033334" cy="2369880"/>
          </a:xfrm>
          <a:prstGeom prst="rect">
            <a:avLst/>
          </a:prstGeom>
          <a:noFill/>
        </p:spPr>
        <p:txBody>
          <a:bodyPr wrap="square" rtlCol="0">
            <a:spAutoFit/>
          </a:bodyPr>
          <a:lstStyle/>
          <a:p>
            <a:r>
              <a:rPr lang="en-US" sz="2800" dirty="0">
                <a:solidFill>
                  <a:srgbClr val="FF0000"/>
                </a:solidFill>
                <a:latin typeface="Apple Chancery"/>
                <a:cs typeface="Apple Chancery"/>
              </a:rPr>
              <a:t>More fun—Problem #5: </a:t>
            </a:r>
            <a:r>
              <a:rPr lang="en-US" sz="2000" dirty="0">
                <a:solidFill>
                  <a:srgbClr val="000000"/>
                </a:solidFill>
                <a:latin typeface="Times New Roman"/>
                <a:cs typeface="Times New Roman"/>
              </a:rPr>
              <a:t>A </a:t>
            </a:r>
            <a:r>
              <a:rPr lang="en-US" sz="2000" dirty="0">
                <a:solidFill>
                  <a:srgbClr val="FF0000"/>
                </a:solidFill>
                <a:latin typeface="Times New Roman"/>
                <a:cs typeface="Times New Roman"/>
              </a:rPr>
              <a:t>friction-less ramp </a:t>
            </a:r>
            <a:r>
              <a:rPr lang="en-US" sz="2000" dirty="0">
                <a:solidFill>
                  <a:srgbClr val="000000"/>
                </a:solidFill>
                <a:latin typeface="Times New Roman"/>
                <a:cs typeface="Times New Roman"/>
              </a:rPr>
              <a:t>terminates in a </a:t>
            </a:r>
            <a:r>
              <a:rPr lang="en-US" sz="2000" dirty="0">
                <a:solidFill>
                  <a:srgbClr val="FF0000"/>
                </a:solidFill>
                <a:latin typeface="Times New Roman"/>
                <a:cs typeface="Times New Roman"/>
              </a:rPr>
              <a:t>loop of radius R</a:t>
            </a:r>
            <a:r>
              <a:rPr lang="en-US" sz="2000" dirty="0">
                <a:solidFill>
                  <a:srgbClr val="000000"/>
                </a:solidFill>
                <a:latin typeface="Times New Roman"/>
                <a:cs typeface="Times New Roman"/>
              </a:rPr>
              <a:t>.  A </a:t>
            </a:r>
            <a:r>
              <a:rPr lang="en-US" sz="2000" dirty="0">
                <a:solidFill>
                  <a:srgbClr val="0000FF"/>
                </a:solidFill>
                <a:latin typeface="Times New Roman"/>
                <a:cs typeface="Times New Roman"/>
              </a:rPr>
              <a:t>block of mass </a:t>
            </a:r>
            <a:r>
              <a:rPr lang="en-US" sz="2000" i="1" dirty="0">
                <a:solidFill>
                  <a:srgbClr val="0000FF"/>
                </a:solidFill>
                <a:latin typeface="Times New Roman"/>
                <a:cs typeface="Times New Roman"/>
              </a:rPr>
              <a:t>m</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is </a:t>
            </a:r>
            <a:r>
              <a:rPr lang="en-US" sz="2000" dirty="0">
                <a:solidFill>
                  <a:srgbClr val="0000FF"/>
                </a:solidFill>
                <a:latin typeface="Times New Roman"/>
                <a:cs typeface="Times New Roman"/>
              </a:rPr>
              <a:t>released from rest </a:t>
            </a:r>
            <a:r>
              <a:rPr lang="en-US" sz="2000" dirty="0">
                <a:solidFill>
                  <a:srgbClr val="000000"/>
                </a:solidFill>
                <a:latin typeface="Times New Roman"/>
                <a:cs typeface="Times New Roman"/>
              </a:rPr>
              <a:t>and allowed to </a:t>
            </a:r>
            <a:r>
              <a:rPr lang="en-US" sz="2000" dirty="0">
                <a:solidFill>
                  <a:srgbClr val="0000FF"/>
                </a:solidFill>
                <a:latin typeface="Times New Roman"/>
                <a:cs typeface="Times New Roman"/>
              </a:rPr>
              <a:t>slide down the ramp and into the loop</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How high up from the ground must the block be placed </a:t>
            </a:r>
            <a:r>
              <a:rPr lang="en-US" sz="2000" dirty="0">
                <a:solidFill>
                  <a:srgbClr val="000000"/>
                </a:solidFill>
                <a:latin typeface="Times New Roman"/>
                <a:cs typeface="Times New Roman"/>
              </a:rPr>
              <a:t>if it is to </a:t>
            </a:r>
            <a:r>
              <a:rPr lang="en-US" sz="2000" dirty="0">
                <a:solidFill>
                  <a:srgbClr val="FF0000"/>
                </a:solidFill>
                <a:latin typeface="Times New Roman"/>
                <a:cs typeface="Times New Roman"/>
              </a:rPr>
              <a:t>just barely make it through the top of the loop and out again?  </a:t>
            </a:r>
            <a:endParaRPr lang="en-US" sz="24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20.)</a:t>
            </a:r>
          </a:p>
        </p:txBody>
      </p:sp>
      <p:sp>
        <p:nvSpPr>
          <p:cNvPr id="19" name="TextBox 18"/>
          <p:cNvSpPr txBox="1"/>
          <p:nvPr/>
        </p:nvSpPr>
        <p:spPr>
          <a:xfrm>
            <a:off x="651519" y="2687590"/>
            <a:ext cx="4656772" cy="1938992"/>
          </a:xfrm>
          <a:prstGeom prst="rect">
            <a:avLst/>
          </a:prstGeom>
          <a:noFill/>
        </p:spPr>
        <p:txBody>
          <a:bodyPr wrap="square" rtlCol="0">
            <a:spAutoFit/>
          </a:bodyPr>
          <a:lstStyle/>
          <a:p>
            <a:r>
              <a:rPr lang="en-US" sz="2000" dirty="0">
                <a:solidFill>
                  <a:srgbClr val="FF0000"/>
                </a:solidFill>
                <a:latin typeface="Apple Chancery"/>
                <a:cs typeface="Apple Chancery"/>
              </a:rPr>
              <a:t>There are </a:t>
            </a:r>
            <a:r>
              <a:rPr lang="en-US" sz="2000" dirty="0">
                <a:solidFill>
                  <a:srgbClr val="FF0000"/>
                </a:solidFill>
                <a:latin typeface="Times New Roman"/>
                <a:cs typeface="Times New Roman"/>
              </a:rPr>
              <a:t>two points of interest </a:t>
            </a:r>
            <a:r>
              <a:rPr lang="en-US" sz="2000" dirty="0">
                <a:solidFill>
                  <a:srgbClr val="000000"/>
                </a:solidFill>
                <a:latin typeface="Times New Roman"/>
                <a:cs typeface="Times New Roman"/>
              </a:rPr>
              <a:t>here, the </a:t>
            </a:r>
            <a:r>
              <a:rPr lang="en-US" sz="2000" dirty="0">
                <a:solidFill>
                  <a:srgbClr val="0000FF"/>
                </a:solidFill>
                <a:latin typeface="Times New Roman"/>
                <a:cs typeface="Times New Roman"/>
              </a:rPr>
              <a:t>start point defined by </a:t>
            </a:r>
            <a:r>
              <a:rPr lang="en-US" sz="2000" i="1" dirty="0">
                <a:solidFill>
                  <a:srgbClr val="0000FF"/>
                </a:solidFill>
                <a:latin typeface="Times New Roman"/>
                <a:cs typeface="Times New Roman"/>
              </a:rPr>
              <a:t>h </a:t>
            </a:r>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top of the arc </a:t>
            </a:r>
            <a:r>
              <a:rPr lang="en-US" sz="2000" dirty="0">
                <a:solidFill>
                  <a:srgbClr val="000000"/>
                </a:solidFill>
                <a:latin typeface="Times New Roman"/>
                <a:cs typeface="Times New Roman"/>
              </a:rPr>
              <a:t>where the velocity is just big enough to allow the block to skim through and out again. The </a:t>
            </a:r>
            <a:r>
              <a:rPr lang="en-US" sz="2000" dirty="0">
                <a:solidFill>
                  <a:srgbClr val="FF0000"/>
                </a:solidFill>
                <a:latin typeface="Times New Roman"/>
                <a:cs typeface="Times New Roman"/>
              </a:rPr>
              <a:t>motion at the top is clearly centripetal</a:t>
            </a:r>
            <a:r>
              <a:rPr lang="en-US" sz="2000" dirty="0">
                <a:solidFill>
                  <a:srgbClr val="000000"/>
                </a:solidFill>
                <a:latin typeface="Times New Roman"/>
                <a:cs typeface="Times New Roman"/>
              </a:rPr>
              <a:t>, so let’s start there.  In general:</a:t>
            </a:r>
            <a:endParaRPr lang="en-US" sz="2400" dirty="0">
              <a:latin typeface="Apple Chancery"/>
              <a:cs typeface="Apple Chancery"/>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494506798"/>
              </p:ext>
            </p:extLst>
          </p:nvPr>
        </p:nvGraphicFramePr>
        <p:xfrm>
          <a:off x="1809296" y="4785366"/>
          <a:ext cx="131762" cy="147637"/>
        </p:xfrm>
        <a:graphic>
          <a:graphicData uri="http://schemas.openxmlformats.org/presentationml/2006/ole">
            <mc:AlternateContent xmlns:mc="http://schemas.openxmlformats.org/markup-compatibility/2006">
              <mc:Choice xmlns:v="urn:schemas-microsoft-com:vml" Requires="v">
                <p:oleObj spid="_x0000_s18433"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1809296" y="4785366"/>
                        <a:ext cx="131762" cy="147637"/>
                      </a:xfrm>
                      <a:prstGeom prst="rect">
                        <a:avLst/>
                      </a:prstGeom>
                    </p:spPr>
                  </p:pic>
                </p:oleObj>
              </mc:Fallback>
            </mc:AlternateContent>
          </a:graphicData>
        </a:graphic>
      </p:graphicFrame>
      <p:cxnSp>
        <p:nvCxnSpPr>
          <p:cNvPr id="32" name="Straight Connector 31"/>
          <p:cNvCxnSpPr/>
          <p:nvPr/>
        </p:nvCxnSpPr>
        <p:spPr>
          <a:xfrm flipH="1" flipV="1">
            <a:off x="6032500" y="825500"/>
            <a:ext cx="1134273" cy="26633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6188221" y="1542105"/>
            <a:ext cx="1984" cy="2482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2127953021"/>
              </p:ext>
            </p:extLst>
          </p:nvPr>
        </p:nvGraphicFramePr>
        <p:xfrm>
          <a:off x="5902325" y="2540000"/>
          <a:ext cx="203200" cy="266700"/>
        </p:xfrm>
        <a:graphic>
          <a:graphicData uri="http://schemas.openxmlformats.org/presentationml/2006/ole">
            <mc:AlternateContent xmlns:mc="http://schemas.openxmlformats.org/markup-compatibility/2006">
              <mc:Choice xmlns:v="urn:schemas-microsoft-com:vml" Requires="v">
                <p:oleObj spid="_x0000_s18434" name="Equation" r:id="rId5" imgW="127000" imgH="165100" progId="Equation.DSMT4">
                  <p:embed/>
                </p:oleObj>
              </mc:Choice>
              <mc:Fallback>
                <p:oleObj name="Equation" r:id="rId5" imgW="127000" imgH="165100" progId="Equation.DSMT4">
                  <p:embed/>
                  <p:pic>
                    <p:nvPicPr>
                      <p:cNvPr id="0" name=""/>
                      <p:cNvPicPr/>
                      <p:nvPr/>
                    </p:nvPicPr>
                    <p:blipFill>
                      <a:blip r:embed="rId6"/>
                      <a:stretch>
                        <a:fillRect/>
                      </a:stretch>
                    </p:blipFill>
                    <p:spPr>
                      <a:xfrm>
                        <a:off x="5902325" y="2540000"/>
                        <a:ext cx="203200" cy="2667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818999488"/>
              </p:ext>
            </p:extLst>
          </p:nvPr>
        </p:nvGraphicFramePr>
        <p:xfrm>
          <a:off x="3485898" y="5010804"/>
          <a:ext cx="2825750" cy="1330325"/>
        </p:xfrm>
        <a:graphic>
          <a:graphicData uri="http://schemas.openxmlformats.org/presentationml/2006/ole">
            <mc:AlternateContent xmlns:mc="http://schemas.openxmlformats.org/markup-compatibility/2006">
              <mc:Choice xmlns:v="urn:schemas-microsoft-com:vml" Requires="v">
                <p:oleObj spid="_x0000_s18435" name="Equation" r:id="rId7" imgW="1752600" imgH="825500" progId="Equation.DSMT4">
                  <p:embed/>
                </p:oleObj>
              </mc:Choice>
              <mc:Fallback>
                <p:oleObj name="Equation" r:id="rId7" imgW="1752600" imgH="825500" progId="Equation.DSMT4">
                  <p:embed/>
                  <p:pic>
                    <p:nvPicPr>
                      <p:cNvPr id="0" name=""/>
                      <p:cNvPicPr/>
                      <p:nvPr/>
                    </p:nvPicPr>
                    <p:blipFill>
                      <a:blip r:embed="rId8"/>
                      <a:stretch>
                        <a:fillRect/>
                      </a:stretch>
                    </p:blipFill>
                    <p:spPr>
                      <a:xfrm>
                        <a:off x="3485898" y="5010804"/>
                        <a:ext cx="2825750" cy="1330325"/>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516597329"/>
              </p:ext>
            </p:extLst>
          </p:nvPr>
        </p:nvGraphicFramePr>
        <p:xfrm>
          <a:off x="2172298" y="5992167"/>
          <a:ext cx="388937" cy="266700"/>
        </p:xfrm>
        <a:graphic>
          <a:graphicData uri="http://schemas.openxmlformats.org/presentationml/2006/ole">
            <mc:AlternateContent xmlns:mc="http://schemas.openxmlformats.org/markup-compatibility/2006">
              <mc:Choice xmlns:v="urn:schemas-microsoft-com:vml" Requires="v">
                <p:oleObj spid="_x0000_s18436" name="Equation" r:id="rId9" imgW="241300" imgH="165100" progId="Equation.DSMT4">
                  <p:embed/>
                </p:oleObj>
              </mc:Choice>
              <mc:Fallback>
                <p:oleObj name="Equation" r:id="rId9" imgW="241300" imgH="165100" progId="Equation.DSMT4">
                  <p:embed/>
                  <p:pic>
                    <p:nvPicPr>
                      <p:cNvPr id="0" name=""/>
                      <p:cNvPicPr/>
                      <p:nvPr/>
                    </p:nvPicPr>
                    <p:blipFill>
                      <a:blip r:embed="rId10"/>
                      <a:stretch>
                        <a:fillRect/>
                      </a:stretch>
                    </p:blipFill>
                    <p:spPr>
                      <a:xfrm>
                        <a:off x="2172298" y="5992167"/>
                        <a:ext cx="388937" cy="2667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2650422162"/>
              </p:ext>
            </p:extLst>
          </p:nvPr>
        </p:nvGraphicFramePr>
        <p:xfrm>
          <a:off x="1523997" y="5869720"/>
          <a:ext cx="265113" cy="246062"/>
        </p:xfrm>
        <a:graphic>
          <a:graphicData uri="http://schemas.openxmlformats.org/presentationml/2006/ole">
            <mc:AlternateContent xmlns:mc="http://schemas.openxmlformats.org/markup-compatibility/2006">
              <mc:Choice xmlns:v="urn:schemas-microsoft-com:vml" Requires="v">
                <p:oleObj spid="_x0000_s18437" name="Equation" r:id="rId11" imgW="165100" imgH="152400" progId="Equation.DSMT4">
                  <p:embed/>
                </p:oleObj>
              </mc:Choice>
              <mc:Fallback>
                <p:oleObj name="Equation" r:id="rId11" imgW="165100" imgH="152400" progId="Equation.DSMT4">
                  <p:embed/>
                  <p:pic>
                    <p:nvPicPr>
                      <p:cNvPr id="0" name=""/>
                      <p:cNvPicPr/>
                      <p:nvPr/>
                    </p:nvPicPr>
                    <p:blipFill>
                      <a:blip r:embed="rId12"/>
                      <a:stretch>
                        <a:fillRect/>
                      </a:stretch>
                    </p:blipFill>
                    <p:spPr>
                      <a:xfrm>
                        <a:off x="1523997" y="5869720"/>
                        <a:ext cx="265113" cy="246062"/>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3689641421"/>
              </p:ext>
            </p:extLst>
          </p:nvPr>
        </p:nvGraphicFramePr>
        <p:xfrm>
          <a:off x="2403474" y="5495788"/>
          <a:ext cx="146050" cy="147637"/>
        </p:xfrm>
        <a:graphic>
          <a:graphicData uri="http://schemas.openxmlformats.org/presentationml/2006/ole">
            <mc:AlternateContent xmlns:mc="http://schemas.openxmlformats.org/markup-compatibility/2006">
              <mc:Choice xmlns:v="urn:schemas-microsoft-com:vml" Requires="v">
                <p:oleObj spid="_x0000_s18438" name="Equation" r:id="rId13" imgW="127000" imgH="127000" progId="Equation.DSMT4">
                  <p:embed/>
                </p:oleObj>
              </mc:Choice>
              <mc:Fallback>
                <p:oleObj name="Equation" r:id="rId13" imgW="127000" imgH="127000" progId="Equation.DSMT4">
                  <p:embed/>
                  <p:pic>
                    <p:nvPicPr>
                      <p:cNvPr id="0" name=""/>
                      <p:cNvPicPr/>
                      <p:nvPr/>
                    </p:nvPicPr>
                    <p:blipFill>
                      <a:blip r:embed="rId14"/>
                      <a:stretch>
                        <a:fillRect/>
                      </a:stretch>
                    </p:blipFill>
                    <p:spPr>
                      <a:xfrm>
                        <a:off x="2403474" y="5495788"/>
                        <a:ext cx="146050" cy="147637"/>
                      </a:xfrm>
                      <a:prstGeom prst="rect">
                        <a:avLst/>
                      </a:prstGeom>
                    </p:spPr>
                  </p:pic>
                </p:oleObj>
              </mc:Fallback>
            </mc:AlternateContent>
          </a:graphicData>
        </a:graphic>
      </p:graphicFrame>
      <p:cxnSp>
        <p:nvCxnSpPr>
          <p:cNvPr id="63" name="Straight Connector 62"/>
          <p:cNvCxnSpPr/>
          <p:nvPr/>
        </p:nvCxnSpPr>
        <p:spPr>
          <a:xfrm>
            <a:off x="1523997" y="5495788"/>
            <a:ext cx="835025"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21593252">
            <a:off x="1765533" y="5304130"/>
            <a:ext cx="368300" cy="371475"/>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2052312" y="5544282"/>
            <a:ext cx="0" cy="763588"/>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5892800" y="4063993"/>
            <a:ext cx="30226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4022116">
            <a:off x="6332563" y="1404325"/>
            <a:ext cx="193277" cy="173443"/>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099300" y="2136685"/>
            <a:ext cx="1930400" cy="1930400"/>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3318424194"/>
              </p:ext>
            </p:extLst>
          </p:nvPr>
        </p:nvGraphicFramePr>
        <p:xfrm>
          <a:off x="8463757" y="2953373"/>
          <a:ext cx="242888" cy="246063"/>
        </p:xfrm>
        <a:graphic>
          <a:graphicData uri="http://schemas.openxmlformats.org/presentationml/2006/ole">
            <mc:AlternateContent xmlns:mc="http://schemas.openxmlformats.org/markup-compatibility/2006">
              <mc:Choice xmlns:v="urn:schemas-microsoft-com:vml" Requires="v">
                <p:oleObj spid="_x0000_s18439" name="Equation" r:id="rId15" imgW="152400" imgH="152400" progId="Equation.DSMT4">
                  <p:embed/>
                </p:oleObj>
              </mc:Choice>
              <mc:Fallback>
                <p:oleObj name="Equation" r:id="rId15" imgW="152400" imgH="152400" progId="Equation.DSMT4">
                  <p:embed/>
                  <p:pic>
                    <p:nvPicPr>
                      <p:cNvPr id="0" name=""/>
                      <p:cNvPicPr/>
                      <p:nvPr/>
                    </p:nvPicPr>
                    <p:blipFill>
                      <a:blip r:embed="rId16"/>
                      <a:stretch>
                        <a:fillRect/>
                      </a:stretch>
                    </p:blipFill>
                    <p:spPr>
                      <a:xfrm>
                        <a:off x="8463757" y="2953373"/>
                        <a:ext cx="242888" cy="246063"/>
                      </a:xfrm>
                      <a:prstGeom prst="rect">
                        <a:avLst/>
                      </a:prstGeom>
                    </p:spPr>
                  </p:pic>
                </p:oleObj>
              </mc:Fallback>
            </mc:AlternateContent>
          </a:graphicData>
        </a:graphic>
      </p:graphicFrame>
      <p:cxnSp>
        <p:nvCxnSpPr>
          <p:cNvPr id="55" name="Straight Arrow Connector 54"/>
          <p:cNvCxnSpPr/>
          <p:nvPr/>
        </p:nvCxnSpPr>
        <p:spPr>
          <a:xfrm flipV="1">
            <a:off x="8031705" y="2686678"/>
            <a:ext cx="883695" cy="51275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839780" y="5541317"/>
            <a:ext cx="0" cy="763588"/>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51519" y="4785366"/>
            <a:ext cx="847081" cy="400110"/>
          </a:xfrm>
          <a:prstGeom prst="rect">
            <a:avLst/>
          </a:prstGeom>
          <a:noFill/>
        </p:spPr>
        <p:txBody>
          <a:bodyPr wrap="square" rtlCol="0">
            <a:spAutoFit/>
          </a:bodyPr>
          <a:lstStyle/>
          <a:p>
            <a:r>
              <a:rPr lang="en-US" sz="2000" dirty="0" err="1">
                <a:latin typeface="Times New Roman"/>
                <a:cs typeface="Times New Roman"/>
              </a:rPr>
              <a:t>f.b.d</a:t>
            </a:r>
            <a:r>
              <a:rPr lang="en-US" sz="2000" dirty="0">
                <a:latin typeface="Times New Roman"/>
                <a:cs typeface="Times New Roman"/>
              </a:rPr>
              <a:t>.</a:t>
            </a:r>
            <a:endParaRPr lang="en-US" sz="2400" dirty="0">
              <a:latin typeface="Times New Roman"/>
              <a:cs typeface="Times New Roman"/>
            </a:endParaRPr>
          </a:p>
        </p:txBody>
      </p:sp>
      <p:sp>
        <p:nvSpPr>
          <p:cNvPr id="65" name="Rectangle 64"/>
          <p:cNvSpPr/>
          <p:nvPr/>
        </p:nvSpPr>
        <p:spPr>
          <a:xfrm>
            <a:off x="7965903" y="2164272"/>
            <a:ext cx="193277" cy="173443"/>
          </a:xfrm>
          <a:prstGeom prst="rect">
            <a:avLst/>
          </a:prstGeom>
          <a:solidFill>
            <a:srgbClr val="00F301">
              <a:alpha val="46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flipH="1">
            <a:off x="7388747" y="2247851"/>
            <a:ext cx="53870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7" name="Object 66"/>
          <p:cNvGraphicFramePr>
            <a:graphicFrameLocks noChangeAspect="1"/>
          </p:cNvGraphicFramePr>
          <p:nvPr>
            <p:extLst>
              <p:ext uri="{D42A27DB-BD31-4B8C-83A1-F6EECF244321}">
                <p14:modId xmlns:p14="http://schemas.microsoft.com/office/powerpoint/2010/main" val="3822610902"/>
              </p:ext>
            </p:extLst>
          </p:nvPr>
        </p:nvGraphicFramePr>
        <p:xfrm>
          <a:off x="7196138" y="1851025"/>
          <a:ext cx="387350" cy="368300"/>
        </p:xfrm>
        <a:graphic>
          <a:graphicData uri="http://schemas.openxmlformats.org/presentationml/2006/ole">
            <mc:AlternateContent xmlns:mc="http://schemas.openxmlformats.org/markup-compatibility/2006">
              <mc:Choice xmlns:v="urn:schemas-microsoft-com:vml" Requires="v">
                <p:oleObj spid="_x0000_s18440" name="Equation" r:id="rId17" imgW="241300" imgH="228600" progId="Equation.DSMT4">
                  <p:embed/>
                </p:oleObj>
              </mc:Choice>
              <mc:Fallback>
                <p:oleObj name="Equation" r:id="rId17" imgW="241300" imgH="228600" progId="Equation.DSMT4">
                  <p:embed/>
                  <p:pic>
                    <p:nvPicPr>
                      <p:cNvPr id="0" name=""/>
                      <p:cNvPicPr/>
                      <p:nvPr/>
                    </p:nvPicPr>
                    <p:blipFill>
                      <a:blip r:embed="rId18"/>
                      <a:stretch>
                        <a:fillRect/>
                      </a:stretch>
                    </p:blipFill>
                    <p:spPr>
                      <a:xfrm>
                        <a:off x="7196138" y="1851025"/>
                        <a:ext cx="387350" cy="3683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984889845"/>
              </p:ext>
            </p:extLst>
          </p:nvPr>
        </p:nvGraphicFramePr>
        <p:xfrm>
          <a:off x="6623997" y="1473208"/>
          <a:ext cx="229714" cy="177443"/>
        </p:xfrm>
        <a:graphic>
          <a:graphicData uri="http://schemas.openxmlformats.org/presentationml/2006/ole">
            <mc:AlternateContent xmlns:mc="http://schemas.openxmlformats.org/markup-compatibility/2006">
              <mc:Choice xmlns:v="urn:schemas-microsoft-com:vml" Requires="v">
                <p:oleObj spid="_x0000_s18441" name="Equation" r:id="rId19" imgW="165100" imgH="127000" progId="Equation.DSMT4">
                  <p:embed/>
                </p:oleObj>
              </mc:Choice>
              <mc:Fallback>
                <p:oleObj name="Equation" r:id="rId19" imgW="165100" imgH="127000" progId="Equation.DSMT4">
                  <p:embed/>
                  <p:pic>
                    <p:nvPicPr>
                      <p:cNvPr id="0" name=""/>
                      <p:cNvPicPr/>
                      <p:nvPr/>
                    </p:nvPicPr>
                    <p:blipFill>
                      <a:blip r:embed="rId20"/>
                      <a:stretch>
                        <a:fillRect/>
                      </a:stretch>
                    </p:blipFill>
                    <p:spPr>
                      <a:xfrm>
                        <a:off x="6623997" y="1473208"/>
                        <a:ext cx="229714" cy="177443"/>
                      </a:xfrm>
                      <a:prstGeom prst="rect">
                        <a:avLst/>
                      </a:prstGeom>
                    </p:spPr>
                  </p:pic>
                </p:oleObj>
              </mc:Fallback>
            </mc:AlternateContent>
          </a:graphicData>
        </a:graphic>
      </p:graphicFrame>
    </p:spTree>
    <p:extLst>
      <p:ext uri="{BB962C8B-B14F-4D97-AF65-F5344CB8AC3E}">
        <p14:creationId xmlns:p14="http://schemas.microsoft.com/office/powerpoint/2010/main" val="302611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p:cNvGraphicFramePr>
            <a:graphicFrameLocks noChangeAspect="1"/>
          </p:cNvGraphicFramePr>
          <p:nvPr>
            <p:extLst>
              <p:ext uri="{D42A27DB-BD31-4B8C-83A1-F6EECF244321}">
                <p14:modId xmlns:p14="http://schemas.microsoft.com/office/powerpoint/2010/main" val="4057410551"/>
              </p:ext>
            </p:extLst>
          </p:nvPr>
        </p:nvGraphicFramePr>
        <p:xfrm>
          <a:off x="1447800" y="2692400"/>
          <a:ext cx="2292350" cy="777875"/>
        </p:xfrm>
        <a:graphic>
          <a:graphicData uri="http://schemas.openxmlformats.org/presentationml/2006/ole">
            <mc:AlternateContent xmlns:mc="http://schemas.openxmlformats.org/markup-compatibility/2006">
              <mc:Choice xmlns:v="urn:schemas-microsoft-com:vml" Requires="v">
                <p:oleObj spid="_x0000_s19457" name="Equation" r:id="rId3" imgW="1422400" imgH="482600" progId="Equation.DSMT4">
                  <p:embed/>
                </p:oleObj>
              </mc:Choice>
              <mc:Fallback>
                <p:oleObj name="Equation" r:id="rId3" imgW="1422400" imgH="482600" progId="Equation.DSMT4">
                  <p:embed/>
                  <p:pic>
                    <p:nvPicPr>
                      <p:cNvPr id="0" name=""/>
                      <p:cNvPicPr/>
                      <p:nvPr/>
                    </p:nvPicPr>
                    <p:blipFill>
                      <a:blip r:embed="rId4"/>
                      <a:stretch>
                        <a:fillRect/>
                      </a:stretch>
                    </p:blipFill>
                    <p:spPr>
                      <a:xfrm>
                        <a:off x="1447800" y="2692400"/>
                        <a:ext cx="2292350" cy="777875"/>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21.)</a:t>
            </a:r>
          </a:p>
        </p:txBody>
      </p:sp>
      <p:sp>
        <p:nvSpPr>
          <p:cNvPr id="19" name="TextBox 18"/>
          <p:cNvSpPr txBox="1"/>
          <p:nvPr/>
        </p:nvSpPr>
        <p:spPr>
          <a:xfrm>
            <a:off x="221138" y="284435"/>
            <a:ext cx="5366862" cy="1015663"/>
          </a:xfrm>
          <a:prstGeom prst="rect">
            <a:avLst/>
          </a:prstGeom>
          <a:noFill/>
        </p:spPr>
        <p:txBody>
          <a:bodyPr wrap="square" rtlCol="0">
            <a:spAutoFit/>
          </a:bodyPr>
          <a:lstStyle/>
          <a:p>
            <a:r>
              <a:rPr lang="en-US" sz="2000" dirty="0">
                <a:solidFill>
                  <a:srgbClr val="0000FF"/>
                </a:solidFill>
                <a:latin typeface="Apple Chancery"/>
                <a:cs typeface="Apple Chancery"/>
              </a:rPr>
              <a:t>The trickiness here </a:t>
            </a:r>
            <a:r>
              <a:rPr lang="en-US" sz="2000" dirty="0">
                <a:solidFill>
                  <a:srgbClr val="000000"/>
                </a:solidFill>
                <a:latin typeface="Times New Roman"/>
                <a:cs typeface="Times New Roman"/>
              </a:rPr>
              <a:t>is in noting that at </a:t>
            </a:r>
            <a:r>
              <a:rPr lang="en-US" sz="2000" dirty="0">
                <a:solidFill>
                  <a:srgbClr val="0000FF"/>
                </a:solidFill>
                <a:latin typeface="Times New Roman"/>
                <a:cs typeface="Times New Roman"/>
              </a:rPr>
              <a:t>if the block is to just barely skim through the top</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normal force </a:t>
            </a:r>
            <a:r>
              <a:rPr lang="en-US" sz="2000" i="1" dirty="0">
                <a:solidFill>
                  <a:srgbClr val="FF0000"/>
                </a:solidFill>
                <a:latin typeface="Times New Roman"/>
                <a:cs typeface="Times New Roman"/>
              </a:rPr>
              <a:t>will go to zero</a:t>
            </a:r>
            <a:r>
              <a:rPr lang="en-US" sz="2000" dirty="0">
                <a:solidFill>
                  <a:srgbClr val="000000"/>
                </a:solidFill>
                <a:latin typeface="Times New Roman"/>
                <a:cs typeface="Times New Roman"/>
              </a:rPr>
              <a:t>, so that:</a:t>
            </a:r>
            <a:endParaRPr lang="en-US" sz="2400" dirty="0">
              <a:latin typeface="Apple Chancery"/>
              <a:cs typeface="Apple Chancery"/>
            </a:endParaRPr>
          </a:p>
        </p:txBody>
      </p:sp>
      <p:cxnSp>
        <p:nvCxnSpPr>
          <p:cNvPr id="32" name="Straight Connector 31"/>
          <p:cNvCxnSpPr/>
          <p:nvPr/>
        </p:nvCxnSpPr>
        <p:spPr>
          <a:xfrm flipH="1" flipV="1">
            <a:off x="6032500" y="825500"/>
            <a:ext cx="1134273" cy="266331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6188221" y="1542105"/>
            <a:ext cx="1984" cy="2482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2519655937"/>
              </p:ext>
            </p:extLst>
          </p:nvPr>
        </p:nvGraphicFramePr>
        <p:xfrm>
          <a:off x="5902325" y="2540000"/>
          <a:ext cx="203200" cy="266700"/>
        </p:xfrm>
        <a:graphic>
          <a:graphicData uri="http://schemas.openxmlformats.org/presentationml/2006/ole">
            <mc:AlternateContent xmlns:mc="http://schemas.openxmlformats.org/markup-compatibility/2006">
              <mc:Choice xmlns:v="urn:schemas-microsoft-com:vml" Requires="v">
                <p:oleObj spid="_x0000_s19458" name="Equation" r:id="rId5" imgW="127000" imgH="165100" progId="Equation.DSMT4">
                  <p:embed/>
                </p:oleObj>
              </mc:Choice>
              <mc:Fallback>
                <p:oleObj name="Equation" r:id="rId5" imgW="127000" imgH="165100" progId="Equation.DSMT4">
                  <p:embed/>
                  <p:pic>
                    <p:nvPicPr>
                      <p:cNvPr id="0" name=""/>
                      <p:cNvPicPr/>
                      <p:nvPr/>
                    </p:nvPicPr>
                    <p:blipFill>
                      <a:blip r:embed="rId6"/>
                      <a:stretch>
                        <a:fillRect/>
                      </a:stretch>
                    </p:blipFill>
                    <p:spPr>
                      <a:xfrm>
                        <a:off x="5902325" y="2540000"/>
                        <a:ext cx="203200" cy="266700"/>
                      </a:xfrm>
                      <a:prstGeom prst="rect">
                        <a:avLst/>
                      </a:prstGeom>
                    </p:spPr>
                  </p:pic>
                </p:oleObj>
              </mc:Fallback>
            </mc:AlternateContent>
          </a:graphicData>
        </a:graphic>
      </p:graphicFrame>
      <p:sp>
        <p:nvSpPr>
          <p:cNvPr id="47" name="Rectangle 46"/>
          <p:cNvSpPr/>
          <p:nvPr/>
        </p:nvSpPr>
        <p:spPr>
          <a:xfrm>
            <a:off x="5892800" y="4063993"/>
            <a:ext cx="30226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099300" y="2136685"/>
            <a:ext cx="1930400" cy="1930400"/>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3653797723"/>
              </p:ext>
            </p:extLst>
          </p:nvPr>
        </p:nvGraphicFramePr>
        <p:xfrm>
          <a:off x="8463757" y="2953373"/>
          <a:ext cx="242888" cy="246063"/>
        </p:xfrm>
        <a:graphic>
          <a:graphicData uri="http://schemas.openxmlformats.org/presentationml/2006/ole">
            <mc:AlternateContent xmlns:mc="http://schemas.openxmlformats.org/markup-compatibility/2006">
              <mc:Choice xmlns:v="urn:schemas-microsoft-com:vml" Requires="v">
                <p:oleObj spid="_x0000_s19459" name="Equation" r:id="rId7" imgW="152400" imgH="152400" progId="Equation.DSMT4">
                  <p:embed/>
                </p:oleObj>
              </mc:Choice>
              <mc:Fallback>
                <p:oleObj name="Equation" r:id="rId7" imgW="152400" imgH="152400" progId="Equation.DSMT4">
                  <p:embed/>
                  <p:pic>
                    <p:nvPicPr>
                      <p:cNvPr id="0" name=""/>
                      <p:cNvPicPr/>
                      <p:nvPr/>
                    </p:nvPicPr>
                    <p:blipFill>
                      <a:blip r:embed="rId8"/>
                      <a:stretch>
                        <a:fillRect/>
                      </a:stretch>
                    </p:blipFill>
                    <p:spPr>
                      <a:xfrm>
                        <a:off x="8463757" y="2953373"/>
                        <a:ext cx="242888" cy="246063"/>
                      </a:xfrm>
                      <a:prstGeom prst="rect">
                        <a:avLst/>
                      </a:prstGeom>
                    </p:spPr>
                  </p:pic>
                </p:oleObj>
              </mc:Fallback>
            </mc:AlternateContent>
          </a:graphicData>
        </a:graphic>
      </p:graphicFrame>
      <p:cxnSp>
        <p:nvCxnSpPr>
          <p:cNvPr id="55" name="Straight Arrow Connector 54"/>
          <p:cNvCxnSpPr/>
          <p:nvPr/>
        </p:nvCxnSpPr>
        <p:spPr>
          <a:xfrm flipV="1">
            <a:off x="8031705" y="2686678"/>
            <a:ext cx="883695" cy="51275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1099223392"/>
              </p:ext>
            </p:extLst>
          </p:nvPr>
        </p:nvGraphicFramePr>
        <p:xfrm>
          <a:off x="1147763" y="1439863"/>
          <a:ext cx="2825750" cy="1328737"/>
        </p:xfrm>
        <a:graphic>
          <a:graphicData uri="http://schemas.openxmlformats.org/presentationml/2006/ole">
            <mc:AlternateContent xmlns:mc="http://schemas.openxmlformats.org/markup-compatibility/2006">
              <mc:Choice xmlns:v="urn:schemas-microsoft-com:vml" Requires="v">
                <p:oleObj spid="_x0000_s19460" name="Equation" r:id="rId9" imgW="1752600" imgH="825500" progId="Equation.DSMT4">
                  <p:embed/>
                </p:oleObj>
              </mc:Choice>
              <mc:Fallback>
                <p:oleObj name="Equation" r:id="rId9" imgW="1752600" imgH="825500" progId="Equation.DSMT4">
                  <p:embed/>
                  <p:pic>
                    <p:nvPicPr>
                      <p:cNvPr id="0" name=""/>
                      <p:cNvPicPr/>
                      <p:nvPr/>
                    </p:nvPicPr>
                    <p:blipFill>
                      <a:blip r:embed="rId10"/>
                      <a:stretch>
                        <a:fillRect/>
                      </a:stretch>
                    </p:blipFill>
                    <p:spPr>
                      <a:xfrm>
                        <a:off x="1147763" y="1439863"/>
                        <a:ext cx="2825750" cy="1328737"/>
                      </a:xfrm>
                      <a:prstGeom prst="rect">
                        <a:avLst/>
                      </a:prstGeom>
                    </p:spPr>
                  </p:pic>
                </p:oleObj>
              </mc:Fallback>
            </mc:AlternateContent>
          </a:graphicData>
        </a:graphic>
      </p:graphicFrame>
      <p:cxnSp>
        <p:nvCxnSpPr>
          <p:cNvPr id="27" name="Straight Connector 26"/>
          <p:cNvCxnSpPr/>
          <p:nvPr/>
        </p:nvCxnSpPr>
        <p:spPr>
          <a:xfrm flipV="1">
            <a:off x="1885496" y="1698535"/>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2599608782"/>
              </p:ext>
            </p:extLst>
          </p:nvPr>
        </p:nvGraphicFramePr>
        <p:xfrm>
          <a:off x="2101396" y="1514475"/>
          <a:ext cx="154180" cy="184060"/>
        </p:xfrm>
        <a:graphic>
          <a:graphicData uri="http://schemas.openxmlformats.org/presentationml/2006/ole">
            <mc:AlternateContent xmlns:mc="http://schemas.openxmlformats.org/markup-compatibility/2006">
              <mc:Choice xmlns:v="urn:schemas-microsoft-com:vml" Requires="v">
                <p:oleObj spid="_x0000_s19461" name="Equation" r:id="rId11" imgW="127000" imgH="152400" progId="Equation.DSMT4">
                  <p:embed/>
                </p:oleObj>
              </mc:Choice>
              <mc:Fallback>
                <p:oleObj name="Equation" r:id="rId11" imgW="127000" imgH="152400" progId="Equation.DSMT4">
                  <p:embed/>
                  <p:pic>
                    <p:nvPicPr>
                      <p:cNvPr id="0" name=""/>
                      <p:cNvPicPr/>
                      <p:nvPr/>
                    </p:nvPicPr>
                    <p:blipFill>
                      <a:blip r:embed="rId12"/>
                      <a:stretch>
                        <a:fillRect/>
                      </a:stretch>
                    </p:blipFill>
                    <p:spPr>
                      <a:xfrm>
                        <a:off x="2101396" y="1514475"/>
                        <a:ext cx="154180" cy="184060"/>
                      </a:xfrm>
                      <a:prstGeom prst="rect">
                        <a:avLst/>
                      </a:prstGeom>
                    </p:spPr>
                  </p:pic>
                </p:oleObj>
              </mc:Fallback>
            </mc:AlternateContent>
          </a:graphicData>
        </a:graphic>
      </p:graphicFrame>
      <p:cxnSp>
        <p:nvCxnSpPr>
          <p:cNvPr id="29" name="Straight Connector 28"/>
          <p:cNvCxnSpPr/>
          <p:nvPr/>
        </p:nvCxnSpPr>
        <p:spPr>
          <a:xfrm flipV="1">
            <a:off x="2295524" y="2914045"/>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813502" y="2970836"/>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2727903749"/>
              </p:ext>
            </p:extLst>
          </p:nvPr>
        </p:nvGraphicFramePr>
        <p:xfrm>
          <a:off x="1447800" y="3351491"/>
          <a:ext cx="1738313" cy="492125"/>
        </p:xfrm>
        <a:graphic>
          <a:graphicData uri="http://schemas.openxmlformats.org/presentationml/2006/ole">
            <mc:AlternateContent xmlns:mc="http://schemas.openxmlformats.org/markup-compatibility/2006">
              <mc:Choice xmlns:v="urn:schemas-microsoft-com:vml" Requires="v">
                <p:oleObj spid="_x0000_s19462" name="Equation" r:id="rId13" imgW="1079500" imgH="304800" progId="Equation.DSMT4">
                  <p:embed/>
                </p:oleObj>
              </mc:Choice>
              <mc:Fallback>
                <p:oleObj name="Equation" r:id="rId13" imgW="1079500" imgH="304800" progId="Equation.DSMT4">
                  <p:embed/>
                  <p:pic>
                    <p:nvPicPr>
                      <p:cNvPr id="0" name=""/>
                      <p:cNvPicPr/>
                      <p:nvPr/>
                    </p:nvPicPr>
                    <p:blipFill>
                      <a:blip r:embed="rId14"/>
                      <a:stretch>
                        <a:fillRect/>
                      </a:stretch>
                    </p:blipFill>
                    <p:spPr>
                      <a:xfrm>
                        <a:off x="1447800" y="3351491"/>
                        <a:ext cx="1738313" cy="492125"/>
                      </a:xfrm>
                      <a:prstGeom prst="rect">
                        <a:avLst/>
                      </a:prstGeom>
                    </p:spPr>
                  </p:pic>
                </p:oleObj>
              </mc:Fallback>
            </mc:AlternateContent>
          </a:graphicData>
        </a:graphic>
      </p:graphicFrame>
      <p:sp>
        <p:nvSpPr>
          <p:cNvPr id="35" name="TextBox 34"/>
          <p:cNvSpPr txBox="1"/>
          <p:nvPr/>
        </p:nvSpPr>
        <p:spPr>
          <a:xfrm>
            <a:off x="290988" y="3993198"/>
            <a:ext cx="5366862" cy="400110"/>
          </a:xfrm>
          <a:prstGeom prst="rect">
            <a:avLst/>
          </a:prstGeom>
          <a:noFill/>
        </p:spPr>
        <p:txBody>
          <a:bodyPr wrap="square" rtlCol="0">
            <a:spAutoFit/>
          </a:bodyPr>
          <a:lstStyle/>
          <a:p>
            <a:r>
              <a:rPr lang="en-US" sz="2000" dirty="0">
                <a:solidFill>
                  <a:srgbClr val="0000FF"/>
                </a:solidFill>
                <a:latin typeface="Apple Chancery"/>
                <a:cs typeface="Apple Chancery"/>
              </a:rPr>
              <a:t>What does </a:t>
            </a:r>
            <a:r>
              <a:rPr lang="en-US" sz="2000" dirty="0">
                <a:solidFill>
                  <a:srgbClr val="000000"/>
                </a:solidFill>
                <a:latin typeface="Times New Roman"/>
                <a:cs typeface="Times New Roman"/>
              </a:rPr>
              <a:t>energy have to say about the situation?</a:t>
            </a:r>
            <a:endParaRPr lang="en-US" sz="2400" dirty="0">
              <a:latin typeface="Apple Chancery"/>
              <a:cs typeface="Apple Chancery"/>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3187664639"/>
              </p:ext>
            </p:extLst>
          </p:nvPr>
        </p:nvGraphicFramePr>
        <p:xfrm>
          <a:off x="1646238" y="4660900"/>
          <a:ext cx="4857750" cy="2008188"/>
        </p:xfrm>
        <a:graphic>
          <a:graphicData uri="http://schemas.openxmlformats.org/presentationml/2006/ole">
            <mc:AlternateContent xmlns:mc="http://schemas.openxmlformats.org/markup-compatibility/2006">
              <mc:Choice xmlns:v="urn:schemas-microsoft-com:vml" Requires="v">
                <p:oleObj spid="_x0000_s19463" name="Equation" r:id="rId15" imgW="3009900" imgH="1244600" progId="Equation.DSMT4">
                  <p:embed/>
                </p:oleObj>
              </mc:Choice>
              <mc:Fallback>
                <p:oleObj name="Equation" r:id="rId15" imgW="3009900" imgH="1244600" progId="Equation.DSMT4">
                  <p:embed/>
                  <p:pic>
                    <p:nvPicPr>
                      <p:cNvPr id="0" name=""/>
                      <p:cNvPicPr/>
                      <p:nvPr/>
                    </p:nvPicPr>
                    <p:blipFill>
                      <a:blip r:embed="rId16"/>
                      <a:stretch>
                        <a:fillRect/>
                      </a:stretch>
                    </p:blipFill>
                    <p:spPr>
                      <a:xfrm>
                        <a:off x="1646238" y="4660900"/>
                        <a:ext cx="4857750" cy="2008188"/>
                      </a:xfrm>
                      <a:prstGeom prst="rect">
                        <a:avLst/>
                      </a:prstGeom>
                    </p:spPr>
                  </p:pic>
                </p:oleObj>
              </mc:Fallback>
            </mc:AlternateContent>
          </a:graphicData>
        </a:graphic>
      </p:graphicFrame>
      <p:cxnSp>
        <p:nvCxnSpPr>
          <p:cNvPr id="37" name="Straight Connector 36"/>
          <p:cNvCxnSpPr/>
          <p:nvPr/>
        </p:nvCxnSpPr>
        <p:spPr>
          <a:xfrm flipV="1">
            <a:off x="2673802" y="5599736"/>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813502" y="5599736"/>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439102" y="5624172"/>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802" y="5624172"/>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524250" y="5598772"/>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816350" y="5598772"/>
            <a:ext cx="215900" cy="419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7388747" y="2247851"/>
            <a:ext cx="53870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1187407474"/>
              </p:ext>
            </p:extLst>
          </p:nvPr>
        </p:nvGraphicFramePr>
        <p:xfrm>
          <a:off x="7196138" y="1851025"/>
          <a:ext cx="387350" cy="368300"/>
        </p:xfrm>
        <a:graphic>
          <a:graphicData uri="http://schemas.openxmlformats.org/presentationml/2006/ole">
            <mc:AlternateContent xmlns:mc="http://schemas.openxmlformats.org/markup-compatibility/2006">
              <mc:Choice xmlns:v="urn:schemas-microsoft-com:vml" Requires="v">
                <p:oleObj spid="_x0000_s19464" name="Equation" r:id="rId17" imgW="241300" imgH="228600" progId="Equation.DSMT4">
                  <p:embed/>
                </p:oleObj>
              </mc:Choice>
              <mc:Fallback>
                <p:oleObj name="Equation" r:id="rId17" imgW="241300" imgH="228600" progId="Equation.DSMT4">
                  <p:embed/>
                  <p:pic>
                    <p:nvPicPr>
                      <p:cNvPr id="0" name=""/>
                      <p:cNvPicPr/>
                      <p:nvPr/>
                    </p:nvPicPr>
                    <p:blipFill>
                      <a:blip r:embed="rId18"/>
                      <a:stretch>
                        <a:fillRect/>
                      </a:stretch>
                    </p:blipFill>
                    <p:spPr>
                      <a:xfrm>
                        <a:off x="7196138" y="1851025"/>
                        <a:ext cx="387350" cy="368300"/>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825870791"/>
              </p:ext>
            </p:extLst>
          </p:nvPr>
        </p:nvGraphicFramePr>
        <p:xfrm>
          <a:off x="6623997" y="1473208"/>
          <a:ext cx="229714" cy="177443"/>
        </p:xfrm>
        <a:graphic>
          <a:graphicData uri="http://schemas.openxmlformats.org/presentationml/2006/ole">
            <mc:AlternateContent xmlns:mc="http://schemas.openxmlformats.org/markup-compatibility/2006">
              <mc:Choice xmlns:v="urn:schemas-microsoft-com:vml" Requires="v">
                <p:oleObj spid="_x0000_s19465" name="Equation" r:id="rId19" imgW="165100" imgH="127000" progId="Equation.DSMT4">
                  <p:embed/>
                </p:oleObj>
              </mc:Choice>
              <mc:Fallback>
                <p:oleObj name="Equation" r:id="rId19" imgW="165100" imgH="127000" progId="Equation.DSMT4">
                  <p:embed/>
                  <p:pic>
                    <p:nvPicPr>
                      <p:cNvPr id="0" name=""/>
                      <p:cNvPicPr/>
                      <p:nvPr/>
                    </p:nvPicPr>
                    <p:blipFill>
                      <a:blip r:embed="rId20"/>
                      <a:stretch>
                        <a:fillRect/>
                      </a:stretch>
                    </p:blipFill>
                    <p:spPr>
                      <a:xfrm>
                        <a:off x="6623997" y="1473208"/>
                        <a:ext cx="229714" cy="177443"/>
                      </a:xfrm>
                      <a:prstGeom prst="rect">
                        <a:avLst/>
                      </a:prstGeom>
                    </p:spPr>
                  </p:pic>
                </p:oleObj>
              </mc:Fallback>
            </mc:AlternateContent>
          </a:graphicData>
        </a:graphic>
      </p:graphicFrame>
      <p:sp>
        <p:nvSpPr>
          <p:cNvPr id="49" name="Rectangle 48"/>
          <p:cNvSpPr/>
          <p:nvPr/>
        </p:nvSpPr>
        <p:spPr>
          <a:xfrm rot="4022116">
            <a:off x="6332563" y="1404325"/>
            <a:ext cx="193277" cy="173443"/>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7965903" y="2164272"/>
            <a:ext cx="193277" cy="173443"/>
          </a:xfrm>
          <a:prstGeom prst="rect">
            <a:avLst/>
          </a:prstGeom>
          <a:solidFill>
            <a:srgbClr val="00F301">
              <a:alpha val="46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5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7"/>
          <p:cNvSpPr txBox="1">
            <a:spLocks noChangeArrowheads="1"/>
          </p:cNvSpPr>
          <p:nvPr/>
        </p:nvSpPr>
        <p:spPr bwMode="auto">
          <a:xfrm>
            <a:off x="581027" y="1627215"/>
            <a:ext cx="501967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                         No big deal.  All that would have changed would have been the           </a:t>
            </a:r>
            <a:r>
              <a:rPr lang="en-US" sz="2000" dirty="0">
                <a:solidFill>
                  <a:srgbClr val="FF0000"/>
                </a:solidFill>
                <a:latin typeface="Times New Roman"/>
                <a:cs typeface="Times New Roman"/>
              </a:rPr>
              <a:t>term</a:t>
            </a:r>
            <a:r>
              <a:rPr lang="en-US" sz="2000" dirty="0">
                <a:latin typeface="Times New Roman"/>
                <a:cs typeface="Times New Roman"/>
              </a:rPr>
              <a:t> yielding: </a:t>
            </a:r>
          </a:p>
        </p:txBody>
      </p:sp>
      <p:sp>
        <p:nvSpPr>
          <p:cNvPr id="38" name="Text Box 7"/>
          <p:cNvSpPr txBox="1">
            <a:spLocks noChangeArrowheads="1"/>
          </p:cNvSpPr>
          <p:nvPr/>
        </p:nvSpPr>
        <p:spPr bwMode="auto">
          <a:xfrm>
            <a:off x="568327" y="1014276"/>
            <a:ext cx="501967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we could have </a:t>
            </a:r>
            <a:r>
              <a:rPr lang="en-US" sz="2000" dirty="0">
                <a:solidFill>
                  <a:srgbClr val="FF0000"/>
                </a:solidFill>
                <a:latin typeface="Times New Roman"/>
                <a:cs typeface="Times New Roman"/>
              </a:rPr>
              <a:t>put a spring at the top </a:t>
            </a:r>
            <a:r>
              <a:rPr lang="en-US" sz="2000" dirty="0">
                <a:latin typeface="Times New Roman"/>
                <a:cs typeface="Times New Roman"/>
              </a:rPr>
              <a:t>(spring constant </a:t>
            </a:r>
            <a:r>
              <a:rPr lang="en-US" sz="2000" i="1" dirty="0">
                <a:latin typeface="Times New Roman"/>
                <a:cs typeface="Times New Roman"/>
              </a:rPr>
              <a:t>k</a:t>
            </a:r>
            <a:r>
              <a:rPr lang="en-US" sz="2000" dirty="0">
                <a:latin typeface="Times New Roman"/>
                <a:cs typeface="Times New Roman"/>
              </a:rPr>
              <a:t>) and </a:t>
            </a:r>
            <a:r>
              <a:rPr lang="en-US" sz="2000" dirty="0">
                <a:solidFill>
                  <a:srgbClr val="0000FF"/>
                </a:solidFill>
                <a:latin typeface="Times New Roman"/>
                <a:cs typeface="Times New Roman"/>
              </a:rPr>
              <a:t>pushed the block </a:t>
            </a:r>
            <a:r>
              <a:rPr lang="en-US" sz="2000" i="1" dirty="0">
                <a:solidFill>
                  <a:srgbClr val="0000FF"/>
                </a:solidFill>
                <a:latin typeface="Times New Roman"/>
                <a:cs typeface="Times New Roman"/>
              </a:rPr>
              <a:t>x</a:t>
            </a:r>
            <a:r>
              <a:rPr lang="en-US" sz="2000" dirty="0">
                <a:solidFill>
                  <a:srgbClr val="0000FF"/>
                </a:solidFill>
                <a:latin typeface="Times New Roman"/>
                <a:cs typeface="Times New Roman"/>
              </a:rPr>
              <a:t> units into it before release</a:t>
            </a:r>
            <a:r>
              <a:rPr lang="en-US" sz="2000" dirty="0">
                <a:latin typeface="Times New Roman"/>
                <a:cs typeface="Times New Roman"/>
              </a:rPr>
              <a:t>.  </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22.)</a:t>
            </a:r>
          </a:p>
        </p:txBody>
      </p:sp>
      <p:sp>
        <p:nvSpPr>
          <p:cNvPr id="19" name="TextBox 18"/>
          <p:cNvSpPr txBox="1"/>
          <p:nvPr/>
        </p:nvSpPr>
        <p:spPr>
          <a:xfrm>
            <a:off x="221138" y="284435"/>
            <a:ext cx="5366862" cy="707886"/>
          </a:xfrm>
          <a:prstGeom prst="rect">
            <a:avLst/>
          </a:prstGeom>
          <a:noFill/>
        </p:spPr>
        <p:txBody>
          <a:bodyPr wrap="square" rtlCol="0">
            <a:spAutoFit/>
          </a:bodyPr>
          <a:lstStyle/>
          <a:p>
            <a:r>
              <a:rPr lang="en-US" sz="2000" dirty="0">
                <a:solidFill>
                  <a:srgbClr val="0000FF"/>
                </a:solidFill>
                <a:latin typeface="Apple Chancery"/>
                <a:cs typeface="Apple Chancery"/>
              </a:rPr>
              <a:t>So how </a:t>
            </a:r>
            <a:r>
              <a:rPr lang="en-US" sz="2000" dirty="0">
                <a:solidFill>
                  <a:srgbClr val="000000"/>
                </a:solidFill>
                <a:latin typeface="Times New Roman"/>
                <a:cs typeface="Times New Roman"/>
              </a:rPr>
              <a:t>might we have made this problem more exciting?  Well . . . </a:t>
            </a:r>
            <a:endParaRPr lang="en-US" sz="2400" dirty="0">
              <a:latin typeface="Apple Chancery"/>
              <a:cs typeface="Apple Chancery"/>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3156246399"/>
              </p:ext>
            </p:extLst>
          </p:nvPr>
        </p:nvGraphicFramePr>
        <p:xfrm>
          <a:off x="373537" y="2798715"/>
          <a:ext cx="5366863" cy="929240"/>
        </p:xfrm>
        <a:graphic>
          <a:graphicData uri="http://schemas.openxmlformats.org/presentationml/2006/ole">
            <mc:AlternateContent xmlns:mc="http://schemas.openxmlformats.org/markup-compatibility/2006">
              <mc:Choice xmlns:v="urn:schemas-microsoft-com:vml" Requires="v">
                <p:oleObj spid="_x0000_s20481" name="Equation" r:id="rId3" imgW="3670300" imgH="635000" progId="Equation.DSMT4">
                  <p:embed/>
                </p:oleObj>
              </mc:Choice>
              <mc:Fallback>
                <p:oleObj name="Equation" r:id="rId3" imgW="3670300" imgH="635000" progId="Equation.DSMT4">
                  <p:embed/>
                  <p:pic>
                    <p:nvPicPr>
                      <p:cNvPr id="0" name=""/>
                      <p:cNvPicPr/>
                      <p:nvPr/>
                    </p:nvPicPr>
                    <p:blipFill>
                      <a:blip r:embed="rId4"/>
                      <a:stretch>
                        <a:fillRect/>
                      </a:stretch>
                    </p:blipFill>
                    <p:spPr>
                      <a:xfrm>
                        <a:off x="373537" y="2798715"/>
                        <a:ext cx="5366863" cy="92924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2931119541"/>
              </p:ext>
            </p:extLst>
          </p:nvPr>
        </p:nvGraphicFramePr>
        <p:xfrm>
          <a:off x="4275138" y="1942743"/>
          <a:ext cx="635000" cy="430213"/>
        </p:xfrm>
        <a:graphic>
          <a:graphicData uri="http://schemas.openxmlformats.org/presentationml/2006/ole">
            <mc:AlternateContent xmlns:mc="http://schemas.openxmlformats.org/markup-compatibility/2006">
              <mc:Choice xmlns:v="urn:schemas-microsoft-com:vml" Requires="v">
                <p:oleObj spid="_x0000_s20482" name="Equation" r:id="rId5" imgW="393700" imgH="266700" progId="Equation.DSMT4">
                  <p:embed/>
                </p:oleObj>
              </mc:Choice>
              <mc:Fallback>
                <p:oleObj name="Equation" r:id="rId5" imgW="393700" imgH="266700" progId="Equation.DSMT4">
                  <p:embed/>
                  <p:pic>
                    <p:nvPicPr>
                      <p:cNvPr id="0" name=""/>
                      <p:cNvPicPr/>
                      <p:nvPr/>
                    </p:nvPicPr>
                    <p:blipFill>
                      <a:blip r:embed="rId6"/>
                      <a:stretch>
                        <a:fillRect/>
                      </a:stretch>
                    </p:blipFill>
                    <p:spPr>
                      <a:xfrm>
                        <a:off x="4275138" y="1942743"/>
                        <a:ext cx="635000" cy="430213"/>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3352051080"/>
              </p:ext>
            </p:extLst>
          </p:nvPr>
        </p:nvGraphicFramePr>
        <p:xfrm>
          <a:off x="1790700" y="5006048"/>
          <a:ext cx="5292725" cy="930275"/>
        </p:xfrm>
        <a:graphic>
          <a:graphicData uri="http://schemas.openxmlformats.org/presentationml/2006/ole">
            <mc:AlternateContent xmlns:mc="http://schemas.openxmlformats.org/markup-compatibility/2006">
              <mc:Choice xmlns:v="urn:schemas-microsoft-com:vml" Requires="v">
                <p:oleObj spid="_x0000_s20483" name="Equation" r:id="rId7" imgW="3619500" imgH="635000" progId="Equation.DSMT4">
                  <p:embed/>
                </p:oleObj>
              </mc:Choice>
              <mc:Fallback>
                <p:oleObj name="Equation" r:id="rId7" imgW="3619500" imgH="635000" progId="Equation.DSMT4">
                  <p:embed/>
                  <p:pic>
                    <p:nvPicPr>
                      <p:cNvPr id="0" name=""/>
                      <p:cNvPicPr/>
                      <p:nvPr/>
                    </p:nvPicPr>
                    <p:blipFill>
                      <a:blip r:embed="rId8"/>
                      <a:stretch>
                        <a:fillRect/>
                      </a:stretch>
                    </p:blipFill>
                    <p:spPr>
                      <a:xfrm>
                        <a:off x="1790700" y="5006048"/>
                        <a:ext cx="5292725" cy="930275"/>
                      </a:xfrm>
                      <a:prstGeom prst="rect">
                        <a:avLst/>
                      </a:prstGeom>
                    </p:spPr>
                  </p:pic>
                </p:oleObj>
              </mc:Fallback>
            </mc:AlternateContent>
          </a:graphicData>
        </a:graphic>
      </p:graphicFrame>
      <p:sp>
        <p:nvSpPr>
          <p:cNvPr id="51" name="Text Box 7"/>
          <p:cNvSpPr txBox="1">
            <a:spLocks noChangeArrowheads="1"/>
          </p:cNvSpPr>
          <p:nvPr/>
        </p:nvSpPr>
        <p:spPr bwMode="auto">
          <a:xfrm>
            <a:off x="568327" y="3841802"/>
            <a:ext cx="839855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we could have additionally </a:t>
            </a:r>
            <a:r>
              <a:rPr lang="en-US" sz="2000" dirty="0">
                <a:latin typeface="Times New Roman"/>
                <a:cs typeface="Times New Roman"/>
              </a:rPr>
              <a:t>added </a:t>
            </a:r>
            <a:r>
              <a:rPr lang="en-US" sz="2000" dirty="0" err="1">
                <a:solidFill>
                  <a:srgbClr val="FF0000"/>
                </a:solidFill>
                <a:latin typeface="Times New Roman"/>
                <a:cs typeface="Times New Roman"/>
              </a:rPr>
              <a:t>jello</a:t>
            </a:r>
            <a:r>
              <a:rPr lang="en-US" sz="2000" dirty="0">
                <a:latin typeface="Times New Roman"/>
                <a:cs typeface="Times New Roman"/>
              </a:rPr>
              <a:t>, maintaining that the block </a:t>
            </a:r>
            <a:r>
              <a:rPr lang="en-US" sz="2000" i="1" dirty="0">
                <a:solidFill>
                  <a:srgbClr val="FF0000"/>
                </a:solidFill>
                <a:latin typeface="Times New Roman"/>
                <a:cs typeface="Times New Roman"/>
              </a:rPr>
              <a:t>lost 13 joules of energy </a:t>
            </a:r>
            <a:r>
              <a:rPr lang="en-US" sz="2000" dirty="0">
                <a:latin typeface="Times New Roman"/>
                <a:cs typeface="Times New Roman"/>
              </a:rPr>
              <a:t>as it passed through the </a:t>
            </a:r>
            <a:r>
              <a:rPr lang="en-US" sz="2000" dirty="0" err="1">
                <a:solidFill>
                  <a:srgbClr val="0000FF"/>
                </a:solidFill>
                <a:latin typeface="Times New Roman"/>
                <a:cs typeface="Times New Roman"/>
              </a:rPr>
              <a:t>jello</a:t>
            </a:r>
            <a:r>
              <a:rPr lang="en-US" sz="2000" dirty="0">
                <a:solidFill>
                  <a:srgbClr val="0000FF"/>
                </a:solidFill>
                <a:latin typeface="Times New Roman"/>
                <a:cs typeface="Times New Roman"/>
              </a:rPr>
              <a:t> </a:t>
            </a:r>
            <a:r>
              <a:rPr lang="en-US" sz="2000" dirty="0">
                <a:latin typeface="Times New Roman"/>
                <a:cs typeface="Times New Roman"/>
              </a:rPr>
              <a:t>at the bottom of the ramp before moving on.  That would have affect the extraneous work part of the equation:</a:t>
            </a:r>
          </a:p>
        </p:txBody>
      </p:sp>
      <p:grpSp>
        <p:nvGrpSpPr>
          <p:cNvPr id="8" name="Group 7"/>
          <p:cNvGrpSpPr/>
          <p:nvPr/>
        </p:nvGrpSpPr>
        <p:grpSpPr>
          <a:xfrm>
            <a:off x="6257078" y="3033713"/>
            <a:ext cx="2988521" cy="285750"/>
            <a:chOff x="6257078" y="3033713"/>
            <a:chExt cx="2988521" cy="285750"/>
          </a:xfrm>
        </p:grpSpPr>
        <p:sp>
          <p:nvSpPr>
            <p:cNvPr id="53" name="Rectangle 52"/>
            <p:cNvSpPr/>
            <p:nvPr/>
          </p:nvSpPr>
          <p:spPr>
            <a:xfrm>
              <a:off x="6257078" y="3060700"/>
              <a:ext cx="2988521" cy="251864"/>
            </a:xfrm>
            <a:prstGeom prst="rect">
              <a:avLst/>
            </a:prstGeom>
            <a:solidFill>
              <a:srgbClr val="FF0000">
                <a:alpha val="42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7129813"/>
                </p:ext>
              </p:extLst>
            </p:nvPr>
          </p:nvGraphicFramePr>
          <p:xfrm>
            <a:off x="6629400" y="3033713"/>
            <a:ext cx="454025" cy="285750"/>
          </p:xfrm>
          <a:graphic>
            <a:graphicData uri="http://schemas.openxmlformats.org/presentationml/2006/ole">
              <mc:AlternateContent xmlns:mc="http://schemas.openxmlformats.org/markup-compatibility/2006">
                <mc:Choice xmlns:v="urn:schemas-microsoft-com:vml" Requires="v">
                  <p:oleObj spid="_x0000_s20484" name="Equation" r:id="rId9" imgW="330200" imgH="203200" progId="Equation.DSMT4">
                    <p:embed/>
                  </p:oleObj>
                </mc:Choice>
                <mc:Fallback>
                  <p:oleObj name="Equation" r:id="rId9" imgW="330200" imgH="203200" progId="Equation.DSMT4">
                    <p:embed/>
                    <p:pic>
                      <p:nvPicPr>
                        <p:cNvPr id="0" name=""/>
                        <p:cNvPicPr/>
                        <p:nvPr/>
                      </p:nvPicPr>
                      <p:blipFill>
                        <a:blip r:embed="rId10"/>
                        <a:stretch>
                          <a:fillRect/>
                        </a:stretch>
                      </p:blipFill>
                      <p:spPr>
                        <a:xfrm>
                          <a:off x="6629400" y="3033713"/>
                          <a:ext cx="454025" cy="285750"/>
                        </a:xfrm>
                        <a:prstGeom prst="rect">
                          <a:avLst/>
                        </a:prstGeom>
                      </p:spPr>
                    </p:pic>
                  </p:oleObj>
                </mc:Fallback>
              </mc:AlternateContent>
            </a:graphicData>
          </a:graphic>
        </p:graphicFrame>
      </p:grpSp>
      <p:grpSp>
        <p:nvGrpSpPr>
          <p:cNvPr id="5" name="Group 4"/>
          <p:cNvGrpSpPr/>
          <p:nvPr/>
        </p:nvGrpSpPr>
        <p:grpSpPr>
          <a:xfrm>
            <a:off x="6248825" y="491103"/>
            <a:ext cx="2996773" cy="2941523"/>
            <a:chOff x="6248825" y="491103"/>
            <a:chExt cx="2996773" cy="2941523"/>
          </a:xfrm>
        </p:grpSpPr>
        <p:cxnSp>
          <p:nvCxnSpPr>
            <p:cNvPr id="32" name="Straight Connector 31"/>
            <p:cNvCxnSpPr/>
            <p:nvPr/>
          </p:nvCxnSpPr>
          <p:spPr>
            <a:xfrm flipH="1" flipV="1">
              <a:off x="6369873" y="491103"/>
              <a:ext cx="982822" cy="230769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2631052197"/>
                </p:ext>
              </p:extLst>
            </p:nvPr>
          </p:nvGraphicFramePr>
          <p:xfrm>
            <a:off x="6853711" y="1023303"/>
            <a:ext cx="229714" cy="177443"/>
          </p:xfrm>
          <a:graphic>
            <a:graphicData uri="http://schemas.openxmlformats.org/presentationml/2006/ole">
              <mc:AlternateContent xmlns:mc="http://schemas.openxmlformats.org/markup-compatibility/2006">
                <mc:Choice xmlns:v="urn:schemas-microsoft-com:vml" Requires="v">
                  <p:oleObj spid="_x0000_s20485" name="Equation" r:id="rId11" imgW="165100" imgH="127000" progId="Equation.DSMT4">
                    <p:embed/>
                  </p:oleObj>
                </mc:Choice>
                <mc:Fallback>
                  <p:oleObj name="Equation" r:id="rId11" imgW="165100" imgH="127000" progId="Equation.DSMT4">
                    <p:embed/>
                    <p:pic>
                      <p:nvPicPr>
                        <p:cNvPr id="0" name=""/>
                        <p:cNvPicPr/>
                        <p:nvPr/>
                      </p:nvPicPr>
                      <p:blipFill>
                        <a:blip r:embed="rId12"/>
                        <a:stretch>
                          <a:fillRect/>
                        </a:stretch>
                      </p:blipFill>
                      <p:spPr>
                        <a:xfrm>
                          <a:off x="6853711" y="1023303"/>
                          <a:ext cx="229714" cy="177443"/>
                        </a:xfrm>
                        <a:prstGeom prst="rect">
                          <a:avLst/>
                        </a:prstGeom>
                      </p:spPr>
                    </p:pic>
                  </p:oleObj>
                </mc:Fallback>
              </mc:AlternateContent>
            </a:graphicData>
          </a:graphic>
        </p:graphicFrame>
        <p:cxnSp>
          <p:nvCxnSpPr>
            <p:cNvPr id="6" name="Straight Arrow Connector 5"/>
            <p:cNvCxnSpPr/>
            <p:nvPr/>
          </p:nvCxnSpPr>
          <p:spPr>
            <a:xfrm flipH="1" flipV="1">
              <a:off x="6504802" y="1112025"/>
              <a:ext cx="1719" cy="215131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3767314084"/>
                </p:ext>
              </p:extLst>
            </p:nvPr>
          </p:nvGraphicFramePr>
          <p:xfrm>
            <a:off x="6257079" y="1976678"/>
            <a:ext cx="176068" cy="231089"/>
          </p:xfrm>
          <a:graphic>
            <a:graphicData uri="http://schemas.openxmlformats.org/presentationml/2006/ole">
              <mc:AlternateContent xmlns:mc="http://schemas.openxmlformats.org/markup-compatibility/2006">
                <mc:Choice xmlns:v="urn:schemas-microsoft-com:vml" Requires="v">
                  <p:oleObj spid="_x0000_s20486" name="Equation" r:id="rId13" imgW="127000" imgH="165100" progId="Equation.DSMT4">
                    <p:embed/>
                  </p:oleObj>
                </mc:Choice>
                <mc:Fallback>
                  <p:oleObj name="Equation" r:id="rId13" imgW="127000" imgH="165100" progId="Equation.DSMT4">
                    <p:embed/>
                    <p:pic>
                      <p:nvPicPr>
                        <p:cNvPr id="0" name=""/>
                        <p:cNvPicPr/>
                        <p:nvPr/>
                      </p:nvPicPr>
                      <p:blipFill>
                        <a:blip r:embed="rId14"/>
                        <a:stretch>
                          <a:fillRect/>
                        </a:stretch>
                      </p:blipFill>
                      <p:spPr>
                        <a:xfrm>
                          <a:off x="6257079" y="1976678"/>
                          <a:ext cx="176068" cy="231089"/>
                        </a:xfrm>
                        <a:prstGeom prst="rect">
                          <a:avLst/>
                        </a:prstGeom>
                      </p:spPr>
                    </p:pic>
                  </p:oleObj>
                </mc:Fallback>
              </mc:AlternateContent>
            </a:graphicData>
          </a:graphic>
        </p:graphicFrame>
        <p:sp>
          <p:nvSpPr>
            <p:cNvPr id="47" name="Rectangle 46"/>
            <p:cNvSpPr/>
            <p:nvPr/>
          </p:nvSpPr>
          <p:spPr>
            <a:xfrm>
              <a:off x="6248825" y="3322583"/>
              <a:ext cx="2996773" cy="110043"/>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4022116">
              <a:off x="6629871" y="992642"/>
              <a:ext cx="167470" cy="150284"/>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294231" y="1627215"/>
              <a:ext cx="1672647" cy="1672648"/>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2105688492"/>
                </p:ext>
              </p:extLst>
            </p:nvPr>
          </p:nvGraphicFramePr>
          <p:xfrm>
            <a:off x="8476501" y="2334856"/>
            <a:ext cx="210457" cy="213208"/>
          </p:xfrm>
          <a:graphic>
            <a:graphicData uri="http://schemas.openxmlformats.org/presentationml/2006/ole">
              <mc:AlternateContent xmlns:mc="http://schemas.openxmlformats.org/markup-compatibility/2006">
                <mc:Choice xmlns:v="urn:schemas-microsoft-com:vml" Requires="v">
                  <p:oleObj spid="_x0000_s20487" name="Equation" r:id="rId15" imgW="152400" imgH="152400" progId="Equation.DSMT4">
                    <p:embed/>
                  </p:oleObj>
                </mc:Choice>
                <mc:Fallback>
                  <p:oleObj name="Equation" r:id="rId15" imgW="152400" imgH="152400" progId="Equation.DSMT4">
                    <p:embed/>
                    <p:pic>
                      <p:nvPicPr>
                        <p:cNvPr id="0" name=""/>
                        <p:cNvPicPr/>
                        <p:nvPr/>
                      </p:nvPicPr>
                      <p:blipFill>
                        <a:blip r:embed="rId16"/>
                        <a:stretch>
                          <a:fillRect/>
                        </a:stretch>
                      </p:blipFill>
                      <p:spPr>
                        <a:xfrm>
                          <a:off x="8476501" y="2334856"/>
                          <a:ext cx="210457" cy="213208"/>
                        </a:xfrm>
                        <a:prstGeom prst="rect">
                          <a:avLst/>
                        </a:prstGeom>
                      </p:spPr>
                    </p:pic>
                  </p:oleObj>
                </mc:Fallback>
              </mc:AlternateContent>
            </a:graphicData>
          </a:graphic>
        </p:graphicFrame>
        <p:cxnSp>
          <p:nvCxnSpPr>
            <p:cNvPr id="55" name="Straight Arrow Connector 54"/>
            <p:cNvCxnSpPr/>
            <p:nvPr/>
          </p:nvCxnSpPr>
          <p:spPr>
            <a:xfrm flipV="1">
              <a:off x="8102138" y="2103771"/>
              <a:ext cx="765701" cy="44429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8045122" y="1651118"/>
              <a:ext cx="167470" cy="150284"/>
            </a:xfrm>
            <a:prstGeom prst="rect">
              <a:avLst/>
            </a:prstGeom>
            <a:solidFill>
              <a:srgbClr val="00F301">
                <a:alpha val="46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a:off x="7545030" y="1723538"/>
              <a:ext cx="466776"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1325100158"/>
                </p:ext>
              </p:extLst>
            </p:nvPr>
          </p:nvGraphicFramePr>
          <p:xfrm>
            <a:off x="7378139" y="1379697"/>
            <a:ext cx="335630" cy="319124"/>
          </p:xfrm>
          <a:graphic>
            <a:graphicData uri="http://schemas.openxmlformats.org/presentationml/2006/ole">
              <mc:AlternateContent xmlns:mc="http://schemas.openxmlformats.org/markup-compatibility/2006">
                <mc:Choice xmlns:v="urn:schemas-microsoft-com:vml" Requires="v">
                  <p:oleObj spid="_x0000_s20488" name="Equation" r:id="rId17" imgW="241300" imgH="228600" progId="Equation.DSMT4">
                    <p:embed/>
                  </p:oleObj>
                </mc:Choice>
                <mc:Fallback>
                  <p:oleObj name="Equation" r:id="rId17" imgW="241300" imgH="228600" progId="Equation.DSMT4">
                    <p:embed/>
                    <p:pic>
                      <p:nvPicPr>
                        <p:cNvPr id="0" name=""/>
                        <p:cNvPicPr/>
                        <p:nvPr/>
                      </p:nvPicPr>
                      <p:blipFill>
                        <a:blip r:embed="rId18"/>
                        <a:stretch>
                          <a:fillRect/>
                        </a:stretch>
                      </p:blipFill>
                      <p:spPr>
                        <a:xfrm>
                          <a:off x="7378139" y="1379697"/>
                          <a:ext cx="335630" cy="319124"/>
                        </a:xfrm>
                        <a:prstGeom prst="rect">
                          <a:avLst/>
                        </a:prstGeom>
                      </p:spPr>
                    </p:pic>
                  </p:oleObj>
                </mc:Fallback>
              </mc:AlternateContent>
            </a:graphicData>
          </a:graphic>
        </p:graphicFrame>
        <p:sp>
          <p:nvSpPr>
            <p:cNvPr id="2" name="Freeform 1"/>
            <p:cNvSpPr/>
            <p:nvPr/>
          </p:nvSpPr>
          <p:spPr>
            <a:xfrm>
              <a:off x="6584950" y="882650"/>
              <a:ext cx="123825" cy="114300"/>
            </a:xfrm>
            <a:custGeom>
              <a:avLst/>
              <a:gdLst>
                <a:gd name="connsiteX0" fmla="*/ 57150 w 123825"/>
                <a:gd name="connsiteY0" fmla="*/ 114300 h 114300"/>
                <a:gd name="connsiteX1" fmla="*/ 123825 w 123825"/>
                <a:gd name="connsiteY1" fmla="*/ 57150 h 114300"/>
                <a:gd name="connsiteX2" fmla="*/ 22225 w 123825"/>
                <a:gd name="connsiteY2" fmla="*/ 57150 h 114300"/>
                <a:gd name="connsiteX3" fmla="*/ 104775 w 123825"/>
                <a:gd name="connsiteY3" fmla="*/ 0 h 114300"/>
                <a:gd name="connsiteX4" fmla="*/ 0 w 123825"/>
                <a:gd name="connsiteY4" fmla="*/ 3175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14300">
                  <a:moveTo>
                    <a:pt x="57150" y="114300"/>
                  </a:moveTo>
                  <a:lnTo>
                    <a:pt x="123825" y="57150"/>
                  </a:lnTo>
                  <a:lnTo>
                    <a:pt x="22225" y="57150"/>
                  </a:lnTo>
                  <a:lnTo>
                    <a:pt x="104775" y="0"/>
                  </a:lnTo>
                  <a:lnTo>
                    <a:pt x="0" y="3175"/>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6508750" y="777875"/>
              <a:ext cx="250825" cy="111125"/>
            </a:xfrm>
            <a:custGeom>
              <a:avLst/>
              <a:gdLst>
                <a:gd name="connsiteX0" fmla="*/ 47625 w 250825"/>
                <a:gd name="connsiteY0" fmla="*/ 111125 h 111125"/>
                <a:gd name="connsiteX1" fmla="*/ 250825 w 250825"/>
                <a:gd name="connsiteY1" fmla="*/ 41275 h 111125"/>
                <a:gd name="connsiteX2" fmla="*/ 0 w 250825"/>
                <a:gd name="connsiteY2" fmla="*/ 0 h 111125"/>
                <a:gd name="connsiteX3" fmla="*/ 47625 w 250825"/>
                <a:gd name="connsiteY3" fmla="*/ 111125 h 111125"/>
              </a:gdLst>
              <a:ahLst/>
              <a:cxnLst>
                <a:cxn ang="0">
                  <a:pos x="connsiteX0" y="connsiteY0"/>
                </a:cxn>
                <a:cxn ang="0">
                  <a:pos x="connsiteX1" y="connsiteY1"/>
                </a:cxn>
                <a:cxn ang="0">
                  <a:pos x="connsiteX2" y="connsiteY2"/>
                </a:cxn>
                <a:cxn ang="0">
                  <a:pos x="connsiteX3" y="connsiteY3"/>
                </a:cxn>
              </a:cxnLst>
              <a:rect l="l" t="t" r="r" b="b"/>
              <a:pathLst>
                <a:path w="250825" h="111125">
                  <a:moveTo>
                    <a:pt x="47625" y="111125"/>
                  </a:moveTo>
                  <a:lnTo>
                    <a:pt x="250825" y="41275"/>
                  </a:lnTo>
                  <a:lnTo>
                    <a:pt x="0" y="0"/>
                  </a:lnTo>
                  <a:lnTo>
                    <a:pt x="47625" y="111125"/>
                  </a:lnTo>
                  <a:close/>
                </a:path>
              </a:pathLst>
            </a:cu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257822026"/>
                </p:ext>
              </p:extLst>
            </p:nvPr>
          </p:nvGraphicFramePr>
          <p:xfrm>
            <a:off x="6764664" y="711131"/>
            <a:ext cx="177800" cy="231775"/>
          </p:xfrm>
          <a:graphic>
            <a:graphicData uri="http://schemas.openxmlformats.org/presentationml/2006/ole">
              <mc:AlternateContent xmlns:mc="http://schemas.openxmlformats.org/markup-compatibility/2006">
                <mc:Choice xmlns:v="urn:schemas-microsoft-com:vml" Requires="v">
                  <p:oleObj spid="_x0000_s20489" name="Equation" r:id="rId19" imgW="127000" imgH="165100" progId="Equation.DSMT4">
                    <p:embed/>
                  </p:oleObj>
                </mc:Choice>
                <mc:Fallback>
                  <p:oleObj name="Equation" r:id="rId19" imgW="127000" imgH="165100" progId="Equation.DSMT4">
                    <p:embed/>
                    <p:pic>
                      <p:nvPicPr>
                        <p:cNvPr id="0" name=""/>
                        <p:cNvPicPr/>
                        <p:nvPr/>
                      </p:nvPicPr>
                      <p:blipFill>
                        <a:blip r:embed="rId20"/>
                        <a:stretch>
                          <a:fillRect/>
                        </a:stretch>
                      </p:blipFill>
                      <p:spPr>
                        <a:xfrm>
                          <a:off x="6764664" y="711131"/>
                          <a:ext cx="177800" cy="231775"/>
                        </a:xfrm>
                        <a:prstGeom prst="rect">
                          <a:avLst/>
                        </a:prstGeom>
                      </p:spPr>
                    </p:pic>
                  </p:oleObj>
                </mc:Fallback>
              </mc:AlternateContent>
            </a:graphicData>
          </a:graphic>
        </p:graphicFrame>
      </p:grpSp>
      <p:sp>
        <p:nvSpPr>
          <p:cNvPr id="31" name="Text Box 7">
            <a:extLst>
              <a:ext uri="{FF2B5EF4-FFF2-40B4-BE49-F238E27FC236}">
                <a16:creationId xmlns:a16="http://schemas.microsoft.com/office/drawing/2014/main" id="{0C80F1B3-658D-4646-8454-AA4DA39EF75F}"/>
              </a:ext>
            </a:extLst>
          </p:cNvPr>
          <p:cNvSpPr txBox="1">
            <a:spLocks noChangeArrowheads="1"/>
          </p:cNvSpPr>
          <p:nvPr/>
        </p:nvSpPr>
        <p:spPr bwMode="auto">
          <a:xfrm>
            <a:off x="288407" y="6049569"/>
            <a:ext cx="83985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Times New Roman"/>
                <a:cs typeface="Times New Roman"/>
              </a:rPr>
              <a:t>AS I SAID, FUN . . . </a:t>
            </a:r>
          </a:p>
        </p:txBody>
      </p:sp>
    </p:spTree>
    <p:extLst>
      <p:ext uri="{BB962C8B-B14F-4D97-AF65-F5344CB8AC3E}">
        <p14:creationId xmlns:p14="http://schemas.microsoft.com/office/powerpoint/2010/main" val="1983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dissolv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dissolv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dissolv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8" grpId="0"/>
      <p:bldP spid="51"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79" y="326957"/>
            <a:ext cx="4906643" cy="2062103"/>
          </a:xfrm>
          <a:prstGeom prst="rect">
            <a:avLst/>
          </a:prstGeom>
          <a:noFill/>
        </p:spPr>
        <p:txBody>
          <a:bodyPr wrap="square" rtlCol="0">
            <a:spAutoFit/>
          </a:bodyPr>
          <a:lstStyle/>
          <a:p>
            <a:r>
              <a:rPr lang="en-US" sz="2800" dirty="0">
                <a:solidFill>
                  <a:srgbClr val="FF0000"/>
                </a:solidFill>
                <a:latin typeface="Apple Chancery"/>
                <a:cs typeface="Apple Chancery"/>
              </a:rPr>
              <a:t>Still more fun with Problem #6: </a:t>
            </a:r>
            <a:r>
              <a:rPr lang="en-US" sz="2000" dirty="0">
                <a:solidFill>
                  <a:srgbClr val="000000"/>
                </a:solidFill>
                <a:latin typeface="Times New Roman"/>
                <a:cs typeface="Times New Roman"/>
              </a:rPr>
              <a:t>A small </a:t>
            </a:r>
            <a:r>
              <a:rPr lang="en-US" sz="2000" dirty="0">
                <a:solidFill>
                  <a:srgbClr val="FF0000"/>
                </a:solidFill>
                <a:latin typeface="Times New Roman"/>
                <a:cs typeface="Times New Roman"/>
              </a:rPr>
              <a:t>mass </a:t>
            </a:r>
            <a:r>
              <a:rPr lang="en-US" sz="2000" i="1" dirty="0">
                <a:solidFill>
                  <a:srgbClr val="FF0000"/>
                </a:solidFill>
                <a:latin typeface="Times New Roman"/>
                <a:cs typeface="Times New Roman"/>
              </a:rPr>
              <a:t>m</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sits </a:t>
            </a:r>
            <a:r>
              <a:rPr lang="en-US" sz="2000" dirty="0">
                <a:solidFill>
                  <a:srgbClr val="0000FF"/>
                </a:solidFill>
                <a:latin typeface="Times New Roman"/>
                <a:cs typeface="Times New Roman"/>
              </a:rPr>
              <a:t>stationary atop a frictionless ice dome </a:t>
            </a:r>
            <a:r>
              <a:rPr lang="en-US" sz="2000" dirty="0">
                <a:solidFill>
                  <a:srgbClr val="000000"/>
                </a:solidFill>
                <a:latin typeface="Times New Roman"/>
                <a:cs typeface="Times New Roman"/>
              </a:rPr>
              <a:t>of </a:t>
            </a:r>
            <a:r>
              <a:rPr lang="en-US" sz="2000" dirty="0">
                <a:solidFill>
                  <a:srgbClr val="FF0000"/>
                </a:solidFill>
                <a:latin typeface="Times New Roman"/>
                <a:cs typeface="Times New Roman"/>
              </a:rPr>
              <a:t>radius R</a:t>
            </a:r>
            <a:r>
              <a:rPr lang="en-US" sz="2000" dirty="0">
                <a:solidFill>
                  <a:srgbClr val="000000"/>
                </a:solidFill>
                <a:latin typeface="Times New Roman"/>
                <a:cs typeface="Times New Roman"/>
              </a:rPr>
              <a:t>.  A tiny, tiny, tiny </a:t>
            </a:r>
            <a:r>
              <a:rPr lang="en-US" sz="2000" dirty="0">
                <a:solidFill>
                  <a:srgbClr val="0000FF"/>
                </a:solidFill>
                <a:latin typeface="Times New Roman"/>
                <a:cs typeface="Times New Roman"/>
              </a:rPr>
              <a:t>gust of wind </a:t>
            </a:r>
            <a:r>
              <a:rPr lang="en-US" sz="2000" dirty="0">
                <a:solidFill>
                  <a:srgbClr val="000000"/>
                </a:solidFill>
                <a:latin typeface="Times New Roman"/>
                <a:cs typeface="Times New Roman"/>
              </a:rPr>
              <a:t>just slightly </a:t>
            </a:r>
            <a:r>
              <a:rPr lang="en-US" sz="2000" dirty="0">
                <a:solidFill>
                  <a:srgbClr val="0000FF"/>
                </a:solidFill>
                <a:latin typeface="Times New Roman"/>
                <a:cs typeface="Times New Roman"/>
              </a:rPr>
              <a:t>nudges</a:t>
            </a:r>
            <a:r>
              <a:rPr lang="en-US" sz="2000" dirty="0">
                <a:solidFill>
                  <a:srgbClr val="000000"/>
                </a:solidFill>
                <a:latin typeface="Times New Roman"/>
                <a:cs typeface="Times New Roman"/>
              </a:rPr>
              <a:t> the mass off-center, and it begins to </a:t>
            </a:r>
            <a:r>
              <a:rPr lang="en-US" sz="2000" dirty="0">
                <a:solidFill>
                  <a:srgbClr val="0000FF"/>
                </a:solidFill>
                <a:latin typeface="Times New Roman"/>
                <a:cs typeface="Times New Roman"/>
              </a:rPr>
              <a:t>slide down the dome</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At</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what angle will it leave the dome?</a:t>
            </a:r>
            <a:endParaRPr lang="en-US" sz="24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23.)</a:t>
            </a:r>
          </a:p>
        </p:txBody>
      </p:sp>
      <p:graphicFrame>
        <p:nvGraphicFramePr>
          <p:cNvPr id="24" name="Object 23"/>
          <p:cNvGraphicFramePr>
            <a:graphicFrameLocks noChangeAspect="1"/>
          </p:cNvGraphicFramePr>
          <p:nvPr>
            <p:extLst>
              <p:ext uri="{D42A27DB-BD31-4B8C-83A1-F6EECF244321}">
                <p14:modId xmlns:p14="http://schemas.microsoft.com/office/powerpoint/2010/main" val="245489705"/>
              </p:ext>
            </p:extLst>
          </p:nvPr>
        </p:nvGraphicFramePr>
        <p:xfrm>
          <a:off x="3654240" y="4566687"/>
          <a:ext cx="131762" cy="147637"/>
        </p:xfrm>
        <a:graphic>
          <a:graphicData uri="http://schemas.openxmlformats.org/presentationml/2006/ole">
            <mc:AlternateContent xmlns:mc="http://schemas.openxmlformats.org/markup-compatibility/2006">
              <mc:Choice xmlns:v="urn:schemas-microsoft-com:vml" Requires="v">
                <p:oleObj spid="_x0000_s21505"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3654240" y="4566687"/>
                        <a:ext cx="131762" cy="147637"/>
                      </a:xfrm>
                      <a:prstGeom prst="rect">
                        <a:avLst/>
                      </a:prstGeom>
                    </p:spPr>
                  </p:pic>
                </p:oleObj>
              </mc:Fallback>
            </mc:AlternateContent>
          </a:graphicData>
        </a:graphic>
      </p:graphicFrame>
      <p:cxnSp>
        <p:nvCxnSpPr>
          <p:cNvPr id="32" name="Straight Connector 31"/>
          <p:cNvCxnSpPr/>
          <p:nvPr/>
        </p:nvCxnSpPr>
        <p:spPr>
          <a:xfrm flipV="1">
            <a:off x="7080653" y="990600"/>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910939805"/>
              </p:ext>
            </p:extLst>
          </p:nvPr>
        </p:nvGraphicFramePr>
        <p:xfrm>
          <a:off x="6657191" y="289949"/>
          <a:ext cx="265113" cy="204787"/>
        </p:xfrm>
        <a:graphic>
          <a:graphicData uri="http://schemas.openxmlformats.org/presentationml/2006/ole">
            <mc:AlternateContent xmlns:mc="http://schemas.openxmlformats.org/markup-compatibility/2006">
              <mc:Choice xmlns:v="urn:schemas-microsoft-com:vml" Requires="v">
                <p:oleObj spid="_x0000_s21506" name="Equation" r:id="rId5" imgW="165100" imgH="127000" progId="Equation.DSMT4">
                  <p:embed/>
                </p:oleObj>
              </mc:Choice>
              <mc:Fallback>
                <p:oleObj name="Equation" r:id="rId5" imgW="165100" imgH="127000" progId="Equation.DSMT4">
                  <p:embed/>
                  <p:pic>
                    <p:nvPicPr>
                      <p:cNvPr id="0" name=""/>
                      <p:cNvPicPr/>
                      <p:nvPr/>
                    </p:nvPicPr>
                    <p:blipFill>
                      <a:blip r:embed="rId6"/>
                      <a:stretch>
                        <a:fillRect/>
                      </a:stretch>
                    </p:blipFill>
                    <p:spPr>
                      <a:xfrm>
                        <a:off x="6657191" y="289949"/>
                        <a:ext cx="265113" cy="204787"/>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200269138"/>
              </p:ext>
            </p:extLst>
          </p:nvPr>
        </p:nvGraphicFramePr>
        <p:xfrm>
          <a:off x="7124700" y="1757118"/>
          <a:ext cx="203200" cy="287337"/>
        </p:xfrm>
        <a:graphic>
          <a:graphicData uri="http://schemas.openxmlformats.org/presentationml/2006/ole">
            <mc:AlternateContent xmlns:mc="http://schemas.openxmlformats.org/markup-compatibility/2006">
              <mc:Choice xmlns:v="urn:schemas-microsoft-com:vml" Requires="v">
                <p:oleObj spid="_x0000_s21507" name="Equation" r:id="rId7" imgW="127000" imgH="177800" progId="Equation.DSMT4">
                  <p:embed/>
                </p:oleObj>
              </mc:Choice>
              <mc:Fallback>
                <p:oleObj name="Equation" r:id="rId7" imgW="127000" imgH="177800" progId="Equation.DSMT4">
                  <p:embed/>
                  <p:pic>
                    <p:nvPicPr>
                      <p:cNvPr id="0" name=""/>
                      <p:cNvPicPr/>
                      <p:nvPr/>
                    </p:nvPicPr>
                    <p:blipFill>
                      <a:blip r:embed="rId8"/>
                      <a:stretch>
                        <a:fillRect/>
                      </a:stretch>
                    </p:blipFill>
                    <p:spPr>
                      <a:xfrm>
                        <a:off x="7124700" y="1757118"/>
                        <a:ext cx="203200" cy="287337"/>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275112188"/>
              </p:ext>
            </p:extLst>
          </p:nvPr>
        </p:nvGraphicFramePr>
        <p:xfrm>
          <a:off x="4522788" y="4791075"/>
          <a:ext cx="3051175" cy="1270000"/>
        </p:xfrm>
        <a:graphic>
          <a:graphicData uri="http://schemas.openxmlformats.org/presentationml/2006/ole">
            <mc:AlternateContent xmlns:mc="http://schemas.openxmlformats.org/markup-compatibility/2006">
              <mc:Choice xmlns:v="urn:schemas-microsoft-com:vml" Requires="v">
                <p:oleObj spid="_x0000_s21508" name="Equation" r:id="rId9" imgW="1892300" imgH="787400" progId="Equation.DSMT4">
                  <p:embed/>
                </p:oleObj>
              </mc:Choice>
              <mc:Fallback>
                <p:oleObj name="Equation" r:id="rId9" imgW="1892300" imgH="787400" progId="Equation.DSMT4">
                  <p:embed/>
                  <p:pic>
                    <p:nvPicPr>
                      <p:cNvPr id="0" name=""/>
                      <p:cNvPicPr/>
                      <p:nvPr/>
                    </p:nvPicPr>
                    <p:blipFill>
                      <a:blip r:embed="rId10"/>
                      <a:stretch>
                        <a:fillRect/>
                      </a:stretch>
                    </p:blipFill>
                    <p:spPr>
                      <a:xfrm>
                        <a:off x="4522788" y="4791075"/>
                        <a:ext cx="3051175" cy="127000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509182155"/>
              </p:ext>
            </p:extLst>
          </p:nvPr>
        </p:nvGraphicFramePr>
        <p:xfrm>
          <a:off x="3066565" y="6291691"/>
          <a:ext cx="388937" cy="266700"/>
        </p:xfrm>
        <a:graphic>
          <a:graphicData uri="http://schemas.openxmlformats.org/presentationml/2006/ole">
            <mc:AlternateContent xmlns:mc="http://schemas.openxmlformats.org/markup-compatibility/2006">
              <mc:Choice xmlns:v="urn:schemas-microsoft-com:vml" Requires="v">
                <p:oleObj spid="_x0000_s21509" name="Equation" r:id="rId11" imgW="241300" imgH="165100" progId="Equation.DSMT4">
                  <p:embed/>
                </p:oleObj>
              </mc:Choice>
              <mc:Fallback>
                <p:oleObj name="Equation" r:id="rId11" imgW="241300" imgH="165100" progId="Equation.DSMT4">
                  <p:embed/>
                  <p:pic>
                    <p:nvPicPr>
                      <p:cNvPr id="0" name=""/>
                      <p:cNvPicPr/>
                      <p:nvPr/>
                    </p:nvPicPr>
                    <p:blipFill>
                      <a:blip r:embed="rId12"/>
                      <a:stretch>
                        <a:fillRect/>
                      </a:stretch>
                    </p:blipFill>
                    <p:spPr>
                      <a:xfrm>
                        <a:off x="3066565" y="6291691"/>
                        <a:ext cx="388937" cy="2667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2752709261"/>
              </p:ext>
            </p:extLst>
          </p:nvPr>
        </p:nvGraphicFramePr>
        <p:xfrm>
          <a:off x="2919413" y="4791075"/>
          <a:ext cx="266700" cy="246063"/>
        </p:xfrm>
        <a:graphic>
          <a:graphicData uri="http://schemas.openxmlformats.org/presentationml/2006/ole">
            <mc:AlternateContent xmlns:mc="http://schemas.openxmlformats.org/markup-compatibility/2006">
              <mc:Choice xmlns:v="urn:schemas-microsoft-com:vml" Requires="v">
                <p:oleObj spid="_x0000_s21510" name="Equation" r:id="rId13" imgW="165100" imgH="152400" progId="Equation.DSMT4">
                  <p:embed/>
                </p:oleObj>
              </mc:Choice>
              <mc:Fallback>
                <p:oleObj name="Equation" r:id="rId13" imgW="165100" imgH="152400" progId="Equation.DSMT4">
                  <p:embed/>
                  <p:pic>
                    <p:nvPicPr>
                      <p:cNvPr id="0" name=""/>
                      <p:cNvPicPr/>
                      <p:nvPr/>
                    </p:nvPicPr>
                    <p:blipFill>
                      <a:blip r:embed="rId14"/>
                      <a:stretch>
                        <a:fillRect/>
                      </a:stretch>
                    </p:blipFill>
                    <p:spPr>
                      <a:xfrm>
                        <a:off x="2919413" y="4791075"/>
                        <a:ext cx="266700" cy="246063"/>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2729730446"/>
              </p:ext>
            </p:extLst>
          </p:nvPr>
        </p:nvGraphicFramePr>
        <p:xfrm>
          <a:off x="3686721" y="5725548"/>
          <a:ext cx="146050" cy="147637"/>
        </p:xfrm>
        <a:graphic>
          <a:graphicData uri="http://schemas.openxmlformats.org/presentationml/2006/ole">
            <mc:AlternateContent xmlns:mc="http://schemas.openxmlformats.org/markup-compatibility/2006">
              <mc:Choice xmlns:v="urn:schemas-microsoft-com:vml" Requires="v">
                <p:oleObj spid="_x0000_s21511" name="Equation" r:id="rId15" imgW="127000" imgH="127000" progId="Equation.DSMT4">
                  <p:embed/>
                </p:oleObj>
              </mc:Choice>
              <mc:Fallback>
                <p:oleObj name="Equation" r:id="rId15" imgW="127000" imgH="127000" progId="Equation.DSMT4">
                  <p:embed/>
                  <p:pic>
                    <p:nvPicPr>
                      <p:cNvPr id="0" name=""/>
                      <p:cNvPicPr/>
                      <p:nvPr/>
                    </p:nvPicPr>
                    <p:blipFill>
                      <a:blip r:embed="rId16"/>
                      <a:stretch>
                        <a:fillRect/>
                      </a:stretch>
                    </p:blipFill>
                    <p:spPr>
                      <a:xfrm>
                        <a:off x="3686721" y="5725548"/>
                        <a:ext cx="146050" cy="147637"/>
                      </a:xfrm>
                      <a:prstGeom prst="rect">
                        <a:avLst/>
                      </a:prstGeom>
                    </p:spPr>
                  </p:pic>
                </p:oleObj>
              </mc:Fallback>
            </mc:AlternateContent>
          </a:graphicData>
        </a:graphic>
      </p:graphicFrame>
      <p:cxnSp>
        <p:nvCxnSpPr>
          <p:cNvPr id="60" name="Straight Connector 59"/>
          <p:cNvCxnSpPr/>
          <p:nvPr/>
        </p:nvCxnSpPr>
        <p:spPr>
          <a:xfrm flipV="1">
            <a:off x="2385874" y="4418811"/>
            <a:ext cx="1300847" cy="20022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987138">
            <a:off x="2205202" y="5477598"/>
            <a:ext cx="1611788" cy="24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1980390">
            <a:off x="2821276" y="5283736"/>
            <a:ext cx="368300" cy="371475"/>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flipV="1">
            <a:off x="3006694" y="4914900"/>
            <a:ext cx="379087" cy="562468"/>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76557" y="5515609"/>
            <a:ext cx="1" cy="966672"/>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5131604" y="2368453"/>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7022172" y="437062"/>
            <a:ext cx="119913" cy="124409"/>
          </a:xfrm>
          <a:prstGeom prst="rect">
            <a:avLst/>
          </a:prstGeom>
          <a:solidFill>
            <a:srgbClr val="008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286750" y="945314"/>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47" idx="0"/>
          </p:cNvCxnSpPr>
          <p:nvPr/>
        </p:nvCxnSpPr>
        <p:spPr>
          <a:xfrm flipH="1">
            <a:off x="7080652" y="575099"/>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5306630" y="575099"/>
            <a:ext cx="3552766" cy="3552766"/>
          </a:xfrm>
          <a:prstGeom prst="arc">
            <a:avLst>
              <a:gd name="adj1" fmla="val 10772903"/>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073900" y="2037368"/>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3200038773"/>
              </p:ext>
            </p:extLst>
          </p:nvPr>
        </p:nvGraphicFramePr>
        <p:xfrm>
          <a:off x="7520782" y="1291237"/>
          <a:ext cx="244475" cy="246063"/>
        </p:xfrm>
        <a:graphic>
          <a:graphicData uri="http://schemas.openxmlformats.org/presentationml/2006/ole">
            <mc:AlternateContent xmlns:mc="http://schemas.openxmlformats.org/markup-compatibility/2006">
              <mc:Choice xmlns:v="urn:schemas-microsoft-com:vml" Requires="v">
                <p:oleObj spid="_x0000_s21512" name="Equation" r:id="rId17" imgW="152400" imgH="152400" progId="Equation.DSMT4">
                  <p:embed/>
                </p:oleObj>
              </mc:Choice>
              <mc:Fallback>
                <p:oleObj name="Equation" r:id="rId17" imgW="152400" imgH="152400" progId="Equation.DSMT4">
                  <p:embed/>
                  <p:pic>
                    <p:nvPicPr>
                      <p:cNvPr id="0" name=""/>
                      <p:cNvPicPr/>
                      <p:nvPr/>
                    </p:nvPicPr>
                    <p:blipFill>
                      <a:blip r:embed="rId18"/>
                      <a:stretch>
                        <a:fillRect/>
                      </a:stretch>
                    </p:blipFill>
                    <p:spPr>
                      <a:xfrm>
                        <a:off x="7520782" y="1291237"/>
                        <a:ext cx="244475" cy="246063"/>
                      </a:xfrm>
                      <a:prstGeom prst="rect">
                        <a:avLst/>
                      </a:prstGeom>
                    </p:spPr>
                  </p:pic>
                </p:oleObj>
              </mc:Fallback>
            </mc:AlternateContent>
          </a:graphicData>
        </a:graphic>
      </p:graphicFrame>
      <p:sp>
        <p:nvSpPr>
          <p:cNvPr id="53" name="Rectangle 52"/>
          <p:cNvSpPr/>
          <p:nvPr/>
        </p:nvSpPr>
        <p:spPr>
          <a:xfrm rot="2332031">
            <a:off x="8168348" y="832774"/>
            <a:ext cx="119913" cy="124409"/>
          </a:xfrm>
          <a:prstGeom prst="rect">
            <a:avLst/>
          </a:prstGeom>
          <a:solidFill>
            <a:srgbClr val="008000">
              <a:alpha val="58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4283136823"/>
              </p:ext>
            </p:extLst>
          </p:nvPr>
        </p:nvGraphicFramePr>
        <p:xfrm>
          <a:off x="8443913" y="735013"/>
          <a:ext cx="284162" cy="328612"/>
        </p:xfrm>
        <a:graphic>
          <a:graphicData uri="http://schemas.openxmlformats.org/presentationml/2006/ole">
            <mc:AlternateContent xmlns:mc="http://schemas.openxmlformats.org/markup-compatibility/2006">
              <mc:Choice xmlns:v="urn:schemas-microsoft-com:vml" Requires="v">
                <p:oleObj spid="_x0000_s21513"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8443913" y="735013"/>
                        <a:ext cx="284162" cy="328612"/>
                      </a:xfrm>
                      <a:prstGeom prst="rect">
                        <a:avLst/>
                      </a:prstGeom>
                    </p:spPr>
                  </p:pic>
                </p:oleObj>
              </mc:Fallback>
            </mc:AlternateContent>
          </a:graphicData>
        </a:graphic>
      </p:graphicFrame>
      <p:cxnSp>
        <p:nvCxnSpPr>
          <p:cNvPr id="57" name="Straight Connector 56"/>
          <p:cNvCxnSpPr/>
          <p:nvPr/>
        </p:nvCxnSpPr>
        <p:spPr>
          <a:xfrm flipH="1">
            <a:off x="8217483" y="1013346"/>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777022547"/>
              </p:ext>
            </p:extLst>
          </p:nvPr>
        </p:nvGraphicFramePr>
        <p:xfrm>
          <a:off x="7871618" y="1828800"/>
          <a:ext cx="754063" cy="287338"/>
        </p:xfrm>
        <a:graphic>
          <a:graphicData uri="http://schemas.openxmlformats.org/presentationml/2006/ole">
            <mc:AlternateContent xmlns:mc="http://schemas.openxmlformats.org/markup-compatibility/2006">
              <mc:Choice xmlns:v="urn:schemas-microsoft-com:vml" Requires="v">
                <p:oleObj spid="_x0000_s21514" name="Equation" r:id="rId21" imgW="469900" imgH="177800" progId="Equation.DSMT4">
                  <p:embed/>
                </p:oleObj>
              </mc:Choice>
              <mc:Fallback>
                <p:oleObj name="Equation" r:id="rId21" imgW="469900" imgH="177800" progId="Equation.DSMT4">
                  <p:embed/>
                  <p:pic>
                    <p:nvPicPr>
                      <p:cNvPr id="0" name=""/>
                      <p:cNvPicPr/>
                      <p:nvPr/>
                    </p:nvPicPr>
                    <p:blipFill>
                      <a:blip r:embed="rId22"/>
                      <a:stretch>
                        <a:fillRect/>
                      </a:stretch>
                    </p:blipFill>
                    <p:spPr>
                      <a:xfrm>
                        <a:off x="7871618" y="1828800"/>
                        <a:ext cx="754063" cy="287338"/>
                      </a:xfrm>
                      <a:prstGeom prst="rect">
                        <a:avLst/>
                      </a:prstGeom>
                    </p:spPr>
                  </p:pic>
                </p:oleObj>
              </mc:Fallback>
            </mc:AlternateContent>
          </a:graphicData>
        </a:graphic>
      </p:graphicFrame>
      <p:sp>
        <p:nvSpPr>
          <p:cNvPr id="59" name="TextBox 58"/>
          <p:cNvSpPr txBox="1"/>
          <p:nvPr/>
        </p:nvSpPr>
        <p:spPr>
          <a:xfrm>
            <a:off x="412750" y="2435590"/>
            <a:ext cx="4656772" cy="400110"/>
          </a:xfrm>
          <a:prstGeom prst="rect">
            <a:avLst/>
          </a:prstGeom>
          <a:noFill/>
        </p:spPr>
        <p:txBody>
          <a:bodyPr wrap="square" rtlCol="0">
            <a:spAutoFit/>
          </a:bodyPr>
          <a:lstStyle/>
          <a:p>
            <a:r>
              <a:rPr lang="en-US" sz="2000" dirty="0">
                <a:solidFill>
                  <a:srgbClr val="0000FF"/>
                </a:solidFill>
                <a:latin typeface="Apple Chancery"/>
                <a:cs typeface="Apple Chancery"/>
              </a:rPr>
              <a:t>There are</a:t>
            </a:r>
            <a:r>
              <a:rPr lang="en-US" sz="2000" dirty="0">
                <a:solidFill>
                  <a:srgbClr val="000000"/>
                </a:solidFill>
                <a:latin typeface="Times New Roman"/>
                <a:cs typeface="Times New Roman"/>
              </a:rPr>
              <a:t>, as usual, </a:t>
            </a:r>
            <a:r>
              <a:rPr lang="en-US" sz="2000" dirty="0">
                <a:solidFill>
                  <a:srgbClr val="0000FF"/>
                </a:solidFill>
                <a:latin typeface="Times New Roman"/>
                <a:cs typeface="Times New Roman"/>
              </a:rPr>
              <a:t>two points of interest</a:t>
            </a:r>
            <a:endParaRPr lang="en-US" sz="2400" dirty="0">
              <a:solidFill>
                <a:srgbClr val="0000FF"/>
              </a:solidFill>
              <a:latin typeface="Apple Chancery"/>
              <a:cs typeface="Apple Chancery"/>
            </a:endParaRPr>
          </a:p>
        </p:txBody>
      </p:sp>
      <p:sp>
        <p:nvSpPr>
          <p:cNvPr id="61" name="TextBox 60"/>
          <p:cNvSpPr txBox="1"/>
          <p:nvPr/>
        </p:nvSpPr>
        <p:spPr>
          <a:xfrm>
            <a:off x="410368" y="2740926"/>
            <a:ext cx="8449028" cy="1323439"/>
          </a:xfrm>
          <a:prstGeom prst="rect">
            <a:avLst/>
          </a:prstGeom>
          <a:noFill/>
        </p:spPr>
        <p:txBody>
          <a:bodyPr wrap="square" rtlCol="0">
            <a:spAutoFit/>
          </a:bodyPr>
          <a:lstStyle/>
          <a:p>
            <a:r>
              <a:rPr lang="en-US" sz="2000" dirty="0">
                <a:solidFill>
                  <a:srgbClr val="000000"/>
                </a:solidFill>
                <a:latin typeface="Times New Roman"/>
                <a:cs typeface="Times New Roman"/>
              </a:rPr>
              <a:t>here.  WHENEVER YOU RUN into a problem like this where it </a:t>
            </a:r>
            <a:r>
              <a:rPr lang="en-US" sz="2000" dirty="0">
                <a:solidFill>
                  <a:srgbClr val="0000FF"/>
                </a:solidFill>
                <a:latin typeface="Times New Roman"/>
                <a:cs typeface="Times New Roman"/>
              </a:rPr>
              <a:t>isn’t</a:t>
            </a:r>
            <a:r>
              <a:rPr lang="en-US" sz="2000" dirty="0">
                <a:solidFill>
                  <a:srgbClr val="000000"/>
                </a:solidFill>
                <a:latin typeface="Times New Roman"/>
                <a:cs typeface="Times New Roman"/>
              </a:rPr>
              <a:t> at all </a:t>
            </a:r>
            <a:r>
              <a:rPr lang="en-US" sz="2000" dirty="0">
                <a:solidFill>
                  <a:srgbClr val="0000FF"/>
                </a:solidFill>
                <a:latin typeface="Times New Roman"/>
                <a:cs typeface="Times New Roman"/>
              </a:rPr>
              <a:t>obvious how to proceed</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just start writing down relationships </a:t>
            </a:r>
            <a:r>
              <a:rPr lang="en-US" sz="2000" dirty="0">
                <a:solidFill>
                  <a:srgbClr val="000000"/>
                </a:solidFill>
                <a:latin typeface="Times New Roman"/>
                <a:cs typeface="Times New Roman"/>
              </a:rPr>
              <a:t>you know are true.  In this case, the </a:t>
            </a:r>
            <a:r>
              <a:rPr lang="en-US" sz="2000" dirty="0">
                <a:solidFill>
                  <a:srgbClr val="0000FF"/>
                </a:solidFill>
                <a:latin typeface="Times New Roman"/>
                <a:cs typeface="Times New Roman"/>
              </a:rPr>
              <a:t>two that </a:t>
            </a:r>
            <a:r>
              <a:rPr lang="en-US" sz="2000" dirty="0">
                <a:solidFill>
                  <a:srgbClr val="000000"/>
                </a:solidFill>
                <a:latin typeface="Times New Roman"/>
                <a:cs typeface="Times New Roman"/>
              </a:rPr>
              <a:t>should </a:t>
            </a:r>
            <a:r>
              <a:rPr lang="en-US" sz="2000" dirty="0">
                <a:solidFill>
                  <a:srgbClr val="0000FF"/>
                </a:solidFill>
                <a:latin typeface="Times New Roman"/>
                <a:cs typeface="Times New Roman"/>
              </a:rPr>
              <a:t>jump out </a:t>
            </a:r>
            <a:r>
              <a:rPr lang="en-US" sz="2000" dirty="0">
                <a:solidFill>
                  <a:srgbClr val="000000"/>
                </a:solidFill>
                <a:latin typeface="Times New Roman"/>
                <a:cs typeface="Times New Roman"/>
              </a:rPr>
              <a:t>at you are </a:t>
            </a:r>
            <a:r>
              <a:rPr lang="en-US" sz="2000" dirty="0">
                <a:solidFill>
                  <a:srgbClr val="FF0000"/>
                </a:solidFill>
                <a:latin typeface="Times New Roman"/>
                <a:cs typeface="Times New Roman"/>
              </a:rPr>
              <a:t>energy</a:t>
            </a:r>
            <a:r>
              <a:rPr lang="en-US" sz="2000" dirty="0">
                <a:solidFill>
                  <a:srgbClr val="000000"/>
                </a:solidFill>
                <a:latin typeface="Times New Roman"/>
                <a:cs typeface="Times New Roman"/>
              </a:rPr>
              <a:t> and the fact that the </a:t>
            </a:r>
            <a:r>
              <a:rPr lang="en-US" sz="2000" dirty="0">
                <a:solidFill>
                  <a:srgbClr val="FF0000"/>
                </a:solidFill>
                <a:latin typeface="Times New Roman"/>
                <a:cs typeface="Times New Roman"/>
              </a:rPr>
              <a:t>body is moving centripetally at the lift-off point</a:t>
            </a:r>
            <a:r>
              <a:rPr lang="en-US" sz="2000" dirty="0">
                <a:solidFill>
                  <a:srgbClr val="000000"/>
                </a:solidFill>
                <a:latin typeface="Times New Roman"/>
                <a:cs typeface="Times New Roman"/>
              </a:rPr>
              <a:t>.  Utilizing the latter first:</a:t>
            </a:r>
            <a:endParaRPr lang="en-US" sz="2400" dirty="0">
              <a:latin typeface="Apple Chancery"/>
              <a:cs typeface="Apple Chancery"/>
            </a:endParaRPr>
          </a:p>
        </p:txBody>
      </p:sp>
      <p:sp>
        <p:nvSpPr>
          <p:cNvPr id="64" name="TextBox 63"/>
          <p:cNvSpPr txBox="1"/>
          <p:nvPr/>
        </p:nvSpPr>
        <p:spPr>
          <a:xfrm>
            <a:off x="238127" y="4271174"/>
            <a:ext cx="2321221" cy="369332"/>
          </a:xfrm>
          <a:prstGeom prst="rect">
            <a:avLst/>
          </a:prstGeom>
          <a:noFill/>
        </p:spPr>
        <p:txBody>
          <a:bodyPr wrap="square" rtlCol="0">
            <a:spAutoFit/>
          </a:bodyPr>
          <a:lstStyle/>
          <a:p>
            <a:r>
              <a:rPr lang="en-US" dirty="0" err="1">
                <a:solidFill>
                  <a:srgbClr val="000000"/>
                </a:solidFill>
                <a:latin typeface="Times New Roman"/>
                <a:cs typeface="Times New Roman"/>
              </a:rPr>
              <a:t>f.b.d</a:t>
            </a:r>
            <a:r>
              <a:rPr lang="en-US" dirty="0">
                <a:solidFill>
                  <a:srgbClr val="000000"/>
                </a:solidFill>
                <a:latin typeface="Times New Roman"/>
                <a:cs typeface="Times New Roman"/>
              </a:rPr>
              <a:t>. at in general:</a:t>
            </a:r>
            <a:endParaRPr lang="en-US" sz="2000" dirty="0">
              <a:latin typeface="Apple Chancery"/>
              <a:cs typeface="Apple Chancery"/>
            </a:endParaRPr>
          </a:p>
        </p:txBody>
      </p:sp>
      <p:cxnSp>
        <p:nvCxnSpPr>
          <p:cNvPr id="65" name="Straight Arrow Connector 64"/>
          <p:cNvCxnSpPr/>
          <p:nvPr/>
        </p:nvCxnSpPr>
        <p:spPr>
          <a:xfrm flipH="1">
            <a:off x="2520950" y="5537834"/>
            <a:ext cx="447665" cy="675641"/>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520950" y="6213475"/>
            <a:ext cx="415926" cy="26871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7" name="Object 66"/>
          <p:cNvGraphicFramePr>
            <a:graphicFrameLocks noChangeAspect="1"/>
          </p:cNvGraphicFramePr>
          <p:nvPr>
            <p:extLst>
              <p:ext uri="{D42A27DB-BD31-4B8C-83A1-F6EECF244321}">
                <p14:modId xmlns:p14="http://schemas.microsoft.com/office/powerpoint/2010/main" val="3782258303"/>
              </p:ext>
            </p:extLst>
          </p:nvPr>
        </p:nvGraphicFramePr>
        <p:xfrm>
          <a:off x="1906588" y="6419850"/>
          <a:ext cx="839787" cy="327025"/>
        </p:xfrm>
        <a:graphic>
          <a:graphicData uri="http://schemas.openxmlformats.org/presentationml/2006/ole">
            <mc:AlternateContent xmlns:mc="http://schemas.openxmlformats.org/markup-compatibility/2006">
              <mc:Choice xmlns:v="urn:schemas-microsoft-com:vml" Requires="v">
                <p:oleObj spid="_x0000_s21515" name="Equation" r:id="rId23" imgW="520700" imgH="203200" progId="Equation.DSMT4">
                  <p:embed/>
                </p:oleObj>
              </mc:Choice>
              <mc:Fallback>
                <p:oleObj name="Equation" r:id="rId23" imgW="520700" imgH="203200" progId="Equation.DSMT4">
                  <p:embed/>
                  <p:pic>
                    <p:nvPicPr>
                      <p:cNvPr id="0" name=""/>
                      <p:cNvPicPr/>
                      <p:nvPr/>
                    </p:nvPicPr>
                    <p:blipFill>
                      <a:blip r:embed="rId24"/>
                      <a:stretch>
                        <a:fillRect/>
                      </a:stretch>
                    </p:blipFill>
                    <p:spPr>
                      <a:xfrm>
                        <a:off x="1906588" y="6419850"/>
                        <a:ext cx="839787" cy="327025"/>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1759692032"/>
              </p:ext>
            </p:extLst>
          </p:nvPr>
        </p:nvGraphicFramePr>
        <p:xfrm>
          <a:off x="1731963" y="5592763"/>
          <a:ext cx="901700" cy="327025"/>
        </p:xfrm>
        <a:graphic>
          <a:graphicData uri="http://schemas.openxmlformats.org/presentationml/2006/ole">
            <mc:AlternateContent xmlns:mc="http://schemas.openxmlformats.org/markup-compatibility/2006">
              <mc:Choice xmlns:v="urn:schemas-microsoft-com:vml" Requires="v">
                <p:oleObj spid="_x0000_s21516" name="Equation" r:id="rId25" imgW="558800" imgH="203200" progId="Equation.DSMT4">
                  <p:embed/>
                </p:oleObj>
              </mc:Choice>
              <mc:Fallback>
                <p:oleObj name="Equation" r:id="rId25" imgW="558800" imgH="203200" progId="Equation.DSMT4">
                  <p:embed/>
                  <p:pic>
                    <p:nvPicPr>
                      <p:cNvPr id="0" name=""/>
                      <p:cNvPicPr/>
                      <p:nvPr/>
                    </p:nvPicPr>
                    <p:blipFill>
                      <a:blip r:embed="rId26"/>
                      <a:stretch>
                        <a:fillRect/>
                      </a:stretch>
                    </p:blipFill>
                    <p:spPr>
                      <a:xfrm>
                        <a:off x="1731963" y="5592763"/>
                        <a:ext cx="901700" cy="327025"/>
                      </a:xfrm>
                      <a:prstGeom prst="rect">
                        <a:avLst/>
                      </a:prstGeom>
                    </p:spPr>
                  </p:pic>
                </p:oleObj>
              </mc:Fallback>
            </mc:AlternateContent>
          </a:graphicData>
        </a:graphic>
      </p:graphicFrame>
    </p:spTree>
    <p:extLst>
      <p:ext uri="{BB962C8B-B14F-4D97-AF65-F5344CB8AC3E}">
        <p14:creationId xmlns:p14="http://schemas.microsoft.com/office/powerpoint/2010/main" val="3299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9" grpId="0"/>
      <p:bldP spid="61" grpId="0"/>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24.)</a:t>
            </a:r>
          </a:p>
        </p:txBody>
      </p:sp>
      <p:cxnSp>
        <p:nvCxnSpPr>
          <p:cNvPr id="32" name="Straight Connector 31"/>
          <p:cNvCxnSpPr/>
          <p:nvPr/>
        </p:nvCxnSpPr>
        <p:spPr>
          <a:xfrm flipV="1">
            <a:off x="7080653" y="990600"/>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867374367"/>
              </p:ext>
            </p:extLst>
          </p:nvPr>
        </p:nvGraphicFramePr>
        <p:xfrm>
          <a:off x="6657191" y="289949"/>
          <a:ext cx="265113" cy="204787"/>
        </p:xfrm>
        <a:graphic>
          <a:graphicData uri="http://schemas.openxmlformats.org/presentationml/2006/ole">
            <mc:AlternateContent xmlns:mc="http://schemas.openxmlformats.org/markup-compatibility/2006">
              <mc:Choice xmlns:v="urn:schemas-microsoft-com:vml" Requires="v">
                <p:oleObj spid="_x0000_s22529" name="Equation" r:id="rId3" imgW="165100" imgH="127000" progId="Equation.DSMT4">
                  <p:embed/>
                </p:oleObj>
              </mc:Choice>
              <mc:Fallback>
                <p:oleObj name="Equation" r:id="rId3" imgW="165100" imgH="127000" progId="Equation.DSMT4">
                  <p:embed/>
                  <p:pic>
                    <p:nvPicPr>
                      <p:cNvPr id="0" name=""/>
                      <p:cNvPicPr/>
                      <p:nvPr/>
                    </p:nvPicPr>
                    <p:blipFill>
                      <a:blip r:embed="rId4"/>
                      <a:stretch>
                        <a:fillRect/>
                      </a:stretch>
                    </p:blipFill>
                    <p:spPr>
                      <a:xfrm>
                        <a:off x="6657191" y="289949"/>
                        <a:ext cx="265113" cy="204787"/>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653151790"/>
              </p:ext>
            </p:extLst>
          </p:nvPr>
        </p:nvGraphicFramePr>
        <p:xfrm>
          <a:off x="7124700" y="1757118"/>
          <a:ext cx="203200" cy="287337"/>
        </p:xfrm>
        <a:graphic>
          <a:graphicData uri="http://schemas.openxmlformats.org/presentationml/2006/ole">
            <mc:AlternateContent xmlns:mc="http://schemas.openxmlformats.org/markup-compatibility/2006">
              <mc:Choice xmlns:v="urn:schemas-microsoft-com:vml" Requires="v">
                <p:oleObj spid="_x0000_s22530" name="Equation" r:id="rId5" imgW="127000" imgH="177800" progId="Equation.DSMT4">
                  <p:embed/>
                </p:oleObj>
              </mc:Choice>
              <mc:Fallback>
                <p:oleObj name="Equation" r:id="rId5" imgW="127000" imgH="177800" progId="Equation.DSMT4">
                  <p:embed/>
                  <p:pic>
                    <p:nvPicPr>
                      <p:cNvPr id="0" name=""/>
                      <p:cNvPicPr/>
                      <p:nvPr/>
                    </p:nvPicPr>
                    <p:blipFill>
                      <a:blip r:embed="rId6"/>
                      <a:stretch>
                        <a:fillRect/>
                      </a:stretch>
                    </p:blipFill>
                    <p:spPr>
                      <a:xfrm>
                        <a:off x="7124700" y="1757118"/>
                        <a:ext cx="203200" cy="287337"/>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489359184"/>
              </p:ext>
            </p:extLst>
          </p:nvPr>
        </p:nvGraphicFramePr>
        <p:xfrm>
          <a:off x="849313" y="1158875"/>
          <a:ext cx="3154362" cy="1290638"/>
        </p:xfrm>
        <a:graphic>
          <a:graphicData uri="http://schemas.openxmlformats.org/presentationml/2006/ole">
            <mc:AlternateContent xmlns:mc="http://schemas.openxmlformats.org/markup-compatibility/2006">
              <mc:Choice xmlns:v="urn:schemas-microsoft-com:vml" Requires="v">
                <p:oleObj spid="_x0000_s22531" name="Equation" r:id="rId7" imgW="1955800" imgH="800100" progId="Equation.DSMT4">
                  <p:embed/>
                </p:oleObj>
              </mc:Choice>
              <mc:Fallback>
                <p:oleObj name="Equation" r:id="rId7" imgW="1955800" imgH="800100" progId="Equation.DSMT4">
                  <p:embed/>
                  <p:pic>
                    <p:nvPicPr>
                      <p:cNvPr id="0" name=""/>
                      <p:cNvPicPr/>
                      <p:nvPr/>
                    </p:nvPicPr>
                    <p:blipFill>
                      <a:blip r:embed="rId8"/>
                      <a:stretch>
                        <a:fillRect/>
                      </a:stretch>
                    </p:blipFill>
                    <p:spPr>
                      <a:xfrm>
                        <a:off x="849313" y="1158875"/>
                        <a:ext cx="3154362" cy="1290638"/>
                      </a:xfrm>
                      <a:prstGeom prst="rect">
                        <a:avLst/>
                      </a:prstGeom>
                    </p:spPr>
                  </p:pic>
                </p:oleObj>
              </mc:Fallback>
            </mc:AlternateContent>
          </a:graphicData>
        </a:graphic>
      </p:graphicFrame>
      <p:sp>
        <p:nvSpPr>
          <p:cNvPr id="47" name="Rectangle 46"/>
          <p:cNvSpPr/>
          <p:nvPr/>
        </p:nvSpPr>
        <p:spPr>
          <a:xfrm>
            <a:off x="5131604" y="2368453"/>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7022172" y="437062"/>
            <a:ext cx="119913" cy="124409"/>
          </a:xfrm>
          <a:prstGeom prst="rect">
            <a:avLst/>
          </a:prstGeom>
          <a:solidFill>
            <a:srgbClr val="008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286750" y="945314"/>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47" idx="0"/>
          </p:cNvCxnSpPr>
          <p:nvPr/>
        </p:nvCxnSpPr>
        <p:spPr>
          <a:xfrm flipH="1">
            <a:off x="7080652" y="575099"/>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5306630" y="575099"/>
            <a:ext cx="3552766" cy="3552766"/>
          </a:xfrm>
          <a:prstGeom prst="arc">
            <a:avLst>
              <a:gd name="adj1" fmla="val 10772903"/>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073900" y="2037368"/>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468066883"/>
              </p:ext>
            </p:extLst>
          </p:nvPr>
        </p:nvGraphicFramePr>
        <p:xfrm>
          <a:off x="7520782" y="1291237"/>
          <a:ext cx="244475" cy="246063"/>
        </p:xfrm>
        <a:graphic>
          <a:graphicData uri="http://schemas.openxmlformats.org/presentationml/2006/ole">
            <mc:AlternateContent xmlns:mc="http://schemas.openxmlformats.org/markup-compatibility/2006">
              <mc:Choice xmlns:v="urn:schemas-microsoft-com:vml" Requires="v">
                <p:oleObj spid="_x0000_s22532" name="Equation" r:id="rId9" imgW="152400" imgH="152400" progId="Equation.DSMT4">
                  <p:embed/>
                </p:oleObj>
              </mc:Choice>
              <mc:Fallback>
                <p:oleObj name="Equation" r:id="rId9" imgW="152400" imgH="152400" progId="Equation.DSMT4">
                  <p:embed/>
                  <p:pic>
                    <p:nvPicPr>
                      <p:cNvPr id="0" name=""/>
                      <p:cNvPicPr/>
                      <p:nvPr/>
                    </p:nvPicPr>
                    <p:blipFill>
                      <a:blip r:embed="rId10"/>
                      <a:stretch>
                        <a:fillRect/>
                      </a:stretch>
                    </p:blipFill>
                    <p:spPr>
                      <a:xfrm>
                        <a:off x="7520782" y="1291237"/>
                        <a:ext cx="244475" cy="246063"/>
                      </a:xfrm>
                      <a:prstGeom prst="rect">
                        <a:avLst/>
                      </a:prstGeom>
                    </p:spPr>
                  </p:pic>
                </p:oleObj>
              </mc:Fallback>
            </mc:AlternateContent>
          </a:graphicData>
        </a:graphic>
      </p:graphicFrame>
      <p:sp>
        <p:nvSpPr>
          <p:cNvPr id="53" name="Rectangle 52"/>
          <p:cNvSpPr/>
          <p:nvPr/>
        </p:nvSpPr>
        <p:spPr>
          <a:xfrm rot="2332031">
            <a:off x="8168348" y="832774"/>
            <a:ext cx="119913" cy="124409"/>
          </a:xfrm>
          <a:prstGeom prst="rect">
            <a:avLst/>
          </a:prstGeom>
          <a:solidFill>
            <a:srgbClr val="008000">
              <a:alpha val="58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946838722"/>
              </p:ext>
            </p:extLst>
          </p:nvPr>
        </p:nvGraphicFramePr>
        <p:xfrm>
          <a:off x="8443913" y="735013"/>
          <a:ext cx="284162" cy="328612"/>
        </p:xfrm>
        <a:graphic>
          <a:graphicData uri="http://schemas.openxmlformats.org/presentationml/2006/ole">
            <mc:AlternateContent xmlns:mc="http://schemas.openxmlformats.org/markup-compatibility/2006">
              <mc:Choice xmlns:v="urn:schemas-microsoft-com:vml" Requires="v">
                <p:oleObj spid="_x0000_s22533" name="Equation" r:id="rId11" imgW="177800" imgH="203200" progId="Equation.DSMT4">
                  <p:embed/>
                </p:oleObj>
              </mc:Choice>
              <mc:Fallback>
                <p:oleObj name="Equation" r:id="rId11" imgW="177800" imgH="203200" progId="Equation.DSMT4">
                  <p:embed/>
                  <p:pic>
                    <p:nvPicPr>
                      <p:cNvPr id="0" name=""/>
                      <p:cNvPicPr/>
                      <p:nvPr/>
                    </p:nvPicPr>
                    <p:blipFill>
                      <a:blip r:embed="rId12"/>
                      <a:stretch>
                        <a:fillRect/>
                      </a:stretch>
                    </p:blipFill>
                    <p:spPr>
                      <a:xfrm>
                        <a:off x="8443913" y="735013"/>
                        <a:ext cx="284162" cy="328612"/>
                      </a:xfrm>
                      <a:prstGeom prst="rect">
                        <a:avLst/>
                      </a:prstGeom>
                    </p:spPr>
                  </p:pic>
                </p:oleObj>
              </mc:Fallback>
            </mc:AlternateContent>
          </a:graphicData>
        </a:graphic>
      </p:graphicFrame>
      <p:cxnSp>
        <p:nvCxnSpPr>
          <p:cNvPr id="57" name="Straight Connector 56"/>
          <p:cNvCxnSpPr/>
          <p:nvPr/>
        </p:nvCxnSpPr>
        <p:spPr>
          <a:xfrm flipH="1">
            <a:off x="8217483" y="1013346"/>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2063844133"/>
              </p:ext>
            </p:extLst>
          </p:nvPr>
        </p:nvGraphicFramePr>
        <p:xfrm>
          <a:off x="7871618" y="1828800"/>
          <a:ext cx="754063" cy="287338"/>
        </p:xfrm>
        <a:graphic>
          <a:graphicData uri="http://schemas.openxmlformats.org/presentationml/2006/ole">
            <mc:AlternateContent xmlns:mc="http://schemas.openxmlformats.org/markup-compatibility/2006">
              <mc:Choice xmlns:v="urn:schemas-microsoft-com:vml" Requires="v">
                <p:oleObj spid="_x0000_s22534" name="Equation" r:id="rId13" imgW="469900" imgH="177800" progId="Equation.DSMT4">
                  <p:embed/>
                </p:oleObj>
              </mc:Choice>
              <mc:Fallback>
                <p:oleObj name="Equation" r:id="rId13" imgW="469900" imgH="177800" progId="Equation.DSMT4">
                  <p:embed/>
                  <p:pic>
                    <p:nvPicPr>
                      <p:cNvPr id="0" name=""/>
                      <p:cNvPicPr/>
                      <p:nvPr/>
                    </p:nvPicPr>
                    <p:blipFill>
                      <a:blip r:embed="rId14"/>
                      <a:stretch>
                        <a:fillRect/>
                      </a:stretch>
                    </p:blipFill>
                    <p:spPr>
                      <a:xfrm>
                        <a:off x="7871618" y="1828800"/>
                        <a:ext cx="754063" cy="287338"/>
                      </a:xfrm>
                      <a:prstGeom prst="rect">
                        <a:avLst/>
                      </a:prstGeom>
                    </p:spPr>
                  </p:pic>
                </p:oleObj>
              </mc:Fallback>
            </mc:AlternateContent>
          </a:graphicData>
        </a:graphic>
      </p:graphicFrame>
      <p:sp>
        <p:nvSpPr>
          <p:cNvPr id="59" name="TextBox 58"/>
          <p:cNvSpPr txBox="1"/>
          <p:nvPr/>
        </p:nvSpPr>
        <p:spPr>
          <a:xfrm>
            <a:off x="238127" y="276026"/>
            <a:ext cx="4656772" cy="707886"/>
          </a:xfrm>
          <a:prstGeom prst="rect">
            <a:avLst/>
          </a:prstGeom>
          <a:noFill/>
        </p:spPr>
        <p:txBody>
          <a:bodyPr wrap="square" rtlCol="0">
            <a:spAutoFit/>
          </a:bodyPr>
          <a:lstStyle/>
          <a:p>
            <a:r>
              <a:rPr lang="en-US" sz="2000" dirty="0">
                <a:solidFill>
                  <a:srgbClr val="FF0000"/>
                </a:solidFill>
                <a:latin typeface="Apple Chancery"/>
                <a:cs typeface="Apple Chancery"/>
              </a:rPr>
              <a:t>At lift-off</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normal force goes to zero</a:t>
            </a:r>
            <a:r>
              <a:rPr lang="en-US" sz="2000" dirty="0">
                <a:solidFill>
                  <a:srgbClr val="000000"/>
                </a:solidFill>
                <a:latin typeface="Times New Roman"/>
                <a:cs typeface="Times New Roman"/>
              </a:rPr>
              <a:t>, which means:</a:t>
            </a:r>
            <a:endParaRPr lang="en-US" sz="2400" dirty="0">
              <a:latin typeface="Apple Chancery"/>
              <a:cs typeface="Apple Chancery"/>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321445564"/>
              </p:ext>
            </p:extLst>
          </p:nvPr>
        </p:nvGraphicFramePr>
        <p:xfrm>
          <a:off x="1700213" y="2349500"/>
          <a:ext cx="2314575" cy="1187450"/>
        </p:xfrm>
        <a:graphic>
          <a:graphicData uri="http://schemas.openxmlformats.org/presentationml/2006/ole">
            <mc:AlternateContent xmlns:mc="http://schemas.openxmlformats.org/markup-compatibility/2006">
              <mc:Choice xmlns:v="urn:schemas-microsoft-com:vml" Requires="v">
                <p:oleObj spid="_x0000_s22535" name="Equation" r:id="rId15" imgW="1435100" imgH="736600" progId="Equation.DSMT4">
                  <p:embed/>
                </p:oleObj>
              </mc:Choice>
              <mc:Fallback>
                <p:oleObj name="Equation" r:id="rId15" imgW="1435100" imgH="736600" progId="Equation.DSMT4">
                  <p:embed/>
                  <p:pic>
                    <p:nvPicPr>
                      <p:cNvPr id="0" name=""/>
                      <p:cNvPicPr/>
                      <p:nvPr/>
                    </p:nvPicPr>
                    <p:blipFill>
                      <a:blip r:embed="rId16"/>
                      <a:stretch>
                        <a:fillRect/>
                      </a:stretch>
                    </p:blipFill>
                    <p:spPr>
                      <a:xfrm>
                        <a:off x="1700213" y="2349500"/>
                        <a:ext cx="2314575" cy="1187450"/>
                      </a:xfrm>
                      <a:prstGeom prst="rect">
                        <a:avLst/>
                      </a:prstGeom>
                    </p:spPr>
                  </p:pic>
                </p:oleObj>
              </mc:Fallback>
            </mc:AlternateContent>
          </a:graphicData>
        </a:graphic>
      </p:graphicFrame>
      <p:cxnSp>
        <p:nvCxnSpPr>
          <p:cNvPr id="41" name="Straight Connector 40"/>
          <p:cNvCxnSpPr/>
          <p:nvPr/>
        </p:nvCxnSpPr>
        <p:spPr>
          <a:xfrm flipV="1">
            <a:off x="1452563" y="1445966"/>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42" name="Object 2"/>
          <p:cNvGraphicFramePr>
            <a:graphicFrameLocks noChangeAspect="1"/>
          </p:cNvGraphicFramePr>
          <p:nvPr>
            <p:extLst>
              <p:ext uri="{D42A27DB-BD31-4B8C-83A1-F6EECF244321}">
                <p14:modId xmlns:p14="http://schemas.microsoft.com/office/powerpoint/2010/main" val="1835198289"/>
              </p:ext>
            </p:extLst>
          </p:nvPr>
        </p:nvGraphicFramePr>
        <p:xfrm>
          <a:off x="1758951" y="1279275"/>
          <a:ext cx="168275" cy="202957"/>
        </p:xfrm>
        <a:graphic>
          <a:graphicData uri="http://schemas.openxmlformats.org/presentationml/2006/ole">
            <mc:AlternateContent xmlns:mc="http://schemas.openxmlformats.org/markup-compatibility/2006">
              <mc:Choice xmlns:v="urn:schemas-microsoft-com:vml" Requires="v">
                <p:oleObj spid="_x0000_s22536" name="Equation" r:id="rId17" imgW="127000" imgH="152400" progId="Equation.DSMT4">
                  <p:embed/>
                </p:oleObj>
              </mc:Choice>
              <mc:Fallback>
                <p:oleObj name="Equation" r:id="rId17" imgW="127000" imgH="152400" progId="Equation.DSMT4">
                  <p:embed/>
                  <p:pic>
                    <p:nvPicPr>
                      <p:cNvPr id="0" name=""/>
                      <p:cNvPicPr>
                        <a:picLocks noChangeAspect="1" noChangeArrowheads="1"/>
                      </p:cNvPicPr>
                      <p:nvPr/>
                    </p:nvPicPr>
                    <p:blipFill>
                      <a:blip r:embed="rId18"/>
                      <a:srcRect/>
                      <a:stretch>
                        <a:fillRect/>
                      </a:stretch>
                    </p:blipFill>
                    <p:spPr bwMode="auto">
                      <a:xfrm>
                        <a:off x="1758951" y="1279275"/>
                        <a:ext cx="168275" cy="202957"/>
                      </a:xfrm>
                      <a:prstGeom prst="rect">
                        <a:avLst/>
                      </a:prstGeom>
                      <a:noFill/>
                      <a:ln>
                        <a:noFill/>
                      </a:ln>
                      <a:effectLst/>
                    </p:spPr>
                  </p:pic>
                </p:oleObj>
              </mc:Fallback>
            </mc:AlternateContent>
          </a:graphicData>
        </a:graphic>
      </p:graphicFrame>
      <p:sp>
        <p:nvSpPr>
          <p:cNvPr id="44" name="TextBox 43"/>
          <p:cNvSpPr txBox="1"/>
          <p:nvPr/>
        </p:nvSpPr>
        <p:spPr>
          <a:xfrm>
            <a:off x="261940" y="3603960"/>
            <a:ext cx="8621269" cy="400110"/>
          </a:xfrm>
          <a:prstGeom prst="rect">
            <a:avLst/>
          </a:prstGeom>
          <a:noFill/>
        </p:spPr>
        <p:txBody>
          <a:bodyPr wrap="square" rtlCol="0">
            <a:spAutoFit/>
          </a:bodyPr>
          <a:lstStyle/>
          <a:p>
            <a:r>
              <a:rPr lang="en-US" sz="2000" dirty="0">
                <a:solidFill>
                  <a:srgbClr val="0000FF"/>
                </a:solidFill>
                <a:latin typeface="Apple Chancery"/>
                <a:cs typeface="Apple Chancery"/>
              </a:rPr>
              <a:t>What about</a:t>
            </a:r>
            <a:r>
              <a:rPr lang="en-US" sz="2000" dirty="0">
                <a:solidFill>
                  <a:srgbClr val="000000"/>
                </a:solidFill>
                <a:latin typeface="Times New Roman"/>
                <a:cs typeface="Times New Roman"/>
              </a:rPr>
              <a:t> energy?</a:t>
            </a:r>
            <a:endParaRPr lang="en-US" sz="2400" dirty="0">
              <a:latin typeface="Apple Chancery"/>
              <a:cs typeface="Apple Chancery"/>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1311061528"/>
              </p:ext>
            </p:extLst>
          </p:nvPr>
        </p:nvGraphicFramePr>
        <p:xfrm>
          <a:off x="2722563" y="4994275"/>
          <a:ext cx="3640137" cy="1581150"/>
        </p:xfrm>
        <a:graphic>
          <a:graphicData uri="http://schemas.openxmlformats.org/presentationml/2006/ole">
            <mc:AlternateContent xmlns:mc="http://schemas.openxmlformats.org/markup-compatibility/2006">
              <mc:Choice xmlns:v="urn:schemas-microsoft-com:vml" Requires="v">
                <p:oleObj spid="_x0000_s22537" name="Equation" r:id="rId19" imgW="2489200" imgH="1079500" progId="Equation.DSMT4">
                  <p:embed/>
                </p:oleObj>
              </mc:Choice>
              <mc:Fallback>
                <p:oleObj name="Equation" r:id="rId19" imgW="2489200" imgH="1079500" progId="Equation.DSMT4">
                  <p:embed/>
                  <p:pic>
                    <p:nvPicPr>
                      <p:cNvPr id="0" name=""/>
                      <p:cNvPicPr/>
                      <p:nvPr/>
                    </p:nvPicPr>
                    <p:blipFill>
                      <a:blip r:embed="rId20"/>
                      <a:stretch>
                        <a:fillRect/>
                      </a:stretch>
                    </p:blipFill>
                    <p:spPr>
                      <a:xfrm>
                        <a:off x="2722563" y="4994275"/>
                        <a:ext cx="3640137" cy="1581150"/>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3815515616"/>
              </p:ext>
            </p:extLst>
          </p:nvPr>
        </p:nvGraphicFramePr>
        <p:xfrm>
          <a:off x="2119313" y="4243388"/>
          <a:ext cx="4383087" cy="390525"/>
        </p:xfrm>
        <a:graphic>
          <a:graphicData uri="http://schemas.openxmlformats.org/presentationml/2006/ole">
            <mc:AlternateContent xmlns:mc="http://schemas.openxmlformats.org/markup-compatibility/2006">
              <mc:Choice xmlns:v="urn:schemas-microsoft-com:vml" Requires="v">
                <p:oleObj spid="_x0000_s22538" name="Equation" r:id="rId21" imgW="2997200" imgH="266700" progId="Equation.DSMT4">
                  <p:embed/>
                </p:oleObj>
              </mc:Choice>
              <mc:Fallback>
                <p:oleObj name="Equation" r:id="rId21" imgW="2997200" imgH="266700" progId="Equation.DSMT4">
                  <p:embed/>
                  <p:pic>
                    <p:nvPicPr>
                      <p:cNvPr id="0" name=""/>
                      <p:cNvPicPr/>
                      <p:nvPr/>
                    </p:nvPicPr>
                    <p:blipFill>
                      <a:blip r:embed="rId22"/>
                      <a:stretch>
                        <a:fillRect/>
                      </a:stretch>
                    </p:blipFill>
                    <p:spPr>
                      <a:xfrm>
                        <a:off x="2119313" y="4243388"/>
                        <a:ext cx="4383087" cy="390525"/>
                      </a:xfrm>
                      <a:prstGeom prst="rect">
                        <a:avLst/>
                      </a:prstGeom>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1250925437"/>
              </p:ext>
            </p:extLst>
          </p:nvPr>
        </p:nvGraphicFramePr>
        <p:xfrm>
          <a:off x="2119313" y="4548187"/>
          <a:ext cx="4718050" cy="576263"/>
        </p:xfrm>
        <a:graphic>
          <a:graphicData uri="http://schemas.openxmlformats.org/presentationml/2006/ole">
            <mc:AlternateContent xmlns:mc="http://schemas.openxmlformats.org/markup-compatibility/2006">
              <mc:Choice xmlns:v="urn:schemas-microsoft-com:vml" Requires="v">
                <p:oleObj spid="_x0000_s22539" name="Equation" r:id="rId23" imgW="3225800" imgH="393700" progId="Equation.DSMT4">
                  <p:embed/>
                </p:oleObj>
              </mc:Choice>
              <mc:Fallback>
                <p:oleObj name="Equation" r:id="rId23" imgW="3225800" imgH="393700" progId="Equation.DSMT4">
                  <p:embed/>
                  <p:pic>
                    <p:nvPicPr>
                      <p:cNvPr id="0" name=""/>
                      <p:cNvPicPr/>
                      <p:nvPr/>
                    </p:nvPicPr>
                    <p:blipFill>
                      <a:blip r:embed="rId24"/>
                      <a:stretch>
                        <a:fillRect/>
                      </a:stretch>
                    </p:blipFill>
                    <p:spPr>
                      <a:xfrm>
                        <a:off x="2119313" y="4548187"/>
                        <a:ext cx="4718050" cy="576263"/>
                      </a:xfrm>
                      <a:prstGeom prst="rect">
                        <a:avLst/>
                      </a:prstGeom>
                    </p:spPr>
                  </p:pic>
                </p:oleObj>
              </mc:Fallback>
            </mc:AlternateContent>
          </a:graphicData>
        </a:graphic>
      </p:graphicFrame>
      <p:cxnSp>
        <p:nvCxnSpPr>
          <p:cNvPr id="71" name="Straight Connector 70"/>
          <p:cNvCxnSpPr/>
          <p:nvPr/>
        </p:nvCxnSpPr>
        <p:spPr>
          <a:xfrm flipV="1">
            <a:off x="3046413" y="5106743"/>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208338" y="5124450"/>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297238" y="5142157"/>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4141788" y="5073163"/>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4303713" y="5090870"/>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951288" y="5090870"/>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5189538" y="5090870"/>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5557838" y="5073163"/>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5338763" y="5073163"/>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119313" y="2588966"/>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146426" y="2601666"/>
            <a:ext cx="298450" cy="39052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42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par>
                                <p:cTn id="14" presetID="9"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par>
                                <p:cTn id="17" presetID="9"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40956" y="979586"/>
            <a:ext cx="4475545" cy="1015663"/>
          </a:xfrm>
          <a:prstGeom prst="rect">
            <a:avLst/>
          </a:prstGeom>
          <a:noFill/>
        </p:spPr>
        <p:txBody>
          <a:bodyPr wrap="square" rtlCol="0">
            <a:spAutoFit/>
          </a:bodyPr>
          <a:lstStyle/>
          <a:p>
            <a:r>
              <a:rPr lang="en-US" sz="2000" dirty="0">
                <a:solidFill>
                  <a:srgbClr val="000000"/>
                </a:solidFill>
                <a:latin typeface="Times New Roman"/>
                <a:cs typeface="Times New Roman"/>
              </a:rPr>
              <a:t>             That would </a:t>
            </a:r>
            <a:r>
              <a:rPr lang="en-US" sz="2000" dirty="0">
                <a:solidFill>
                  <a:srgbClr val="0000FF"/>
                </a:solidFill>
                <a:latin typeface="Times New Roman"/>
                <a:cs typeface="Times New Roman"/>
              </a:rPr>
              <a:t>change the initial gravitational potential energy </a:t>
            </a:r>
            <a:r>
              <a:rPr lang="en-US" sz="2000" dirty="0">
                <a:solidFill>
                  <a:srgbClr val="000000"/>
                </a:solidFill>
                <a:latin typeface="Times New Roman"/>
                <a:cs typeface="Times New Roman"/>
              </a:rPr>
              <a:t>to </a:t>
            </a:r>
            <a:r>
              <a:rPr lang="en-US" sz="2000" dirty="0">
                <a:solidFill>
                  <a:srgbClr val="FF0000"/>
                </a:solidFill>
                <a:latin typeface="Times New Roman"/>
                <a:cs typeface="Times New Roman"/>
              </a:rPr>
              <a:t>mg(2R) </a:t>
            </a:r>
            <a:r>
              <a:rPr lang="en-US" sz="2000" dirty="0">
                <a:solidFill>
                  <a:srgbClr val="000000"/>
                </a:solidFill>
                <a:latin typeface="Times New Roman"/>
                <a:cs typeface="Times New Roman"/>
              </a:rPr>
              <a:t>yielding: </a:t>
            </a:r>
          </a:p>
        </p:txBody>
      </p:sp>
      <p:sp>
        <p:nvSpPr>
          <p:cNvPr id="66" name="TextBox 65"/>
          <p:cNvSpPr txBox="1"/>
          <p:nvPr/>
        </p:nvSpPr>
        <p:spPr>
          <a:xfrm>
            <a:off x="540956" y="676136"/>
            <a:ext cx="4475545" cy="707886"/>
          </a:xfrm>
          <a:prstGeom prst="rect">
            <a:avLst/>
          </a:prstGeom>
          <a:noFill/>
        </p:spPr>
        <p:txBody>
          <a:bodyPr wrap="square" rtlCol="0">
            <a:spAutoFit/>
          </a:bodyPr>
          <a:lstStyle/>
          <a:p>
            <a:r>
              <a:rPr lang="en-US" sz="2000" dirty="0">
                <a:solidFill>
                  <a:srgbClr val="0000FF"/>
                </a:solidFill>
                <a:latin typeface="Apple Chancery"/>
                <a:cs typeface="Apple Chancery"/>
              </a:rPr>
              <a:t>We could </a:t>
            </a:r>
            <a:r>
              <a:rPr lang="en-US" sz="2000" dirty="0">
                <a:solidFill>
                  <a:srgbClr val="FF0000"/>
                </a:solidFill>
                <a:latin typeface="Apple Chancery"/>
                <a:cs typeface="Apple Chancery"/>
              </a:rPr>
              <a:t>extend </a:t>
            </a:r>
            <a:r>
              <a:rPr lang="en-US" sz="2000" dirty="0">
                <a:solidFill>
                  <a:srgbClr val="FF0000"/>
                </a:solidFill>
                <a:latin typeface="Times New Roman"/>
                <a:cs typeface="Times New Roman"/>
              </a:rPr>
              <a:t>the ramp upward</a:t>
            </a:r>
            <a:r>
              <a:rPr lang="en-US" sz="2000" dirty="0">
                <a:solidFill>
                  <a:srgbClr val="000000"/>
                </a:solidFill>
                <a:latin typeface="Times New Roman"/>
                <a:cs typeface="Times New Roman"/>
              </a:rPr>
              <a:t> as shown.</a:t>
            </a:r>
            <a:endParaRPr lang="en-US" sz="2400" dirty="0">
              <a:latin typeface="Apple Chancery"/>
              <a:cs typeface="Apple Chancery"/>
            </a:endParaRPr>
          </a:p>
        </p:txBody>
      </p:sp>
      <p:sp>
        <p:nvSpPr>
          <p:cNvPr id="20" name="Arc 19"/>
          <p:cNvSpPr/>
          <p:nvPr/>
        </p:nvSpPr>
        <p:spPr>
          <a:xfrm>
            <a:off x="5319330" y="2312742"/>
            <a:ext cx="3552766" cy="3552766"/>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25.)</a:t>
            </a:r>
          </a:p>
        </p:txBody>
      </p:sp>
      <p:sp>
        <p:nvSpPr>
          <p:cNvPr id="59" name="TextBox 58"/>
          <p:cNvSpPr txBox="1"/>
          <p:nvPr/>
        </p:nvSpPr>
        <p:spPr>
          <a:xfrm>
            <a:off x="238127" y="276026"/>
            <a:ext cx="4778374" cy="400110"/>
          </a:xfrm>
          <a:prstGeom prst="rect">
            <a:avLst/>
          </a:prstGeom>
          <a:noFill/>
        </p:spPr>
        <p:txBody>
          <a:bodyPr wrap="square" rtlCol="0">
            <a:spAutoFit/>
          </a:bodyPr>
          <a:lstStyle/>
          <a:p>
            <a:r>
              <a:rPr lang="en-US" sz="2000" dirty="0">
                <a:solidFill>
                  <a:srgbClr val="0000FF"/>
                </a:solidFill>
                <a:latin typeface="Apple Chancery"/>
                <a:cs typeface="Apple Chancery"/>
              </a:rPr>
              <a:t>And how</a:t>
            </a:r>
            <a:r>
              <a:rPr lang="en-US" sz="2000" dirty="0">
                <a:solidFill>
                  <a:srgbClr val="000000"/>
                </a:solidFill>
                <a:latin typeface="Times New Roman"/>
                <a:cs typeface="Times New Roman"/>
              </a:rPr>
              <a:t> might we make </a:t>
            </a:r>
            <a:r>
              <a:rPr lang="en-US" sz="2000" i="1" dirty="0">
                <a:solidFill>
                  <a:srgbClr val="000000"/>
                </a:solidFill>
                <a:latin typeface="Times New Roman"/>
                <a:cs typeface="Times New Roman"/>
              </a:rPr>
              <a:t>this </a:t>
            </a:r>
            <a:r>
              <a:rPr lang="en-US" sz="2000" dirty="0">
                <a:solidFill>
                  <a:srgbClr val="000000"/>
                </a:solidFill>
                <a:latin typeface="Times New Roman"/>
                <a:cs typeface="Times New Roman"/>
              </a:rPr>
              <a:t>more exciting?</a:t>
            </a:r>
            <a:endParaRPr lang="en-US" sz="2400" dirty="0">
              <a:latin typeface="Apple Chancery"/>
              <a:cs typeface="Apple Chancery"/>
            </a:endParaRPr>
          </a:p>
        </p:txBody>
      </p:sp>
      <p:sp>
        <p:nvSpPr>
          <p:cNvPr id="50" name="Arc 49"/>
          <p:cNvSpPr/>
          <p:nvPr/>
        </p:nvSpPr>
        <p:spPr>
          <a:xfrm>
            <a:off x="5319741" y="-1243200"/>
            <a:ext cx="3552766" cy="3552766"/>
          </a:xfrm>
          <a:prstGeom prst="arc">
            <a:avLst>
              <a:gd name="adj1" fmla="val 5396521"/>
              <a:gd name="adj2" fmla="val 1087306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 name="Group 1"/>
          <p:cNvGrpSpPr/>
          <p:nvPr/>
        </p:nvGrpSpPr>
        <p:grpSpPr>
          <a:xfrm>
            <a:off x="5144304" y="227433"/>
            <a:ext cx="3898096" cy="4005663"/>
            <a:chOff x="5144304" y="227433"/>
            <a:chExt cx="3898096" cy="4005663"/>
          </a:xfrm>
        </p:grpSpPr>
        <p:cxnSp>
          <p:nvCxnSpPr>
            <p:cNvPr id="32" name="Straight Connector 31"/>
            <p:cNvCxnSpPr/>
            <p:nvPr/>
          </p:nvCxnSpPr>
          <p:spPr>
            <a:xfrm flipV="1">
              <a:off x="7093353" y="2728243"/>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2868756069"/>
                </p:ext>
              </p:extLst>
            </p:nvPr>
          </p:nvGraphicFramePr>
          <p:xfrm>
            <a:off x="5491182" y="560002"/>
            <a:ext cx="265113" cy="204787"/>
          </p:xfrm>
          <a:graphic>
            <a:graphicData uri="http://schemas.openxmlformats.org/presentationml/2006/ole">
              <mc:AlternateContent xmlns:mc="http://schemas.openxmlformats.org/markup-compatibility/2006">
                <mc:Choice xmlns:v="urn:schemas-microsoft-com:vml" Requires="v">
                  <p:oleObj spid="_x0000_s23553" name="Equation" r:id="rId3" imgW="165100" imgH="127000" progId="Equation.DSMT4">
                    <p:embed/>
                  </p:oleObj>
                </mc:Choice>
                <mc:Fallback>
                  <p:oleObj name="Equation" r:id="rId3" imgW="165100" imgH="127000" progId="Equation.DSMT4">
                    <p:embed/>
                    <p:pic>
                      <p:nvPicPr>
                        <p:cNvPr id="0" name=""/>
                        <p:cNvPicPr/>
                        <p:nvPr/>
                      </p:nvPicPr>
                      <p:blipFill>
                        <a:blip r:embed="rId4"/>
                        <a:stretch>
                          <a:fillRect/>
                        </a:stretch>
                      </p:blipFill>
                      <p:spPr>
                        <a:xfrm>
                          <a:off x="5491182" y="560002"/>
                          <a:ext cx="265113" cy="204787"/>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8345875"/>
                </p:ext>
              </p:extLst>
            </p:nvPr>
          </p:nvGraphicFramePr>
          <p:xfrm>
            <a:off x="7137400" y="3494761"/>
            <a:ext cx="203200" cy="287337"/>
          </p:xfrm>
          <a:graphic>
            <a:graphicData uri="http://schemas.openxmlformats.org/presentationml/2006/ole">
              <mc:AlternateContent xmlns:mc="http://schemas.openxmlformats.org/markup-compatibility/2006">
                <mc:Choice xmlns:v="urn:schemas-microsoft-com:vml" Requires="v">
                  <p:oleObj spid="_x0000_s23554" name="Equation" r:id="rId5" imgW="127000" imgH="177800" progId="Equation.DSMT4">
                    <p:embed/>
                  </p:oleObj>
                </mc:Choice>
                <mc:Fallback>
                  <p:oleObj name="Equation" r:id="rId5" imgW="127000" imgH="177800" progId="Equation.DSMT4">
                    <p:embed/>
                    <p:pic>
                      <p:nvPicPr>
                        <p:cNvPr id="0" name=""/>
                        <p:cNvPicPr/>
                        <p:nvPr/>
                      </p:nvPicPr>
                      <p:blipFill>
                        <a:blip r:embed="rId6"/>
                        <a:stretch>
                          <a:fillRect/>
                        </a:stretch>
                      </p:blipFill>
                      <p:spPr>
                        <a:xfrm>
                          <a:off x="7137400" y="3494761"/>
                          <a:ext cx="203200" cy="287337"/>
                        </a:xfrm>
                        <a:prstGeom prst="rect">
                          <a:avLst/>
                        </a:prstGeom>
                      </p:spPr>
                    </p:pic>
                  </p:oleObj>
                </mc:Fallback>
              </mc:AlternateContent>
            </a:graphicData>
          </a:graphic>
        </p:graphicFrame>
        <p:sp>
          <p:nvSpPr>
            <p:cNvPr id="47" name="Rectangle 46"/>
            <p:cNvSpPr/>
            <p:nvPr/>
          </p:nvSpPr>
          <p:spPr>
            <a:xfrm>
              <a:off x="5144304" y="4106096"/>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5322873" y="472905"/>
              <a:ext cx="119913" cy="124409"/>
            </a:xfrm>
            <a:prstGeom prst="rect">
              <a:avLst/>
            </a:prstGeom>
            <a:solidFill>
              <a:srgbClr val="008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299450" y="2682957"/>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20" idx="0"/>
            </p:cNvCxnSpPr>
            <p:nvPr/>
          </p:nvCxnSpPr>
          <p:spPr>
            <a:xfrm>
              <a:off x="7086600" y="534107"/>
              <a:ext cx="10773" cy="1778636"/>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7086600" y="3775011"/>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146189995"/>
                </p:ext>
              </p:extLst>
            </p:nvPr>
          </p:nvGraphicFramePr>
          <p:xfrm>
            <a:off x="7533482" y="3028880"/>
            <a:ext cx="244475" cy="246063"/>
          </p:xfrm>
          <a:graphic>
            <a:graphicData uri="http://schemas.openxmlformats.org/presentationml/2006/ole">
              <mc:AlternateContent xmlns:mc="http://schemas.openxmlformats.org/markup-compatibility/2006">
                <mc:Choice xmlns:v="urn:schemas-microsoft-com:vml" Requires="v">
                  <p:oleObj spid="_x0000_s23555" name="Equation" r:id="rId7" imgW="152400" imgH="152400" progId="Equation.DSMT4">
                    <p:embed/>
                  </p:oleObj>
                </mc:Choice>
                <mc:Fallback>
                  <p:oleObj name="Equation" r:id="rId7" imgW="152400" imgH="152400" progId="Equation.DSMT4">
                    <p:embed/>
                    <p:pic>
                      <p:nvPicPr>
                        <p:cNvPr id="0" name=""/>
                        <p:cNvPicPr/>
                        <p:nvPr/>
                      </p:nvPicPr>
                      <p:blipFill>
                        <a:blip r:embed="rId8"/>
                        <a:stretch>
                          <a:fillRect/>
                        </a:stretch>
                      </p:blipFill>
                      <p:spPr>
                        <a:xfrm>
                          <a:off x="7533482" y="3028880"/>
                          <a:ext cx="244475" cy="246063"/>
                        </a:xfrm>
                        <a:prstGeom prst="rect">
                          <a:avLst/>
                        </a:prstGeom>
                      </p:spPr>
                    </p:pic>
                  </p:oleObj>
                </mc:Fallback>
              </mc:AlternateContent>
            </a:graphicData>
          </a:graphic>
        </p:graphicFrame>
        <p:sp>
          <p:nvSpPr>
            <p:cNvPr id="53" name="Rectangle 52"/>
            <p:cNvSpPr/>
            <p:nvPr/>
          </p:nvSpPr>
          <p:spPr>
            <a:xfrm rot="2332031">
              <a:off x="8181048" y="2570417"/>
              <a:ext cx="119913" cy="124409"/>
            </a:xfrm>
            <a:prstGeom prst="rect">
              <a:avLst/>
            </a:prstGeom>
            <a:solidFill>
              <a:srgbClr val="008000">
                <a:alpha val="58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627745214"/>
                </p:ext>
              </p:extLst>
            </p:nvPr>
          </p:nvGraphicFramePr>
          <p:xfrm>
            <a:off x="8456613" y="2472656"/>
            <a:ext cx="284162" cy="328612"/>
          </p:xfrm>
          <a:graphic>
            <a:graphicData uri="http://schemas.openxmlformats.org/presentationml/2006/ole">
              <mc:AlternateContent xmlns:mc="http://schemas.openxmlformats.org/markup-compatibility/2006">
                <mc:Choice xmlns:v="urn:schemas-microsoft-com:vml" Requires="v">
                  <p:oleObj spid="_x0000_s23556" name="Equation" r:id="rId9" imgW="177800" imgH="203200" progId="Equation.DSMT4">
                    <p:embed/>
                  </p:oleObj>
                </mc:Choice>
                <mc:Fallback>
                  <p:oleObj name="Equation" r:id="rId9" imgW="177800" imgH="203200" progId="Equation.DSMT4">
                    <p:embed/>
                    <p:pic>
                      <p:nvPicPr>
                        <p:cNvPr id="0" name=""/>
                        <p:cNvPicPr/>
                        <p:nvPr/>
                      </p:nvPicPr>
                      <p:blipFill>
                        <a:blip r:embed="rId10"/>
                        <a:stretch>
                          <a:fillRect/>
                        </a:stretch>
                      </p:blipFill>
                      <p:spPr>
                        <a:xfrm>
                          <a:off x="8456613" y="2472656"/>
                          <a:ext cx="284162" cy="328612"/>
                        </a:xfrm>
                        <a:prstGeom prst="rect">
                          <a:avLst/>
                        </a:prstGeom>
                      </p:spPr>
                    </p:pic>
                  </p:oleObj>
                </mc:Fallback>
              </mc:AlternateContent>
            </a:graphicData>
          </a:graphic>
        </p:graphicFrame>
        <p:cxnSp>
          <p:nvCxnSpPr>
            <p:cNvPr id="57" name="Straight Connector 56"/>
            <p:cNvCxnSpPr/>
            <p:nvPr/>
          </p:nvCxnSpPr>
          <p:spPr>
            <a:xfrm flipH="1">
              <a:off x="8230183" y="2750989"/>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2684315129"/>
                </p:ext>
              </p:extLst>
            </p:nvPr>
          </p:nvGraphicFramePr>
          <p:xfrm>
            <a:off x="7884318" y="3566443"/>
            <a:ext cx="754063" cy="287338"/>
          </p:xfrm>
          <a:graphic>
            <a:graphicData uri="http://schemas.openxmlformats.org/presentationml/2006/ole">
              <mc:AlternateContent xmlns:mc="http://schemas.openxmlformats.org/markup-compatibility/2006">
                <mc:Choice xmlns:v="urn:schemas-microsoft-com:vml" Requires="v">
                  <p:oleObj spid="_x0000_s23557" name="Equation" r:id="rId11" imgW="469900" imgH="177800" progId="Equation.DSMT4">
                    <p:embed/>
                  </p:oleObj>
                </mc:Choice>
                <mc:Fallback>
                  <p:oleObj name="Equation" r:id="rId11" imgW="469900" imgH="177800" progId="Equation.DSMT4">
                    <p:embed/>
                    <p:pic>
                      <p:nvPicPr>
                        <p:cNvPr id="0" name=""/>
                        <p:cNvPicPr/>
                        <p:nvPr/>
                      </p:nvPicPr>
                      <p:blipFill>
                        <a:blip r:embed="rId12"/>
                        <a:stretch>
                          <a:fillRect/>
                        </a:stretch>
                      </p:blipFill>
                      <p:spPr>
                        <a:xfrm>
                          <a:off x="7884318" y="3566443"/>
                          <a:ext cx="754063" cy="287338"/>
                        </a:xfrm>
                        <a:prstGeom prst="rect">
                          <a:avLst/>
                        </a:prstGeom>
                      </p:spPr>
                    </p:pic>
                  </p:oleObj>
                </mc:Fallback>
              </mc:AlternateContent>
            </a:graphicData>
          </a:graphic>
        </p:graphicFrame>
        <p:cxnSp>
          <p:nvCxnSpPr>
            <p:cNvPr id="49" name="Straight Connector 48"/>
            <p:cNvCxnSpPr/>
            <p:nvPr/>
          </p:nvCxnSpPr>
          <p:spPr>
            <a:xfrm flipH="1">
              <a:off x="5445034" y="534107"/>
              <a:ext cx="1641566"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3017010625"/>
                </p:ext>
              </p:extLst>
            </p:nvPr>
          </p:nvGraphicFramePr>
          <p:xfrm>
            <a:off x="7154862" y="1288980"/>
            <a:ext cx="244475" cy="246063"/>
          </p:xfrm>
          <a:graphic>
            <a:graphicData uri="http://schemas.openxmlformats.org/presentationml/2006/ole">
              <mc:AlternateContent xmlns:mc="http://schemas.openxmlformats.org/markup-compatibility/2006">
                <mc:Choice xmlns:v="urn:schemas-microsoft-com:vml" Requires="v">
                  <p:oleObj spid="_x0000_s23558" name="Equation" r:id="rId13" imgW="152400" imgH="152400" progId="Equation.DSMT4">
                    <p:embed/>
                  </p:oleObj>
                </mc:Choice>
                <mc:Fallback>
                  <p:oleObj name="Equation" r:id="rId13" imgW="152400" imgH="152400" progId="Equation.DSMT4">
                    <p:embed/>
                    <p:pic>
                      <p:nvPicPr>
                        <p:cNvPr id="0" name=""/>
                        <p:cNvPicPr/>
                        <p:nvPr/>
                      </p:nvPicPr>
                      <p:blipFill>
                        <a:blip r:embed="rId8"/>
                        <a:stretch>
                          <a:fillRect/>
                        </a:stretch>
                      </p:blipFill>
                      <p:spPr>
                        <a:xfrm>
                          <a:off x="7154862" y="1288980"/>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142901265"/>
                </p:ext>
              </p:extLst>
            </p:nvPr>
          </p:nvGraphicFramePr>
          <p:xfrm>
            <a:off x="6113462" y="227433"/>
            <a:ext cx="244475" cy="246063"/>
          </p:xfrm>
          <a:graphic>
            <a:graphicData uri="http://schemas.openxmlformats.org/presentationml/2006/ole">
              <mc:AlternateContent xmlns:mc="http://schemas.openxmlformats.org/markup-compatibility/2006">
                <mc:Choice xmlns:v="urn:schemas-microsoft-com:vml" Requires="v">
                  <p:oleObj spid="_x0000_s23559" name="Equation" r:id="rId14" imgW="152400" imgH="152400" progId="Equation.DSMT4">
                    <p:embed/>
                  </p:oleObj>
                </mc:Choice>
                <mc:Fallback>
                  <p:oleObj name="Equation" r:id="rId14" imgW="152400" imgH="152400" progId="Equation.DSMT4">
                    <p:embed/>
                    <p:pic>
                      <p:nvPicPr>
                        <p:cNvPr id="0" name=""/>
                        <p:cNvPicPr/>
                        <p:nvPr/>
                      </p:nvPicPr>
                      <p:blipFill>
                        <a:blip r:embed="rId8"/>
                        <a:stretch>
                          <a:fillRect/>
                        </a:stretch>
                      </p:blipFill>
                      <p:spPr>
                        <a:xfrm>
                          <a:off x="6113462" y="227433"/>
                          <a:ext cx="244475" cy="246063"/>
                        </a:xfrm>
                        <a:prstGeom prst="rect">
                          <a:avLst/>
                        </a:prstGeom>
                      </p:spPr>
                    </p:pic>
                  </p:oleObj>
                </mc:Fallback>
              </mc:AlternateContent>
            </a:graphicData>
          </a:graphic>
        </p:graphicFrame>
        <p:cxnSp>
          <p:nvCxnSpPr>
            <p:cNvPr id="28" name="Straight Connector 27"/>
            <p:cNvCxnSpPr>
              <a:stCxn id="20" idx="0"/>
            </p:cNvCxnSpPr>
            <p:nvPr/>
          </p:nvCxnSpPr>
          <p:spPr>
            <a:xfrm flipH="1">
              <a:off x="7086600" y="2312743"/>
              <a:ext cx="10773" cy="1793353"/>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graphicFrame>
        <p:nvGraphicFramePr>
          <p:cNvPr id="67" name="Object 66"/>
          <p:cNvGraphicFramePr>
            <a:graphicFrameLocks noChangeAspect="1"/>
          </p:cNvGraphicFramePr>
          <p:nvPr>
            <p:extLst>
              <p:ext uri="{D42A27DB-BD31-4B8C-83A1-F6EECF244321}">
                <p14:modId xmlns:p14="http://schemas.microsoft.com/office/powerpoint/2010/main" val="1892892051"/>
              </p:ext>
            </p:extLst>
          </p:nvPr>
        </p:nvGraphicFramePr>
        <p:xfrm>
          <a:off x="298450" y="2236788"/>
          <a:ext cx="4846638" cy="855662"/>
        </p:xfrm>
        <a:graphic>
          <a:graphicData uri="http://schemas.openxmlformats.org/presentationml/2006/ole">
            <mc:AlternateContent xmlns:mc="http://schemas.openxmlformats.org/markup-compatibility/2006">
              <mc:Choice xmlns:v="urn:schemas-microsoft-com:vml" Requires="v">
                <p:oleObj spid="_x0000_s23560" name="Equation" r:id="rId15" imgW="3314700" imgH="584200" progId="Equation.DSMT4">
                  <p:embed/>
                </p:oleObj>
              </mc:Choice>
              <mc:Fallback>
                <p:oleObj name="Equation" r:id="rId15" imgW="3314700" imgH="584200" progId="Equation.DSMT4">
                  <p:embed/>
                  <p:pic>
                    <p:nvPicPr>
                      <p:cNvPr id="0" name=""/>
                      <p:cNvPicPr/>
                      <p:nvPr/>
                    </p:nvPicPr>
                    <p:blipFill>
                      <a:blip r:embed="rId16"/>
                      <a:stretch>
                        <a:fillRect/>
                      </a:stretch>
                    </p:blipFill>
                    <p:spPr>
                      <a:xfrm>
                        <a:off x="298450" y="2236788"/>
                        <a:ext cx="4846638" cy="855662"/>
                      </a:xfrm>
                      <a:prstGeom prst="rect">
                        <a:avLst/>
                      </a:prstGeom>
                    </p:spPr>
                  </p:pic>
                </p:oleObj>
              </mc:Fallback>
            </mc:AlternateContent>
          </a:graphicData>
        </a:graphic>
      </p:graphicFrame>
      <p:sp>
        <p:nvSpPr>
          <p:cNvPr id="68" name="TextBox 67"/>
          <p:cNvSpPr txBox="1"/>
          <p:nvPr/>
        </p:nvSpPr>
        <p:spPr>
          <a:xfrm>
            <a:off x="412369" y="3274943"/>
            <a:ext cx="4731935" cy="1015663"/>
          </a:xfrm>
          <a:prstGeom prst="rect">
            <a:avLst/>
          </a:prstGeom>
          <a:noFill/>
        </p:spPr>
        <p:txBody>
          <a:bodyPr wrap="square" rtlCol="0">
            <a:spAutoFit/>
          </a:bodyPr>
          <a:lstStyle/>
          <a:p>
            <a:r>
              <a:rPr lang="en-US" sz="2000" dirty="0">
                <a:solidFill>
                  <a:srgbClr val="0000FF"/>
                </a:solidFill>
                <a:latin typeface="Apple Chancery"/>
                <a:cs typeface="Apple Chancery"/>
              </a:rPr>
              <a:t>We could additionally </a:t>
            </a:r>
            <a:r>
              <a:rPr lang="en-US" sz="2000" dirty="0">
                <a:solidFill>
                  <a:srgbClr val="FF0000"/>
                </a:solidFill>
                <a:latin typeface="Times New Roman"/>
                <a:cs typeface="Times New Roman"/>
              </a:rPr>
              <a:t>add a spring at the top (not shown)</a:t>
            </a:r>
            <a:r>
              <a:rPr lang="en-US" sz="2000" dirty="0">
                <a:solidFill>
                  <a:srgbClr val="000000"/>
                </a:solidFill>
                <a:latin typeface="Times New Roman"/>
                <a:cs typeface="Times New Roman"/>
              </a:rPr>
              <a:t>, which would also </a:t>
            </a:r>
            <a:r>
              <a:rPr lang="en-US" sz="2000" dirty="0">
                <a:solidFill>
                  <a:srgbClr val="0000FF"/>
                </a:solidFill>
                <a:latin typeface="Times New Roman"/>
                <a:cs typeface="Times New Roman"/>
              </a:rPr>
              <a:t>change the initial potential energy </a:t>
            </a:r>
            <a:r>
              <a:rPr lang="en-US" sz="2000" dirty="0">
                <a:solidFill>
                  <a:srgbClr val="000000"/>
                </a:solidFill>
                <a:latin typeface="Times New Roman"/>
                <a:cs typeface="Times New Roman"/>
              </a:rPr>
              <a:t>yielding</a:t>
            </a:r>
            <a:endParaRPr lang="en-US" sz="2400" dirty="0">
              <a:latin typeface="Apple Chancery"/>
              <a:cs typeface="Apple Chancery"/>
            </a:endParaRPr>
          </a:p>
        </p:txBody>
      </p:sp>
      <p:graphicFrame>
        <p:nvGraphicFramePr>
          <p:cNvPr id="69" name="Object 68"/>
          <p:cNvGraphicFramePr>
            <a:graphicFrameLocks noChangeAspect="1"/>
          </p:cNvGraphicFramePr>
          <p:nvPr>
            <p:extLst>
              <p:ext uri="{D42A27DB-BD31-4B8C-83A1-F6EECF244321}">
                <p14:modId xmlns:p14="http://schemas.microsoft.com/office/powerpoint/2010/main" val="2645078093"/>
              </p:ext>
            </p:extLst>
          </p:nvPr>
        </p:nvGraphicFramePr>
        <p:xfrm>
          <a:off x="890588" y="4519613"/>
          <a:ext cx="5794375" cy="930275"/>
        </p:xfrm>
        <a:graphic>
          <a:graphicData uri="http://schemas.openxmlformats.org/presentationml/2006/ole">
            <mc:AlternateContent xmlns:mc="http://schemas.openxmlformats.org/markup-compatibility/2006">
              <mc:Choice xmlns:v="urn:schemas-microsoft-com:vml" Requires="v">
                <p:oleObj spid="_x0000_s23561" name="Equation" r:id="rId17" imgW="3962400" imgH="635000" progId="Equation.DSMT4">
                  <p:embed/>
                </p:oleObj>
              </mc:Choice>
              <mc:Fallback>
                <p:oleObj name="Equation" r:id="rId17" imgW="3962400" imgH="635000" progId="Equation.DSMT4">
                  <p:embed/>
                  <p:pic>
                    <p:nvPicPr>
                      <p:cNvPr id="0" name=""/>
                      <p:cNvPicPr/>
                      <p:nvPr/>
                    </p:nvPicPr>
                    <p:blipFill>
                      <a:blip r:embed="rId18"/>
                      <a:stretch>
                        <a:fillRect/>
                      </a:stretch>
                    </p:blipFill>
                    <p:spPr>
                      <a:xfrm>
                        <a:off x="890588" y="4519613"/>
                        <a:ext cx="5794375" cy="930275"/>
                      </a:xfrm>
                      <a:prstGeom prst="rect">
                        <a:avLst/>
                      </a:prstGeom>
                    </p:spPr>
                  </p:pic>
                </p:oleObj>
              </mc:Fallback>
            </mc:AlternateContent>
          </a:graphicData>
        </a:graphic>
      </p:graphicFrame>
    </p:spTree>
    <p:extLst>
      <p:ext uri="{BB962C8B-B14F-4D97-AF65-F5344CB8AC3E}">
        <p14:creationId xmlns:p14="http://schemas.microsoft.com/office/powerpoint/2010/main" val="335269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dissolve">
                                      <p:cBhvr>
                                        <p:cTn id="15" dur="500"/>
                                        <p:tgtEl>
                                          <p:spTgt spid="5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dissolve">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dissolve">
                                      <p:cBhvr>
                                        <p:cTn id="33" dur="500"/>
                                        <p:tgtEl>
                                          <p:spTgt spid="6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dissolve">
                                      <p:cBhvr>
                                        <p:cTn id="3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6" grpId="0"/>
      <p:bldP spid="20" grpId="0" animBg="1"/>
      <p:bldP spid="50" grpId="0" animBg="1"/>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V="1">
            <a:off x="7093353" y="2728243"/>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3832735030"/>
              </p:ext>
            </p:extLst>
          </p:nvPr>
        </p:nvGraphicFramePr>
        <p:xfrm>
          <a:off x="5491182" y="560002"/>
          <a:ext cx="265113" cy="204787"/>
        </p:xfrm>
        <a:graphic>
          <a:graphicData uri="http://schemas.openxmlformats.org/presentationml/2006/ole">
            <mc:AlternateContent xmlns:mc="http://schemas.openxmlformats.org/markup-compatibility/2006">
              <mc:Choice xmlns:v="urn:schemas-microsoft-com:vml" Requires="v">
                <p:oleObj spid="_x0000_s24577" name="Equation" r:id="rId3" imgW="165100" imgH="127000" progId="Equation.DSMT4">
                  <p:embed/>
                </p:oleObj>
              </mc:Choice>
              <mc:Fallback>
                <p:oleObj name="Equation" r:id="rId3" imgW="165100" imgH="127000" progId="Equation.DSMT4">
                  <p:embed/>
                  <p:pic>
                    <p:nvPicPr>
                      <p:cNvPr id="0" name=""/>
                      <p:cNvPicPr/>
                      <p:nvPr/>
                    </p:nvPicPr>
                    <p:blipFill>
                      <a:blip r:embed="rId4"/>
                      <a:stretch>
                        <a:fillRect/>
                      </a:stretch>
                    </p:blipFill>
                    <p:spPr>
                      <a:xfrm>
                        <a:off x="5491182" y="560002"/>
                        <a:ext cx="265113" cy="204787"/>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00321871"/>
              </p:ext>
            </p:extLst>
          </p:nvPr>
        </p:nvGraphicFramePr>
        <p:xfrm>
          <a:off x="7137400" y="3494761"/>
          <a:ext cx="203200" cy="287337"/>
        </p:xfrm>
        <a:graphic>
          <a:graphicData uri="http://schemas.openxmlformats.org/presentationml/2006/ole">
            <mc:AlternateContent xmlns:mc="http://schemas.openxmlformats.org/markup-compatibility/2006">
              <mc:Choice xmlns:v="urn:schemas-microsoft-com:vml" Requires="v">
                <p:oleObj spid="_x0000_s24578" name="Equation" r:id="rId5" imgW="127000" imgH="177800" progId="Equation.DSMT4">
                  <p:embed/>
                </p:oleObj>
              </mc:Choice>
              <mc:Fallback>
                <p:oleObj name="Equation" r:id="rId5" imgW="127000" imgH="177800" progId="Equation.DSMT4">
                  <p:embed/>
                  <p:pic>
                    <p:nvPicPr>
                      <p:cNvPr id="0" name=""/>
                      <p:cNvPicPr/>
                      <p:nvPr/>
                    </p:nvPicPr>
                    <p:blipFill>
                      <a:blip r:embed="rId6"/>
                      <a:stretch>
                        <a:fillRect/>
                      </a:stretch>
                    </p:blipFill>
                    <p:spPr>
                      <a:xfrm>
                        <a:off x="7137400" y="3494761"/>
                        <a:ext cx="203200" cy="287337"/>
                      </a:xfrm>
                      <a:prstGeom prst="rect">
                        <a:avLst/>
                      </a:prstGeom>
                    </p:spPr>
                  </p:pic>
                </p:oleObj>
              </mc:Fallback>
            </mc:AlternateContent>
          </a:graphicData>
        </a:graphic>
      </p:graphicFrame>
      <p:sp>
        <p:nvSpPr>
          <p:cNvPr id="47" name="Rectangle 46"/>
          <p:cNvSpPr/>
          <p:nvPr/>
        </p:nvSpPr>
        <p:spPr>
          <a:xfrm>
            <a:off x="5144304" y="4106096"/>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5322873" y="472905"/>
            <a:ext cx="119913" cy="124409"/>
          </a:xfrm>
          <a:prstGeom prst="rect">
            <a:avLst/>
          </a:prstGeom>
          <a:solidFill>
            <a:srgbClr val="008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299450" y="2682957"/>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47" idx="0"/>
          </p:cNvCxnSpPr>
          <p:nvPr/>
        </p:nvCxnSpPr>
        <p:spPr>
          <a:xfrm>
            <a:off x="7086600" y="534107"/>
            <a:ext cx="6752" cy="3571989"/>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5319330" y="2312742"/>
            <a:ext cx="3552766" cy="3552766"/>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086600" y="3775011"/>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504285657"/>
              </p:ext>
            </p:extLst>
          </p:nvPr>
        </p:nvGraphicFramePr>
        <p:xfrm>
          <a:off x="7533482" y="3028880"/>
          <a:ext cx="244475" cy="246063"/>
        </p:xfrm>
        <a:graphic>
          <a:graphicData uri="http://schemas.openxmlformats.org/presentationml/2006/ole">
            <mc:AlternateContent xmlns:mc="http://schemas.openxmlformats.org/markup-compatibility/2006">
              <mc:Choice xmlns:v="urn:schemas-microsoft-com:vml" Requires="v">
                <p:oleObj spid="_x0000_s24579" name="Equation" r:id="rId7" imgW="152400" imgH="152400" progId="Equation.DSMT4">
                  <p:embed/>
                </p:oleObj>
              </mc:Choice>
              <mc:Fallback>
                <p:oleObj name="Equation" r:id="rId7" imgW="152400" imgH="152400" progId="Equation.DSMT4">
                  <p:embed/>
                  <p:pic>
                    <p:nvPicPr>
                      <p:cNvPr id="0" name=""/>
                      <p:cNvPicPr/>
                      <p:nvPr/>
                    </p:nvPicPr>
                    <p:blipFill>
                      <a:blip r:embed="rId8"/>
                      <a:stretch>
                        <a:fillRect/>
                      </a:stretch>
                    </p:blipFill>
                    <p:spPr>
                      <a:xfrm>
                        <a:off x="7533482" y="3028880"/>
                        <a:ext cx="244475" cy="246063"/>
                      </a:xfrm>
                      <a:prstGeom prst="rect">
                        <a:avLst/>
                      </a:prstGeom>
                    </p:spPr>
                  </p:pic>
                </p:oleObj>
              </mc:Fallback>
            </mc:AlternateContent>
          </a:graphicData>
        </a:graphic>
      </p:graphicFrame>
      <p:sp>
        <p:nvSpPr>
          <p:cNvPr id="53" name="Rectangle 52"/>
          <p:cNvSpPr/>
          <p:nvPr/>
        </p:nvSpPr>
        <p:spPr>
          <a:xfrm rot="2332031">
            <a:off x="8181048" y="2570417"/>
            <a:ext cx="119913" cy="124409"/>
          </a:xfrm>
          <a:prstGeom prst="rect">
            <a:avLst/>
          </a:prstGeom>
          <a:solidFill>
            <a:srgbClr val="008000">
              <a:alpha val="58000"/>
            </a:srgbClr>
          </a:solid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182950071"/>
              </p:ext>
            </p:extLst>
          </p:nvPr>
        </p:nvGraphicFramePr>
        <p:xfrm>
          <a:off x="8456613" y="2472656"/>
          <a:ext cx="284162" cy="328612"/>
        </p:xfrm>
        <a:graphic>
          <a:graphicData uri="http://schemas.openxmlformats.org/presentationml/2006/ole">
            <mc:AlternateContent xmlns:mc="http://schemas.openxmlformats.org/markup-compatibility/2006">
              <mc:Choice xmlns:v="urn:schemas-microsoft-com:vml" Requires="v">
                <p:oleObj spid="_x0000_s24580" name="Equation" r:id="rId9" imgW="177800" imgH="203200" progId="Equation.DSMT4">
                  <p:embed/>
                </p:oleObj>
              </mc:Choice>
              <mc:Fallback>
                <p:oleObj name="Equation" r:id="rId9" imgW="177800" imgH="203200" progId="Equation.DSMT4">
                  <p:embed/>
                  <p:pic>
                    <p:nvPicPr>
                      <p:cNvPr id="0" name=""/>
                      <p:cNvPicPr/>
                      <p:nvPr/>
                    </p:nvPicPr>
                    <p:blipFill>
                      <a:blip r:embed="rId10"/>
                      <a:stretch>
                        <a:fillRect/>
                      </a:stretch>
                    </p:blipFill>
                    <p:spPr>
                      <a:xfrm>
                        <a:off x="8456613" y="2472656"/>
                        <a:ext cx="284162" cy="328612"/>
                      </a:xfrm>
                      <a:prstGeom prst="rect">
                        <a:avLst/>
                      </a:prstGeom>
                    </p:spPr>
                  </p:pic>
                </p:oleObj>
              </mc:Fallback>
            </mc:AlternateContent>
          </a:graphicData>
        </a:graphic>
      </p:graphicFrame>
      <p:cxnSp>
        <p:nvCxnSpPr>
          <p:cNvPr id="57" name="Straight Connector 56"/>
          <p:cNvCxnSpPr/>
          <p:nvPr/>
        </p:nvCxnSpPr>
        <p:spPr>
          <a:xfrm flipH="1">
            <a:off x="8230183" y="2750989"/>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779601605"/>
              </p:ext>
            </p:extLst>
          </p:nvPr>
        </p:nvGraphicFramePr>
        <p:xfrm>
          <a:off x="7884318" y="3566443"/>
          <a:ext cx="754063" cy="287338"/>
        </p:xfrm>
        <a:graphic>
          <a:graphicData uri="http://schemas.openxmlformats.org/presentationml/2006/ole">
            <mc:AlternateContent xmlns:mc="http://schemas.openxmlformats.org/markup-compatibility/2006">
              <mc:Choice xmlns:v="urn:schemas-microsoft-com:vml" Requires="v">
                <p:oleObj spid="_x0000_s24581" name="Equation" r:id="rId11" imgW="469900" imgH="177800" progId="Equation.DSMT4">
                  <p:embed/>
                </p:oleObj>
              </mc:Choice>
              <mc:Fallback>
                <p:oleObj name="Equation" r:id="rId11" imgW="469900" imgH="177800" progId="Equation.DSMT4">
                  <p:embed/>
                  <p:pic>
                    <p:nvPicPr>
                      <p:cNvPr id="0" name=""/>
                      <p:cNvPicPr/>
                      <p:nvPr/>
                    </p:nvPicPr>
                    <p:blipFill>
                      <a:blip r:embed="rId12"/>
                      <a:stretch>
                        <a:fillRect/>
                      </a:stretch>
                    </p:blipFill>
                    <p:spPr>
                      <a:xfrm>
                        <a:off x="7884318" y="3566443"/>
                        <a:ext cx="754063" cy="2873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26.)</a:t>
            </a:r>
          </a:p>
        </p:txBody>
      </p:sp>
      <p:cxnSp>
        <p:nvCxnSpPr>
          <p:cNvPr id="49" name="Straight Connector 48"/>
          <p:cNvCxnSpPr/>
          <p:nvPr/>
        </p:nvCxnSpPr>
        <p:spPr>
          <a:xfrm flipH="1">
            <a:off x="5445034" y="534107"/>
            <a:ext cx="1641566"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50" name="Arc 49"/>
          <p:cNvSpPr/>
          <p:nvPr/>
        </p:nvSpPr>
        <p:spPr>
          <a:xfrm>
            <a:off x="5319741" y="-1243200"/>
            <a:ext cx="3552766" cy="3552766"/>
          </a:xfrm>
          <a:prstGeom prst="arc">
            <a:avLst>
              <a:gd name="adj1" fmla="val 5396521"/>
              <a:gd name="adj2" fmla="val 1087306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4" name="Object 63"/>
          <p:cNvGraphicFramePr>
            <a:graphicFrameLocks noChangeAspect="1"/>
          </p:cNvGraphicFramePr>
          <p:nvPr>
            <p:extLst>
              <p:ext uri="{D42A27DB-BD31-4B8C-83A1-F6EECF244321}">
                <p14:modId xmlns:p14="http://schemas.microsoft.com/office/powerpoint/2010/main" val="3609178737"/>
              </p:ext>
            </p:extLst>
          </p:nvPr>
        </p:nvGraphicFramePr>
        <p:xfrm>
          <a:off x="7154862" y="1288980"/>
          <a:ext cx="244475" cy="246063"/>
        </p:xfrm>
        <a:graphic>
          <a:graphicData uri="http://schemas.openxmlformats.org/presentationml/2006/ole">
            <mc:AlternateContent xmlns:mc="http://schemas.openxmlformats.org/markup-compatibility/2006">
              <mc:Choice xmlns:v="urn:schemas-microsoft-com:vml" Requires="v">
                <p:oleObj spid="_x0000_s24582" name="Equation" r:id="rId13" imgW="152400" imgH="152400" progId="Equation.DSMT4">
                  <p:embed/>
                </p:oleObj>
              </mc:Choice>
              <mc:Fallback>
                <p:oleObj name="Equation" r:id="rId13" imgW="152400" imgH="152400" progId="Equation.DSMT4">
                  <p:embed/>
                  <p:pic>
                    <p:nvPicPr>
                      <p:cNvPr id="0" name=""/>
                      <p:cNvPicPr/>
                      <p:nvPr/>
                    </p:nvPicPr>
                    <p:blipFill>
                      <a:blip r:embed="rId8"/>
                      <a:stretch>
                        <a:fillRect/>
                      </a:stretch>
                    </p:blipFill>
                    <p:spPr>
                      <a:xfrm>
                        <a:off x="7154862" y="1288980"/>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917306576"/>
              </p:ext>
            </p:extLst>
          </p:nvPr>
        </p:nvGraphicFramePr>
        <p:xfrm>
          <a:off x="6113462" y="227433"/>
          <a:ext cx="244475" cy="246063"/>
        </p:xfrm>
        <a:graphic>
          <a:graphicData uri="http://schemas.openxmlformats.org/presentationml/2006/ole">
            <mc:AlternateContent xmlns:mc="http://schemas.openxmlformats.org/markup-compatibility/2006">
              <mc:Choice xmlns:v="urn:schemas-microsoft-com:vml" Requires="v">
                <p:oleObj spid="_x0000_s24583" name="Equation" r:id="rId14" imgW="152400" imgH="152400" progId="Equation.DSMT4">
                  <p:embed/>
                </p:oleObj>
              </mc:Choice>
              <mc:Fallback>
                <p:oleObj name="Equation" r:id="rId14" imgW="152400" imgH="152400" progId="Equation.DSMT4">
                  <p:embed/>
                  <p:pic>
                    <p:nvPicPr>
                      <p:cNvPr id="0" name=""/>
                      <p:cNvPicPr/>
                      <p:nvPr/>
                    </p:nvPicPr>
                    <p:blipFill>
                      <a:blip r:embed="rId8"/>
                      <a:stretch>
                        <a:fillRect/>
                      </a:stretch>
                    </p:blipFill>
                    <p:spPr>
                      <a:xfrm>
                        <a:off x="6113462" y="227433"/>
                        <a:ext cx="244475" cy="246063"/>
                      </a:xfrm>
                      <a:prstGeom prst="rect">
                        <a:avLst/>
                      </a:prstGeom>
                    </p:spPr>
                  </p:pic>
                </p:oleObj>
              </mc:Fallback>
            </mc:AlternateContent>
          </a:graphicData>
        </a:graphic>
      </p:graphicFrame>
      <p:sp>
        <p:nvSpPr>
          <p:cNvPr id="66" name="TextBox 65"/>
          <p:cNvSpPr txBox="1"/>
          <p:nvPr/>
        </p:nvSpPr>
        <p:spPr>
          <a:xfrm>
            <a:off x="540956" y="935037"/>
            <a:ext cx="4475545" cy="1015663"/>
          </a:xfrm>
          <a:prstGeom prst="rect">
            <a:avLst/>
          </a:prstGeom>
          <a:noFill/>
        </p:spPr>
        <p:txBody>
          <a:bodyPr wrap="square" rtlCol="0">
            <a:spAutoFit/>
          </a:bodyPr>
          <a:lstStyle/>
          <a:p>
            <a:r>
              <a:rPr lang="en-US" sz="2000" dirty="0">
                <a:solidFill>
                  <a:srgbClr val="0000FF"/>
                </a:solidFill>
                <a:latin typeface="Apple Chancery"/>
                <a:cs typeface="Apple Chancery"/>
              </a:rPr>
              <a:t>And, of course, we could </a:t>
            </a:r>
            <a:r>
              <a:rPr lang="en-US" sz="2000" dirty="0">
                <a:solidFill>
                  <a:srgbClr val="FF0000"/>
                </a:solidFill>
                <a:latin typeface="Times New Roman"/>
                <a:cs typeface="Times New Roman"/>
              </a:rPr>
              <a:t>add</a:t>
            </a:r>
            <a:r>
              <a:rPr lang="en-US" sz="2000" dirty="0">
                <a:solidFill>
                  <a:srgbClr val="000000"/>
                </a:solidFill>
                <a:latin typeface="Times New Roman"/>
                <a:cs typeface="Times New Roman"/>
              </a:rPr>
              <a:t> to all of that </a:t>
            </a:r>
            <a:r>
              <a:rPr lang="en-US" sz="2000" dirty="0" err="1">
                <a:solidFill>
                  <a:srgbClr val="FF0000"/>
                </a:solidFill>
                <a:latin typeface="Times New Roman"/>
                <a:cs typeface="Times New Roman"/>
              </a:rPr>
              <a:t>jello</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that would take out, say </a:t>
            </a:r>
            <a:r>
              <a:rPr lang="en-US" sz="2000" dirty="0">
                <a:solidFill>
                  <a:srgbClr val="FF0000"/>
                </a:solidFill>
                <a:latin typeface="Times New Roman"/>
                <a:cs typeface="Times New Roman"/>
              </a:rPr>
              <a:t>300 joules of energy</a:t>
            </a:r>
            <a:endParaRPr lang="en-US" sz="2400" dirty="0">
              <a:latin typeface="Apple Chancery"/>
              <a:cs typeface="Apple Chancery"/>
            </a:endParaRPr>
          </a:p>
        </p:txBody>
      </p:sp>
      <p:graphicFrame>
        <p:nvGraphicFramePr>
          <p:cNvPr id="69" name="Object 68"/>
          <p:cNvGraphicFramePr>
            <a:graphicFrameLocks noChangeAspect="1"/>
          </p:cNvGraphicFramePr>
          <p:nvPr>
            <p:extLst>
              <p:ext uri="{D42A27DB-BD31-4B8C-83A1-F6EECF244321}">
                <p14:modId xmlns:p14="http://schemas.microsoft.com/office/powerpoint/2010/main" val="1066002666"/>
              </p:ext>
            </p:extLst>
          </p:nvPr>
        </p:nvGraphicFramePr>
        <p:xfrm>
          <a:off x="330200" y="2254250"/>
          <a:ext cx="5961063" cy="930275"/>
        </p:xfrm>
        <a:graphic>
          <a:graphicData uri="http://schemas.openxmlformats.org/presentationml/2006/ole">
            <mc:AlternateContent xmlns:mc="http://schemas.openxmlformats.org/markup-compatibility/2006">
              <mc:Choice xmlns:v="urn:schemas-microsoft-com:vml" Requires="v">
                <p:oleObj spid="_x0000_s24584" name="Equation" r:id="rId15" imgW="4076700" imgH="635000" progId="Equation.DSMT4">
                  <p:embed/>
                </p:oleObj>
              </mc:Choice>
              <mc:Fallback>
                <p:oleObj name="Equation" r:id="rId15" imgW="4076700" imgH="635000" progId="Equation.DSMT4">
                  <p:embed/>
                  <p:pic>
                    <p:nvPicPr>
                      <p:cNvPr id="0" name=""/>
                      <p:cNvPicPr/>
                      <p:nvPr/>
                    </p:nvPicPr>
                    <p:blipFill>
                      <a:blip r:embed="rId16"/>
                      <a:stretch>
                        <a:fillRect/>
                      </a:stretch>
                    </p:blipFill>
                    <p:spPr>
                      <a:xfrm>
                        <a:off x="330200" y="2254250"/>
                        <a:ext cx="5961063" cy="930275"/>
                      </a:xfrm>
                      <a:prstGeom prst="rect">
                        <a:avLst/>
                      </a:prstGeom>
                    </p:spPr>
                  </p:pic>
                </p:oleObj>
              </mc:Fallback>
            </mc:AlternateContent>
          </a:graphicData>
        </a:graphic>
      </p:graphicFrame>
      <p:sp>
        <p:nvSpPr>
          <p:cNvPr id="27" name="TextBox 26"/>
          <p:cNvSpPr txBox="1"/>
          <p:nvPr/>
        </p:nvSpPr>
        <p:spPr>
          <a:xfrm>
            <a:off x="540956" y="4719637"/>
            <a:ext cx="8331551" cy="1631216"/>
          </a:xfrm>
          <a:prstGeom prst="rect">
            <a:avLst/>
          </a:prstGeom>
          <a:noFill/>
        </p:spPr>
        <p:txBody>
          <a:bodyPr wrap="square" rtlCol="0">
            <a:spAutoFit/>
          </a:bodyPr>
          <a:lstStyle/>
          <a:p>
            <a:r>
              <a:rPr lang="en-US" sz="2000" dirty="0">
                <a:solidFill>
                  <a:srgbClr val="0000FF"/>
                </a:solidFill>
                <a:latin typeface="Apple Chancery"/>
                <a:cs typeface="Apple Chancery"/>
              </a:rPr>
              <a:t>None of these </a:t>
            </a:r>
            <a:r>
              <a:rPr lang="en-US" sz="2000" dirty="0">
                <a:solidFill>
                  <a:srgbClr val="000000"/>
                </a:solidFill>
                <a:latin typeface="Times New Roman"/>
                <a:cs typeface="Times New Roman"/>
              </a:rPr>
              <a:t>changes </a:t>
            </a:r>
            <a:r>
              <a:rPr lang="en-US" sz="2000" dirty="0">
                <a:solidFill>
                  <a:srgbClr val="0000FF"/>
                </a:solidFill>
                <a:latin typeface="Times New Roman"/>
                <a:cs typeface="Times New Roman"/>
              </a:rPr>
              <a:t>would alter the centripetal force part </a:t>
            </a:r>
            <a:r>
              <a:rPr lang="en-US" sz="2000" dirty="0">
                <a:solidFill>
                  <a:srgbClr val="000000"/>
                </a:solidFill>
                <a:latin typeface="Times New Roman"/>
                <a:cs typeface="Times New Roman"/>
              </a:rPr>
              <a:t>of the problem, but they would alter the energy part.  </a:t>
            </a:r>
            <a:r>
              <a:rPr lang="en-US" sz="2000" dirty="0">
                <a:solidFill>
                  <a:srgbClr val="FF0000"/>
                </a:solidFill>
                <a:latin typeface="Times New Roman"/>
                <a:cs typeface="Times New Roman"/>
              </a:rPr>
              <a:t>The energy APPROACH wouldn’t change</a:t>
            </a:r>
            <a:r>
              <a:rPr lang="en-US" sz="2000" dirty="0">
                <a:solidFill>
                  <a:srgbClr val="000000"/>
                </a:solidFill>
                <a:latin typeface="Times New Roman"/>
                <a:cs typeface="Times New Roman"/>
              </a:rPr>
              <a:t>, though.  </a:t>
            </a:r>
            <a:r>
              <a:rPr lang="en-US" sz="2000" dirty="0">
                <a:solidFill>
                  <a:srgbClr val="3366FF"/>
                </a:solidFill>
                <a:latin typeface="Times New Roman"/>
                <a:cs typeface="Times New Roman"/>
              </a:rPr>
              <a:t>Look to see what’s happening at the beginning of the interval</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Look to see what’s happening at the end</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Look to see what happened </a:t>
            </a:r>
            <a:r>
              <a:rPr lang="en-US" sz="2000" i="1" dirty="0">
                <a:solidFill>
                  <a:srgbClr val="008000"/>
                </a:solidFill>
                <a:latin typeface="Times New Roman"/>
                <a:cs typeface="Times New Roman"/>
              </a:rPr>
              <a:t>during</a:t>
            </a:r>
            <a:r>
              <a:rPr lang="en-US" sz="2000" dirty="0">
                <a:solidFill>
                  <a:srgbClr val="008000"/>
                </a:solidFill>
                <a:latin typeface="Times New Roman"/>
                <a:cs typeface="Times New Roman"/>
              </a:rPr>
              <a:t> the interval</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It’s simple!</a:t>
            </a:r>
            <a:endParaRPr lang="en-US" sz="2400" dirty="0">
              <a:solidFill>
                <a:srgbClr val="FF0000"/>
              </a:solidFill>
              <a:latin typeface="Apple Chancery"/>
              <a:cs typeface="Apple Chancery"/>
            </a:endParaRPr>
          </a:p>
        </p:txBody>
      </p:sp>
      <p:sp>
        <p:nvSpPr>
          <p:cNvPr id="28" name="Rectangle 27"/>
          <p:cNvSpPr/>
          <p:nvPr/>
        </p:nvSpPr>
        <p:spPr>
          <a:xfrm>
            <a:off x="5445034" y="2095500"/>
            <a:ext cx="3579903" cy="2012885"/>
          </a:xfrm>
          <a:prstGeom prst="rect">
            <a:avLst/>
          </a:prstGeom>
          <a:solidFill>
            <a:srgbClr val="FF0000">
              <a:alpha val="42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3952734656"/>
              </p:ext>
            </p:extLst>
          </p:nvPr>
        </p:nvGraphicFramePr>
        <p:xfrm>
          <a:off x="7845425" y="2095500"/>
          <a:ext cx="454025" cy="285750"/>
        </p:xfrm>
        <a:graphic>
          <a:graphicData uri="http://schemas.openxmlformats.org/presentationml/2006/ole">
            <mc:AlternateContent xmlns:mc="http://schemas.openxmlformats.org/markup-compatibility/2006">
              <mc:Choice xmlns:v="urn:schemas-microsoft-com:vml" Requires="v">
                <p:oleObj spid="_x0000_s24585" name="Equation" r:id="rId17" imgW="330200" imgH="203200" progId="Equation.DSMT4">
                  <p:embed/>
                </p:oleObj>
              </mc:Choice>
              <mc:Fallback>
                <p:oleObj name="Equation" r:id="rId17" imgW="330200" imgH="203200" progId="Equation.DSMT4">
                  <p:embed/>
                  <p:pic>
                    <p:nvPicPr>
                      <p:cNvPr id="0" name=""/>
                      <p:cNvPicPr/>
                      <p:nvPr/>
                    </p:nvPicPr>
                    <p:blipFill>
                      <a:blip r:embed="rId18"/>
                      <a:stretch>
                        <a:fillRect/>
                      </a:stretch>
                    </p:blipFill>
                    <p:spPr>
                      <a:xfrm>
                        <a:off x="7845425" y="2095500"/>
                        <a:ext cx="454025" cy="285750"/>
                      </a:xfrm>
                      <a:prstGeom prst="rect">
                        <a:avLst/>
                      </a:prstGeom>
                    </p:spPr>
                  </p:pic>
                </p:oleObj>
              </mc:Fallback>
            </mc:AlternateContent>
          </a:graphicData>
        </a:graphic>
      </p:graphicFrame>
      <p:sp>
        <p:nvSpPr>
          <p:cNvPr id="30" name="TextBox 29"/>
          <p:cNvSpPr txBox="1"/>
          <p:nvPr/>
        </p:nvSpPr>
        <p:spPr>
          <a:xfrm>
            <a:off x="1569657" y="1552064"/>
            <a:ext cx="1122744" cy="400110"/>
          </a:xfrm>
          <a:prstGeom prst="rect">
            <a:avLst/>
          </a:prstGeom>
          <a:noFill/>
        </p:spPr>
        <p:txBody>
          <a:bodyPr wrap="square" rtlCol="0">
            <a:spAutoFit/>
          </a:bodyPr>
          <a:lstStyle/>
          <a:p>
            <a:r>
              <a:rPr lang="en-US" sz="2000" dirty="0">
                <a:solidFill>
                  <a:srgbClr val="000000"/>
                </a:solidFill>
                <a:latin typeface="Times New Roman"/>
                <a:cs typeface="Times New Roman"/>
              </a:rPr>
              <a:t>yielding: </a:t>
            </a:r>
            <a:endParaRPr lang="en-US" sz="2400" dirty="0">
              <a:latin typeface="Apple Chancery"/>
              <a:cs typeface="Apple Chancery"/>
            </a:endParaRPr>
          </a:p>
        </p:txBody>
      </p:sp>
    </p:spTree>
    <p:extLst>
      <p:ext uri="{BB962C8B-B14F-4D97-AF65-F5344CB8AC3E}">
        <p14:creationId xmlns:p14="http://schemas.microsoft.com/office/powerpoint/2010/main" val="25695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8" grpId="1"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80" y="326957"/>
            <a:ext cx="8602650" cy="2677656"/>
          </a:xfrm>
          <a:prstGeom prst="rect">
            <a:avLst/>
          </a:prstGeom>
          <a:noFill/>
        </p:spPr>
        <p:txBody>
          <a:bodyPr wrap="square" rtlCol="0">
            <a:spAutoFit/>
          </a:bodyPr>
          <a:lstStyle/>
          <a:p>
            <a:r>
              <a:rPr lang="en-US" sz="2800" dirty="0">
                <a:solidFill>
                  <a:srgbClr val="FF0000"/>
                </a:solidFill>
                <a:latin typeface="Apple Chancery"/>
                <a:cs typeface="Apple Chancery"/>
              </a:rPr>
              <a:t>Finally, the problem from hell #1: </a:t>
            </a:r>
            <a:r>
              <a:rPr lang="en-US" sz="2000" dirty="0">
                <a:solidFill>
                  <a:srgbClr val="000000"/>
                </a:solidFill>
                <a:latin typeface="Times New Roman"/>
                <a:cs typeface="Times New Roman"/>
              </a:rPr>
              <a:t>A mass </a:t>
            </a:r>
            <a:r>
              <a:rPr lang="en-US" sz="2000" i="1" dirty="0">
                <a:solidFill>
                  <a:srgbClr val="FF0000"/>
                </a:solidFill>
                <a:latin typeface="Times New Roman"/>
                <a:cs typeface="Times New Roman"/>
              </a:rPr>
              <a:t>m = 2 kg </a:t>
            </a:r>
            <a:r>
              <a:rPr lang="en-US" sz="2000" dirty="0">
                <a:solidFill>
                  <a:srgbClr val="000000"/>
                </a:solidFill>
                <a:latin typeface="Times New Roman"/>
                <a:cs typeface="Times New Roman"/>
              </a:rPr>
              <a:t>with a jet pack on its back slides down a                  radius curved incline, through a </a:t>
            </a:r>
            <a:r>
              <a:rPr lang="en-US" sz="2000" dirty="0">
                <a:solidFill>
                  <a:srgbClr val="0000FF"/>
                </a:solidFill>
                <a:latin typeface="Times New Roman"/>
                <a:cs typeface="Times New Roman"/>
              </a:rPr>
              <a:t>frictional pit </a:t>
            </a:r>
            <a:r>
              <a:rPr lang="en-US" sz="2000" dirty="0">
                <a:solidFill>
                  <a:srgbClr val="000000"/>
                </a:solidFill>
                <a:latin typeface="Times New Roman"/>
                <a:cs typeface="Times New Roman"/>
              </a:rPr>
              <a:t>of length </a:t>
            </a:r>
            <a:r>
              <a:rPr lang="en-US" sz="2000" i="1" dirty="0">
                <a:solidFill>
                  <a:srgbClr val="FF0000"/>
                </a:solidFill>
                <a:latin typeface="Times New Roman"/>
                <a:cs typeface="Times New Roman"/>
              </a:rPr>
              <a:t>L = 2 m </a:t>
            </a:r>
            <a:r>
              <a:rPr lang="en-US" sz="2000" dirty="0">
                <a:solidFill>
                  <a:srgbClr val="000000"/>
                </a:solidFill>
                <a:latin typeface="Times New Roman"/>
                <a:cs typeface="Times New Roman"/>
              </a:rPr>
              <a:t>with            , up, over, through and out a loop-the-loop of radius                    </a:t>
            </a:r>
          </a:p>
          <a:p>
            <a:r>
              <a:rPr lang="en-US" sz="2000" dirty="0">
                <a:solidFill>
                  <a:srgbClr val="000000"/>
                </a:solidFill>
                <a:latin typeface="Times New Roman"/>
                <a:cs typeface="Times New Roman"/>
              </a:rPr>
              <a:t>                 , through a </a:t>
            </a:r>
            <a:r>
              <a:rPr lang="en-US" sz="2000" dirty="0" err="1">
                <a:solidFill>
                  <a:srgbClr val="0000FF"/>
                </a:solidFill>
                <a:latin typeface="Times New Roman"/>
                <a:cs typeface="Times New Roman"/>
              </a:rPr>
              <a:t>jello</a:t>
            </a:r>
            <a:r>
              <a:rPr lang="en-US" sz="2000" dirty="0">
                <a:solidFill>
                  <a:srgbClr val="0000FF"/>
                </a:solidFill>
                <a:latin typeface="Times New Roman"/>
                <a:cs typeface="Times New Roman"/>
              </a:rPr>
              <a:t> pit </a:t>
            </a:r>
            <a:r>
              <a:rPr lang="en-US" sz="2000" dirty="0">
                <a:solidFill>
                  <a:srgbClr val="000000"/>
                </a:solidFill>
                <a:latin typeface="Times New Roman"/>
                <a:cs typeface="Times New Roman"/>
              </a:rPr>
              <a:t>that takes </a:t>
            </a:r>
            <a:r>
              <a:rPr lang="en-US" sz="2000" dirty="0">
                <a:solidFill>
                  <a:srgbClr val="FF0000"/>
                </a:solidFill>
                <a:latin typeface="Times New Roman"/>
                <a:cs typeface="Times New Roman"/>
              </a:rPr>
              <a:t>80 joules </a:t>
            </a:r>
            <a:r>
              <a:rPr lang="en-US" sz="2000" dirty="0">
                <a:solidFill>
                  <a:srgbClr val="000000"/>
                </a:solidFill>
                <a:latin typeface="Times New Roman"/>
                <a:cs typeface="Times New Roman"/>
              </a:rPr>
              <a:t>out of the system whereupon the </a:t>
            </a:r>
            <a:r>
              <a:rPr lang="en-US" sz="2000" dirty="0">
                <a:solidFill>
                  <a:srgbClr val="0000FF"/>
                </a:solidFill>
                <a:latin typeface="Times New Roman"/>
                <a:cs typeface="Times New Roman"/>
              </a:rPr>
              <a:t>jetpack fires </a:t>
            </a:r>
            <a:r>
              <a:rPr lang="en-US" sz="2000" dirty="0">
                <a:solidFill>
                  <a:srgbClr val="000000"/>
                </a:solidFill>
                <a:latin typeface="Times New Roman"/>
                <a:cs typeface="Times New Roman"/>
              </a:rPr>
              <a:t>and produces            </a:t>
            </a:r>
            <a:r>
              <a:rPr lang="en-US" sz="2000" dirty="0">
                <a:solidFill>
                  <a:srgbClr val="FF0000"/>
                </a:solidFill>
                <a:latin typeface="Times New Roman"/>
                <a:cs typeface="Times New Roman"/>
              </a:rPr>
              <a:t>newtons </a:t>
            </a:r>
            <a:r>
              <a:rPr lang="en-US" sz="2000" dirty="0">
                <a:solidFill>
                  <a:srgbClr val="000000"/>
                </a:solidFill>
                <a:latin typeface="Times New Roman"/>
                <a:cs typeface="Times New Roman"/>
              </a:rPr>
              <a:t>of force over an </a:t>
            </a:r>
            <a:r>
              <a:rPr lang="en-US" sz="2000" i="1" dirty="0">
                <a:solidFill>
                  <a:srgbClr val="FF0000"/>
                </a:solidFill>
                <a:latin typeface="Times New Roman"/>
                <a:cs typeface="Times New Roman"/>
              </a:rPr>
              <a:t>x = .5 meter </a:t>
            </a:r>
            <a:r>
              <a:rPr lang="en-US" sz="2000" dirty="0">
                <a:solidFill>
                  <a:srgbClr val="000000"/>
                </a:solidFill>
                <a:latin typeface="Times New Roman"/>
                <a:cs typeface="Times New Roman"/>
              </a:rPr>
              <a:t>distance before colliding with a spring whose spring constant is </a:t>
            </a:r>
            <a:r>
              <a:rPr lang="en-US" sz="2000" i="1" dirty="0">
                <a:solidFill>
                  <a:srgbClr val="FF0000"/>
                </a:solidFill>
                <a:latin typeface="Times New Roman"/>
                <a:cs typeface="Times New Roman"/>
              </a:rPr>
              <a:t>k = 120 N/m</a:t>
            </a:r>
            <a:r>
              <a:rPr lang="en-US" sz="2000" dirty="0">
                <a:solidFill>
                  <a:srgbClr val="000000"/>
                </a:solidFill>
                <a:latin typeface="Times New Roman"/>
                <a:cs typeface="Times New Roman"/>
              </a:rPr>
              <a:t>.  If </a:t>
            </a:r>
            <a:r>
              <a:rPr lang="en-US" sz="2000" dirty="0">
                <a:solidFill>
                  <a:srgbClr val="FF0000"/>
                </a:solidFill>
                <a:latin typeface="Times New Roman"/>
                <a:cs typeface="Times New Roman"/>
              </a:rPr>
              <a:t>110 joules </a:t>
            </a:r>
            <a:r>
              <a:rPr lang="en-US" sz="2000" dirty="0">
                <a:solidFill>
                  <a:srgbClr val="000000"/>
                </a:solidFill>
                <a:latin typeface="Times New Roman"/>
                <a:cs typeface="Times New Roman"/>
              </a:rPr>
              <a:t>of energy are </a:t>
            </a:r>
            <a:r>
              <a:rPr lang="en-US" sz="2000" dirty="0">
                <a:solidFill>
                  <a:srgbClr val="FF0000"/>
                </a:solidFill>
                <a:latin typeface="Times New Roman"/>
                <a:cs typeface="Times New Roman"/>
              </a:rPr>
              <a:t>lost due to that collision</a:t>
            </a:r>
            <a:r>
              <a:rPr lang="en-US" sz="2000" dirty="0">
                <a:solidFill>
                  <a:srgbClr val="000000"/>
                </a:solidFill>
                <a:latin typeface="Times New Roman"/>
                <a:cs typeface="Times New Roman"/>
              </a:rPr>
              <a:t>, by </a:t>
            </a:r>
            <a:r>
              <a:rPr lang="en-US" sz="2000" dirty="0">
                <a:solidFill>
                  <a:srgbClr val="0000FF"/>
                </a:solidFill>
                <a:latin typeface="Apple Chancery"/>
                <a:cs typeface="Apple Chancery"/>
              </a:rPr>
              <a:t>how much does the spring compress during the collision?   </a:t>
            </a:r>
            <a:endParaRPr lang="en-US" sz="24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27.)</a:t>
            </a:r>
          </a:p>
        </p:txBody>
      </p:sp>
      <p:graphicFrame>
        <p:nvGraphicFramePr>
          <p:cNvPr id="45" name="Object 44"/>
          <p:cNvGraphicFramePr>
            <a:graphicFrameLocks noChangeAspect="1"/>
          </p:cNvGraphicFramePr>
          <p:nvPr>
            <p:extLst>
              <p:ext uri="{D42A27DB-BD31-4B8C-83A1-F6EECF244321}">
                <p14:modId xmlns:p14="http://schemas.microsoft.com/office/powerpoint/2010/main" val="1873029495"/>
              </p:ext>
            </p:extLst>
          </p:nvPr>
        </p:nvGraphicFramePr>
        <p:xfrm>
          <a:off x="116331" y="3298134"/>
          <a:ext cx="896937" cy="327025"/>
        </p:xfrm>
        <a:graphic>
          <a:graphicData uri="http://schemas.openxmlformats.org/presentationml/2006/ole">
            <mc:AlternateContent xmlns:mc="http://schemas.openxmlformats.org/markup-compatibility/2006">
              <mc:Choice xmlns:v="urn:schemas-microsoft-com:vml" Requires="v">
                <p:oleObj spid="_x0000_s25601" name="Equation" r:id="rId3" imgW="558800" imgH="203200" progId="Equation.DSMT4">
                  <p:embed/>
                </p:oleObj>
              </mc:Choice>
              <mc:Fallback>
                <p:oleObj name="Equation" r:id="rId3" imgW="558800" imgH="203200" progId="Equation.DSMT4">
                  <p:embed/>
                  <p:pic>
                    <p:nvPicPr>
                      <p:cNvPr id="0" name=""/>
                      <p:cNvPicPr/>
                      <p:nvPr/>
                    </p:nvPicPr>
                    <p:blipFill>
                      <a:blip r:embed="rId4"/>
                      <a:stretch>
                        <a:fillRect/>
                      </a:stretch>
                    </p:blipFill>
                    <p:spPr>
                      <a:xfrm>
                        <a:off x="116331" y="3298134"/>
                        <a:ext cx="896937" cy="327025"/>
                      </a:xfrm>
                      <a:prstGeom prst="rect">
                        <a:avLst/>
                      </a:prstGeom>
                    </p:spPr>
                  </p:pic>
                </p:oleObj>
              </mc:Fallback>
            </mc:AlternateContent>
          </a:graphicData>
        </a:graphic>
      </p:graphicFrame>
      <p:sp>
        <p:nvSpPr>
          <p:cNvPr id="47" name="Rectangle 46"/>
          <p:cNvSpPr/>
          <p:nvPr/>
        </p:nvSpPr>
        <p:spPr>
          <a:xfrm>
            <a:off x="482600" y="5519930"/>
            <a:ext cx="8547100"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250058" y="3636348"/>
            <a:ext cx="119913" cy="124409"/>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82838" y="3698553"/>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240224" y="1953657"/>
            <a:ext cx="3552766" cy="3552766"/>
          </a:xfrm>
          <a:prstGeom prst="arc">
            <a:avLst>
              <a:gd name="adj1" fmla="val 5441629"/>
              <a:gd name="adj2" fmla="val 1082401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8" name="Object 57"/>
          <p:cNvGraphicFramePr>
            <a:graphicFrameLocks noChangeAspect="1"/>
          </p:cNvGraphicFramePr>
          <p:nvPr>
            <p:extLst>
              <p:ext uri="{D42A27DB-BD31-4B8C-83A1-F6EECF244321}">
                <p14:modId xmlns:p14="http://schemas.microsoft.com/office/powerpoint/2010/main" val="1155481464"/>
              </p:ext>
            </p:extLst>
          </p:nvPr>
        </p:nvGraphicFramePr>
        <p:xfrm>
          <a:off x="2958988" y="1679197"/>
          <a:ext cx="694675" cy="318598"/>
        </p:xfrm>
        <a:graphic>
          <a:graphicData uri="http://schemas.openxmlformats.org/presentationml/2006/ole">
            <mc:AlternateContent xmlns:mc="http://schemas.openxmlformats.org/markup-compatibility/2006">
              <mc:Choice xmlns:v="urn:schemas-microsoft-com:vml" Requires="v">
                <p:oleObj spid="_x0000_s25602" name="Equation" r:id="rId5" imgW="419100" imgH="190500" progId="Equation.DSMT4">
                  <p:embed/>
                </p:oleObj>
              </mc:Choice>
              <mc:Fallback>
                <p:oleObj name="Equation" r:id="rId5" imgW="419100" imgH="190500" progId="Equation.DSMT4">
                  <p:embed/>
                  <p:pic>
                    <p:nvPicPr>
                      <p:cNvPr id="0" name=""/>
                      <p:cNvPicPr/>
                      <p:nvPr/>
                    </p:nvPicPr>
                    <p:blipFill>
                      <a:blip r:embed="rId6"/>
                      <a:stretch>
                        <a:fillRect/>
                      </a:stretch>
                    </p:blipFill>
                    <p:spPr>
                      <a:xfrm>
                        <a:off x="2958988" y="1679197"/>
                        <a:ext cx="694675" cy="318598"/>
                      </a:xfrm>
                      <a:prstGeom prst="rect">
                        <a:avLst/>
                      </a:prstGeom>
                    </p:spPr>
                  </p:pic>
                </p:oleObj>
              </mc:Fallback>
            </mc:AlternateContent>
          </a:graphicData>
        </a:graphic>
      </p:graphicFrame>
      <p:cxnSp>
        <p:nvCxnSpPr>
          <p:cNvPr id="37" name="Straight Connector 36"/>
          <p:cNvCxnSpPr/>
          <p:nvPr/>
        </p:nvCxnSpPr>
        <p:spPr>
          <a:xfrm flipH="1">
            <a:off x="482600" y="3698553"/>
            <a:ext cx="1500238"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4174067" y="4203702"/>
            <a:ext cx="1320799" cy="1320799"/>
          </a:xfrm>
          <a:prstGeom prst="donut">
            <a:avLst>
              <a:gd name="adj" fmla="val 3571"/>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1985433" y="5490633"/>
            <a:ext cx="2434167" cy="33867"/>
          </a:xfrm>
          <a:custGeom>
            <a:avLst/>
            <a:gdLst>
              <a:gd name="connsiteX0" fmla="*/ 0 w 2434167"/>
              <a:gd name="connsiteY0" fmla="*/ 33867 h 33867"/>
              <a:gd name="connsiteX1" fmla="*/ 21167 w 2434167"/>
              <a:gd name="connsiteY1" fmla="*/ 25400 h 33867"/>
              <a:gd name="connsiteX2" fmla="*/ 33867 w 2434167"/>
              <a:gd name="connsiteY2" fmla="*/ 21167 h 33867"/>
              <a:gd name="connsiteX3" fmla="*/ 101600 w 2434167"/>
              <a:gd name="connsiteY3" fmla="*/ 25400 h 33867"/>
              <a:gd name="connsiteX4" fmla="*/ 156634 w 2434167"/>
              <a:gd name="connsiteY4" fmla="*/ 21167 h 33867"/>
              <a:gd name="connsiteX5" fmla="*/ 169334 w 2434167"/>
              <a:gd name="connsiteY5" fmla="*/ 16934 h 33867"/>
              <a:gd name="connsiteX6" fmla="*/ 182034 w 2434167"/>
              <a:gd name="connsiteY6" fmla="*/ 21167 h 33867"/>
              <a:gd name="connsiteX7" fmla="*/ 224367 w 2434167"/>
              <a:gd name="connsiteY7" fmla="*/ 25400 h 33867"/>
              <a:gd name="connsiteX8" fmla="*/ 292100 w 2434167"/>
              <a:gd name="connsiteY8" fmla="*/ 21167 h 33867"/>
              <a:gd name="connsiteX9" fmla="*/ 304800 w 2434167"/>
              <a:gd name="connsiteY9" fmla="*/ 16934 h 33867"/>
              <a:gd name="connsiteX10" fmla="*/ 351367 w 2434167"/>
              <a:gd name="connsiteY10" fmla="*/ 21167 h 33867"/>
              <a:gd name="connsiteX11" fmla="*/ 397934 w 2434167"/>
              <a:gd name="connsiteY11" fmla="*/ 16934 h 33867"/>
              <a:gd name="connsiteX12" fmla="*/ 427567 w 2434167"/>
              <a:gd name="connsiteY12" fmla="*/ 12700 h 33867"/>
              <a:gd name="connsiteX13" fmla="*/ 499534 w 2434167"/>
              <a:gd name="connsiteY13" fmla="*/ 16934 h 33867"/>
              <a:gd name="connsiteX14" fmla="*/ 567267 w 2434167"/>
              <a:gd name="connsiteY14" fmla="*/ 12700 h 33867"/>
              <a:gd name="connsiteX15" fmla="*/ 584200 w 2434167"/>
              <a:gd name="connsiteY15" fmla="*/ 16934 h 33867"/>
              <a:gd name="connsiteX16" fmla="*/ 651934 w 2434167"/>
              <a:gd name="connsiteY16" fmla="*/ 21167 h 33867"/>
              <a:gd name="connsiteX17" fmla="*/ 728134 w 2434167"/>
              <a:gd name="connsiteY17" fmla="*/ 21167 h 33867"/>
              <a:gd name="connsiteX18" fmla="*/ 753534 w 2434167"/>
              <a:gd name="connsiteY18" fmla="*/ 12700 h 33867"/>
              <a:gd name="connsiteX19" fmla="*/ 766234 w 2434167"/>
              <a:gd name="connsiteY19" fmla="*/ 8467 h 33867"/>
              <a:gd name="connsiteX20" fmla="*/ 795867 w 2434167"/>
              <a:gd name="connsiteY20" fmla="*/ 12700 h 33867"/>
              <a:gd name="connsiteX21" fmla="*/ 838200 w 2434167"/>
              <a:gd name="connsiteY21" fmla="*/ 21167 h 33867"/>
              <a:gd name="connsiteX22" fmla="*/ 1066800 w 2434167"/>
              <a:gd name="connsiteY22" fmla="*/ 21167 h 33867"/>
              <a:gd name="connsiteX23" fmla="*/ 1079500 w 2434167"/>
              <a:gd name="connsiteY23" fmla="*/ 25400 h 33867"/>
              <a:gd name="connsiteX24" fmla="*/ 1104900 w 2434167"/>
              <a:gd name="connsiteY24" fmla="*/ 16934 h 33867"/>
              <a:gd name="connsiteX25" fmla="*/ 1117600 w 2434167"/>
              <a:gd name="connsiteY25" fmla="*/ 12700 h 33867"/>
              <a:gd name="connsiteX26" fmla="*/ 1172634 w 2434167"/>
              <a:gd name="connsiteY26" fmla="*/ 16934 h 33867"/>
              <a:gd name="connsiteX27" fmla="*/ 1185334 w 2434167"/>
              <a:gd name="connsiteY27" fmla="*/ 21167 h 33867"/>
              <a:gd name="connsiteX28" fmla="*/ 1291167 w 2434167"/>
              <a:gd name="connsiteY28" fmla="*/ 16934 h 33867"/>
              <a:gd name="connsiteX29" fmla="*/ 1329267 w 2434167"/>
              <a:gd name="connsiteY29" fmla="*/ 4234 h 33867"/>
              <a:gd name="connsiteX30" fmla="*/ 1341967 w 2434167"/>
              <a:gd name="connsiteY30" fmla="*/ 0 h 33867"/>
              <a:gd name="connsiteX31" fmla="*/ 1354667 w 2434167"/>
              <a:gd name="connsiteY31" fmla="*/ 8467 h 33867"/>
              <a:gd name="connsiteX32" fmla="*/ 1426634 w 2434167"/>
              <a:gd name="connsiteY32" fmla="*/ 8467 h 33867"/>
              <a:gd name="connsiteX33" fmla="*/ 1519767 w 2434167"/>
              <a:gd name="connsiteY33" fmla="*/ 12700 h 33867"/>
              <a:gd name="connsiteX34" fmla="*/ 1579034 w 2434167"/>
              <a:gd name="connsiteY34" fmla="*/ 16934 h 33867"/>
              <a:gd name="connsiteX35" fmla="*/ 1608667 w 2434167"/>
              <a:gd name="connsiteY35" fmla="*/ 25400 h 33867"/>
              <a:gd name="connsiteX36" fmla="*/ 1651000 w 2434167"/>
              <a:gd name="connsiteY36" fmla="*/ 21167 h 33867"/>
              <a:gd name="connsiteX37" fmla="*/ 1676400 w 2434167"/>
              <a:gd name="connsiteY37" fmla="*/ 12700 h 33867"/>
              <a:gd name="connsiteX38" fmla="*/ 1714500 w 2434167"/>
              <a:gd name="connsiteY38" fmla="*/ 4234 h 33867"/>
              <a:gd name="connsiteX39" fmla="*/ 1824567 w 2434167"/>
              <a:gd name="connsiteY39" fmla="*/ 12700 h 33867"/>
              <a:gd name="connsiteX40" fmla="*/ 1921934 w 2434167"/>
              <a:gd name="connsiteY40" fmla="*/ 16934 h 33867"/>
              <a:gd name="connsiteX41" fmla="*/ 1993900 w 2434167"/>
              <a:gd name="connsiteY41" fmla="*/ 12700 h 33867"/>
              <a:gd name="connsiteX42" fmla="*/ 2125134 w 2434167"/>
              <a:gd name="connsiteY42" fmla="*/ 8467 h 33867"/>
              <a:gd name="connsiteX43" fmla="*/ 2163234 w 2434167"/>
              <a:gd name="connsiteY43" fmla="*/ 4234 h 33867"/>
              <a:gd name="connsiteX44" fmla="*/ 2341034 w 2434167"/>
              <a:gd name="connsiteY44" fmla="*/ 12700 h 33867"/>
              <a:gd name="connsiteX45" fmla="*/ 2408767 w 2434167"/>
              <a:gd name="connsiteY45" fmla="*/ 16934 h 33867"/>
              <a:gd name="connsiteX46" fmla="*/ 2434167 w 2434167"/>
              <a:gd name="connsiteY46" fmla="*/ 1270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34167" h="33867">
                <a:moveTo>
                  <a:pt x="0" y="33867"/>
                </a:moveTo>
                <a:cubicBezTo>
                  <a:pt x="7056" y="31045"/>
                  <a:pt x="14052" y="28068"/>
                  <a:pt x="21167" y="25400"/>
                </a:cubicBezTo>
                <a:cubicBezTo>
                  <a:pt x="25345" y="23833"/>
                  <a:pt x="29405" y="21167"/>
                  <a:pt x="33867" y="21167"/>
                </a:cubicBezTo>
                <a:cubicBezTo>
                  <a:pt x="56489" y="21167"/>
                  <a:pt x="79022" y="23989"/>
                  <a:pt x="101600" y="25400"/>
                </a:cubicBezTo>
                <a:cubicBezTo>
                  <a:pt x="119945" y="23989"/>
                  <a:pt x="138377" y="23449"/>
                  <a:pt x="156634" y="21167"/>
                </a:cubicBezTo>
                <a:cubicBezTo>
                  <a:pt x="161062" y="20614"/>
                  <a:pt x="164872" y="16934"/>
                  <a:pt x="169334" y="16934"/>
                </a:cubicBezTo>
                <a:cubicBezTo>
                  <a:pt x="173796" y="16934"/>
                  <a:pt x="177624" y="20489"/>
                  <a:pt x="182034" y="21167"/>
                </a:cubicBezTo>
                <a:cubicBezTo>
                  <a:pt x="196050" y="23323"/>
                  <a:pt x="210256" y="23989"/>
                  <a:pt x="224367" y="25400"/>
                </a:cubicBezTo>
                <a:cubicBezTo>
                  <a:pt x="246945" y="23989"/>
                  <a:pt x="269603" y="23535"/>
                  <a:pt x="292100" y="21167"/>
                </a:cubicBezTo>
                <a:cubicBezTo>
                  <a:pt x="296538" y="20700"/>
                  <a:pt x="300338" y="16934"/>
                  <a:pt x="304800" y="16934"/>
                </a:cubicBezTo>
                <a:cubicBezTo>
                  <a:pt x="320386" y="16934"/>
                  <a:pt x="335845" y="19756"/>
                  <a:pt x="351367" y="21167"/>
                </a:cubicBezTo>
                <a:cubicBezTo>
                  <a:pt x="366889" y="19756"/>
                  <a:pt x="382443" y="18655"/>
                  <a:pt x="397934" y="16934"/>
                </a:cubicBezTo>
                <a:cubicBezTo>
                  <a:pt x="407851" y="15832"/>
                  <a:pt x="417589" y="12700"/>
                  <a:pt x="427567" y="12700"/>
                </a:cubicBezTo>
                <a:cubicBezTo>
                  <a:pt x="451597" y="12700"/>
                  <a:pt x="475545" y="15523"/>
                  <a:pt x="499534" y="16934"/>
                </a:cubicBezTo>
                <a:cubicBezTo>
                  <a:pt x="522112" y="15523"/>
                  <a:pt x="544645" y="12700"/>
                  <a:pt x="567267" y="12700"/>
                </a:cubicBezTo>
                <a:cubicBezTo>
                  <a:pt x="573085" y="12700"/>
                  <a:pt x="578411" y="16355"/>
                  <a:pt x="584200" y="16934"/>
                </a:cubicBezTo>
                <a:cubicBezTo>
                  <a:pt x="606710" y="19185"/>
                  <a:pt x="629356" y="19756"/>
                  <a:pt x="651934" y="21167"/>
                </a:cubicBezTo>
                <a:cubicBezTo>
                  <a:pt x="682472" y="31345"/>
                  <a:pt x="671055" y="29321"/>
                  <a:pt x="728134" y="21167"/>
                </a:cubicBezTo>
                <a:cubicBezTo>
                  <a:pt x="736969" y="19905"/>
                  <a:pt x="745067" y="15522"/>
                  <a:pt x="753534" y="12700"/>
                </a:cubicBezTo>
                <a:lnTo>
                  <a:pt x="766234" y="8467"/>
                </a:lnTo>
                <a:cubicBezTo>
                  <a:pt x="776112" y="9878"/>
                  <a:pt x="786041" y="10966"/>
                  <a:pt x="795867" y="12700"/>
                </a:cubicBezTo>
                <a:cubicBezTo>
                  <a:pt x="810039" y="15201"/>
                  <a:pt x="838200" y="21167"/>
                  <a:pt x="838200" y="21167"/>
                </a:cubicBezTo>
                <a:cubicBezTo>
                  <a:pt x="916039" y="19269"/>
                  <a:pt x="990345" y="11611"/>
                  <a:pt x="1066800" y="21167"/>
                </a:cubicBezTo>
                <a:cubicBezTo>
                  <a:pt x="1071228" y="21720"/>
                  <a:pt x="1075267" y="23989"/>
                  <a:pt x="1079500" y="25400"/>
                </a:cubicBezTo>
                <a:lnTo>
                  <a:pt x="1104900" y="16934"/>
                </a:lnTo>
                <a:lnTo>
                  <a:pt x="1117600" y="12700"/>
                </a:lnTo>
                <a:cubicBezTo>
                  <a:pt x="1135945" y="14111"/>
                  <a:pt x="1154377" y="14652"/>
                  <a:pt x="1172634" y="16934"/>
                </a:cubicBezTo>
                <a:cubicBezTo>
                  <a:pt x="1177062" y="17487"/>
                  <a:pt x="1180872" y="21167"/>
                  <a:pt x="1185334" y="21167"/>
                </a:cubicBezTo>
                <a:cubicBezTo>
                  <a:pt x="1220640" y="21167"/>
                  <a:pt x="1255889" y="18345"/>
                  <a:pt x="1291167" y="16934"/>
                </a:cubicBezTo>
                <a:lnTo>
                  <a:pt x="1329267" y="4234"/>
                </a:lnTo>
                <a:lnTo>
                  <a:pt x="1341967" y="0"/>
                </a:lnTo>
                <a:cubicBezTo>
                  <a:pt x="1346200" y="2822"/>
                  <a:pt x="1350116" y="6192"/>
                  <a:pt x="1354667" y="8467"/>
                </a:cubicBezTo>
                <a:cubicBezTo>
                  <a:pt x="1376971" y="19619"/>
                  <a:pt x="1403689" y="10106"/>
                  <a:pt x="1426634" y="8467"/>
                </a:cubicBezTo>
                <a:lnTo>
                  <a:pt x="1519767" y="12700"/>
                </a:lnTo>
                <a:cubicBezTo>
                  <a:pt x="1539543" y="13799"/>
                  <a:pt x="1559349" y="14747"/>
                  <a:pt x="1579034" y="16934"/>
                </a:cubicBezTo>
                <a:cubicBezTo>
                  <a:pt x="1587007" y="17820"/>
                  <a:pt x="1600640" y="22724"/>
                  <a:pt x="1608667" y="25400"/>
                </a:cubicBezTo>
                <a:cubicBezTo>
                  <a:pt x="1622778" y="23989"/>
                  <a:pt x="1637062" y="23780"/>
                  <a:pt x="1651000" y="21167"/>
                </a:cubicBezTo>
                <a:cubicBezTo>
                  <a:pt x="1659772" y="19522"/>
                  <a:pt x="1667649" y="14450"/>
                  <a:pt x="1676400" y="12700"/>
                </a:cubicBezTo>
                <a:cubicBezTo>
                  <a:pt x="1703272" y="7326"/>
                  <a:pt x="1690586" y="10212"/>
                  <a:pt x="1714500" y="4234"/>
                </a:cubicBezTo>
                <a:cubicBezTo>
                  <a:pt x="1768946" y="12011"/>
                  <a:pt x="1738923" y="8622"/>
                  <a:pt x="1824567" y="12700"/>
                </a:cubicBezTo>
                <a:lnTo>
                  <a:pt x="1921934" y="16934"/>
                </a:lnTo>
                <a:cubicBezTo>
                  <a:pt x="1957875" y="28913"/>
                  <a:pt x="1910948" y="15376"/>
                  <a:pt x="1993900" y="12700"/>
                </a:cubicBezTo>
                <a:lnTo>
                  <a:pt x="2125134" y="8467"/>
                </a:lnTo>
                <a:cubicBezTo>
                  <a:pt x="2137834" y="7056"/>
                  <a:pt x="2150458" y="3984"/>
                  <a:pt x="2163234" y="4234"/>
                </a:cubicBezTo>
                <a:cubicBezTo>
                  <a:pt x="2222556" y="5397"/>
                  <a:pt x="2341034" y="12700"/>
                  <a:pt x="2341034" y="12700"/>
                </a:cubicBezTo>
                <a:cubicBezTo>
                  <a:pt x="2379888" y="25652"/>
                  <a:pt x="2357554" y="22055"/>
                  <a:pt x="2408767" y="16934"/>
                </a:cubicBezTo>
                <a:cubicBezTo>
                  <a:pt x="2425483" y="11361"/>
                  <a:pt x="2417005" y="12700"/>
                  <a:pt x="2434167" y="12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1985433" y="5871628"/>
            <a:ext cx="243416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09332" y="5786967"/>
            <a:ext cx="1083657" cy="18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2362548368"/>
              </p:ext>
            </p:extLst>
          </p:nvPr>
        </p:nvGraphicFramePr>
        <p:xfrm>
          <a:off x="2792941" y="5748597"/>
          <a:ext cx="876300" cy="246062"/>
        </p:xfrm>
        <a:graphic>
          <a:graphicData uri="http://schemas.openxmlformats.org/presentationml/2006/ole">
            <mc:AlternateContent xmlns:mc="http://schemas.openxmlformats.org/markup-compatibility/2006">
              <mc:Choice xmlns:v="urn:schemas-microsoft-com:vml" Requires="v">
                <p:oleObj spid="_x0000_s25603" name="Equation" r:id="rId7" imgW="546100" imgH="152400" progId="Equation.DSMT4">
                  <p:embed/>
                </p:oleObj>
              </mc:Choice>
              <mc:Fallback>
                <p:oleObj name="Equation" r:id="rId7" imgW="546100" imgH="152400" progId="Equation.DSMT4">
                  <p:embed/>
                  <p:pic>
                    <p:nvPicPr>
                      <p:cNvPr id="0" name=""/>
                      <p:cNvPicPr/>
                      <p:nvPr/>
                    </p:nvPicPr>
                    <p:blipFill>
                      <a:blip r:embed="rId8"/>
                      <a:stretch>
                        <a:fillRect/>
                      </a:stretch>
                    </p:blipFill>
                    <p:spPr>
                      <a:xfrm>
                        <a:off x="2792941" y="5748597"/>
                        <a:ext cx="876300" cy="246062"/>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1571297611"/>
              </p:ext>
            </p:extLst>
          </p:nvPr>
        </p:nvGraphicFramePr>
        <p:xfrm>
          <a:off x="2709332" y="5162020"/>
          <a:ext cx="733425" cy="328613"/>
        </p:xfrm>
        <a:graphic>
          <a:graphicData uri="http://schemas.openxmlformats.org/presentationml/2006/ole">
            <mc:AlternateContent xmlns:mc="http://schemas.openxmlformats.org/markup-compatibility/2006">
              <mc:Choice xmlns:v="urn:schemas-microsoft-com:vml" Requires="v">
                <p:oleObj spid="_x0000_s25604" name="Equation" r:id="rId9" imgW="457200" imgH="203200" progId="Equation.DSMT4">
                  <p:embed/>
                </p:oleObj>
              </mc:Choice>
              <mc:Fallback>
                <p:oleObj name="Equation" r:id="rId9" imgW="457200" imgH="203200" progId="Equation.DSMT4">
                  <p:embed/>
                  <p:pic>
                    <p:nvPicPr>
                      <p:cNvPr id="0" name=""/>
                      <p:cNvPicPr/>
                      <p:nvPr/>
                    </p:nvPicPr>
                    <p:blipFill>
                      <a:blip r:embed="rId10"/>
                      <a:stretch>
                        <a:fillRect/>
                      </a:stretch>
                    </p:blipFill>
                    <p:spPr>
                      <a:xfrm>
                        <a:off x="2709332" y="5162020"/>
                        <a:ext cx="733425" cy="328613"/>
                      </a:xfrm>
                      <a:prstGeom prst="rect">
                        <a:avLst/>
                      </a:prstGeom>
                    </p:spPr>
                  </p:pic>
                </p:oleObj>
              </mc:Fallback>
            </mc:AlternateContent>
          </a:graphicData>
        </a:graphic>
      </p:graphicFrame>
      <p:sp>
        <p:nvSpPr>
          <p:cNvPr id="19" name="Freeform 18"/>
          <p:cNvSpPr/>
          <p:nvPr/>
        </p:nvSpPr>
        <p:spPr>
          <a:xfrm>
            <a:off x="5549900" y="5518150"/>
            <a:ext cx="1171575" cy="57150"/>
          </a:xfrm>
          <a:custGeom>
            <a:avLst/>
            <a:gdLst>
              <a:gd name="connsiteX0" fmla="*/ 0 w 1171575"/>
              <a:gd name="connsiteY0" fmla="*/ 3175 h 57150"/>
              <a:gd name="connsiteX1" fmla="*/ 149225 w 1171575"/>
              <a:gd name="connsiteY1" fmla="*/ 53975 h 57150"/>
              <a:gd name="connsiteX2" fmla="*/ 1022350 w 1171575"/>
              <a:gd name="connsiteY2" fmla="*/ 57150 h 57150"/>
              <a:gd name="connsiteX3" fmla="*/ 1171575 w 1171575"/>
              <a:gd name="connsiteY3" fmla="*/ 0 h 57150"/>
              <a:gd name="connsiteX4" fmla="*/ 0 w 1171575"/>
              <a:gd name="connsiteY4" fmla="*/ 31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57150">
                <a:moveTo>
                  <a:pt x="0" y="3175"/>
                </a:moveTo>
                <a:lnTo>
                  <a:pt x="149225" y="53975"/>
                </a:lnTo>
                <a:lnTo>
                  <a:pt x="1022350" y="57150"/>
                </a:lnTo>
                <a:lnTo>
                  <a:pt x="1171575" y="0"/>
                </a:lnTo>
                <a:lnTo>
                  <a:pt x="0" y="3175"/>
                </a:lnTo>
                <a:close/>
              </a:path>
            </a:pathLst>
          </a:cu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extLst>
              <p:ext uri="{D42A27DB-BD31-4B8C-83A1-F6EECF244321}">
                <p14:modId xmlns:p14="http://schemas.microsoft.com/office/powerpoint/2010/main" val="779156419"/>
              </p:ext>
            </p:extLst>
          </p:nvPr>
        </p:nvGraphicFramePr>
        <p:xfrm>
          <a:off x="5846763" y="5149850"/>
          <a:ext cx="528637" cy="328613"/>
        </p:xfrm>
        <a:graphic>
          <a:graphicData uri="http://schemas.openxmlformats.org/presentationml/2006/ole">
            <mc:AlternateContent xmlns:mc="http://schemas.openxmlformats.org/markup-compatibility/2006">
              <mc:Choice xmlns:v="urn:schemas-microsoft-com:vml" Requires="v">
                <p:oleObj spid="_x0000_s25605" name="Equation" r:id="rId11" imgW="330200" imgH="203200" progId="Equation.DSMT4">
                  <p:embed/>
                </p:oleObj>
              </mc:Choice>
              <mc:Fallback>
                <p:oleObj name="Equation" r:id="rId11" imgW="330200" imgH="203200" progId="Equation.DSMT4">
                  <p:embed/>
                  <p:pic>
                    <p:nvPicPr>
                      <p:cNvPr id="0" name=""/>
                      <p:cNvPicPr/>
                      <p:nvPr/>
                    </p:nvPicPr>
                    <p:blipFill>
                      <a:blip r:embed="rId12"/>
                      <a:stretch>
                        <a:fillRect/>
                      </a:stretch>
                    </p:blipFill>
                    <p:spPr>
                      <a:xfrm>
                        <a:off x="5846763" y="5149850"/>
                        <a:ext cx="528637" cy="328613"/>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772702439"/>
              </p:ext>
            </p:extLst>
          </p:nvPr>
        </p:nvGraphicFramePr>
        <p:xfrm>
          <a:off x="6824662" y="5690118"/>
          <a:ext cx="896938" cy="266700"/>
        </p:xfrm>
        <a:graphic>
          <a:graphicData uri="http://schemas.openxmlformats.org/presentationml/2006/ole">
            <mc:AlternateContent xmlns:mc="http://schemas.openxmlformats.org/markup-compatibility/2006">
              <mc:Choice xmlns:v="urn:schemas-microsoft-com:vml" Requires="v">
                <p:oleObj spid="_x0000_s25606" name="Equation" r:id="rId13" imgW="558800" imgH="165100" progId="Equation.DSMT4">
                  <p:embed/>
                </p:oleObj>
              </mc:Choice>
              <mc:Fallback>
                <p:oleObj name="Equation" r:id="rId13" imgW="558800" imgH="165100" progId="Equation.DSMT4">
                  <p:embed/>
                  <p:pic>
                    <p:nvPicPr>
                      <p:cNvPr id="0" name=""/>
                      <p:cNvPicPr/>
                      <p:nvPr/>
                    </p:nvPicPr>
                    <p:blipFill>
                      <a:blip r:embed="rId14"/>
                      <a:stretch>
                        <a:fillRect/>
                      </a:stretch>
                    </p:blipFill>
                    <p:spPr>
                      <a:xfrm>
                        <a:off x="6824662" y="5690118"/>
                        <a:ext cx="896938" cy="2667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2122320118"/>
              </p:ext>
            </p:extLst>
          </p:nvPr>
        </p:nvGraphicFramePr>
        <p:xfrm>
          <a:off x="6721475" y="4586287"/>
          <a:ext cx="1055687" cy="801688"/>
        </p:xfrm>
        <a:graphic>
          <a:graphicData uri="http://schemas.openxmlformats.org/presentationml/2006/ole">
            <mc:AlternateContent xmlns:mc="http://schemas.openxmlformats.org/markup-compatibility/2006">
              <mc:Choice xmlns:v="urn:schemas-microsoft-com:vml" Requires="v">
                <p:oleObj spid="_x0000_s25607" name="Equation" r:id="rId15" imgW="660400" imgH="495300" progId="Equation.DSMT4">
                  <p:embed/>
                </p:oleObj>
              </mc:Choice>
              <mc:Fallback>
                <p:oleObj name="Equation" r:id="rId15" imgW="660400" imgH="495300" progId="Equation.DSMT4">
                  <p:embed/>
                  <p:pic>
                    <p:nvPicPr>
                      <p:cNvPr id="0" name=""/>
                      <p:cNvPicPr/>
                      <p:nvPr/>
                    </p:nvPicPr>
                    <p:blipFill>
                      <a:blip r:embed="rId16"/>
                      <a:stretch>
                        <a:fillRect/>
                      </a:stretch>
                    </p:blipFill>
                    <p:spPr>
                      <a:xfrm>
                        <a:off x="6721475" y="4586287"/>
                        <a:ext cx="1055687" cy="801688"/>
                      </a:xfrm>
                      <a:prstGeom prst="rect">
                        <a:avLst/>
                      </a:prstGeom>
                    </p:spPr>
                  </p:pic>
                </p:oleObj>
              </mc:Fallback>
            </mc:AlternateContent>
          </a:graphicData>
        </a:graphic>
      </p:graphicFrame>
      <p:sp>
        <p:nvSpPr>
          <p:cNvPr id="22" name="Right Triangle 21"/>
          <p:cNvSpPr/>
          <p:nvPr/>
        </p:nvSpPr>
        <p:spPr>
          <a:xfrm>
            <a:off x="8788400" y="4720185"/>
            <a:ext cx="228601" cy="804315"/>
          </a:xfrm>
          <a:prstGeom prst="rtTriangl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8477250" y="4962525"/>
            <a:ext cx="304800" cy="501650"/>
          </a:xfrm>
          <a:custGeom>
            <a:avLst/>
            <a:gdLst>
              <a:gd name="connsiteX0" fmla="*/ 304800 w 304800"/>
              <a:gd name="connsiteY0" fmla="*/ 282575 h 501650"/>
              <a:gd name="connsiteX1" fmla="*/ 263525 w 304800"/>
              <a:gd name="connsiteY1" fmla="*/ 285750 h 501650"/>
              <a:gd name="connsiteX2" fmla="*/ 206375 w 304800"/>
              <a:gd name="connsiteY2" fmla="*/ 9525 h 501650"/>
              <a:gd name="connsiteX3" fmla="*/ 180975 w 304800"/>
              <a:gd name="connsiteY3" fmla="*/ 495300 h 501650"/>
              <a:gd name="connsiteX4" fmla="*/ 104775 w 304800"/>
              <a:gd name="connsiteY4" fmla="*/ 6350 h 501650"/>
              <a:gd name="connsiteX5" fmla="*/ 82550 w 304800"/>
              <a:gd name="connsiteY5" fmla="*/ 501650 h 501650"/>
              <a:gd name="connsiteX6" fmla="*/ 12700 w 304800"/>
              <a:gd name="connsiteY6" fmla="*/ 0 h 501650"/>
              <a:gd name="connsiteX7" fmla="*/ 0 w 304800"/>
              <a:gd name="connsiteY7" fmla="*/ 3333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01650">
                <a:moveTo>
                  <a:pt x="304800" y="282575"/>
                </a:moveTo>
                <a:lnTo>
                  <a:pt x="263525" y="285750"/>
                </a:lnTo>
                <a:lnTo>
                  <a:pt x="206375" y="9525"/>
                </a:lnTo>
                <a:lnTo>
                  <a:pt x="180975" y="495300"/>
                </a:lnTo>
                <a:lnTo>
                  <a:pt x="104775" y="6350"/>
                </a:lnTo>
                <a:lnTo>
                  <a:pt x="82550" y="501650"/>
                </a:lnTo>
                <a:lnTo>
                  <a:pt x="12700" y="0"/>
                </a:lnTo>
                <a:lnTo>
                  <a:pt x="0" y="3333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2082965017"/>
              </p:ext>
            </p:extLst>
          </p:nvPr>
        </p:nvGraphicFramePr>
        <p:xfrm>
          <a:off x="7721600" y="4364038"/>
          <a:ext cx="1308100" cy="266700"/>
        </p:xfrm>
        <a:graphic>
          <a:graphicData uri="http://schemas.openxmlformats.org/presentationml/2006/ole">
            <mc:AlternateContent xmlns:mc="http://schemas.openxmlformats.org/markup-compatibility/2006">
              <mc:Choice xmlns:v="urn:schemas-microsoft-com:vml" Requires="v">
                <p:oleObj spid="_x0000_s25608" name="Equation" r:id="rId17" imgW="812800" imgH="165100" progId="Equation.DSMT4">
                  <p:embed/>
                </p:oleObj>
              </mc:Choice>
              <mc:Fallback>
                <p:oleObj name="Equation" r:id="rId17" imgW="812800" imgH="165100" progId="Equation.DSMT4">
                  <p:embed/>
                  <p:pic>
                    <p:nvPicPr>
                      <p:cNvPr id="0" name=""/>
                      <p:cNvPicPr/>
                      <p:nvPr/>
                    </p:nvPicPr>
                    <p:blipFill>
                      <a:blip r:embed="rId18"/>
                      <a:stretch>
                        <a:fillRect/>
                      </a:stretch>
                    </p:blipFill>
                    <p:spPr>
                      <a:xfrm>
                        <a:off x="7721600" y="4364038"/>
                        <a:ext cx="1308100" cy="266700"/>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3351169648"/>
              </p:ext>
            </p:extLst>
          </p:nvPr>
        </p:nvGraphicFramePr>
        <p:xfrm>
          <a:off x="2576182" y="1111708"/>
          <a:ext cx="758825" cy="341313"/>
        </p:xfrm>
        <a:graphic>
          <a:graphicData uri="http://schemas.openxmlformats.org/presentationml/2006/ole">
            <mc:AlternateContent xmlns:mc="http://schemas.openxmlformats.org/markup-compatibility/2006">
              <mc:Choice xmlns:v="urn:schemas-microsoft-com:vml" Requires="v">
                <p:oleObj spid="_x0000_s25609" name="Equation" r:id="rId19" imgW="457200" imgH="203200" progId="Equation.DSMT4">
                  <p:embed/>
                </p:oleObj>
              </mc:Choice>
              <mc:Fallback>
                <p:oleObj name="Equation" r:id="rId19" imgW="457200" imgH="203200" progId="Equation.DSMT4">
                  <p:embed/>
                  <p:pic>
                    <p:nvPicPr>
                      <p:cNvPr id="0" name=""/>
                      <p:cNvPicPr/>
                      <p:nvPr/>
                    </p:nvPicPr>
                    <p:blipFill>
                      <a:blip r:embed="rId20"/>
                      <a:stretch>
                        <a:fillRect/>
                      </a:stretch>
                    </p:blipFill>
                    <p:spPr>
                      <a:xfrm>
                        <a:off x="2576182" y="1111708"/>
                        <a:ext cx="758825" cy="34131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24120814"/>
              </p:ext>
            </p:extLst>
          </p:nvPr>
        </p:nvGraphicFramePr>
        <p:xfrm>
          <a:off x="5549900" y="5727959"/>
          <a:ext cx="974725" cy="266700"/>
        </p:xfrm>
        <a:graphic>
          <a:graphicData uri="http://schemas.openxmlformats.org/presentationml/2006/ole">
            <mc:AlternateContent xmlns:mc="http://schemas.openxmlformats.org/markup-compatibility/2006">
              <mc:Choice xmlns:v="urn:schemas-microsoft-com:vml" Requires="v">
                <p:oleObj spid="_x0000_s25610" name="Equation" r:id="rId21" imgW="609600" imgH="165100" progId="Equation.DSMT4">
                  <p:embed/>
                </p:oleObj>
              </mc:Choice>
              <mc:Fallback>
                <p:oleObj name="Equation" r:id="rId21" imgW="609600" imgH="165100" progId="Equation.DSMT4">
                  <p:embed/>
                  <p:pic>
                    <p:nvPicPr>
                      <p:cNvPr id="0" name=""/>
                      <p:cNvPicPr/>
                      <p:nvPr/>
                    </p:nvPicPr>
                    <p:blipFill>
                      <a:blip r:embed="rId22"/>
                      <a:stretch>
                        <a:fillRect/>
                      </a:stretch>
                    </p:blipFill>
                    <p:spPr>
                      <a:xfrm>
                        <a:off x="5549900" y="5727959"/>
                        <a:ext cx="974725" cy="2667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081925453"/>
              </p:ext>
            </p:extLst>
          </p:nvPr>
        </p:nvGraphicFramePr>
        <p:xfrm>
          <a:off x="7931150" y="5727700"/>
          <a:ext cx="1096963" cy="266700"/>
        </p:xfrm>
        <a:graphic>
          <a:graphicData uri="http://schemas.openxmlformats.org/presentationml/2006/ole">
            <mc:AlternateContent xmlns:mc="http://schemas.openxmlformats.org/markup-compatibility/2006">
              <mc:Choice xmlns:v="urn:schemas-microsoft-com:vml" Requires="v">
                <p:oleObj spid="_x0000_s25611" name="Equation" r:id="rId23" imgW="685800" imgH="165100" progId="Equation.DSMT4">
                  <p:embed/>
                </p:oleObj>
              </mc:Choice>
              <mc:Fallback>
                <p:oleObj name="Equation" r:id="rId23" imgW="685800" imgH="165100" progId="Equation.DSMT4">
                  <p:embed/>
                  <p:pic>
                    <p:nvPicPr>
                      <p:cNvPr id="0" name=""/>
                      <p:cNvPicPr/>
                      <p:nvPr/>
                    </p:nvPicPr>
                    <p:blipFill>
                      <a:blip r:embed="rId24"/>
                      <a:stretch>
                        <a:fillRect/>
                      </a:stretch>
                    </p:blipFill>
                    <p:spPr>
                      <a:xfrm>
                        <a:off x="7931150" y="5727700"/>
                        <a:ext cx="1096963" cy="266700"/>
                      </a:xfrm>
                      <a:prstGeom prst="rect">
                        <a:avLst/>
                      </a:prstGeom>
                    </p:spPr>
                  </p:pic>
                </p:oleObj>
              </mc:Fallback>
            </mc:AlternateContent>
          </a:graphicData>
        </a:graphic>
      </p:graphicFrame>
      <p:cxnSp>
        <p:nvCxnSpPr>
          <p:cNvPr id="3" name="Straight Arrow Connector 2"/>
          <p:cNvCxnSpPr/>
          <p:nvPr/>
        </p:nvCxnSpPr>
        <p:spPr>
          <a:xfrm>
            <a:off x="6887633" y="5575300"/>
            <a:ext cx="655108" cy="0"/>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4159795181"/>
              </p:ext>
            </p:extLst>
          </p:nvPr>
        </p:nvGraphicFramePr>
        <p:xfrm>
          <a:off x="2220913" y="4941888"/>
          <a:ext cx="1711325" cy="266700"/>
        </p:xfrm>
        <a:graphic>
          <a:graphicData uri="http://schemas.openxmlformats.org/presentationml/2006/ole">
            <mc:AlternateContent xmlns:mc="http://schemas.openxmlformats.org/markup-compatibility/2006">
              <mc:Choice xmlns:v="urn:schemas-microsoft-com:vml" Requires="v">
                <p:oleObj spid="_x0000_s25612" name="Equation" r:id="rId25" imgW="1066800" imgH="165100" progId="Equation.DSMT4">
                  <p:embed/>
                </p:oleObj>
              </mc:Choice>
              <mc:Fallback>
                <p:oleObj name="Equation" r:id="rId25" imgW="1066800" imgH="165100" progId="Equation.DSMT4">
                  <p:embed/>
                  <p:pic>
                    <p:nvPicPr>
                      <p:cNvPr id="0" name=""/>
                      <p:cNvPicPr/>
                      <p:nvPr/>
                    </p:nvPicPr>
                    <p:blipFill>
                      <a:blip r:embed="rId26"/>
                      <a:stretch>
                        <a:fillRect/>
                      </a:stretch>
                    </p:blipFill>
                    <p:spPr>
                      <a:xfrm>
                        <a:off x="2220913" y="4941888"/>
                        <a:ext cx="1711325" cy="2667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143267813"/>
              </p:ext>
            </p:extLst>
          </p:nvPr>
        </p:nvGraphicFramePr>
        <p:xfrm>
          <a:off x="1993900" y="4268788"/>
          <a:ext cx="1079500" cy="327025"/>
        </p:xfrm>
        <a:graphic>
          <a:graphicData uri="http://schemas.openxmlformats.org/presentationml/2006/ole">
            <mc:AlternateContent xmlns:mc="http://schemas.openxmlformats.org/markup-compatibility/2006">
              <mc:Choice xmlns:v="urn:schemas-microsoft-com:vml" Requires="v">
                <p:oleObj spid="_x0000_s25613" name="Equation" r:id="rId27" imgW="673100" imgH="203200" progId="Equation.DSMT4">
                  <p:embed/>
                </p:oleObj>
              </mc:Choice>
              <mc:Fallback>
                <p:oleObj name="Equation" r:id="rId27" imgW="673100" imgH="203200" progId="Equation.DSMT4">
                  <p:embed/>
                  <p:pic>
                    <p:nvPicPr>
                      <p:cNvPr id="0" name=""/>
                      <p:cNvPicPr/>
                      <p:nvPr/>
                    </p:nvPicPr>
                    <p:blipFill>
                      <a:blip r:embed="rId28"/>
                      <a:stretch>
                        <a:fillRect/>
                      </a:stretch>
                    </p:blipFill>
                    <p:spPr>
                      <a:xfrm>
                        <a:off x="1993900" y="4268788"/>
                        <a:ext cx="1079500" cy="327025"/>
                      </a:xfrm>
                      <a:prstGeom prst="rect">
                        <a:avLst/>
                      </a:prstGeom>
                    </p:spPr>
                  </p:pic>
                </p:oleObj>
              </mc:Fallback>
            </mc:AlternateContent>
          </a:graphicData>
        </a:graphic>
      </p:graphicFrame>
      <p:cxnSp>
        <p:nvCxnSpPr>
          <p:cNvPr id="35" name="Straight Arrow Connector 34"/>
          <p:cNvCxnSpPr>
            <a:endCxn id="7" idx="7"/>
          </p:cNvCxnSpPr>
          <p:nvPr/>
        </p:nvCxnSpPr>
        <p:spPr>
          <a:xfrm flipV="1">
            <a:off x="4839758" y="4397129"/>
            <a:ext cx="461681" cy="51935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4258627364"/>
              </p:ext>
            </p:extLst>
          </p:nvPr>
        </p:nvGraphicFramePr>
        <p:xfrm>
          <a:off x="4503738" y="4611688"/>
          <a:ext cx="1162050" cy="328612"/>
        </p:xfrm>
        <a:graphic>
          <a:graphicData uri="http://schemas.openxmlformats.org/presentationml/2006/ole">
            <mc:AlternateContent xmlns:mc="http://schemas.openxmlformats.org/markup-compatibility/2006">
              <mc:Choice xmlns:v="urn:schemas-microsoft-com:vml" Requires="v">
                <p:oleObj spid="_x0000_s25614" name="Equation" r:id="rId29" imgW="723900" imgH="203200" progId="Equation.DSMT4">
                  <p:embed/>
                </p:oleObj>
              </mc:Choice>
              <mc:Fallback>
                <p:oleObj name="Equation" r:id="rId29" imgW="723900" imgH="203200" progId="Equation.DSMT4">
                  <p:embed/>
                  <p:pic>
                    <p:nvPicPr>
                      <p:cNvPr id="0" name=""/>
                      <p:cNvPicPr/>
                      <p:nvPr/>
                    </p:nvPicPr>
                    <p:blipFill>
                      <a:blip r:embed="rId30"/>
                      <a:stretch>
                        <a:fillRect/>
                      </a:stretch>
                    </p:blipFill>
                    <p:spPr>
                      <a:xfrm>
                        <a:off x="4503738" y="4611688"/>
                        <a:ext cx="1162050" cy="328612"/>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947667696"/>
              </p:ext>
            </p:extLst>
          </p:nvPr>
        </p:nvGraphicFramePr>
        <p:xfrm>
          <a:off x="2839453" y="801790"/>
          <a:ext cx="1079500" cy="327025"/>
        </p:xfrm>
        <a:graphic>
          <a:graphicData uri="http://schemas.openxmlformats.org/presentationml/2006/ole">
            <mc:AlternateContent xmlns:mc="http://schemas.openxmlformats.org/markup-compatibility/2006">
              <mc:Choice xmlns:v="urn:schemas-microsoft-com:vml" Requires="v">
                <p:oleObj spid="_x0000_s25615" name="Equation" r:id="rId31" imgW="673100" imgH="203200" progId="Equation.DSMT4">
                  <p:embed/>
                </p:oleObj>
              </mc:Choice>
              <mc:Fallback>
                <p:oleObj name="Equation" r:id="rId31" imgW="673100" imgH="203200" progId="Equation.DSMT4">
                  <p:embed/>
                  <p:pic>
                    <p:nvPicPr>
                      <p:cNvPr id="0" name=""/>
                      <p:cNvPicPr/>
                      <p:nvPr/>
                    </p:nvPicPr>
                    <p:blipFill>
                      <a:blip r:embed="rId32"/>
                      <a:stretch>
                        <a:fillRect/>
                      </a:stretch>
                    </p:blipFill>
                    <p:spPr>
                      <a:xfrm>
                        <a:off x="2839453" y="801790"/>
                        <a:ext cx="1079500" cy="32702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462783791"/>
              </p:ext>
            </p:extLst>
          </p:nvPr>
        </p:nvGraphicFramePr>
        <p:xfrm>
          <a:off x="225384" y="1429081"/>
          <a:ext cx="1160463" cy="327025"/>
        </p:xfrm>
        <a:graphic>
          <a:graphicData uri="http://schemas.openxmlformats.org/presentationml/2006/ole">
            <mc:AlternateContent xmlns:mc="http://schemas.openxmlformats.org/markup-compatibility/2006">
              <mc:Choice xmlns:v="urn:schemas-microsoft-com:vml" Requires="v">
                <p:oleObj spid="_x0000_s25616" name="Equation" r:id="rId33" imgW="723900" imgH="203200" progId="Equation.DSMT4">
                  <p:embed/>
                </p:oleObj>
              </mc:Choice>
              <mc:Fallback>
                <p:oleObj name="Equation" r:id="rId33" imgW="723900" imgH="203200" progId="Equation.DSMT4">
                  <p:embed/>
                  <p:pic>
                    <p:nvPicPr>
                      <p:cNvPr id="0" name=""/>
                      <p:cNvPicPr/>
                      <p:nvPr/>
                    </p:nvPicPr>
                    <p:blipFill>
                      <a:blip r:embed="rId34"/>
                      <a:stretch>
                        <a:fillRect/>
                      </a:stretch>
                    </p:blipFill>
                    <p:spPr>
                      <a:xfrm>
                        <a:off x="225384" y="1429081"/>
                        <a:ext cx="1160463" cy="327025"/>
                      </a:xfrm>
                      <a:prstGeom prst="rect">
                        <a:avLst/>
                      </a:prstGeom>
                    </p:spPr>
                  </p:pic>
                </p:oleObj>
              </mc:Fallback>
            </mc:AlternateContent>
          </a:graphicData>
        </a:graphic>
      </p:graphicFrame>
    </p:spTree>
    <p:extLst>
      <p:ext uri="{BB962C8B-B14F-4D97-AF65-F5344CB8AC3E}">
        <p14:creationId xmlns:p14="http://schemas.microsoft.com/office/powerpoint/2010/main" val="15028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dissolve">
                                      <p:cBhvr>
                                        <p:cTn id="34" dur="500"/>
                                        <p:tgtEl>
                                          <p:spTgt spid="54"/>
                                        </p:tgtEl>
                                      </p:cBhvr>
                                    </p:animEffect>
                                  </p:childTnLst>
                                </p:cTn>
                              </p:par>
                              <p:par>
                                <p:cTn id="35" presetID="9"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par>
                                <p:cTn id="41" presetID="9"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dissolve">
                                      <p:cBhvr>
                                        <p:cTn id="43" dur="500"/>
                                        <p:tgtEl>
                                          <p:spTgt spid="70"/>
                                        </p:tgtEl>
                                      </p:cBhvr>
                                    </p:animEffect>
                                  </p:childTnLst>
                                </p:cTn>
                              </p:par>
                              <p:par>
                                <p:cTn id="44" presetID="9" presetClass="entr" presetSubtype="0" fill="hold"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dissolve">
                                      <p:cBhvr>
                                        <p:cTn id="46" dur="500"/>
                                        <p:tgtEl>
                                          <p:spTgt spid="72"/>
                                        </p:tgtEl>
                                      </p:cBhvr>
                                    </p:animEffect>
                                  </p:childTnLst>
                                </p:cTn>
                              </p:par>
                              <p:par>
                                <p:cTn id="47" presetID="9"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dissolve">
                                      <p:cBhvr>
                                        <p:cTn id="49" dur="500"/>
                                        <p:tgtEl>
                                          <p:spTgt spid="7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ssolve">
                                      <p:cBhvr>
                                        <p:cTn id="55" dur="500"/>
                                        <p:tgtEl>
                                          <p:spTgt spid="25"/>
                                        </p:tgtEl>
                                      </p:cBhvr>
                                    </p:animEffect>
                                  </p:childTnLst>
                                </p:cTn>
                              </p:par>
                              <p:par>
                                <p:cTn id="56" presetID="9"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dissolve">
                                      <p:cBhvr>
                                        <p:cTn id="58" dur="500"/>
                                        <p:tgtEl>
                                          <p:spTgt spid="74"/>
                                        </p:tgtEl>
                                      </p:cBhvr>
                                    </p:animEffect>
                                  </p:childTnLst>
                                </p:cTn>
                              </p:par>
                              <p:par>
                                <p:cTn id="59" presetID="9"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dissolve">
                                      <p:cBhvr>
                                        <p:cTn id="61" dur="500"/>
                                        <p:tgtEl>
                                          <p:spTgt spid="29"/>
                                        </p:tgtEl>
                                      </p:cBhvr>
                                    </p:animEffect>
                                  </p:childTnLst>
                                </p:cTn>
                              </p:par>
                              <p:par>
                                <p:cTn id="62" presetID="9"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cTn>
                              </p:par>
                              <p:par>
                                <p:cTn id="65" presetID="9"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500"/>
                                        <p:tgtEl>
                                          <p:spTgt spid="3"/>
                                        </p:tgtEl>
                                      </p:cBhvr>
                                    </p:animEffect>
                                  </p:childTnLst>
                                </p:cTn>
                              </p:par>
                              <p:par>
                                <p:cTn id="68" presetID="9"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par>
                                <p:cTn id="71" presetID="9"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dissolve">
                                      <p:cBhvr>
                                        <p:cTn id="73" dur="500"/>
                                        <p:tgtEl>
                                          <p:spTgt spid="34"/>
                                        </p:tgtEl>
                                      </p:cBhvr>
                                    </p:animEffect>
                                  </p:childTnLst>
                                </p:cTn>
                              </p:par>
                              <p:par>
                                <p:cTn id="74" presetID="9"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dissolve">
                                      <p:cBhvr>
                                        <p:cTn id="76" dur="500"/>
                                        <p:tgtEl>
                                          <p:spTgt spid="35"/>
                                        </p:tgtEl>
                                      </p:cBhvr>
                                    </p:animEffect>
                                  </p:childTnLst>
                                </p:cTn>
                              </p:par>
                              <p:par>
                                <p:cTn id="77" presetID="9"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dissolve">
                                      <p:cBhvr>
                                        <p:cTn id="79" dur="500"/>
                                        <p:tgtEl>
                                          <p:spTgt spid="38"/>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20" grpId="0" animBg="1"/>
      <p:bldP spid="7" grpId="0" animBg="1"/>
      <p:bldP spid="9" grpId="0" animBg="1"/>
      <p:bldP spid="14" grpId="0" animBg="1"/>
      <p:bldP spid="19" grpId="0" animBg="1"/>
      <p:bldP spid="22"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79" y="225357"/>
            <a:ext cx="8866821" cy="3293209"/>
          </a:xfrm>
          <a:prstGeom prst="rect">
            <a:avLst/>
          </a:prstGeom>
          <a:noFill/>
        </p:spPr>
        <p:txBody>
          <a:bodyPr wrap="square" rtlCol="0">
            <a:spAutoFit/>
          </a:bodyPr>
          <a:lstStyle/>
          <a:p>
            <a:r>
              <a:rPr lang="en-US" sz="2800" dirty="0">
                <a:solidFill>
                  <a:srgbClr val="FF0000"/>
                </a:solidFill>
                <a:latin typeface="Apple Chancery"/>
                <a:cs typeface="Apple Chancery"/>
              </a:rPr>
              <a:t>Note: There is </a:t>
            </a:r>
            <a:r>
              <a:rPr lang="en-US" sz="2000" i="1" dirty="0">
                <a:solidFill>
                  <a:srgbClr val="0000FF"/>
                </a:solidFill>
                <a:latin typeface="Times New Roman"/>
                <a:cs typeface="Times New Roman"/>
              </a:rPr>
              <a:t>one saving grace </a:t>
            </a:r>
            <a:r>
              <a:rPr lang="en-US" sz="2000" dirty="0">
                <a:solidFill>
                  <a:srgbClr val="000000"/>
                </a:solidFill>
                <a:latin typeface="Times New Roman"/>
                <a:cs typeface="Times New Roman"/>
              </a:rPr>
              <a:t>to this problem.  In the normal approach to energy considerations, all you do is </a:t>
            </a:r>
            <a:r>
              <a:rPr lang="en-US" sz="2000" dirty="0">
                <a:solidFill>
                  <a:srgbClr val="0000FF"/>
                </a:solidFill>
                <a:latin typeface="Times New Roman"/>
                <a:cs typeface="Times New Roman"/>
              </a:rPr>
              <a:t>write down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energy content </a:t>
            </a:r>
            <a:r>
              <a:rPr lang="en-US" sz="2000" dirty="0">
                <a:solidFill>
                  <a:srgbClr val="000000"/>
                </a:solidFill>
                <a:latin typeface="Times New Roman"/>
                <a:cs typeface="Times New Roman"/>
              </a:rPr>
              <a:t>of the system </a:t>
            </a:r>
            <a:r>
              <a:rPr lang="en-US" sz="2000" dirty="0">
                <a:solidFill>
                  <a:srgbClr val="0000FF"/>
                </a:solidFill>
                <a:latin typeface="Times New Roman"/>
                <a:cs typeface="Times New Roman"/>
              </a:rPr>
              <a:t>at the beginning of the interval (KE plus U)</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write down the energy content at</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end</a:t>
            </a:r>
            <a:r>
              <a:rPr lang="en-US" sz="2000" dirty="0">
                <a:solidFill>
                  <a:srgbClr val="000000"/>
                </a:solidFill>
                <a:latin typeface="Times New Roman"/>
                <a:cs typeface="Times New Roman"/>
              </a:rPr>
              <a:t> of the interval, then </a:t>
            </a:r>
            <a:r>
              <a:rPr lang="en-US" sz="2000" dirty="0">
                <a:solidFill>
                  <a:srgbClr val="0000FF"/>
                </a:solidFill>
                <a:latin typeface="Times New Roman"/>
                <a:cs typeface="Times New Roman"/>
              </a:rPr>
              <a:t>look and write down any work done between</a:t>
            </a:r>
            <a:r>
              <a:rPr lang="en-US" sz="2000" dirty="0">
                <a:solidFill>
                  <a:srgbClr val="000000"/>
                </a:solidFill>
                <a:latin typeface="Times New Roman"/>
                <a:cs typeface="Times New Roman"/>
              </a:rPr>
              <a:t> the beginning and end that </a:t>
            </a:r>
            <a:r>
              <a:rPr lang="en-US" sz="2000" dirty="0">
                <a:solidFill>
                  <a:srgbClr val="0000FF"/>
                </a:solidFill>
                <a:latin typeface="Times New Roman"/>
                <a:cs typeface="Times New Roman"/>
              </a:rPr>
              <a:t>hasn’t been taken into account with a </a:t>
            </a:r>
            <a:r>
              <a:rPr lang="en-US" sz="2000" i="1" dirty="0">
                <a:solidFill>
                  <a:srgbClr val="0000FF"/>
                </a:solidFill>
                <a:latin typeface="Times New Roman"/>
                <a:cs typeface="Times New Roman"/>
              </a:rPr>
              <a:t>potential energy function</a:t>
            </a:r>
            <a:r>
              <a:rPr lang="en-US" sz="2000" dirty="0">
                <a:solidFill>
                  <a:srgbClr val="000000"/>
                </a:solidFill>
                <a:latin typeface="Times New Roman"/>
                <a:cs typeface="Times New Roman"/>
              </a:rPr>
              <a:t>.  </a:t>
            </a:r>
          </a:p>
          <a:p>
            <a:r>
              <a:rPr lang="en-US" sz="2000" dirty="0">
                <a:solidFill>
                  <a:srgbClr val="000000"/>
                </a:solidFill>
                <a:latin typeface="Times New Roman"/>
                <a:cs typeface="Times New Roman"/>
              </a:rPr>
              <a:t>    If it hadn’t been stated otherwise (which it was), this problem could have been different in that one possible </a:t>
            </a:r>
            <a:r>
              <a:rPr lang="en-US" sz="2000" dirty="0">
                <a:solidFill>
                  <a:srgbClr val="FF0000"/>
                </a:solidFill>
                <a:latin typeface="Times New Roman"/>
                <a:cs typeface="Times New Roman"/>
              </a:rPr>
              <a:t>answer </a:t>
            </a:r>
            <a:r>
              <a:rPr lang="en-US" sz="2000" dirty="0">
                <a:solidFill>
                  <a:srgbClr val="000000"/>
                </a:solidFill>
                <a:latin typeface="Times New Roman"/>
                <a:cs typeface="Times New Roman"/>
              </a:rPr>
              <a:t>to “how much is the spring compressed” </a:t>
            </a:r>
            <a:r>
              <a:rPr lang="en-US" sz="2000" dirty="0">
                <a:solidFill>
                  <a:srgbClr val="FF0000"/>
                </a:solidFill>
                <a:latin typeface="Times New Roman"/>
                <a:cs typeface="Times New Roman"/>
              </a:rPr>
              <a:t>could have been ZERO</a:t>
            </a:r>
            <a:r>
              <a:rPr lang="en-US" sz="2000" dirty="0">
                <a:solidFill>
                  <a:srgbClr val="000000"/>
                </a:solidFill>
                <a:latin typeface="Times New Roman"/>
                <a:cs typeface="Times New Roman"/>
              </a:rPr>
              <a:t>.  Huh?  If the body didn’t have enough energy to get passed the loop, it never would have gotten to the spring. You don’t have to worry here as you were </a:t>
            </a:r>
            <a:r>
              <a:rPr lang="en-US" sz="2000" i="1" dirty="0">
                <a:solidFill>
                  <a:srgbClr val="000000"/>
                </a:solidFill>
                <a:latin typeface="Times New Roman"/>
                <a:cs typeface="Times New Roman"/>
              </a:rPr>
              <a:t>told</a:t>
            </a:r>
            <a:r>
              <a:rPr lang="en-US" sz="2000" dirty="0">
                <a:solidFill>
                  <a:srgbClr val="000000"/>
                </a:solidFill>
                <a:latin typeface="Times New Roman"/>
                <a:cs typeface="Times New Roman"/>
              </a:rPr>
              <a:t> it got thru, but if you hadn’t been you’d have to check to see if it made it. </a:t>
            </a:r>
            <a:endParaRPr lang="en-US" sz="24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116331" y="2664857"/>
            <a:ext cx="8913369" cy="4041002"/>
            <a:chOff x="116331" y="2372757"/>
            <a:chExt cx="8913369" cy="4041002"/>
          </a:xfrm>
        </p:grpSpPr>
        <p:graphicFrame>
          <p:nvGraphicFramePr>
            <p:cNvPr id="45" name="Object 44"/>
            <p:cNvGraphicFramePr>
              <a:graphicFrameLocks noChangeAspect="1"/>
            </p:cNvGraphicFramePr>
            <p:nvPr>
              <p:extLst>
                <p:ext uri="{D42A27DB-BD31-4B8C-83A1-F6EECF244321}">
                  <p14:modId xmlns:p14="http://schemas.microsoft.com/office/powerpoint/2010/main" val="1752155290"/>
                </p:ext>
              </p:extLst>
            </p:nvPr>
          </p:nvGraphicFramePr>
          <p:xfrm>
            <a:off x="116331" y="3717234"/>
            <a:ext cx="896937" cy="327025"/>
          </p:xfrm>
          <a:graphic>
            <a:graphicData uri="http://schemas.openxmlformats.org/presentationml/2006/ole">
              <mc:AlternateContent xmlns:mc="http://schemas.openxmlformats.org/markup-compatibility/2006">
                <mc:Choice xmlns:v="urn:schemas-microsoft-com:vml" Requires="v">
                  <p:oleObj spid="_x0000_s26625" name="Equation" r:id="rId3" imgW="558800" imgH="203200" progId="Equation.DSMT4">
                    <p:embed/>
                  </p:oleObj>
                </mc:Choice>
                <mc:Fallback>
                  <p:oleObj name="Equation" r:id="rId3" imgW="558800" imgH="203200" progId="Equation.DSMT4">
                    <p:embed/>
                    <p:pic>
                      <p:nvPicPr>
                        <p:cNvPr id="0" name=""/>
                        <p:cNvPicPr/>
                        <p:nvPr/>
                      </p:nvPicPr>
                      <p:blipFill>
                        <a:blip r:embed="rId4"/>
                        <a:stretch>
                          <a:fillRect/>
                        </a:stretch>
                      </p:blipFill>
                      <p:spPr>
                        <a:xfrm>
                          <a:off x="116331" y="3717234"/>
                          <a:ext cx="896937" cy="327025"/>
                        </a:xfrm>
                        <a:prstGeom prst="rect">
                          <a:avLst/>
                        </a:prstGeom>
                      </p:spPr>
                    </p:pic>
                  </p:oleObj>
                </mc:Fallback>
              </mc:AlternateContent>
            </a:graphicData>
          </a:graphic>
        </p:graphicFrame>
        <p:sp>
          <p:nvSpPr>
            <p:cNvPr id="47" name="Rectangle 46"/>
            <p:cNvSpPr/>
            <p:nvPr/>
          </p:nvSpPr>
          <p:spPr>
            <a:xfrm>
              <a:off x="482600" y="5939030"/>
              <a:ext cx="8547100"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250058" y="4055448"/>
              <a:ext cx="119913" cy="124409"/>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82838" y="4117653"/>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240224" y="2372757"/>
              <a:ext cx="3552766" cy="3552766"/>
            </a:xfrm>
            <a:prstGeom prst="arc">
              <a:avLst>
                <a:gd name="adj1" fmla="val 5441629"/>
                <a:gd name="adj2" fmla="val 1082401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H="1">
              <a:off x="482600" y="4117653"/>
              <a:ext cx="1500238"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4174067" y="4622802"/>
              <a:ext cx="1320799" cy="1320799"/>
            </a:xfrm>
            <a:prstGeom prst="donut">
              <a:avLst>
                <a:gd name="adj" fmla="val 3571"/>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1985433" y="5909733"/>
              <a:ext cx="2434167" cy="33867"/>
            </a:xfrm>
            <a:custGeom>
              <a:avLst/>
              <a:gdLst>
                <a:gd name="connsiteX0" fmla="*/ 0 w 2434167"/>
                <a:gd name="connsiteY0" fmla="*/ 33867 h 33867"/>
                <a:gd name="connsiteX1" fmla="*/ 21167 w 2434167"/>
                <a:gd name="connsiteY1" fmla="*/ 25400 h 33867"/>
                <a:gd name="connsiteX2" fmla="*/ 33867 w 2434167"/>
                <a:gd name="connsiteY2" fmla="*/ 21167 h 33867"/>
                <a:gd name="connsiteX3" fmla="*/ 101600 w 2434167"/>
                <a:gd name="connsiteY3" fmla="*/ 25400 h 33867"/>
                <a:gd name="connsiteX4" fmla="*/ 156634 w 2434167"/>
                <a:gd name="connsiteY4" fmla="*/ 21167 h 33867"/>
                <a:gd name="connsiteX5" fmla="*/ 169334 w 2434167"/>
                <a:gd name="connsiteY5" fmla="*/ 16934 h 33867"/>
                <a:gd name="connsiteX6" fmla="*/ 182034 w 2434167"/>
                <a:gd name="connsiteY6" fmla="*/ 21167 h 33867"/>
                <a:gd name="connsiteX7" fmla="*/ 224367 w 2434167"/>
                <a:gd name="connsiteY7" fmla="*/ 25400 h 33867"/>
                <a:gd name="connsiteX8" fmla="*/ 292100 w 2434167"/>
                <a:gd name="connsiteY8" fmla="*/ 21167 h 33867"/>
                <a:gd name="connsiteX9" fmla="*/ 304800 w 2434167"/>
                <a:gd name="connsiteY9" fmla="*/ 16934 h 33867"/>
                <a:gd name="connsiteX10" fmla="*/ 351367 w 2434167"/>
                <a:gd name="connsiteY10" fmla="*/ 21167 h 33867"/>
                <a:gd name="connsiteX11" fmla="*/ 397934 w 2434167"/>
                <a:gd name="connsiteY11" fmla="*/ 16934 h 33867"/>
                <a:gd name="connsiteX12" fmla="*/ 427567 w 2434167"/>
                <a:gd name="connsiteY12" fmla="*/ 12700 h 33867"/>
                <a:gd name="connsiteX13" fmla="*/ 499534 w 2434167"/>
                <a:gd name="connsiteY13" fmla="*/ 16934 h 33867"/>
                <a:gd name="connsiteX14" fmla="*/ 567267 w 2434167"/>
                <a:gd name="connsiteY14" fmla="*/ 12700 h 33867"/>
                <a:gd name="connsiteX15" fmla="*/ 584200 w 2434167"/>
                <a:gd name="connsiteY15" fmla="*/ 16934 h 33867"/>
                <a:gd name="connsiteX16" fmla="*/ 651934 w 2434167"/>
                <a:gd name="connsiteY16" fmla="*/ 21167 h 33867"/>
                <a:gd name="connsiteX17" fmla="*/ 728134 w 2434167"/>
                <a:gd name="connsiteY17" fmla="*/ 21167 h 33867"/>
                <a:gd name="connsiteX18" fmla="*/ 753534 w 2434167"/>
                <a:gd name="connsiteY18" fmla="*/ 12700 h 33867"/>
                <a:gd name="connsiteX19" fmla="*/ 766234 w 2434167"/>
                <a:gd name="connsiteY19" fmla="*/ 8467 h 33867"/>
                <a:gd name="connsiteX20" fmla="*/ 795867 w 2434167"/>
                <a:gd name="connsiteY20" fmla="*/ 12700 h 33867"/>
                <a:gd name="connsiteX21" fmla="*/ 838200 w 2434167"/>
                <a:gd name="connsiteY21" fmla="*/ 21167 h 33867"/>
                <a:gd name="connsiteX22" fmla="*/ 1066800 w 2434167"/>
                <a:gd name="connsiteY22" fmla="*/ 21167 h 33867"/>
                <a:gd name="connsiteX23" fmla="*/ 1079500 w 2434167"/>
                <a:gd name="connsiteY23" fmla="*/ 25400 h 33867"/>
                <a:gd name="connsiteX24" fmla="*/ 1104900 w 2434167"/>
                <a:gd name="connsiteY24" fmla="*/ 16934 h 33867"/>
                <a:gd name="connsiteX25" fmla="*/ 1117600 w 2434167"/>
                <a:gd name="connsiteY25" fmla="*/ 12700 h 33867"/>
                <a:gd name="connsiteX26" fmla="*/ 1172634 w 2434167"/>
                <a:gd name="connsiteY26" fmla="*/ 16934 h 33867"/>
                <a:gd name="connsiteX27" fmla="*/ 1185334 w 2434167"/>
                <a:gd name="connsiteY27" fmla="*/ 21167 h 33867"/>
                <a:gd name="connsiteX28" fmla="*/ 1291167 w 2434167"/>
                <a:gd name="connsiteY28" fmla="*/ 16934 h 33867"/>
                <a:gd name="connsiteX29" fmla="*/ 1329267 w 2434167"/>
                <a:gd name="connsiteY29" fmla="*/ 4234 h 33867"/>
                <a:gd name="connsiteX30" fmla="*/ 1341967 w 2434167"/>
                <a:gd name="connsiteY30" fmla="*/ 0 h 33867"/>
                <a:gd name="connsiteX31" fmla="*/ 1354667 w 2434167"/>
                <a:gd name="connsiteY31" fmla="*/ 8467 h 33867"/>
                <a:gd name="connsiteX32" fmla="*/ 1426634 w 2434167"/>
                <a:gd name="connsiteY32" fmla="*/ 8467 h 33867"/>
                <a:gd name="connsiteX33" fmla="*/ 1519767 w 2434167"/>
                <a:gd name="connsiteY33" fmla="*/ 12700 h 33867"/>
                <a:gd name="connsiteX34" fmla="*/ 1579034 w 2434167"/>
                <a:gd name="connsiteY34" fmla="*/ 16934 h 33867"/>
                <a:gd name="connsiteX35" fmla="*/ 1608667 w 2434167"/>
                <a:gd name="connsiteY35" fmla="*/ 25400 h 33867"/>
                <a:gd name="connsiteX36" fmla="*/ 1651000 w 2434167"/>
                <a:gd name="connsiteY36" fmla="*/ 21167 h 33867"/>
                <a:gd name="connsiteX37" fmla="*/ 1676400 w 2434167"/>
                <a:gd name="connsiteY37" fmla="*/ 12700 h 33867"/>
                <a:gd name="connsiteX38" fmla="*/ 1714500 w 2434167"/>
                <a:gd name="connsiteY38" fmla="*/ 4234 h 33867"/>
                <a:gd name="connsiteX39" fmla="*/ 1824567 w 2434167"/>
                <a:gd name="connsiteY39" fmla="*/ 12700 h 33867"/>
                <a:gd name="connsiteX40" fmla="*/ 1921934 w 2434167"/>
                <a:gd name="connsiteY40" fmla="*/ 16934 h 33867"/>
                <a:gd name="connsiteX41" fmla="*/ 1993900 w 2434167"/>
                <a:gd name="connsiteY41" fmla="*/ 12700 h 33867"/>
                <a:gd name="connsiteX42" fmla="*/ 2125134 w 2434167"/>
                <a:gd name="connsiteY42" fmla="*/ 8467 h 33867"/>
                <a:gd name="connsiteX43" fmla="*/ 2163234 w 2434167"/>
                <a:gd name="connsiteY43" fmla="*/ 4234 h 33867"/>
                <a:gd name="connsiteX44" fmla="*/ 2341034 w 2434167"/>
                <a:gd name="connsiteY44" fmla="*/ 12700 h 33867"/>
                <a:gd name="connsiteX45" fmla="*/ 2408767 w 2434167"/>
                <a:gd name="connsiteY45" fmla="*/ 16934 h 33867"/>
                <a:gd name="connsiteX46" fmla="*/ 2434167 w 2434167"/>
                <a:gd name="connsiteY46" fmla="*/ 1270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34167" h="33867">
                  <a:moveTo>
                    <a:pt x="0" y="33867"/>
                  </a:moveTo>
                  <a:cubicBezTo>
                    <a:pt x="7056" y="31045"/>
                    <a:pt x="14052" y="28068"/>
                    <a:pt x="21167" y="25400"/>
                  </a:cubicBezTo>
                  <a:cubicBezTo>
                    <a:pt x="25345" y="23833"/>
                    <a:pt x="29405" y="21167"/>
                    <a:pt x="33867" y="21167"/>
                  </a:cubicBezTo>
                  <a:cubicBezTo>
                    <a:pt x="56489" y="21167"/>
                    <a:pt x="79022" y="23989"/>
                    <a:pt x="101600" y="25400"/>
                  </a:cubicBezTo>
                  <a:cubicBezTo>
                    <a:pt x="119945" y="23989"/>
                    <a:pt x="138377" y="23449"/>
                    <a:pt x="156634" y="21167"/>
                  </a:cubicBezTo>
                  <a:cubicBezTo>
                    <a:pt x="161062" y="20614"/>
                    <a:pt x="164872" y="16934"/>
                    <a:pt x="169334" y="16934"/>
                  </a:cubicBezTo>
                  <a:cubicBezTo>
                    <a:pt x="173796" y="16934"/>
                    <a:pt x="177624" y="20489"/>
                    <a:pt x="182034" y="21167"/>
                  </a:cubicBezTo>
                  <a:cubicBezTo>
                    <a:pt x="196050" y="23323"/>
                    <a:pt x="210256" y="23989"/>
                    <a:pt x="224367" y="25400"/>
                  </a:cubicBezTo>
                  <a:cubicBezTo>
                    <a:pt x="246945" y="23989"/>
                    <a:pt x="269603" y="23535"/>
                    <a:pt x="292100" y="21167"/>
                  </a:cubicBezTo>
                  <a:cubicBezTo>
                    <a:pt x="296538" y="20700"/>
                    <a:pt x="300338" y="16934"/>
                    <a:pt x="304800" y="16934"/>
                  </a:cubicBezTo>
                  <a:cubicBezTo>
                    <a:pt x="320386" y="16934"/>
                    <a:pt x="335845" y="19756"/>
                    <a:pt x="351367" y="21167"/>
                  </a:cubicBezTo>
                  <a:cubicBezTo>
                    <a:pt x="366889" y="19756"/>
                    <a:pt x="382443" y="18655"/>
                    <a:pt x="397934" y="16934"/>
                  </a:cubicBezTo>
                  <a:cubicBezTo>
                    <a:pt x="407851" y="15832"/>
                    <a:pt x="417589" y="12700"/>
                    <a:pt x="427567" y="12700"/>
                  </a:cubicBezTo>
                  <a:cubicBezTo>
                    <a:pt x="451597" y="12700"/>
                    <a:pt x="475545" y="15523"/>
                    <a:pt x="499534" y="16934"/>
                  </a:cubicBezTo>
                  <a:cubicBezTo>
                    <a:pt x="522112" y="15523"/>
                    <a:pt x="544645" y="12700"/>
                    <a:pt x="567267" y="12700"/>
                  </a:cubicBezTo>
                  <a:cubicBezTo>
                    <a:pt x="573085" y="12700"/>
                    <a:pt x="578411" y="16355"/>
                    <a:pt x="584200" y="16934"/>
                  </a:cubicBezTo>
                  <a:cubicBezTo>
                    <a:pt x="606710" y="19185"/>
                    <a:pt x="629356" y="19756"/>
                    <a:pt x="651934" y="21167"/>
                  </a:cubicBezTo>
                  <a:cubicBezTo>
                    <a:pt x="682472" y="31345"/>
                    <a:pt x="671055" y="29321"/>
                    <a:pt x="728134" y="21167"/>
                  </a:cubicBezTo>
                  <a:cubicBezTo>
                    <a:pt x="736969" y="19905"/>
                    <a:pt x="745067" y="15522"/>
                    <a:pt x="753534" y="12700"/>
                  </a:cubicBezTo>
                  <a:lnTo>
                    <a:pt x="766234" y="8467"/>
                  </a:lnTo>
                  <a:cubicBezTo>
                    <a:pt x="776112" y="9878"/>
                    <a:pt x="786041" y="10966"/>
                    <a:pt x="795867" y="12700"/>
                  </a:cubicBezTo>
                  <a:cubicBezTo>
                    <a:pt x="810039" y="15201"/>
                    <a:pt x="838200" y="21167"/>
                    <a:pt x="838200" y="21167"/>
                  </a:cubicBezTo>
                  <a:cubicBezTo>
                    <a:pt x="916039" y="19269"/>
                    <a:pt x="990345" y="11611"/>
                    <a:pt x="1066800" y="21167"/>
                  </a:cubicBezTo>
                  <a:cubicBezTo>
                    <a:pt x="1071228" y="21720"/>
                    <a:pt x="1075267" y="23989"/>
                    <a:pt x="1079500" y="25400"/>
                  </a:cubicBezTo>
                  <a:lnTo>
                    <a:pt x="1104900" y="16934"/>
                  </a:lnTo>
                  <a:lnTo>
                    <a:pt x="1117600" y="12700"/>
                  </a:lnTo>
                  <a:cubicBezTo>
                    <a:pt x="1135945" y="14111"/>
                    <a:pt x="1154377" y="14652"/>
                    <a:pt x="1172634" y="16934"/>
                  </a:cubicBezTo>
                  <a:cubicBezTo>
                    <a:pt x="1177062" y="17487"/>
                    <a:pt x="1180872" y="21167"/>
                    <a:pt x="1185334" y="21167"/>
                  </a:cubicBezTo>
                  <a:cubicBezTo>
                    <a:pt x="1220640" y="21167"/>
                    <a:pt x="1255889" y="18345"/>
                    <a:pt x="1291167" y="16934"/>
                  </a:cubicBezTo>
                  <a:lnTo>
                    <a:pt x="1329267" y="4234"/>
                  </a:lnTo>
                  <a:lnTo>
                    <a:pt x="1341967" y="0"/>
                  </a:lnTo>
                  <a:cubicBezTo>
                    <a:pt x="1346200" y="2822"/>
                    <a:pt x="1350116" y="6192"/>
                    <a:pt x="1354667" y="8467"/>
                  </a:cubicBezTo>
                  <a:cubicBezTo>
                    <a:pt x="1376971" y="19619"/>
                    <a:pt x="1403689" y="10106"/>
                    <a:pt x="1426634" y="8467"/>
                  </a:cubicBezTo>
                  <a:lnTo>
                    <a:pt x="1519767" y="12700"/>
                  </a:lnTo>
                  <a:cubicBezTo>
                    <a:pt x="1539543" y="13799"/>
                    <a:pt x="1559349" y="14747"/>
                    <a:pt x="1579034" y="16934"/>
                  </a:cubicBezTo>
                  <a:cubicBezTo>
                    <a:pt x="1587007" y="17820"/>
                    <a:pt x="1600640" y="22724"/>
                    <a:pt x="1608667" y="25400"/>
                  </a:cubicBezTo>
                  <a:cubicBezTo>
                    <a:pt x="1622778" y="23989"/>
                    <a:pt x="1637062" y="23780"/>
                    <a:pt x="1651000" y="21167"/>
                  </a:cubicBezTo>
                  <a:cubicBezTo>
                    <a:pt x="1659772" y="19522"/>
                    <a:pt x="1667649" y="14450"/>
                    <a:pt x="1676400" y="12700"/>
                  </a:cubicBezTo>
                  <a:cubicBezTo>
                    <a:pt x="1703272" y="7326"/>
                    <a:pt x="1690586" y="10212"/>
                    <a:pt x="1714500" y="4234"/>
                  </a:cubicBezTo>
                  <a:cubicBezTo>
                    <a:pt x="1768946" y="12011"/>
                    <a:pt x="1738923" y="8622"/>
                    <a:pt x="1824567" y="12700"/>
                  </a:cubicBezTo>
                  <a:lnTo>
                    <a:pt x="1921934" y="16934"/>
                  </a:lnTo>
                  <a:cubicBezTo>
                    <a:pt x="1957875" y="28913"/>
                    <a:pt x="1910948" y="15376"/>
                    <a:pt x="1993900" y="12700"/>
                  </a:cubicBezTo>
                  <a:lnTo>
                    <a:pt x="2125134" y="8467"/>
                  </a:lnTo>
                  <a:cubicBezTo>
                    <a:pt x="2137834" y="7056"/>
                    <a:pt x="2150458" y="3984"/>
                    <a:pt x="2163234" y="4234"/>
                  </a:cubicBezTo>
                  <a:cubicBezTo>
                    <a:pt x="2222556" y="5397"/>
                    <a:pt x="2341034" y="12700"/>
                    <a:pt x="2341034" y="12700"/>
                  </a:cubicBezTo>
                  <a:cubicBezTo>
                    <a:pt x="2379888" y="25652"/>
                    <a:pt x="2357554" y="22055"/>
                    <a:pt x="2408767" y="16934"/>
                  </a:cubicBezTo>
                  <a:cubicBezTo>
                    <a:pt x="2425483" y="11361"/>
                    <a:pt x="2417005" y="12700"/>
                    <a:pt x="2434167" y="12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1985433" y="6290728"/>
              <a:ext cx="243416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09332" y="6206067"/>
              <a:ext cx="1083657" cy="18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3232747092"/>
                </p:ext>
              </p:extLst>
            </p:nvPr>
          </p:nvGraphicFramePr>
          <p:xfrm>
            <a:off x="2792941" y="6167697"/>
            <a:ext cx="876300" cy="246062"/>
          </p:xfrm>
          <a:graphic>
            <a:graphicData uri="http://schemas.openxmlformats.org/presentationml/2006/ole">
              <mc:AlternateContent xmlns:mc="http://schemas.openxmlformats.org/markup-compatibility/2006">
                <mc:Choice xmlns:v="urn:schemas-microsoft-com:vml" Requires="v">
                  <p:oleObj spid="_x0000_s26626" name="Equation" r:id="rId5" imgW="546100" imgH="152400" progId="Equation.DSMT4">
                    <p:embed/>
                  </p:oleObj>
                </mc:Choice>
                <mc:Fallback>
                  <p:oleObj name="Equation" r:id="rId5" imgW="546100" imgH="152400" progId="Equation.DSMT4">
                    <p:embed/>
                    <p:pic>
                      <p:nvPicPr>
                        <p:cNvPr id="0" name=""/>
                        <p:cNvPicPr/>
                        <p:nvPr/>
                      </p:nvPicPr>
                      <p:blipFill>
                        <a:blip r:embed="rId6"/>
                        <a:stretch>
                          <a:fillRect/>
                        </a:stretch>
                      </p:blipFill>
                      <p:spPr>
                        <a:xfrm>
                          <a:off x="2792941" y="6167697"/>
                          <a:ext cx="876300" cy="246062"/>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573296611"/>
                </p:ext>
              </p:extLst>
            </p:nvPr>
          </p:nvGraphicFramePr>
          <p:xfrm>
            <a:off x="2709332" y="5581120"/>
            <a:ext cx="733425" cy="328613"/>
          </p:xfrm>
          <a:graphic>
            <a:graphicData uri="http://schemas.openxmlformats.org/presentationml/2006/ole">
              <mc:AlternateContent xmlns:mc="http://schemas.openxmlformats.org/markup-compatibility/2006">
                <mc:Choice xmlns:v="urn:schemas-microsoft-com:vml" Requires="v">
                  <p:oleObj spid="_x0000_s26627" name="Equation" r:id="rId7" imgW="457200" imgH="203200" progId="Equation.DSMT4">
                    <p:embed/>
                  </p:oleObj>
                </mc:Choice>
                <mc:Fallback>
                  <p:oleObj name="Equation" r:id="rId7" imgW="457200" imgH="203200" progId="Equation.DSMT4">
                    <p:embed/>
                    <p:pic>
                      <p:nvPicPr>
                        <p:cNvPr id="0" name=""/>
                        <p:cNvPicPr/>
                        <p:nvPr/>
                      </p:nvPicPr>
                      <p:blipFill>
                        <a:blip r:embed="rId8"/>
                        <a:stretch>
                          <a:fillRect/>
                        </a:stretch>
                      </p:blipFill>
                      <p:spPr>
                        <a:xfrm>
                          <a:off x="2709332" y="5581120"/>
                          <a:ext cx="733425" cy="328613"/>
                        </a:xfrm>
                        <a:prstGeom prst="rect">
                          <a:avLst/>
                        </a:prstGeom>
                      </p:spPr>
                    </p:pic>
                  </p:oleObj>
                </mc:Fallback>
              </mc:AlternateContent>
            </a:graphicData>
          </a:graphic>
        </p:graphicFrame>
        <p:sp>
          <p:nvSpPr>
            <p:cNvPr id="19" name="Freeform 18"/>
            <p:cNvSpPr/>
            <p:nvPr/>
          </p:nvSpPr>
          <p:spPr>
            <a:xfrm>
              <a:off x="5549900" y="5937250"/>
              <a:ext cx="1171575" cy="57150"/>
            </a:xfrm>
            <a:custGeom>
              <a:avLst/>
              <a:gdLst>
                <a:gd name="connsiteX0" fmla="*/ 0 w 1171575"/>
                <a:gd name="connsiteY0" fmla="*/ 3175 h 57150"/>
                <a:gd name="connsiteX1" fmla="*/ 149225 w 1171575"/>
                <a:gd name="connsiteY1" fmla="*/ 53975 h 57150"/>
                <a:gd name="connsiteX2" fmla="*/ 1022350 w 1171575"/>
                <a:gd name="connsiteY2" fmla="*/ 57150 h 57150"/>
                <a:gd name="connsiteX3" fmla="*/ 1171575 w 1171575"/>
                <a:gd name="connsiteY3" fmla="*/ 0 h 57150"/>
                <a:gd name="connsiteX4" fmla="*/ 0 w 1171575"/>
                <a:gd name="connsiteY4" fmla="*/ 31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57150">
                  <a:moveTo>
                    <a:pt x="0" y="3175"/>
                  </a:moveTo>
                  <a:lnTo>
                    <a:pt x="149225" y="53975"/>
                  </a:lnTo>
                  <a:lnTo>
                    <a:pt x="1022350" y="57150"/>
                  </a:lnTo>
                  <a:lnTo>
                    <a:pt x="1171575" y="0"/>
                  </a:lnTo>
                  <a:lnTo>
                    <a:pt x="0" y="3175"/>
                  </a:lnTo>
                  <a:close/>
                </a:path>
              </a:pathLst>
            </a:cu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extLst>
                <p:ext uri="{D42A27DB-BD31-4B8C-83A1-F6EECF244321}">
                  <p14:modId xmlns:p14="http://schemas.microsoft.com/office/powerpoint/2010/main" val="92783302"/>
                </p:ext>
              </p:extLst>
            </p:nvPr>
          </p:nvGraphicFramePr>
          <p:xfrm>
            <a:off x="5846763" y="5568950"/>
            <a:ext cx="528637" cy="328613"/>
          </p:xfrm>
          <a:graphic>
            <a:graphicData uri="http://schemas.openxmlformats.org/presentationml/2006/ole">
              <mc:AlternateContent xmlns:mc="http://schemas.openxmlformats.org/markup-compatibility/2006">
                <mc:Choice xmlns:v="urn:schemas-microsoft-com:vml" Requires="v">
                  <p:oleObj spid="_x0000_s26628" name="Equation" r:id="rId9" imgW="330200" imgH="203200" progId="Equation.DSMT4">
                    <p:embed/>
                  </p:oleObj>
                </mc:Choice>
                <mc:Fallback>
                  <p:oleObj name="Equation" r:id="rId9" imgW="330200" imgH="203200" progId="Equation.DSMT4">
                    <p:embed/>
                    <p:pic>
                      <p:nvPicPr>
                        <p:cNvPr id="0" name=""/>
                        <p:cNvPicPr/>
                        <p:nvPr/>
                      </p:nvPicPr>
                      <p:blipFill>
                        <a:blip r:embed="rId10"/>
                        <a:stretch>
                          <a:fillRect/>
                        </a:stretch>
                      </p:blipFill>
                      <p:spPr>
                        <a:xfrm>
                          <a:off x="5846763" y="5568950"/>
                          <a:ext cx="528637" cy="328613"/>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429438589"/>
                </p:ext>
              </p:extLst>
            </p:nvPr>
          </p:nvGraphicFramePr>
          <p:xfrm>
            <a:off x="6824662" y="6109218"/>
            <a:ext cx="896938" cy="266700"/>
          </p:xfrm>
          <a:graphic>
            <a:graphicData uri="http://schemas.openxmlformats.org/presentationml/2006/ole">
              <mc:AlternateContent xmlns:mc="http://schemas.openxmlformats.org/markup-compatibility/2006">
                <mc:Choice xmlns:v="urn:schemas-microsoft-com:vml" Requires="v">
                  <p:oleObj spid="_x0000_s26629" name="Equation" r:id="rId11" imgW="558800" imgH="165100" progId="Equation.DSMT4">
                    <p:embed/>
                  </p:oleObj>
                </mc:Choice>
                <mc:Fallback>
                  <p:oleObj name="Equation" r:id="rId11" imgW="558800" imgH="165100" progId="Equation.DSMT4">
                    <p:embed/>
                    <p:pic>
                      <p:nvPicPr>
                        <p:cNvPr id="0" name=""/>
                        <p:cNvPicPr/>
                        <p:nvPr/>
                      </p:nvPicPr>
                      <p:blipFill>
                        <a:blip r:embed="rId12"/>
                        <a:stretch>
                          <a:fillRect/>
                        </a:stretch>
                      </p:blipFill>
                      <p:spPr>
                        <a:xfrm>
                          <a:off x="6824662" y="6109218"/>
                          <a:ext cx="896938" cy="2667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2640936703"/>
                </p:ext>
              </p:extLst>
            </p:nvPr>
          </p:nvGraphicFramePr>
          <p:xfrm>
            <a:off x="6721475" y="5030787"/>
            <a:ext cx="1055687" cy="801688"/>
          </p:xfrm>
          <a:graphic>
            <a:graphicData uri="http://schemas.openxmlformats.org/presentationml/2006/ole">
              <mc:AlternateContent xmlns:mc="http://schemas.openxmlformats.org/markup-compatibility/2006">
                <mc:Choice xmlns:v="urn:schemas-microsoft-com:vml" Requires="v">
                  <p:oleObj spid="_x0000_s26630" name="Equation" r:id="rId13" imgW="660400" imgH="495300" progId="Equation.DSMT4">
                    <p:embed/>
                  </p:oleObj>
                </mc:Choice>
                <mc:Fallback>
                  <p:oleObj name="Equation" r:id="rId13" imgW="660400" imgH="495300" progId="Equation.DSMT4">
                    <p:embed/>
                    <p:pic>
                      <p:nvPicPr>
                        <p:cNvPr id="0" name=""/>
                        <p:cNvPicPr/>
                        <p:nvPr/>
                      </p:nvPicPr>
                      <p:blipFill>
                        <a:blip r:embed="rId14"/>
                        <a:stretch>
                          <a:fillRect/>
                        </a:stretch>
                      </p:blipFill>
                      <p:spPr>
                        <a:xfrm>
                          <a:off x="6721475" y="5030787"/>
                          <a:ext cx="1055687" cy="801688"/>
                        </a:xfrm>
                        <a:prstGeom prst="rect">
                          <a:avLst/>
                        </a:prstGeom>
                      </p:spPr>
                    </p:pic>
                  </p:oleObj>
                </mc:Fallback>
              </mc:AlternateContent>
            </a:graphicData>
          </a:graphic>
        </p:graphicFrame>
        <p:sp>
          <p:nvSpPr>
            <p:cNvPr id="22" name="Right Triangle 21"/>
            <p:cNvSpPr/>
            <p:nvPr/>
          </p:nvSpPr>
          <p:spPr>
            <a:xfrm>
              <a:off x="8788400" y="5139285"/>
              <a:ext cx="228601" cy="804315"/>
            </a:xfrm>
            <a:prstGeom prst="rtTriangl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8477250" y="5381625"/>
              <a:ext cx="304800" cy="501650"/>
            </a:xfrm>
            <a:custGeom>
              <a:avLst/>
              <a:gdLst>
                <a:gd name="connsiteX0" fmla="*/ 304800 w 304800"/>
                <a:gd name="connsiteY0" fmla="*/ 282575 h 501650"/>
                <a:gd name="connsiteX1" fmla="*/ 263525 w 304800"/>
                <a:gd name="connsiteY1" fmla="*/ 285750 h 501650"/>
                <a:gd name="connsiteX2" fmla="*/ 206375 w 304800"/>
                <a:gd name="connsiteY2" fmla="*/ 9525 h 501650"/>
                <a:gd name="connsiteX3" fmla="*/ 180975 w 304800"/>
                <a:gd name="connsiteY3" fmla="*/ 495300 h 501650"/>
                <a:gd name="connsiteX4" fmla="*/ 104775 w 304800"/>
                <a:gd name="connsiteY4" fmla="*/ 6350 h 501650"/>
                <a:gd name="connsiteX5" fmla="*/ 82550 w 304800"/>
                <a:gd name="connsiteY5" fmla="*/ 501650 h 501650"/>
                <a:gd name="connsiteX6" fmla="*/ 12700 w 304800"/>
                <a:gd name="connsiteY6" fmla="*/ 0 h 501650"/>
                <a:gd name="connsiteX7" fmla="*/ 0 w 304800"/>
                <a:gd name="connsiteY7" fmla="*/ 3333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01650">
                  <a:moveTo>
                    <a:pt x="304800" y="282575"/>
                  </a:moveTo>
                  <a:lnTo>
                    <a:pt x="263525" y="285750"/>
                  </a:lnTo>
                  <a:lnTo>
                    <a:pt x="206375" y="9525"/>
                  </a:lnTo>
                  <a:lnTo>
                    <a:pt x="180975" y="495300"/>
                  </a:lnTo>
                  <a:lnTo>
                    <a:pt x="104775" y="6350"/>
                  </a:lnTo>
                  <a:lnTo>
                    <a:pt x="82550" y="501650"/>
                  </a:lnTo>
                  <a:lnTo>
                    <a:pt x="12700" y="0"/>
                  </a:lnTo>
                  <a:lnTo>
                    <a:pt x="0" y="3333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187603340"/>
                </p:ext>
              </p:extLst>
            </p:nvPr>
          </p:nvGraphicFramePr>
          <p:xfrm>
            <a:off x="7721600" y="4783138"/>
            <a:ext cx="1308100" cy="266700"/>
          </p:xfrm>
          <a:graphic>
            <a:graphicData uri="http://schemas.openxmlformats.org/presentationml/2006/ole">
              <mc:AlternateContent xmlns:mc="http://schemas.openxmlformats.org/markup-compatibility/2006">
                <mc:Choice xmlns:v="urn:schemas-microsoft-com:vml" Requires="v">
                  <p:oleObj spid="_x0000_s26631" name="Equation" r:id="rId15" imgW="812800" imgH="165100" progId="Equation.DSMT4">
                    <p:embed/>
                  </p:oleObj>
                </mc:Choice>
                <mc:Fallback>
                  <p:oleObj name="Equation" r:id="rId15" imgW="812800" imgH="165100" progId="Equation.DSMT4">
                    <p:embed/>
                    <p:pic>
                      <p:nvPicPr>
                        <p:cNvPr id="0" name=""/>
                        <p:cNvPicPr/>
                        <p:nvPr/>
                      </p:nvPicPr>
                      <p:blipFill>
                        <a:blip r:embed="rId16"/>
                        <a:stretch>
                          <a:fillRect/>
                        </a:stretch>
                      </p:blipFill>
                      <p:spPr>
                        <a:xfrm>
                          <a:off x="7721600" y="4783138"/>
                          <a:ext cx="1308100" cy="2667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530695557"/>
                </p:ext>
              </p:extLst>
            </p:nvPr>
          </p:nvGraphicFramePr>
          <p:xfrm>
            <a:off x="5549900" y="6147059"/>
            <a:ext cx="974725" cy="266700"/>
          </p:xfrm>
          <a:graphic>
            <a:graphicData uri="http://schemas.openxmlformats.org/presentationml/2006/ole">
              <mc:AlternateContent xmlns:mc="http://schemas.openxmlformats.org/markup-compatibility/2006">
                <mc:Choice xmlns:v="urn:schemas-microsoft-com:vml" Requires="v">
                  <p:oleObj spid="_x0000_s26632" name="Equation" r:id="rId17" imgW="609600" imgH="165100" progId="Equation.DSMT4">
                    <p:embed/>
                  </p:oleObj>
                </mc:Choice>
                <mc:Fallback>
                  <p:oleObj name="Equation" r:id="rId17" imgW="609600" imgH="165100" progId="Equation.DSMT4">
                    <p:embed/>
                    <p:pic>
                      <p:nvPicPr>
                        <p:cNvPr id="0" name=""/>
                        <p:cNvPicPr/>
                        <p:nvPr/>
                      </p:nvPicPr>
                      <p:blipFill>
                        <a:blip r:embed="rId18"/>
                        <a:stretch>
                          <a:fillRect/>
                        </a:stretch>
                      </p:blipFill>
                      <p:spPr>
                        <a:xfrm>
                          <a:off x="5549900" y="6147059"/>
                          <a:ext cx="974725" cy="2667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023404235"/>
                </p:ext>
              </p:extLst>
            </p:nvPr>
          </p:nvGraphicFramePr>
          <p:xfrm>
            <a:off x="7829550" y="6146800"/>
            <a:ext cx="1096963" cy="266700"/>
          </p:xfrm>
          <a:graphic>
            <a:graphicData uri="http://schemas.openxmlformats.org/presentationml/2006/ole">
              <mc:AlternateContent xmlns:mc="http://schemas.openxmlformats.org/markup-compatibility/2006">
                <mc:Choice xmlns:v="urn:schemas-microsoft-com:vml" Requires="v">
                  <p:oleObj spid="_x0000_s26633" name="Equation" r:id="rId19" imgW="685800" imgH="165100" progId="Equation.DSMT4">
                    <p:embed/>
                  </p:oleObj>
                </mc:Choice>
                <mc:Fallback>
                  <p:oleObj name="Equation" r:id="rId19" imgW="685800" imgH="165100" progId="Equation.DSMT4">
                    <p:embed/>
                    <p:pic>
                      <p:nvPicPr>
                        <p:cNvPr id="0" name=""/>
                        <p:cNvPicPr/>
                        <p:nvPr/>
                      </p:nvPicPr>
                      <p:blipFill>
                        <a:blip r:embed="rId20"/>
                        <a:stretch>
                          <a:fillRect/>
                        </a:stretch>
                      </p:blipFill>
                      <p:spPr>
                        <a:xfrm>
                          <a:off x="7829550" y="6146800"/>
                          <a:ext cx="1096963" cy="266700"/>
                        </a:xfrm>
                        <a:prstGeom prst="rect">
                          <a:avLst/>
                        </a:prstGeom>
                      </p:spPr>
                    </p:pic>
                  </p:oleObj>
                </mc:Fallback>
              </mc:AlternateContent>
            </a:graphicData>
          </a:graphic>
        </p:graphicFrame>
        <p:cxnSp>
          <p:nvCxnSpPr>
            <p:cNvPr id="3" name="Straight Arrow Connector 2"/>
            <p:cNvCxnSpPr/>
            <p:nvPr/>
          </p:nvCxnSpPr>
          <p:spPr>
            <a:xfrm>
              <a:off x="6887633" y="5994400"/>
              <a:ext cx="655108" cy="0"/>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3480343067"/>
                </p:ext>
              </p:extLst>
            </p:nvPr>
          </p:nvGraphicFramePr>
          <p:xfrm>
            <a:off x="2220913" y="5360988"/>
            <a:ext cx="1711325" cy="266700"/>
          </p:xfrm>
          <a:graphic>
            <a:graphicData uri="http://schemas.openxmlformats.org/presentationml/2006/ole">
              <mc:AlternateContent xmlns:mc="http://schemas.openxmlformats.org/markup-compatibility/2006">
                <mc:Choice xmlns:v="urn:schemas-microsoft-com:vml" Requires="v">
                  <p:oleObj spid="_x0000_s26634" name="Equation" r:id="rId21" imgW="1066800" imgH="165100" progId="Equation.DSMT4">
                    <p:embed/>
                  </p:oleObj>
                </mc:Choice>
                <mc:Fallback>
                  <p:oleObj name="Equation" r:id="rId21" imgW="1066800" imgH="165100" progId="Equation.DSMT4">
                    <p:embed/>
                    <p:pic>
                      <p:nvPicPr>
                        <p:cNvPr id="0" name=""/>
                        <p:cNvPicPr/>
                        <p:nvPr/>
                      </p:nvPicPr>
                      <p:blipFill>
                        <a:blip r:embed="rId22"/>
                        <a:stretch>
                          <a:fillRect/>
                        </a:stretch>
                      </p:blipFill>
                      <p:spPr>
                        <a:xfrm>
                          <a:off x="2220913" y="5360988"/>
                          <a:ext cx="1711325" cy="2667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148059906"/>
                </p:ext>
              </p:extLst>
            </p:nvPr>
          </p:nvGraphicFramePr>
          <p:xfrm>
            <a:off x="2033588" y="4727575"/>
            <a:ext cx="998537" cy="246063"/>
          </p:xfrm>
          <a:graphic>
            <a:graphicData uri="http://schemas.openxmlformats.org/presentationml/2006/ole">
              <mc:AlternateContent xmlns:mc="http://schemas.openxmlformats.org/markup-compatibility/2006">
                <mc:Choice xmlns:v="urn:schemas-microsoft-com:vml" Requires="v">
                  <p:oleObj spid="_x0000_s26635" name="Equation" r:id="rId23" imgW="622300" imgH="152400" progId="Equation.DSMT4">
                    <p:embed/>
                  </p:oleObj>
                </mc:Choice>
                <mc:Fallback>
                  <p:oleObj name="Equation" r:id="rId23" imgW="622300" imgH="152400" progId="Equation.DSMT4">
                    <p:embed/>
                    <p:pic>
                      <p:nvPicPr>
                        <p:cNvPr id="0" name=""/>
                        <p:cNvPicPr/>
                        <p:nvPr/>
                      </p:nvPicPr>
                      <p:blipFill>
                        <a:blip r:embed="rId24"/>
                        <a:stretch>
                          <a:fillRect/>
                        </a:stretch>
                      </p:blipFill>
                      <p:spPr>
                        <a:xfrm>
                          <a:off x="2033588" y="4727575"/>
                          <a:ext cx="998537" cy="246063"/>
                        </a:xfrm>
                        <a:prstGeom prst="rect">
                          <a:avLst/>
                        </a:prstGeom>
                      </p:spPr>
                    </p:pic>
                  </p:oleObj>
                </mc:Fallback>
              </mc:AlternateContent>
            </a:graphicData>
          </a:graphic>
        </p:graphicFrame>
      </p:grpSp>
      <p:sp>
        <p:nvSpPr>
          <p:cNvPr id="31" name="TextBox 30"/>
          <p:cNvSpPr txBox="1"/>
          <p:nvPr/>
        </p:nvSpPr>
        <p:spPr>
          <a:xfrm>
            <a:off x="320103" y="3362257"/>
            <a:ext cx="7224269" cy="523220"/>
          </a:xfrm>
          <a:prstGeom prst="rect">
            <a:avLst/>
          </a:prstGeom>
          <a:noFill/>
        </p:spPr>
        <p:txBody>
          <a:bodyPr wrap="square" rtlCol="0">
            <a:spAutoFit/>
          </a:bodyPr>
          <a:lstStyle/>
          <a:p>
            <a:r>
              <a:rPr lang="en-US" sz="2800" dirty="0">
                <a:solidFill>
                  <a:srgbClr val="FF0000"/>
                </a:solidFill>
                <a:latin typeface="Apple Chancery"/>
                <a:cs typeface="Apple Chancery"/>
              </a:rPr>
              <a:t>So let’s </a:t>
            </a:r>
            <a:r>
              <a:rPr lang="en-US" sz="2000" dirty="0">
                <a:solidFill>
                  <a:srgbClr val="0000FF"/>
                </a:solidFill>
                <a:latin typeface="Times New Roman"/>
                <a:cs typeface="Times New Roman"/>
              </a:rPr>
              <a:t>look at energy:</a:t>
            </a:r>
            <a:endParaRPr lang="en-US" sz="2400" dirty="0">
              <a:solidFill>
                <a:srgbClr val="0000FF"/>
              </a:solidFill>
              <a:latin typeface="Apple Chancery"/>
              <a:cs typeface="Apple Chancery"/>
            </a:endParaRPr>
          </a:p>
        </p:txBody>
      </p:sp>
      <p:cxnSp>
        <p:nvCxnSpPr>
          <p:cNvPr id="32" name="Straight Arrow Connector 31"/>
          <p:cNvCxnSpPr/>
          <p:nvPr/>
        </p:nvCxnSpPr>
        <p:spPr>
          <a:xfrm flipV="1">
            <a:off x="4852458" y="5146429"/>
            <a:ext cx="461681" cy="51935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3809089384"/>
              </p:ext>
            </p:extLst>
          </p:nvPr>
        </p:nvGraphicFramePr>
        <p:xfrm>
          <a:off x="4516438" y="5360988"/>
          <a:ext cx="1162050" cy="328612"/>
        </p:xfrm>
        <a:graphic>
          <a:graphicData uri="http://schemas.openxmlformats.org/presentationml/2006/ole">
            <mc:AlternateContent xmlns:mc="http://schemas.openxmlformats.org/markup-compatibility/2006">
              <mc:Choice xmlns:v="urn:schemas-microsoft-com:vml" Requires="v">
                <p:oleObj spid="_x0000_s26636" name="Equation" r:id="rId25" imgW="723900" imgH="203200" progId="Equation.DSMT4">
                  <p:embed/>
                </p:oleObj>
              </mc:Choice>
              <mc:Fallback>
                <p:oleObj name="Equation" r:id="rId25" imgW="723900" imgH="203200" progId="Equation.DSMT4">
                  <p:embed/>
                  <p:pic>
                    <p:nvPicPr>
                      <p:cNvPr id="0" name=""/>
                      <p:cNvPicPr/>
                      <p:nvPr/>
                    </p:nvPicPr>
                    <p:blipFill>
                      <a:blip r:embed="rId26"/>
                      <a:stretch>
                        <a:fillRect/>
                      </a:stretch>
                    </p:blipFill>
                    <p:spPr>
                      <a:xfrm>
                        <a:off x="4516438" y="5360988"/>
                        <a:ext cx="1162050" cy="328612"/>
                      </a:xfrm>
                      <a:prstGeom prst="rect">
                        <a:avLst/>
                      </a:prstGeom>
                    </p:spPr>
                  </p:pic>
                </p:oleObj>
              </mc:Fallback>
            </mc:AlternateContent>
          </a:graphicData>
        </a:graphic>
      </p:graphicFrame>
    </p:spTree>
    <p:extLst>
      <p:ext uri="{BB962C8B-B14F-4D97-AF65-F5344CB8AC3E}">
        <p14:creationId xmlns:p14="http://schemas.microsoft.com/office/powerpoint/2010/main" val="2079867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460799"/>
            <a:ext cx="8754744" cy="830997"/>
          </a:xfrm>
          <a:prstGeom prst="rect">
            <a:avLst/>
          </a:prstGeom>
          <a:noFill/>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body moving through a group of force fields on its way from </a:t>
            </a:r>
            <a:r>
              <a:rPr lang="en-US" sz="2000" i="1" dirty="0">
                <a:solidFill>
                  <a:srgbClr val="0000FF"/>
                </a:solidFill>
                <a:latin typeface="Times New Roman"/>
                <a:cs typeface="Times New Roman"/>
              </a:rPr>
              <a:t>Point 1 </a:t>
            </a:r>
            <a:r>
              <a:rPr lang="en-US" sz="2000" dirty="0">
                <a:solidFill>
                  <a:srgbClr val="000000"/>
                </a:solidFill>
                <a:latin typeface="Times New Roman"/>
                <a:cs typeface="Times New Roman"/>
              </a:rPr>
              <a:t>to </a:t>
            </a:r>
            <a:r>
              <a:rPr lang="en-US" sz="2000" i="1" dirty="0">
                <a:solidFill>
                  <a:srgbClr val="0000FF"/>
                </a:solidFill>
                <a:latin typeface="Times New Roman"/>
                <a:cs typeface="Times New Roman"/>
              </a:rPr>
              <a:t>Point 2</a:t>
            </a:r>
            <a:r>
              <a:rPr lang="en-US" sz="2000" dirty="0">
                <a:solidFill>
                  <a:srgbClr val="000000"/>
                </a:solidFill>
                <a:latin typeface="Times New Roman"/>
                <a:cs typeface="Times New Roman"/>
              </a:rPr>
              <a:t>.  What does the </a:t>
            </a:r>
            <a:r>
              <a:rPr lang="en-US" sz="2000" dirty="0">
                <a:solidFill>
                  <a:srgbClr val="FF0000"/>
                </a:solidFill>
                <a:latin typeface="Times New Roman"/>
                <a:cs typeface="Times New Roman"/>
              </a:rPr>
              <a:t>work/energy theorem </a:t>
            </a:r>
            <a:r>
              <a:rPr lang="en-US" sz="2000" dirty="0">
                <a:solidFill>
                  <a:srgbClr val="000000"/>
                </a:solidFill>
                <a:latin typeface="Times New Roman"/>
                <a:cs typeface="Times New Roman"/>
              </a:rPr>
              <a:t>tell us about the body’s motion?</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sp>
        <p:nvSpPr>
          <p:cNvPr id="12" name="TextBox 11"/>
          <p:cNvSpPr txBox="1"/>
          <p:nvPr/>
        </p:nvSpPr>
        <p:spPr>
          <a:xfrm>
            <a:off x="274956" y="1517653"/>
            <a:ext cx="8627743" cy="1138773"/>
          </a:xfrm>
          <a:prstGeom prst="rect">
            <a:avLst/>
          </a:prstGeom>
          <a:noFill/>
        </p:spPr>
        <p:txBody>
          <a:bodyPr wrap="square" rtlCol="0">
            <a:spAutoFit/>
          </a:bodyPr>
          <a:lstStyle/>
          <a:p>
            <a:r>
              <a:rPr lang="en-US" sz="2800" dirty="0">
                <a:solidFill>
                  <a:srgbClr val="0000FF"/>
                </a:solidFill>
                <a:latin typeface="Apple Chancery"/>
                <a:cs typeface="Apple Chancery"/>
              </a:rPr>
              <a:t>The net work done </a:t>
            </a:r>
            <a:r>
              <a:rPr lang="en-US" sz="2000" dirty="0">
                <a:solidFill>
                  <a:srgbClr val="000000"/>
                </a:solidFill>
                <a:latin typeface="Times New Roman"/>
                <a:cs typeface="Times New Roman"/>
              </a:rPr>
              <a:t>will equal the </a:t>
            </a:r>
            <a:r>
              <a:rPr lang="en-US" sz="2000" dirty="0">
                <a:solidFill>
                  <a:srgbClr val="0000FF"/>
                </a:solidFill>
                <a:latin typeface="Times New Roman"/>
                <a:cs typeface="Times New Roman"/>
              </a:rPr>
              <a:t>sum of all the bits of work </a:t>
            </a:r>
            <a:r>
              <a:rPr lang="en-US" sz="2000" dirty="0">
                <a:solidFill>
                  <a:srgbClr val="000000"/>
                </a:solidFill>
                <a:latin typeface="Times New Roman"/>
                <a:cs typeface="Times New Roman"/>
              </a:rPr>
              <a:t>done by the various pieces of force acting on the system.  </a:t>
            </a:r>
            <a:r>
              <a:rPr lang="en-US" sz="2000" dirty="0">
                <a:solidFill>
                  <a:srgbClr val="008000"/>
                </a:solidFill>
                <a:latin typeface="Times New Roman"/>
                <a:cs typeface="Times New Roman"/>
              </a:rPr>
              <a:t>Denoting each force with a letter</a:t>
            </a:r>
            <a:r>
              <a:rPr lang="en-US" sz="2000" dirty="0">
                <a:solidFill>
                  <a:srgbClr val="000000"/>
                </a:solidFill>
                <a:latin typeface="Times New Roman"/>
                <a:cs typeface="Times New Roman"/>
              </a:rPr>
              <a:t>, this can be written as:</a:t>
            </a:r>
            <a:endParaRPr lang="en-US" sz="2400" dirty="0">
              <a:latin typeface="Apple Chancery"/>
              <a:cs typeface="Apple Chancery"/>
            </a:endParaRPr>
          </a:p>
        </p:txBody>
      </p:sp>
      <p:sp>
        <p:nvSpPr>
          <p:cNvPr id="6" name="Rectangle 5"/>
          <p:cNvSpPr/>
          <p:nvPr/>
        </p:nvSpPr>
        <p:spPr>
          <a:xfrm>
            <a:off x="4051300" y="5638800"/>
            <a:ext cx="584200"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2"/>
          <p:cNvGraphicFramePr>
            <a:graphicFrameLocks noChangeAspect="1"/>
          </p:cNvGraphicFramePr>
          <p:nvPr>
            <p:extLst>
              <p:ext uri="{D42A27DB-BD31-4B8C-83A1-F6EECF244321}">
                <p14:modId xmlns:p14="http://schemas.microsoft.com/office/powerpoint/2010/main" val="305339524"/>
              </p:ext>
            </p:extLst>
          </p:nvPr>
        </p:nvGraphicFramePr>
        <p:xfrm>
          <a:off x="2044700" y="2755900"/>
          <a:ext cx="4591050" cy="823913"/>
        </p:xfrm>
        <a:graphic>
          <a:graphicData uri="http://schemas.openxmlformats.org/presentationml/2006/ole">
            <mc:AlternateContent xmlns:mc="http://schemas.openxmlformats.org/markup-compatibility/2006">
              <mc:Choice xmlns:v="urn:schemas-microsoft-com:vml" Requires="v">
                <p:oleObj spid="_x0000_s1025" name="Equation" r:id="rId3" imgW="2476500" imgH="444500" progId="Equation.DSMT4">
                  <p:embed/>
                </p:oleObj>
              </mc:Choice>
              <mc:Fallback>
                <p:oleObj name="Equation" r:id="rId3" imgW="2476500" imgH="444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700" y="2755900"/>
                        <a:ext cx="4591050" cy="823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TextBox 14"/>
          <p:cNvSpPr txBox="1"/>
          <p:nvPr/>
        </p:nvSpPr>
        <p:spPr>
          <a:xfrm>
            <a:off x="274957" y="3592513"/>
            <a:ext cx="1490344" cy="523220"/>
          </a:xfrm>
          <a:prstGeom prst="rect">
            <a:avLst/>
          </a:prstGeom>
          <a:noFill/>
        </p:spPr>
        <p:txBody>
          <a:bodyPr wrap="square" rtlCol="0">
            <a:spAutoFit/>
          </a:bodyPr>
          <a:lstStyle/>
          <a:p>
            <a:r>
              <a:rPr lang="en-US" sz="2800" dirty="0">
                <a:solidFill>
                  <a:srgbClr val="0000FF"/>
                </a:solidFill>
                <a:latin typeface="Apple Chancery"/>
                <a:cs typeface="Apple Chancery"/>
              </a:rPr>
              <a:t>Assume:</a:t>
            </a:r>
            <a:endParaRPr lang="en-US" sz="2400" dirty="0">
              <a:latin typeface="Apple Chancery"/>
              <a:cs typeface="Apple Chancery"/>
            </a:endParaRPr>
          </a:p>
        </p:txBody>
      </p:sp>
      <p:sp>
        <p:nvSpPr>
          <p:cNvPr id="19" name="Text Box 7"/>
          <p:cNvSpPr txBox="1">
            <a:spLocks noChangeArrowheads="1"/>
          </p:cNvSpPr>
          <p:nvPr/>
        </p:nvSpPr>
        <p:spPr bwMode="auto">
          <a:xfrm>
            <a:off x="619125" y="4076700"/>
            <a:ext cx="80168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--the forces that produce </a:t>
            </a:r>
            <a:r>
              <a:rPr lang="en-US" sz="2000" i="1" dirty="0">
                <a:solidFill>
                  <a:srgbClr val="0000FF"/>
                </a:solidFill>
                <a:latin typeface="Times New Roman"/>
                <a:cs typeface="Times New Roman"/>
              </a:rPr>
              <a:t>work A </a:t>
            </a:r>
            <a:r>
              <a:rPr lang="en-US" sz="2000" dirty="0">
                <a:latin typeface="Times New Roman"/>
                <a:cs typeface="Times New Roman"/>
              </a:rPr>
              <a:t>and </a:t>
            </a:r>
            <a:r>
              <a:rPr lang="en-US" sz="2000" i="1" dirty="0">
                <a:solidFill>
                  <a:srgbClr val="0000FF"/>
                </a:solidFill>
                <a:latin typeface="Times New Roman"/>
                <a:cs typeface="Times New Roman"/>
              </a:rPr>
              <a:t>work B </a:t>
            </a:r>
            <a:r>
              <a:rPr lang="en-US" sz="2000" dirty="0">
                <a:latin typeface="Times New Roman"/>
                <a:cs typeface="Times New Roman"/>
              </a:rPr>
              <a:t>are </a:t>
            </a:r>
            <a:r>
              <a:rPr lang="en-US" sz="2000" dirty="0">
                <a:solidFill>
                  <a:srgbClr val="FF0000"/>
                </a:solidFill>
                <a:latin typeface="Times New Roman"/>
                <a:cs typeface="Times New Roman"/>
              </a:rPr>
              <a:t>conservative</a:t>
            </a:r>
            <a:r>
              <a:rPr lang="en-US" sz="2000" dirty="0">
                <a:latin typeface="Times New Roman"/>
                <a:cs typeface="Times New Roman"/>
              </a:rPr>
              <a:t> with </a:t>
            </a:r>
            <a:r>
              <a:rPr lang="en-US" sz="2000" dirty="0">
                <a:solidFill>
                  <a:srgbClr val="FF0000"/>
                </a:solidFill>
                <a:latin typeface="Times New Roman"/>
                <a:cs typeface="Times New Roman"/>
              </a:rPr>
              <a:t>KNOWN potential energy functions</a:t>
            </a:r>
            <a:r>
              <a:rPr lang="en-US" sz="2000" dirty="0">
                <a:latin typeface="Times New Roman"/>
                <a:cs typeface="Times New Roman"/>
              </a:rPr>
              <a:t>.</a:t>
            </a:r>
          </a:p>
        </p:txBody>
      </p:sp>
      <p:sp>
        <p:nvSpPr>
          <p:cNvPr id="20" name="Text Box 8"/>
          <p:cNvSpPr txBox="1">
            <a:spLocks noChangeArrowheads="1"/>
          </p:cNvSpPr>
          <p:nvPr/>
        </p:nvSpPr>
        <p:spPr bwMode="auto">
          <a:xfrm>
            <a:off x="635000" y="4772025"/>
            <a:ext cx="80168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--the force that produces </a:t>
            </a:r>
            <a:r>
              <a:rPr lang="en-US" sz="2000" i="1" dirty="0">
                <a:solidFill>
                  <a:srgbClr val="0000FF"/>
                </a:solidFill>
                <a:latin typeface="Times New Roman"/>
                <a:cs typeface="Times New Roman"/>
              </a:rPr>
              <a:t>work C </a:t>
            </a:r>
            <a:r>
              <a:rPr lang="en-US" sz="2000" dirty="0">
                <a:latin typeface="Times New Roman"/>
                <a:cs typeface="Times New Roman"/>
              </a:rPr>
              <a:t>is </a:t>
            </a:r>
            <a:r>
              <a:rPr lang="en-US" sz="2000" dirty="0">
                <a:solidFill>
                  <a:srgbClr val="FF0000"/>
                </a:solidFill>
                <a:latin typeface="Times New Roman"/>
                <a:cs typeface="Times New Roman"/>
              </a:rPr>
              <a:t>conservative</a:t>
            </a:r>
            <a:r>
              <a:rPr lang="en-US" sz="2000" dirty="0">
                <a:latin typeface="Times New Roman"/>
                <a:cs typeface="Times New Roman"/>
              </a:rPr>
              <a:t> but with an </a:t>
            </a:r>
            <a:r>
              <a:rPr lang="en-US" sz="2000" dirty="0">
                <a:solidFill>
                  <a:srgbClr val="FF0000"/>
                </a:solidFill>
                <a:latin typeface="Times New Roman"/>
                <a:cs typeface="Times New Roman"/>
              </a:rPr>
              <a:t>UNKNOWN potential energy function</a:t>
            </a:r>
            <a:r>
              <a:rPr lang="en-US" sz="2000" dirty="0">
                <a:latin typeface="Times New Roman"/>
                <a:cs typeface="Times New Roman"/>
              </a:rPr>
              <a:t>.</a:t>
            </a:r>
          </a:p>
        </p:txBody>
      </p:sp>
      <p:sp>
        <p:nvSpPr>
          <p:cNvPr id="21" name="Text Box 9"/>
          <p:cNvSpPr txBox="1">
            <a:spLocks noChangeArrowheads="1"/>
          </p:cNvSpPr>
          <p:nvPr/>
        </p:nvSpPr>
        <p:spPr bwMode="auto">
          <a:xfrm>
            <a:off x="635000" y="5495925"/>
            <a:ext cx="80168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--the forces that produce </a:t>
            </a:r>
            <a:r>
              <a:rPr lang="en-US" sz="2000" i="1" dirty="0">
                <a:solidFill>
                  <a:srgbClr val="0000FF"/>
                </a:solidFill>
                <a:latin typeface="Times New Roman"/>
                <a:cs typeface="Times New Roman"/>
              </a:rPr>
              <a:t>work D </a:t>
            </a:r>
            <a:r>
              <a:rPr lang="en-US" sz="2000" dirty="0">
                <a:latin typeface="Times New Roman"/>
                <a:cs typeface="Times New Roman"/>
              </a:rPr>
              <a:t>and </a:t>
            </a:r>
            <a:r>
              <a:rPr lang="en-US" sz="2000" i="1" dirty="0">
                <a:solidFill>
                  <a:srgbClr val="0000FF"/>
                </a:solidFill>
                <a:latin typeface="Times New Roman"/>
                <a:cs typeface="Times New Roman"/>
              </a:rPr>
              <a:t>work E </a:t>
            </a:r>
            <a:r>
              <a:rPr lang="en-US" sz="2000" dirty="0">
                <a:latin typeface="Times New Roman"/>
                <a:cs typeface="Times New Roman"/>
              </a:rPr>
              <a:t>are </a:t>
            </a:r>
            <a:r>
              <a:rPr lang="en-US" sz="2000" dirty="0">
                <a:solidFill>
                  <a:srgbClr val="FF0000"/>
                </a:solidFill>
                <a:latin typeface="Times New Roman"/>
                <a:cs typeface="Times New Roman"/>
              </a:rPr>
              <a:t>non-conservative, don</a:t>
            </a:r>
            <a:r>
              <a:rPr lang="ja-JP" altLang="en-US" sz="2000" dirty="0">
                <a:solidFill>
                  <a:srgbClr val="FF0000"/>
                </a:solidFill>
                <a:latin typeface="Times New Roman"/>
                <a:cs typeface="Times New Roman"/>
              </a:rPr>
              <a:t>’</a:t>
            </a:r>
            <a:r>
              <a:rPr lang="en-US" sz="2000" dirty="0">
                <a:solidFill>
                  <a:srgbClr val="FF0000"/>
                </a:solidFill>
                <a:latin typeface="Times New Roman"/>
                <a:cs typeface="Times New Roman"/>
              </a:rPr>
              <a:t>t HAVE potential energy functions </a:t>
            </a:r>
            <a:r>
              <a:rPr lang="en-US" sz="2000" dirty="0">
                <a:latin typeface="Times New Roman"/>
                <a:cs typeface="Times New Roman"/>
              </a:rPr>
              <a:t>and need to be determined using either        or            .</a:t>
            </a:r>
          </a:p>
        </p:txBody>
      </p:sp>
      <p:graphicFrame>
        <p:nvGraphicFramePr>
          <p:cNvPr id="13" name="Object 2"/>
          <p:cNvGraphicFramePr>
            <a:graphicFrameLocks noChangeAspect="1"/>
          </p:cNvGraphicFramePr>
          <p:nvPr>
            <p:extLst>
              <p:ext uri="{D42A27DB-BD31-4B8C-83A1-F6EECF244321}">
                <p14:modId xmlns:p14="http://schemas.microsoft.com/office/powerpoint/2010/main" val="809948428"/>
              </p:ext>
            </p:extLst>
          </p:nvPr>
        </p:nvGraphicFramePr>
        <p:xfrm>
          <a:off x="8150225" y="5828034"/>
          <a:ext cx="511175" cy="318766"/>
        </p:xfrm>
        <a:graphic>
          <a:graphicData uri="http://schemas.openxmlformats.org/presentationml/2006/ole">
            <mc:AlternateContent xmlns:mc="http://schemas.openxmlformats.org/markup-compatibility/2006">
              <mc:Choice xmlns:v="urn:schemas-microsoft-com:vml" Requires="v">
                <p:oleObj spid="_x0000_s1026" name="Equation" r:id="rId5" imgW="304800" imgH="190500" progId="Equation.DSMT4">
                  <p:embed/>
                </p:oleObj>
              </mc:Choice>
              <mc:Fallback>
                <p:oleObj name="Equation" r:id="rId5" imgW="304800" imgH="190500" progId="Equation.DSMT4">
                  <p:embed/>
                  <p:pic>
                    <p:nvPicPr>
                      <p:cNvPr id="0" name=""/>
                      <p:cNvPicPr>
                        <a:picLocks noChangeAspect="1" noChangeArrowheads="1"/>
                      </p:cNvPicPr>
                      <p:nvPr/>
                    </p:nvPicPr>
                    <p:blipFill>
                      <a:blip r:embed="rId6"/>
                      <a:srcRect/>
                      <a:stretch>
                        <a:fillRect/>
                      </a:stretch>
                    </p:blipFill>
                    <p:spPr bwMode="auto">
                      <a:xfrm>
                        <a:off x="8150225" y="5828034"/>
                        <a:ext cx="511175" cy="318766"/>
                      </a:xfrm>
                      <a:prstGeom prst="rect">
                        <a:avLst/>
                      </a:prstGeom>
                      <a:noFill/>
                      <a:ln>
                        <a:noFill/>
                      </a:ln>
                      <a:effectLst/>
                    </p:spPr>
                  </p:pic>
                </p:oleObj>
              </mc:Fallback>
            </mc:AlternateContent>
          </a:graphicData>
        </a:graphic>
      </p:graphicFrame>
      <p:graphicFrame>
        <p:nvGraphicFramePr>
          <p:cNvPr id="18" name="Object 2"/>
          <p:cNvGraphicFramePr>
            <a:graphicFrameLocks noChangeAspect="1"/>
          </p:cNvGraphicFramePr>
          <p:nvPr>
            <p:extLst>
              <p:ext uri="{D42A27DB-BD31-4B8C-83A1-F6EECF244321}">
                <p14:modId xmlns:p14="http://schemas.microsoft.com/office/powerpoint/2010/main" val="2918643609"/>
              </p:ext>
            </p:extLst>
          </p:nvPr>
        </p:nvGraphicFramePr>
        <p:xfrm>
          <a:off x="960438" y="6092825"/>
          <a:ext cx="788988" cy="488950"/>
        </p:xfrm>
        <a:graphic>
          <a:graphicData uri="http://schemas.openxmlformats.org/presentationml/2006/ole">
            <mc:AlternateContent xmlns:mc="http://schemas.openxmlformats.org/markup-compatibility/2006">
              <mc:Choice xmlns:v="urn:schemas-microsoft-com:vml" Requires="v">
                <p:oleObj spid="_x0000_s1027" name="Equation" r:id="rId7" imgW="469900" imgH="292100" progId="Equation.DSMT4">
                  <p:embed/>
                </p:oleObj>
              </mc:Choice>
              <mc:Fallback>
                <p:oleObj name="Equation" r:id="rId7" imgW="469900" imgH="292100" progId="Equation.DSMT4">
                  <p:embed/>
                  <p:pic>
                    <p:nvPicPr>
                      <p:cNvPr id="0" name=""/>
                      <p:cNvPicPr>
                        <a:picLocks noChangeAspect="1" noChangeArrowheads="1"/>
                      </p:cNvPicPr>
                      <p:nvPr/>
                    </p:nvPicPr>
                    <p:blipFill>
                      <a:blip r:embed="rId8"/>
                      <a:srcRect/>
                      <a:stretch>
                        <a:fillRect/>
                      </a:stretch>
                    </p:blipFill>
                    <p:spPr bwMode="auto">
                      <a:xfrm>
                        <a:off x="960438" y="6092825"/>
                        <a:ext cx="788988" cy="4889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426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29.)</a:t>
            </a:r>
          </a:p>
        </p:txBody>
      </p:sp>
      <p:grpSp>
        <p:nvGrpSpPr>
          <p:cNvPr id="2" name="Group 1"/>
          <p:cNvGrpSpPr/>
          <p:nvPr/>
        </p:nvGrpSpPr>
        <p:grpSpPr>
          <a:xfrm>
            <a:off x="707228" y="-940182"/>
            <a:ext cx="7399652" cy="3324127"/>
            <a:chOff x="57065" y="-522843"/>
            <a:chExt cx="8995449" cy="4041002"/>
          </a:xfrm>
        </p:grpSpPr>
        <p:graphicFrame>
          <p:nvGraphicFramePr>
            <p:cNvPr id="45" name="Object 44"/>
            <p:cNvGraphicFramePr>
              <a:graphicFrameLocks noChangeAspect="1"/>
            </p:cNvGraphicFramePr>
            <p:nvPr>
              <p:extLst>
                <p:ext uri="{D42A27DB-BD31-4B8C-83A1-F6EECF244321}">
                  <p14:modId xmlns:p14="http://schemas.microsoft.com/office/powerpoint/2010/main" val="236085350"/>
                </p:ext>
              </p:extLst>
            </p:nvPr>
          </p:nvGraphicFramePr>
          <p:xfrm>
            <a:off x="57065" y="821634"/>
            <a:ext cx="896937" cy="327025"/>
          </p:xfrm>
          <a:graphic>
            <a:graphicData uri="http://schemas.openxmlformats.org/presentationml/2006/ole">
              <mc:AlternateContent xmlns:mc="http://schemas.openxmlformats.org/markup-compatibility/2006">
                <mc:Choice xmlns:v="urn:schemas-microsoft-com:vml" Requires="v">
                  <p:oleObj spid="_x0000_s27649" name="Equation" r:id="rId3" imgW="558800" imgH="203200" progId="Equation.DSMT4">
                    <p:embed/>
                  </p:oleObj>
                </mc:Choice>
                <mc:Fallback>
                  <p:oleObj name="Equation" r:id="rId3" imgW="558800" imgH="203200" progId="Equation.DSMT4">
                    <p:embed/>
                    <p:pic>
                      <p:nvPicPr>
                        <p:cNvPr id="0" name=""/>
                        <p:cNvPicPr/>
                        <p:nvPr/>
                      </p:nvPicPr>
                      <p:blipFill>
                        <a:blip r:embed="rId4"/>
                        <a:stretch>
                          <a:fillRect/>
                        </a:stretch>
                      </p:blipFill>
                      <p:spPr>
                        <a:xfrm>
                          <a:off x="57065" y="821634"/>
                          <a:ext cx="896937" cy="327025"/>
                        </a:xfrm>
                        <a:prstGeom prst="rect">
                          <a:avLst/>
                        </a:prstGeom>
                      </p:spPr>
                    </p:pic>
                  </p:oleObj>
                </mc:Fallback>
              </mc:AlternateContent>
            </a:graphicData>
          </a:graphic>
        </p:graphicFrame>
        <p:sp>
          <p:nvSpPr>
            <p:cNvPr id="47" name="Rectangle 46"/>
            <p:cNvSpPr/>
            <p:nvPr/>
          </p:nvSpPr>
          <p:spPr>
            <a:xfrm>
              <a:off x="423334" y="3043430"/>
              <a:ext cx="8547100"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190792" y="1159848"/>
              <a:ext cx="119913" cy="124409"/>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23572" y="1222053"/>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180958" y="-522843"/>
              <a:ext cx="3552766" cy="3552766"/>
            </a:xfrm>
            <a:prstGeom prst="arc">
              <a:avLst>
                <a:gd name="adj1" fmla="val 5441629"/>
                <a:gd name="adj2" fmla="val 1082401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H="1">
              <a:off x="423334" y="1222053"/>
              <a:ext cx="1500238"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4114801" y="1727202"/>
              <a:ext cx="1320799" cy="1320799"/>
            </a:xfrm>
            <a:prstGeom prst="donut">
              <a:avLst>
                <a:gd name="adj" fmla="val 3571"/>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1926167" y="3014133"/>
              <a:ext cx="2434167" cy="33867"/>
            </a:xfrm>
            <a:custGeom>
              <a:avLst/>
              <a:gdLst>
                <a:gd name="connsiteX0" fmla="*/ 0 w 2434167"/>
                <a:gd name="connsiteY0" fmla="*/ 33867 h 33867"/>
                <a:gd name="connsiteX1" fmla="*/ 21167 w 2434167"/>
                <a:gd name="connsiteY1" fmla="*/ 25400 h 33867"/>
                <a:gd name="connsiteX2" fmla="*/ 33867 w 2434167"/>
                <a:gd name="connsiteY2" fmla="*/ 21167 h 33867"/>
                <a:gd name="connsiteX3" fmla="*/ 101600 w 2434167"/>
                <a:gd name="connsiteY3" fmla="*/ 25400 h 33867"/>
                <a:gd name="connsiteX4" fmla="*/ 156634 w 2434167"/>
                <a:gd name="connsiteY4" fmla="*/ 21167 h 33867"/>
                <a:gd name="connsiteX5" fmla="*/ 169334 w 2434167"/>
                <a:gd name="connsiteY5" fmla="*/ 16934 h 33867"/>
                <a:gd name="connsiteX6" fmla="*/ 182034 w 2434167"/>
                <a:gd name="connsiteY6" fmla="*/ 21167 h 33867"/>
                <a:gd name="connsiteX7" fmla="*/ 224367 w 2434167"/>
                <a:gd name="connsiteY7" fmla="*/ 25400 h 33867"/>
                <a:gd name="connsiteX8" fmla="*/ 292100 w 2434167"/>
                <a:gd name="connsiteY8" fmla="*/ 21167 h 33867"/>
                <a:gd name="connsiteX9" fmla="*/ 304800 w 2434167"/>
                <a:gd name="connsiteY9" fmla="*/ 16934 h 33867"/>
                <a:gd name="connsiteX10" fmla="*/ 351367 w 2434167"/>
                <a:gd name="connsiteY10" fmla="*/ 21167 h 33867"/>
                <a:gd name="connsiteX11" fmla="*/ 397934 w 2434167"/>
                <a:gd name="connsiteY11" fmla="*/ 16934 h 33867"/>
                <a:gd name="connsiteX12" fmla="*/ 427567 w 2434167"/>
                <a:gd name="connsiteY12" fmla="*/ 12700 h 33867"/>
                <a:gd name="connsiteX13" fmla="*/ 499534 w 2434167"/>
                <a:gd name="connsiteY13" fmla="*/ 16934 h 33867"/>
                <a:gd name="connsiteX14" fmla="*/ 567267 w 2434167"/>
                <a:gd name="connsiteY14" fmla="*/ 12700 h 33867"/>
                <a:gd name="connsiteX15" fmla="*/ 584200 w 2434167"/>
                <a:gd name="connsiteY15" fmla="*/ 16934 h 33867"/>
                <a:gd name="connsiteX16" fmla="*/ 651934 w 2434167"/>
                <a:gd name="connsiteY16" fmla="*/ 21167 h 33867"/>
                <a:gd name="connsiteX17" fmla="*/ 728134 w 2434167"/>
                <a:gd name="connsiteY17" fmla="*/ 21167 h 33867"/>
                <a:gd name="connsiteX18" fmla="*/ 753534 w 2434167"/>
                <a:gd name="connsiteY18" fmla="*/ 12700 h 33867"/>
                <a:gd name="connsiteX19" fmla="*/ 766234 w 2434167"/>
                <a:gd name="connsiteY19" fmla="*/ 8467 h 33867"/>
                <a:gd name="connsiteX20" fmla="*/ 795867 w 2434167"/>
                <a:gd name="connsiteY20" fmla="*/ 12700 h 33867"/>
                <a:gd name="connsiteX21" fmla="*/ 838200 w 2434167"/>
                <a:gd name="connsiteY21" fmla="*/ 21167 h 33867"/>
                <a:gd name="connsiteX22" fmla="*/ 1066800 w 2434167"/>
                <a:gd name="connsiteY22" fmla="*/ 21167 h 33867"/>
                <a:gd name="connsiteX23" fmla="*/ 1079500 w 2434167"/>
                <a:gd name="connsiteY23" fmla="*/ 25400 h 33867"/>
                <a:gd name="connsiteX24" fmla="*/ 1104900 w 2434167"/>
                <a:gd name="connsiteY24" fmla="*/ 16934 h 33867"/>
                <a:gd name="connsiteX25" fmla="*/ 1117600 w 2434167"/>
                <a:gd name="connsiteY25" fmla="*/ 12700 h 33867"/>
                <a:gd name="connsiteX26" fmla="*/ 1172634 w 2434167"/>
                <a:gd name="connsiteY26" fmla="*/ 16934 h 33867"/>
                <a:gd name="connsiteX27" fmla="*/ 1185334 w 2434167"/>
                <a:gd name="connsiteY27" fmla="*/ 21167 h 33867"/>
                <a:gd name="connsiteX28" fmla="*/ 1291167 w 2434167"/>
                <a:gd name="connsiteY28" fmla="*/ 16934 h 33867"/>
                <a:gd name="connsiteX29" fmla="*/ 1329267 w 2434167"/>
                <a:gd name="connsiteY29" fmla="*/ 4234 h 33867"/>
                <a:gd name="connsiteX30" fmla="*/ 1341967 w 2434167"/>
                <a:gd name="connsiteY30" fmla="*/ 0 h 33867"/>
                <a:gd name="connsiteX31" fmla="*/ 1354667 w 2434167"/>
                <a:gd name="connsiteY31" fmla="*/ 8467 h 33867"/>
                <a:gd name="connsiteX32" fmla="*/ 1426634 w 2434167"/>
                <a:gd name="connsiteY32" fmla="*/ 8467 h 33867"/>
                <a:gd name="connsiteX33" fmla="*/ 1519767 w 2434167"/>
                <a:gd name="connsiteY33" fmla="*/ 12700 h 33867"/>
                <a:gd name="connsiteX34" fmla="*/ 1579034 w 2434167"/>
                <a:gd name="connsiteY34" fmla="*/ 16934 h 33867"/>
                <a:gd name="connsiteX35" fmla="*/ 1608667 w 2434167"/>
                <a:gd name="connsiteY35" fmla="*/ 25400 h 33867"/>
                <a:gd name="connsiteX36" fmla="*/ 1651000 w 2434167"/>
                <a:gd name="connsiteY36" fmla="*/ 21167 h 33867"/>
                <a:gd name="connsiteX37" fmla="*/ 1676400 w 2434167"/>
                <a:gd name="connsiteY37" fmla="*/ 12700 h 33867"/>
                <a:gd name="connsiteX38" fmla="*/ 1714500 w 2434167"/>
                <a:gd name="connsiteY38" fmla="*/ 4234 h 33867"/>
                <a:gd name="connsiteX39" fmla="*/ 1824567 w 2434167"/>
                <a:gd name="connsiteY39" fmla="*/ 12700 h 33867"/>
                <a:gd name="connsiteX40" fmla="*/ 1921934 w 2434167"/>
                <a:gd name="connsiteY40" fmla="*/ 16934 h 33867"/>
                <a:gd name="connsiteX41" fmla="*/ 1993900 w 2434167"/>
                <a:gd name="connsiteY41" fmla="*/ 12700 h 33867"/>
                <a:gd name="connsiteX42" fmla="*/ 2125134 w 2434167"/>
                <a:gd name="connsiteY42" fmla="*/ 8467 h 33867"/>
                <a:gd name="connsiteX43" fmla="*/ 2163234 w 2434167"/>
                <a:gd name="connsiteY43" fmla="*/ 4234 h 33867"/>
                <a:gd name="connsiteX44" fmla="*/ 2341034 w 2434167"/>
                <a:gd name="connsiteY44" fmla="*/ 12700 h 33867"/>
                <a:gd name="connsiteX45" fmla="*/ 2408767 w 2434167"/>
                <a:gd name="connsiteY45" fmla="*/ 16934 h 33867"/>
                <a:gd name="connsiteX46" fmla="*/ 2434167 w 2434167"/>
                <a:gd name="connsiteY46" fmla="*/ 1270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34167" h="33867">
                  <a:moveTo>
                    <a:pt x="0" y="33867"/>
                  </a:moveTo>
                  <a:cubicBezTo>
                    <a:pt x="7056" y="31045"/>
                    <a:pt x="14052" y="28068"/>
                    <a:pt x="21167" y="25400"/>
                  </a:cubicBezTo>
                  <a:cubicBezTo>
                    <a:pt x="25345" y="23833"/>
                    <a:pt x="29405" y="21167"/>
                    <a:pt x="33867" y="21167"/>
                  </a:cubicBezTo>
                  <a:cubicBezTo>
                    <a:pt x="56489" y="21167"/>
                    <a:pt x="79022" y="23989"/>
                    <a:pt x="101600" y="25400"/>
                  </a:cubicBezTo>
                  <a:cubicBezTo>
                    <a:pt x="119945" y="23989"/>
                    <a:pt x="138377" y="23449"/>
                    <a:pt x="156634" y="21167"/>
                  </a:cubicBezTo>
                  <a:cubicBezTo>
                    <a:pt x="161062" y="20614"/>
                    <a:pt x="164872" y="16934"/>
                    <a:pt x="169334" y="16934"/>
                  </a:cubicBezTo>
                  <a:cubicBezTo>
                    <a:pt x="173796" y="16934"/>
                    <a:pt x="177624" y="20489"/>
                    <a:pt x="182034" y="21167"/>
                  </a:cubicBezTo>
                  <a:cubicBezTo>
                    <a:pt x="196050" y="23323"/>
                    <a:pt x="210256" y="23989"/>
                    <a:pt x="224367" y="25400"/>
                  </a:cubicBezTo>
                  <a:cubicBezTo>
                    <a:pt x="246945" y="23989"/>
                    <a:pt x="269603" y="23535"/>
                    <a:pt x="292100" y="21167"/>
                  </a:cubicBezTo>
                  <a:cubicBezTo>
                    <a:pt x="296538" y="20700"/>
                    <a:pt x="300338" y="16934"/>
                    <a:pt x="304800" y="16934"/>
                  </a:cubicBezTo>
                  <a:cubicBezTo>
                    <a:pt x="320386" y="16934"/>
                    <a:pt x="335845" y="19756"/>
                    <a:pt x="351367" y="21167"/>
                  </a:cubicBezTo>
                  <a:cubicBezTo>
                    <a:pt x="366889" y="19756"/>
                    <a:pt x="382443" y="18655"/>
                    <a:pt x="397934" y="16934"/>
                  </a:cubicBezTo>
                  <a:cubicBezTo>
                    <a:pt x="407851" y="15832"/>
                    <a:pt x="417589" y="12700"/>
                    <a:pt x="427567" y="12700"/>
                  </a:cubicBezTo>
                  <a:cubicBezTo>
                    <a:pt x="451597" y="12700"/>
                    <a:pt x="475545" y="15523"/>
                    <a:pt x="499534" y="16934"/>
                  </a:cubicBezTo>
                  <a:cubicBezTo>
                    <a:pt x="522112" y="15523"/>
                    <a:pt x="544645" y="12700"/>
                    <a:pt x="567267" y="12700"/>
                  </a:cubicBezTo>
                  <a:cubicBezTo>
                    <a:pt x="573085" y="12700"/>
                    <a:pt x="578411" y="16355"/>
                    <a:pt x="584200" y="16934"/>
                  </a:cubicBezTo>
                  <a:cubicBezTo>
                    <a:pt x="606710" y="19185"/>
                    <a:pt x="629356" y="19756"/>
                    <a:pt x="651934" y="21167"/>
                  </a:cubicBezTo>
                  <a:cubicBezTo>
                    <a:pt x="682472" y="31345"/>
                    <a:pt x="671055" y="29321"/>
                    <a:pt x="728134" y="21167"/>
                  </a:cubicBezTo>
                  <a:cubicBezTo>
                    <a:pt x="736969" y="19905"/>
                    <a:pt x="745067" y="15522"/>
                    <a:pt x="753534" y="12700"/>
                  </a:cubicBezTo>
                  <a:lnTo>
                    <a:pt x="766234" y="8467"/>
                  </a:lnTo>
                  <a:cubicBezTo>
                    <a:pt x="776112" y="9878"/>
                    <a:pt x="786041" y="10966"/>
                    <a:pt x="795867" y="12700"/>
                  </a:cubicBezTo>
                  <a:cubicBezTo>
                    <a:pt x="810039" y="15201"/>
                    <a:pt x="838200" y="21167"/>
                    <a:pt x="838200" y="21167"/>
                  </a:cubicBezTo>
                  <a:cubicBezTo>
                    <a:pt x="916039" y="19269"/>
                    <a:pt x="990345" y="11611"/>
                    <a:pt x="1066800" y="21167"/>
                  </a:cubicBezTo>
                  <a:cubicBezTo>
                    <a:pt x="1071228" y="21720"/>
                    <a:pt x="1075267" y="23989"/>
                    <a:pt x="1079500" y="25400"/>
                  </a:cubicBezTo>
                  <a:lnTo>
                    <a:pt x="1104900" y="16934"/>
                  </a:lnTo>
                  <a:lnTo>
                    <a:pt x="1117600" y="12700"/>
                  </a:lnTo>
                  <a:cubicBezTo>
                    <a:pt x="1135945" y="14111"/>
                    <a:pt x="1154377" y="14652"/>
                    <a:pt x="1172634" y="16934"/>
                  </a:cubicBezTo>
                  <a:cubicBezTo>
                    <a:pt x="1177062" y="17487"/>
                    <a:pt x="1180872" y="21167"/>
                    <a:pt x="1185334" y="21167"/>
                  </a:cubicBezTo>
                  <a:cubicBezTo>
                    <a:pt x="1220640" y="21167"/>
                    <a:pt x="1255889" y="18345"/>
                    <a:pt x="1291167" y="16934"/>
                  </a:cubicBezTo>
                  <a:lnTo>
                    <a:pt x="1329267" y="4234"/>
                  </a:lnTo>
                  <a:lnTo>
                    <a:pt x="1341967" y="0"/>
                  </a:lnTo>
                  <a:cubicBezTo>
                    <a:pt x="1346200" y="2822"/>
                    <a:pt x="1350116" y="6192"/>
                    <a:pt x="1354667" y="8467"/>
                  </a:cubicBezTo>
                  <a:cubicBezTo>
                    <a:pt x="1376971" y="19619"/>
                    <a:pt x="1403689" y="10106"/>
                    <a:pt x="1426634" y="8467"/>
                  </a:cubicBezTo>
                  <a:lnTo>
                    <a:pt x="1519767" y="12700"/>
                  </a:lnTo>
                  <a:cubicBezTo>
                    <a:pt x="1539543" y="13799"/>
                    <a:pt x="1559349" y="14747"/>
                    <a:pt x="1579034" y="16934"/>
                  </a:cubicBezTo>
                  <a:cubicBezTo>
                    <a:pt x="1587007" y="17820"/>
                    <a:pt x="1600640" y="22724"/>
                    <a:pt x="1608667" y="25400"/>
                  </a:cubicBezTo>
                  <a:cubicBezTo>
                    <a:pt x="1622778" y="23989"/>
                    <a:pt x="1637062" y="23780"/>
                    <a:pt x="1651000" y="21167"/>
                  </a:cubicBezTo>
                  <a:cubicBezTo>
                    <a:pt x="1659772" y="19522"/>
                    <a:pt x="1667649" y="14450"/>
                    <a:pt x="1676400" y="12700"/>
                  </a:cubicBezTo>
                  <a:cubicBezTo>
                    <a:pt x="1703272" y="7326"/>
                    <a:pt x="1690586" y="10212"/>
                    <a:pt x="1714500" y="4234"/>
                  </a:cubicBezTo>
                  <a:cubicBezTo>
                    <a:pt x="1768946" y="12011"/>
                    <a:pt x="1738923" y="8622"/>
                    <a:pt x="1824567" y="12700"/>
                  </a:cubicBezTo>
                  <a:lnTo>
                    <a:pt x="1921934" y="16934"/>
                  </a:lnTo>
                  <a:cubicBezTo>
                    <a:pt x="1957875" y="28913"/>
                    <a:pt x="1910948" y="15376"/>
                    <a:pt x="1993900" y="12700"/>
                  </a:cubicBezTo>
                  <a:lnTo>
                    <a:pt x="2125134" y="8467"/>
                  </a:lnTo>
                  <a:cubicBezTo>
                    <a:pt x="2137834" y="7056"/>
                    <a:pt x="2150458" y="3984"/>
                    <a:pt x="2163234" y="4234"/>
                  </a:cubicBezTo>
                  <a:cubicBezTo>
                    <a:pt x="2222556" y="5397"/>
                    <a:pt x="2341034" y="12700"/>
                    <a:pt x="2341034" y="12700"/>
                  </a:cubicBezTo>
                  <a:cubicBezTo>
                    <a:pt x="2379888" y="25652"/>
                    <a:pt x="2357554" y="22055"/>
                    <a:pt x="2408767" y="16934"/>
                  </a:cubicBezTo>
                  <a:cubicBezTo>
                    <a:pt x="2425483" y="11361"/>
                    <a:pt x="2417005" y="12700"/>
                    <a:pt x="2434167" y="12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1926167" y="3395128"/>
              <a:ext cx="243416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650066" y="3310467"/>
              <a:ext cx="1083657" cy="18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1747143974"/>
                </p:ext>
              </p:extLst>
            </p:nvPr>
          </p:nvGraphicFramePr>
          <p:xfrm>
            <a:off x="2733675" y="3272097"/>
            <a:ext cx="876300" cy="246062"/>
          </p:xfrm>
          <a:graphic>
            <a:graphicData uri="http://schemas.openxmlformats.org/presentationml/2006/ole">
              <mc:AlternateContent xmlns:mc="http://schemas.openxmlformats.org/markup-compatibility/2006">
                <mc:Choice xmlns:v="urn:schemas-microsoft-com:vml" Requires="v">
                  <p:oleObj spid="_x0000_s27650" name="Equation" r:id="rId5" imgW="546100" imgH="152400" progId="Equation.DSMT4">
                    <p:embed/>
                  </p:oleObj>
                </mc:Choice>
                <mc:Fallback>
                  <p:oleObj name="Equation" r:id="rId5" imgW="546100" imgH="152400" progId="Equation.DSMT4">
                    <p:embed/>
                    <p:pic>
                      <p:nvPicPr>
                        <p:cNvPr id="0" name=""/>
                        <p:cNvPicPr/>
                        <p:nvPr/>
                      </p:nvPicPr>
                      <p:blipFill>
                        <a:blip r:embed="rId6"/>
                        <a:stretch>
                          <a:fillRect/>
                        </a:stretch>
                      </p:blipFill>
                      <p:spPr>
                        <a:xfrm>
                          <a:off x="2733675" y="3272097"/>
                          <a:ext cx="876300" cy="246062"/>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812894057"/>
                </p:ext>
              </p:extLst>
            </p:nvPr>
          </p:nvGraphicFramePr>
          <p:xfrm>
            <a:off x="2650066" y="2685520"/>
            <a:ext cx="733425" cy="328613"/>
          </p:xfrm>
          <a:graphic>
            <a:graphicData uri="http://schemas.openxmlformats.org/presentationml/2006/ole">
              <mc:AlternateContent xmlns:mc="http://schemas.openxmlformats.org/markup-compatibility/2006">
                <mc:Choice xmlns:v="urn:schemas-microsoft-com:vml" Requires="v">
                  <p:oleObj spid="_x0000_s27651" name="Equation" r:id="rId7" imgW="457200" imgH="203200" progId="Equation.DSMT4">
                    <p:embed/>
                  </p:oleObj>
                </mc:Choice>
                <mc:Fallback>
                  <p:oleObj name="Equation" r:id="rId7" imgW="457200" imgH="203200" progId="Equation.DSMT4">
                    <p:embed/>
                    <p:pic>
                      <p:nvPicPr>
                        <p:cNvPr id="0" name=""/>
                        <p:cNvPicPr/>
                        <p:nvPr/>
                      </p:nvPicPr>
                      <p:blipFill>
                        <a:blip r:embed="rId8"/>
                        <a:stretch>
                          <a:fillRect/>
                        </a:stretch>
                      </p:blipFill>
                      <p:spPr>
                        <a:xfrm>
                          <a:off x="2650066" y="2685520"/>
                          <a:ext cx="733425" cy="328613"/>
                        </a:xfrm>
                        <a:prstGeom prst="rect">
                          <a:avLst/>
                        </a:prstGeom>
                      </p:spPr>
                    </p:pic>
                  </p:oleObj>
                </mc:Fallback>
              </mc:AlternateContent>
            </a:graphicData>
          </a:graphic>
        </p:graphicFrame>
        <p:sp>
          <p:nvSpPr>
            <p:cNvPr id="19" name="Freeform 18"/>
            <p:cNvSpPr/>
            <p:nvPr/>
          </p:nvSpPr>
          <p:spPr>
            <a:xfrm>
              <a:off x="5490634" y="3041650"/>
              <a:ext cx="1171575" cy="57150"/>
            </a:xfrm>
            <a:custGeom>
              <a:avLst/>
              <a:gdLst>
                <a:gd name="connsiteX0" fmla="*/ 0 w 1171575"/>
                <a:gd name="connsiteY0" fmla="*/ 3175 h 57150"/>
                <a:gd name="connsiteX1" fmla="*/ 149225 w 1171575"/>
                <a:gd name="connsiteY1" fmla="*/ 53975 h 57150"/>
                <a:gd name="connsiteX2" fmla="*/ 1022350 w 1171575"/>
                <a:gd name="connsiteY2" fmla="*/ 57150 h 57150"/>
                <a:gd name="connsiteX3" fmla="*/ 1171575 w 1171575"/>
                <a:gd name="connsiteY3" fmla="*/ 0 h 57150"/>
                <a:gd name="connsiteX4" fmla="*/ 0 w 1171575"/>
                <a:gd name="connsiteY4" fmla="*/ 31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57150">
                  <a:moveTo>
                    <a:pt x="0" y="3175"/>
                  </a:moveTo>
                  <a:lnTo>
                    <a:pt x="149225" y="53975"/>
                  </a:lnTo>
                  <a:lnTo>
                    <a:pt x="1022350" y="57150"/>
                  </a:lnTo>
                  <a:lnTo>
                    <a:pt x="1171575" y="0"/>
                  </a:lnTo>
                  <a:lnTo>
                    <a:pt x="0" y="3175"/>
                  </a:lnTo>
                  <a:close/>
                </a:path>
              </a:pathLst>
            </a:cu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extLst>
                <p:ext uri="{D42A27DB-BD31-4B8C-83A1-F6EECF244321}">
                  <p14:modId xmlns:p14="http://schemas.microsoft.com/office/powerpoint/2010/main" val="1163958182"/>
                </p:ext>
              </p:extLst>
            </p:nvPr>
          </p:nvGraphicFramePr>
          <p:xfrm>
            <a:off x="5787497" y="2673350"/>
            <a:ext cx="528637" cy="328613"/>
          </p:xfrm>
          <a:graphic>
            <a:graphicData uri="http://schemas.openxmlformats.org/presentationml/2006/ole">
              <mc:AlternateContent xmlns:mc="http://schemas.openxmlformats.org/markup-compatibility/2006">
                <mc:Choice xmlns:v="urn:schemas-microsoft-com:vml" Requires="v">
                  <p:oleObj spid="_x0000_s27652" name="Equation" r:id="rId9" imgW="330200" imgH="203200" progId="Equation.DSMT4">
                    <p:embed/>
                  </p:oleObj>
                </mc:Choice>
                <mc:Fallback>
                  <p:oleObj name="Equation" r:id="rId9" imgW="330200" imgH="203200" progId="Equation.DSMT4">
                    <p:embed/>
                    <p:pic>
                      <p:nvPicPr>
                        <p:cNvPr id="0" name=""/>
                        <p:cNvPicPr/>
                        <p:nvPr/>
                      </p:nvPicPr>
                      <p:blipFill>
                        <a:blip r:embed="rId10"/>
                        <a:stretch>
                          <a:fillRect/>
                        </a:stretch>
                      </p:blipFill>
                      <p:spPr>
                        <a:xfrm>
                          <a:off x="5787497" y="2673350"/>
                          <a:ext cx="528637" cy="328613"/>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4156944659"/>
                </p:ext>
              </p:extLst>
            </p:nvPr>
          </p:nvGraphicFramePr>
          <p:xfrm>
            <a:off x="6765396" y="3213618"/>
            <a:ext cx="896938" cy="266700"/>
          </p:xfrm>
          <a:graphic>
            <a:graphicData uri="http://schemas.openxmlformats.org/presentationml/2006/ole">
              <mc:AlternateContent xmlns:mc="http://schemas.openxmlformats.org/markup-compatibility/2006">
                <mc:Choice xmlns:v="urn:schemas-microsoft-com:vml" Requires="v">
                  <p:oleObj spid="_x0000_s27653" name="Equation" r:id="rId11" imgW="558800" imgH="165100" progId="Equation.DSMT4">
                    <p:embed/>
                  </p:oleObj>
                </mc:Choice>
                <mc:Fallback>
                  <p:oleObj name="Equation" r:id="rId11" imgW="558800" imgH="165100" progId="Equation.DSMT4">
                    <p:embed/>
                    <p:pic>
                      <p:nvPicPr>
                        <p:cNvPr id="0" name=""/>
                        <p:cNvPicPr/>
                        <p:nvPr/>
                      </p:nvPicPr>
                      <p:blipFill>
                        <a:blip r:embed="rId12"/>
                        <a:stretch>
                          <a:fillRect/>
                        </a:stretch>
                      </p:blipFill>
                      <p:spPr>
                        <a:xfrm>
                          <a:off x="6765396" y="3213618"/>
                          <a:ext cx="896938" cy="2667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1742225282"/>
                </p:ext>
              </p:extLst>
            </p:nvPr>
          </p:nvGraphicFramePr>
          <p:xfrm>
            <a:off x="6662209" y="2103315"/>
            <a:ext cx="1055687" cy="801688"/>
          </p:xfrm>
          <a:graphic>
            <a:graphicData uri="http://schemas.openxmlformats.org/presentationml/2006/ole">
              <mc:AlternateContent xmlns:mc="http://schemas.openxmlformats.org/markup-compatibility/2006">
                <mc:Choice xmlns:v="urn:schemas-microsoft-com:vml" Requires="v">
                  <p:oleObj spid="_x0000_s27654" name="Equation" r:id="rId13" imgW="660400" imgH="495300" progId="Equation.DSMT4">
                    <p:embed/>
                  </p:oleObj>
                </mc:Choice>
                <mc:Fallback>
                  <p:oleObj name="Equation" r:id="rId13" imgW="660400" imgH="495300" progId="Equation.DSMT4">
                    <p:embed/>
                    <p:pic>
                      <p:nvPicPr>
                        <p:cNvPr id="0" name=""/>
                        <p:cNvPicPr/>
                        <p:nvPr/>
                      </p:nvPicPr>
                      <p:blipFill>
                        <a:blip r:embed="rId14"/>
                        <a:stretch>
                          <a:fillRect/>
                        </a:stretch>
                      </p:blipFill>
                      <p:spPr>
                        <a:xfrm>
                          <a:off x="6662209" y="2103315"/>
                          <a:ext cx="1055687" cy="801688"/>
                        </a:xfrm>
                        <a:prstGeom prst="rect">
                          <a:avLst/>
                        </a:prstGeom>
                      </p:spPr>
                    </p:pic>
                  </p:oleObj>
                </mc:Fallback>
              </mc:AlternateContent>
            </a:graphicData>
          </a:graphic>
        </p:graphicFrame>
        <p:sp>
          <p:nvSpPr>
            <p:cNvPr id="22" name="Right Triangle 21"/>
            <p:cNvSpPr/>
            <p:nvPr/>
          </p:nvSpPr>
          <p:spPr>
            <a:xfrm>
              <a:off x="8729134" y="2243685"/>
              <a:ext cx="228601" cy="804315"/>
            </a:xfrm>
            <a:prstGeom prst="rtTriangl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8417984" y="2486025"/>
              <a:ext cx="304800" cy="501650"/>
            </a:xfrm>
            <a:custGeom>
              <a:avLst/>
              <a:gdLst>
                <a:gd name="connsiteX0" fmla="*/ 304800 w 304800"/>
                <a:gd name="connsiteY0" fmla="*/ 282575 h 501650"/>
                <a:gd name="connsiteX1" fmla="*/ 263525 w 304800"/>
                <a:gd name="connsiteY1" fmla="*/ 285750 h 501650"/>
                <a:gd name="connsiteX2" fmla="*/ 206375 w 304800"/>
                <a:gd name="connsiteY2" fmla="*/ 9525 h 501650"/>
                <a:gd name="connsiteX3" fmla="*/ 180975 w 304800"/>
                <a:gd name="connsiteY3" fmla="*/ 495300 h 501650"/>
                <a:gd name="connsiteX4" fmla="*/ 104775 w 304800"/>
                <a:gd name="connsiteY4" fmla="*/ 6350 h 501650"/>
                <a:gd name="connsiteX5" fmla="*/ 82550 w 304800"/>
                <a:gd name="connsiteY5" fmla="*/ 501650 h 501650"/>
                <a:gd name="connsiteX6" fmla="*/ 12700 w 304800"/>
                <a:gd name="connsiteY6" fmla="*/ 0 h 501650"/>
                <a:gd name="connsiteX7" fmla="*/ 0 w 304800"/>
                <a:gd name="connsiteY7" fmla="*/ 3333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01650">
                  <a:moveTo>
                    <a:pt x="304800" y="282575"/>
                  </a:moveTo>
                  <a:lnTo>
                    <a:pt x="263525" y="285750"/>
                  </a:lnTo>
                  <a:lnTo>
                    <a:pt x="206375" y="9525"/>
                  </a:lnTo>
                  <a:lnTo>
                    <a:pt x="180975" y="495300"/>
                  </a:lnTo>
                  <a:lnTo>
                    <a:pt x="104775" y="6350"/>
                  </a:lnTo>
                  <a:lnTo>
                    <a:pt x="82550" y="501650"/>
                  </a:lnTo>
                  <a:lnTo>
                    <a:pt x="12700" y="0"/>
                  </a:lnTo>
                  <a:lnTo>
                    <a:pt x="0" y="3333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2496767598"/>
                </p:ext>
              </p:extLst>
            </p:nvPr>
          </p:nvGraphicFramePr>
          <p:xfrm>
            <a:off x="7662334" y="1887538"/>
            <a:ext cx="1308100" cy="266700"/>
          </p:xfrm>
          <a:graphic>
            <a:graphicData uri="http://schemas.openxmlformats.org/presentationml/2006/ole">
              <mc:AlternateContent xmlns:mc="http://schemas.openxmlformats.org/markup-compatibility/2006">
                <mc:Choice xmlns:v="urn:schemas-microsoft-com:vml" Requires="v">
                  <p:oleObj spid="_x0000_s27655" name="Equation" r:id="rId15" imgW="812800" imgH="165100" progId="Equation.DSMT4">
                    <p:embed/>
                  </p:oleObj>
                </mc:Choice>
                <mc:Fallback>
                  <p:oleObj name="Equation" r:id="rId15" imgW="812800" imgH="165100" progId="Equation.DSMT4">
                    <p:embed/>
                    <p:pic>
                      <p:nvPicPr>
                        <p:cNvPr id="0" name=""/>
                        <p:cNvPicPr/>
                        <p:nvPr/>
                      </p:nvPicPr>
                      <p:blipFill>
                        <a:blip r:embed="rId16"/>
                        <a:stretch>
                          <a:fillRect/>
                        </a:stretch>
                      </p:blipFill>
                      <p:spPr>
                        <a:xfrm>
                          <a:off x="7662334" y="1887538"/>
                          <a:ext cx="1308100" cy="2667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788699100"/>
                </p:ext>
              </p:extLst>
            </p:nvPr>
          </p:nvGraphicFramePr>
          <p:xfrm>
            <a:off x="5490634" y="3251459"/>
            <a:ext cx="974725" cy="266700"/>
          </p:xfrm>
          <a:graphic>
            <a:graphicData uri="http://schemas.openxmlformats.org/presentationml/2006/ole">
              <mc:AlternateContent xmlns:mc="http://schemas.openxmlformats.org/markup-compatibility/2006">
                <mc:Choice xmlns:v="urn:schemas-microsoft-com:vml" Requires="v">
                  <p:oleObj spid="_x0000_s27656" name="Equation" r:id="rId17" imgW="609600" imgH="165100" progId="Equation.DSMT4">
                    <p:embed/>
                  </p:oleObj>
                </mc:Choice>
                <mc:Fallback>
                  <p:oleObj name="Equation" r:id="rId17" imgW="609600" imgH="165100" progId="Equation.DSMT4">
                    <p:embed/>
                    <p:pic>
                      <p:nvPicPr>
                        <p:cNvPr id="0" name=""/>
                        <p:cNvPicPr/>
                        <p:nvPr/>
                      </p:nvPicPr>
                      <p:blipFill>
                        <a:blip r:embed="rId18"/>
                        <a:stretch>
                          <a:fillRect/>
                        </a:stretch>
                      </p:blipFill>
                      <p:spPr>
                        <a:xfrm>
                          <a:off x="5490634" y="3251459"/>
                          <a:ext cx="974725" cy="2667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927948345"/>
                </p:ext>
              </p:extLst>
            </p:nvPr>
          </p:nvGraphicFramePr>
          <p:xfrm>
            <a:off x="7955551" y="3251200"/>
            <a:ext cx="1096963" cy="266700"/>
          </p:xfrm>
          <a:graphic>
            <a:graphicData uri="http://schemas.openxmlformats.org/presentationml/2006/ole">
              <mc:AlternateContent xmlns:mc="http://schemas.openxmlformats.org/markup-compatibility/2006">
                <mc:Choice xmlns:v="urn:schemas-microsoft-com:vml" Requires="v">
                  <p:oleObj spid="_x0000_s27657" name="Equation" r:id="rId19" imgW="685800" imgH="165100" progId="Equation.DSMT4">
                    <p:embed/>
                  </p:oleObj>
                </mc:Choice>
                <mc:Fallback>
                  <p:oleObj name="Equation" r:id="rId19" imgW="685800" imgH="165100" progId="Equation.DSMT4">
                    <p:embed/>
                    <p:pic>
                      <p:nvPicPr>
                        <p:cNvPr id="0" name=""/>
                        <p:cNvPicPr/>
                        <p:nvPr/>
                      </p:nvPicPr>
                      <p:blipFill>
                        <a:blip r:embed="rId20"/>
                        <a:stretch>
                          <a:fillRect/>
                        </a:stretch>
                      </p:blipFill>
                      <p:spPr>
                        <a:xfrm>
                          <a:off x="7955551" y="3251200"/>
                          <a:ext cx="1096963" cy="266700"/>
                        </a:xfrm>
                        <a:prstGeom prst="rect">
                          <a:avLst/>
                        </a:prstGeom>
                      </p:spPr>
                    </p:pic>
                  </p:oleObj>
                </mc:Fallback>
              </mc:AlternateContent>
            </a:graphicData>
          </a:graphic>
        </p:graphicFrame>
        <p:cxnSp>
          <p:nvCxnSpPr>
            <p:cNvPr id="3" name="Straight Arrow Connector 2"/>
            <p:cNvCxnSpPr/>
            <p:nvPr/>
          </p:nvCxnSpPr>
          <p:spPr>
            <a:xfrm>
              <a:off x="6828367" y="3098800"/>
              <a:ext cx="655108" cy="0"/>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3557026536"/>
                </p:ext>
              </p:extLst>
            </p:nvPr>
          </p:nvGraphicFramePr>
          <p:xfrm>
            <a:off x="2161647" y="2465388"/>
            <a:ext cx="1711325" cy="266700"/>
          </p:xfrm>
          <a:graphic>
            <a:graphicData uri="http://schemas.openxmlformats.org/presentationml/2006/ole">
              <mc:AlternateContent xmlns:mc="http://schemas.openxmlformats.org/markup-compatibility/2006">
                <mc:Choice xmlns:v="urn:schemas-microsoft-com:vml" Requires="v">
                  <p:oleObj spid="_x0000_s27658" name="Equation" r:id="rId21" imgW="1066800" imgH="165100" progId="Equation.DSMT4">
                    <p:embed/>
                  </p:oleObj>
                </mc:Choice>
                <mc:Fallback>
                  <p:oleObj name="Equation" r:id="rId21" imgW="1066800" imgH="165100" progId="Equation.DSMT4">
                    <p:embed/>
                    <p:pic>
                      <p:nvPicPr>
                        <p:cNvPr id="0" name=""/>
                        <p:cNvPicPr/>
                        <p:nvPr/>
                      </p:nvPicPr>
                      <p:blipFill>
                        <a:blip r:embed="rId22"/>
                        <a:stretch>
                          <a:fillRect/>
                        </a:stretch>
                      </p:blipFill>
                      <p:spPr>
                        <a:xfrm>
                          <a:off x="2161647" y="2465388"/>
                          <a:ext cx="1711325" cy="2667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958318568"/>
                </p:ext>
              </p:extLst>
            </p:nvPr>
          </p:nvGraphicFramePr>
          <p:xfrm>
            <a:off x="1980172" y="1791521"/>
            <a:ext cx="1078791" cy="328076"/>
          </p:xfrm>
          <a:graphic>
            <a:graphicData uri="http://schemas.openxmlformats.org/presentationml/2006/ole">
              <mc:AlternateContent xmlns:mc="http://schemas.openxmlformats.org/markup-compatibility/2006">
                <mc:Choice xmlns:v="urn:schemas-microsoft-com:vml" Requires="v">
                  <p:oleObj spid="_x0000_s27659" name="Equation" r:id="rId23" imgW="673100" imgH="203200" progId="Equation.DSMT4">
                    <p:embed/>
                  </p:oleObj>
                </mc:Choice>
                <mc:Fallback>
                  <p:oleObj name="Equation" r:id="rId23" imgW="673100" imgH="203200" progId="Equation.DSMT4">
                    <p:embed/>
                    <p:pic>
                      <p:nvPicPr>
                        <p:cNvPr id="0" name=""/>
                        <p:cNvPicPr/>
                        <p:nvPr/>
                      </p:nvPicPr>
                      <p:blipFill>
                        <a:blip r:embed="rId24"/>
                        <a:stretch>
                          <a:fillRect/>
                        </a:stretch>
                      </p:blipFill>
                      <p:spPr>
                        <a:xfrm>
                          <a:off x="1980172" y="1791521"/>
                          <a:ext cx="1078791" cy="328076"/>
                        </a:xfrm>
                        <a:prstGeom prst="rect">
                          <a:avLst/>
                        </a:prstGeom>
                      </p:spPr>
                    </p:pic>
                  </p:oleObj>
                </mc:Fallback>
              </mc:AlternateContent>
            </a:graphicData>
          </a:graphic>
        </p:graphicFrame>
      </p:grpSp>
      <p:graphicFrame>
        <p:nvGraphicFramePr>
          <p:cNvPr id="31" name="Object 30"/>
          <p:cNvGraphicFramePr>
            <a:graphicFrameLocks noChangeAspect="1"/>
          </p:cNvGraphicFramePr>
          <p:nvPr>
            <p:extLst>
              <p:ext uri="{D42A27DB-BD31-4B8C-83A1-F6EECF244321}">
                <p14:modId xmlns:p14="http://schemas.microsoft.com/office/powerpoint/2010/main" val="136966808"/>
              </p:ext>
            </p:extLst>
          </p:nvPr>
        </p:nvGraphicFramePr>
        <p:xfrm>
          <a:off x="207963" y="3095625"/>
          <a:ext cx="8855075" cy="390525"/>
        </p:xfrm>
        <a:graphic>
          <a:graphicData uri="http://schemas.openxmlformats.org/presentationml/2006/ole">
            <mc:AlternateContent xmlns:mc="http://schemas.openxmlformats.org/markup-compatibility/2006">
              <mc:Choice xmlns:v="urn:schemas-microsoft-com:vml" Requires="v">
                <p:oleObj spid="_x0000_s27660" name="Equation" r:id="rId25" imgW="6057900" imgH="266700" progId="Equation.DSMT4">
                  <p:embed/>
                </p:oleObj>
              </mc:Choice>
              <mc:Fallback>
                <p:oleObj name="Equation" r:id="rId25" imgW="6057900" imgH="266700" progId="Equation.DSMT4">
                  <p:embed/>
                  <p:pic>
                    <p:nvPicPr>
                      <p:cNvPr id="0" name=""/>
                      <p:cNvPicPr/>
                      <p:nvPr/>
                    </p:nvPicPr>
                    <p:blipFill>
                      <a:blip r:embed="rId26"/>
                      <a:stretch>
                        <a:fillRect/>
                      </a:stretch>
                    </p:blipFill>
                    <p:spPr>
                      <a:xfrm>
                        <a:off x="207963" y="3095625"/>
                        <a:ext cx="8855075" cy="3905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582844584"/>
              </p:ext>
            </p:extLst>
          </p:nvPr>
        </p:nvGraphicFramePr>
        <p:xfrm>
          <a:off x="433332" y="3724275"/>
          <a:ext cx="482600" cy="223837"/>
        </p:xfrm>
        <a:graphic>
          <a:graphicData uri="http://schemas.openxmlformats.org/presentationml/2006/ole">
            <mc:AlternateContent xmlns:mc="http://schemas.openxmlformats.org/markup-compatibility/2006">
              <mc:Choice xmlns:v="urn:schemas-microsoft-com:vml" Requires="v">
                <p:oleObj spid="_x0000_s27661" name="Equation" r:id="rId27" imgW="330200" imgH="152400" progId="Equation.DSMT4">
                  <p:embed/>
                </p:oleObj>
              </mc:Choice>
              <mc:Fallback>
                <p:oleObj name="Equation" r:id="rId27" imgW="330200" imgH="152400" progId="Equation.DSMT4">
                  <p:embed/>
                  <p:pic>
                    <p:nvPicPr>
                      <p:cNvPr id="0" name=""/>
                      <p:cNvPicPr/>
                      <p:nvPr/>
                    </p:nvPicPr>
                    <p:blipFill>
                      <a:blip r:embed="rId28"/>
                      <a:stretch>
                        <a:fillRect/>
                      </a:stretch>
                    </p:blipFill>
                    <p:spPr>
                      <a:xfrm>
                        <a:off x="433332" y="3724275"/>
                        <a:ext cx="482600" cy="22383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836085120"/>
              </p:ext>
            </p:extLst>
          </p:nvPr>
        </p:nvGraphicFramePr>
        <p:xfrm>
          <a:off x="236538" y="5033963"/>
          <a:ext cx="8710612" cy="1452562"/>
        </p:xfrm>
        <a:graphic>
          <a:graphicData uri="http://schemas.openxmlformats.org/presentationml/2006/ole">
            <mc:AlternateContent xmlns:mc="http://schemas.openxmlformats.org/markup-compatibility/2006">
              <mc:Choice xmlns:v="urn:schemas-microsoft-com:vml" Requires="v">
                <p:oleObj spid="_x0000_s27662" name="Equation" r:id="rId29" imgW="5956300" imgH="990600" progId="Equation.DSMT4">
                  <p:embed/>
                </p:oleObj>
              </mc:Choice>
              <mc:Fallback>
                <p:oleObj name="Equation" r:id="rId29" imgW="5956300" imgH="990600" progId="Equation.DSMT4">
                  <p:embed/>
                  <p:pic>
                    <p:nvPicPr>
                      <p:cNvPr id="0" name=""/>
                      <p:cNvPicPr/>
                      <p:nvPr/>
                    </p:nvPicPr>
                    <p:blipFill>
                      <a:blip r:embed="rId30"/>
                      <a:stretch>
                        <a:fillRect/>
                      </a:stretch>
                    </p:blipFill>
                    <p:spPr>
                      <a:xfrm>
                        <a:off x="236538" y="5033963"/>
                        <a:ext cx="8710612" cy="1452562"/>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657385265"/>
              </p:ext>
            </p:extLst>
          </p:nvPr>
        </p:nvGraphicFramePr>
        <p:xfrm>
          <a:off x="825500" y="3629025"/>
          <a:ext cx="1076325" cy="354013"/>
        </p:xfrm>
        <a:graphic>
          <a:graphicData uri="http://schemas.openxmlformats.org/presentationml/2006/ole">
            <mc:AlternateContent xmlns:mc="http://schemas.openxmlformats.org/markup-compatibility/2006">
              <mc:Choice xmlns:v="urn:schemas-microsoft-com:vml" Requires="v">
                <p:oleObj spid="_x0000_s27663" name="Equation" r:id="rId31" imgW="736600" imgH="241300" progId="Equation.DSMT4">
                  <p:embed/>
                </p:oleObj>
              </mc:Choice>
              <mc:Fallback>
                <p:oleObj name="Equation" r:id="rId31" imgW="736600" imgH="241300" progId="Equation.DSMT4">
                  <p:embed/>
                  <p:pic>
                    <p:nvPicPr>
                      <p:cNvPr id="0" name=""/>
                      <p:cNvPicPr/>
                      <p:nvPr/>
                    </p:nvPicPr>
                    <p:blipFill>
                      <a:blip r:embed="rId32"/>
                      <a:stretch>
                        <a:fillRect/>
                      </a:stretch>
                    </p:blipFill>
                    <p:spPr>
                      <a:xfrm>
                        <a:off x="825500" y="3629025"/>
                        <a:ext cx="1076325" cy="354013"/>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961454926"/>
              </p:ext>
            </p:extLst>
          </p:nvPr>
        </p:nvGraphicFramePr>
        <p:xfrm>
          <a:off x="7900988" y="3697288"/>
          <a:ext cx="482600" cy="223837"/>
        </p:xfrm>
        <a:graphic>
          <a:graphicData uri="http://schemas.openxmlformats.org/presentationml/2006/ole">
            <mc:AlternateContent xmlns:mc="http://schemas.openxmlformats.org/markup-compatibility/2006">
              <mc:Choice xmlns:v="urn:schemas-microsoft-com:vml" Requires="v">
                <p:oleObj spid="_x0000_s27664" name="Equation" r:id="rId33" imgW="330200" imgH="152400" progId="Equation.DSMT4">
                  <p:embed/>
                </p:oleObj>
              </mc:Choice>
              <mc:Fallback>
                <p:oleObj name="Equation" r:id="rId33" imgW="330200" imgH="152400" progId="Equation.DSMT4">
                  <p:embed/>
                  <p:pic>
                    <p:nvPicPr>
                      <p:cNvPr id="0" name=""/>
                      <p:cNvPicPr/>
                      <p:nvPr/>
                    </p:nvPicPr>
                    <p:blipFill>
                      <a:blip r:embed="rId34"/>
                      <a:stretch>
                        <a:fillRect/>
                      </a:stretch>
                    </p:blipFill>
                    <p:spPr>
                      <a:xfrm>
                        <a:off x="7900988" y="3697288"/>
                        <a:ext cx="482600" cy="223837"/>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617670788"/>
              </p:ext>
            </p:extLst>
          </p:nvPr>
        </p:nvGraphicFramePr>
        <p:xfrm>
          <a:off x="8279862" y="3508375"/>
          <a:ext cx="706438" cy="576262"/>
        </p:xfrm>
        <a:graphic>
          <a:graphicData uri="http://schemas.openxmlformats.org/presentationml/2006/ole">
            <mc:AlternateContent xmlns:mc="http://schemas.openxmlformats.org/markup-compatibility/2006">
              <mc:Choice xmlns:v="urn:schemas-microsoft-com:vml" Requires="v">
                <p:oleObj spid="_x0000_s27665" name="Equation" r:id="rId35" imgW="482600" imgH="393700" progId="Equation.DSMT4">
                  <p:embed/>
                </p:oleObj>
              </mc:Choice>
              <mc:Fallback>
                <p:oleObj name="Equation" r:id="rId35" imgW="482600" imgH="393700" progId="Equation.DSMT4">
                  <p:embed/>
                  <p:pic>
                    <p:nvPicPr>
                      <p:cNvPr id="0" name=""/>
                      <p:cNvPicPr/>
                      <p:nvPr/>
                    </p:nvPicPr>
                    <p:blipFill>
                      <a:blip r:embed="rId36"/>
                      <a:stretch>
                        <a:fillRect/>
                      </a:stretch>
                    </p:blipFill>
                    <p:spPr>
                      <a:xfrm>
                        <a:off x="8279862" y="3508375"/>
                        <a:ext cx="706438" cy="576262"/>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042796097"/>
              </p:ext>
            </p:extLst>
          </p:nvPr>
        </p:nvGraphicFramePr>
        <p:xfrm>
          <a:off x="1785938" y="3603625"/>
          <a:ext cx="5811837" cy="409575"/>
        </p:xfrm>
        <a:graphic>
          <a:graphicData uri="http://schemas.openxmlformats.org/presentationml/2006/ole">
            <mc:AlternateContent xmlns:mc="http://schemas.openxmlformats.org/markup-compatibility/2006">
              <mc:Choice xmlns:v="urn:schemas-microsoft-com:vml" Requires="v">
                <p:oleObj spid="_x0000_s27666" name="Equation" r:id="rId37" imgW="3975100" imgH="279400" progId="Equation.DSMT4">
                  <p:embed/>
                </p:oleObj>
              </mc:Choice>
              <mc:Fallback>
                <p:oleObj name="Equation" r:id="rId37" imgW="3975100" imgH="279400" progId="Equation.DSMT4">
                  <p:embed/>
                  <p:pic>
                    <p:nvPicPr>
                      <p:cNvPr id="0" name=""/>
                      <p:cNvPicPr/>
                      <p:nvPr/>
                    </p:nvPicPr>
                    <p:blipFill>
                      <a:blip r:embed="rId38"/>
                      <a:stretch>
                        <a:fillRect/>
                      </a:stretch>
                    </p:blipFill>
                    <p:spPr>
                      <a:xfrm>
                        <a:off x="1785938" y="3603625"/>
                        <a:ext cx="5811837" cy="409575"/>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684074302"/>
              </p:ext>
            </p:extLst>
          </p:nvPr>
        </p:nvGraphicFramePr>
        <p:xfrm>
          <a:off x="433388" y="4116388"/>
          <a:ext cx="1336675" cy="354012"/>
        </p:xfrm>
        <a:graphic>
          <a:graphicData uri="http://schemas.openxmlformats.org/presentationml/2006/ole">
            <mc:AlternateContent xmlns:mc="http://schemas.openxmlformats.org/markup-compatibility/2006">
              <mc:Choice xmlns:v="urn:schemas-microsoft-com:vml" Requires="v">
                <p:oleObj spid="_x0000_s27667" name="Equation" r:id="rId39" imgW="914400" imgH="241300" progId="Equation.DSMT4">
                  <p:embed/>
                </p:oleObj>
              </mc:Choice>
              <mc:Fallback>
                <p:oleObj name="Equation" r:id="rId39" imgW="914400" imgH="241300" progId="Equation.DSMT4">
                  <p:embed/>
                  <p:pic>
                    <p:nvPicPr>
                      <p:cNvPr id="0" name=""/>
                      <p:cNvPicPr/>
                      <p:nvPr/>
                    </p:nvPicPr>
                    <p:blipFill>
                      <a:blip r:embed="rId40"/>
                      <a:stretch>
                        <a:fillRect/>
                      </a:stretch>
                    </p:blipFill>
                    <p:spPr>
                      <a:xfrm>
                        <a:off x="433388" y="4116388"/>
                        <a:ext cx="1336675" cy="354012"/>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93440752"/>
              </p:ext>
            </p:extLst>
          </p:nvPr>
        </p:nvGraphicFramePr>
        <p:xfrm>
          <a:off x="1771650" y="3997325"/>
          <a:ext cx="5810250" cy="539750"/>
        </p:xfrm>
        <a:graphic>
          <a:graphicData uri="http://schemas.openxmlformats.org/presentationml/2006/ole">
            <mc:AlternateContent xmlns:mc="http://schemas.openxmlformats.org/markup-compatibility/2006">
              <mc:Choice xmlns:v="urn:schemas-microsoft-com:vml" Requires="v">
                <p:oleObj spid="_x0000_s27668" name="Equation" r:id="rId41" imgW="3975100" imgH="368300" progId="Equation.DSMT4">
                  <p:embed/>
                </p:oleObj>
              </mc:Choice>
              <mc:Fallback>
                <p:oleObj name="Equation" r:id="rId41" imgW="3975100" imgH="368300" progId="Equation.DSMT4">
                  <p:embed/>
                  <p:pic>
                    <p:nvPicPr>
                      <p:cNvPr id="0" name=""/>
                      <p:cNvPicPr/>
                      <p:nvPr/>
                    </p:nvPicPr>
                    <p:blipFill>
                      <a:blip r:embed="rId42"/>
                      <a:stretch>
                        <a:fillRect/>
                      </a:stretch>
                    </p:blipFill>
                    <p:spPr>
                      <a:xfrm>
                        <a:off x="1771650" y="3997325"/>
                        <a:ext cx="5810250" cy="53975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544942502"/>
              </p:ext>
            </p:extLst>
          </p:nvPr>
        </p:nvGraphicFramePr>
        <p:xfrm>
          <a:off x="7918450" y="4000500"/>
          <a:ext cx="1038225" cy="577850"/>
        </p:xfrm>
        <a:graphic>
          <a:graphicData uri="http://schemas.openxmlformats.org/presentationml/2006/ole">
            <mc:AlternateContent xmlns:mc="http://schemas.openxmlformats.org/markup-compatibility/2006">
              <mc:Choice xmlns:v="urn:schemas-microsoft-com:vml" Requires="v">
                <p:oleObj spid="_x0000_s27669" name="Equation" r:id="rId43" imgW="711200" imgH="393700" progId="Equation.DSMT4">
                  <p:embed/>
                </p:oleObj>
              </mc:Choice>
              <mc:Fallback>
                <p:oleObj name="Equation" r:id="rId43" imgW="711200" imgH="393700" progId="Equation.DSMT4">
                  <p:embed/>
                  <p:pic>
                    <p:nvPicPr>
                      <p:cNvPr id="0" name=""/>
                      <p:cNvPicPr/>
                      <p:nvPr/>
                    </p:nvPicPr>
                    <p:blipFill>
                      <a:blip r:embed="rId44"/>
                      <a:stretch>
                        <a:fillRect/>
                      </a:stretch>
                    </p:blipFill>
                    <p:spPr>
                      <a:xfrm>
                        <a:off x="7918450" y="4000500"/>
                        <a:ext cx="1038225" cy="577850"/>
                      </a:xfrm>
                      <a:prstGeom prst="rect">
                        <a:avLst/>
                      </a:prstGeom>
                    </p:spPr>
                  </p:pic>
                </p:oleObj>
              </mc:Fallback>
            </mc:AlternateContent>
          </a:graphicData>
        </a:graphic>
      </p:graphicFrame>
      <p:cxnSp>
        <p:nvCxnSpPr>
          <p:cNvPr id="50" name="Straight Arrow Connector 49"/>
          <p:cNvCxnSpPr>
            <a:endCxn id="7" idx="7"/>
          </p:cNvCxnSpPr>
          <p:nvPr/>
        </p:nvCxnSpPr>
        <p:spPr>
          <a:xfrm flipV="1">
            <a:off x="4595049" y="1069817"/>
            <a:ext cx="377447" cy="45507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extLst>
              <p:ext uri="{D42A27DB-BD31-4B8C-83A1-F6EECF244321}">
                <p14:modId xmlns:p14="http://schemas.microsoft.com/office/powerpoint/2010/main" val="4215234399"/>
              </p:ext>
            </p:extLst>
          </p:nvPr>
        </p:nvGraphicFramePr>
        <p:xfrm>
          <a:off x="4356099" y="1247545"/>
          <a:ext cx="956165" cy="270391"/>
        </p:xfrm>
        <a:graphic>
          <a:graphicData uri="http://schemas.openxmlformats.org/presentationml/2006/ole">
            <mc:AlternateContent xmlns:mc="http://schemas.openxmlformats.org/markup-compatibility/2006">
              <mc:Choice xmlns:v="urn:schemas-microsoft-com:vml" Requires="v">
                <p:oleObj spid="_x0000_s27670" name="Equation" r:id="rId45" imgW="723900" imgH="203200" progId="Equation.DSMT4">
                  <p:embed/>
                </p:oleObj>
              </mc:Choice>
              <mc:Fallback>
                <p:oleObj name="Equation" r:id="rId45" imgW="723900" imgH="203200" progId="Equation.DSMT4">
                  <p:embed/>
                  <p:pic>
                    <p:nvPicPr>
                      <p:cNvPr id="0" name=""/>
                      <p:cNvPicPr/>
                      <p:nvPr/>
                    </p:nvPicPr>
                    <p:blipFill>
                      <a:blip r:embed="rId46"/>
                      <a:stretch>
                        <a:fillRect/>
                      </a:stretch>
                    </p:blipFill>
                    <p:spPr>
                      <a:xfrm>
                        <a:off x="4356099" y="1247545"/>
                        <a:ext cx="956165" cy="270391"/>
                      </a:xfrm>
                      <a:prstGeom prst="rect">
                        <a:avLst/>
                      </a:prstGeom>
                    </p:spPr>
                  </p:pic>
                </p:oleObj>
              </mc:Fallback>
            </mc:AlternateContent>
          </a:graphicData>
        </a:graphic>
      </p:graphicFrame>
      <p:cxnSp>
        <p:nvCxnSpPr>
          <p:cNvPr id="53" name="Straight Connector 52"/>
          <p:cNvCxnSpPr/>
          <p:nvPr/>
        </p:nvCxnSpPr>
        <p:spPr>
          <a:xfrm flipV="1">
            <a:off x="2960688" y="4084637"/>
            <a:ext cx="315912" cy="393407"/>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664010023"/>
              </p:ext>
            </p:extLst>
          </p:nvPr>
        </p:nvGraphicFramePr>
        <p:xfrm>
          <a:off x="3213357" y="3910012"/>
          <a:ext cx="230187" cy="184150"/>
        </p:xfrm>
        <a:graphic>
          <a:graphicData uri="http://schemas.openxmlformats.org/presentationml/2006/ole">
            <mc:AlternateContent xmlns:mc="http://schemas.openxmlformats.org/markup-compatibility/2006">
              <mc:Choice xmlns:v="urn:schemas-microsoft-com:vml" Requires="v">
                <p:oleObj spid="_x0000_s27671" name="Equation" r:id="rId47" imgW="190500" imgH="152400" progId="Equation.DSMT4">
                  <p:embed/>
                </p:oleObj>
              </mc:Choice>
              <mc:Fallback>
                <p:oleObj name="Equation" r:id="rId47" imgW="190500" imgH="152400" progId="Equation.DSMT4">
                  <p:embed/>
                  <p:pic>
                    <p:nvPicPr>
                      <p:cNvPr id="0" name=""/>
                      <p:cNvPicPr/>
                      <p:nvPr/>
                    </p:nvPicPr>
                    <p:blipFill>
                      <a:blip r:embed="rId48"/>
                      <a:stretch>
                        <a:fillRect/>
                      </a:stretch>
                    </p:blipFill>
                    <p:spPr>
                      <a:xfrm>
                        <a:off x="3213357" y="3910012"/>
                        <a:ext cx="230187" cy="184150"/>
                      </a:xfrm>
                      <a:prstGeom prst="rect">
                        <a:avLst/>
                      </a:prstGeom>
                    </p:spPr>
                  </p:pic>
                </p:oleObj>
              </mc:Fallback>
            </mc:AlternateContent>
          </a:graphicData>
        </a:graphic>
      </p:graphicFrame>
      <p:cxnSp>
        <p:nvCxnSpPr>
          <p:cNvPr id="10" name="Straight Arrow Connector 9"/>
          <p:cNvCxnSpPr/>
          <p:nvPr/>
        </p:nvCxnSpPr>
        <p:spPr>
          <a:xfrm>
            <a:off x="1231900" y="4478044"/>
            <a:ext cx="519113" cy="678156"/>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2504952" y="4460875"/>
            <a:ext cx="0" cy="69532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3443544" y="4460875"/>
            <a:ext cx="600872" cy="69532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4595049" y="4460875"/>
            <a:ext cx="717215" cy="573088"/>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5651500" y="4460875"/>
            <a:ext cx="1164690" cy="69532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6736298" y="4537075"/>
            <a:ext cx="1543564" cy="636294"/>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81215" y="2524040"/>
            <a:ext cx="7224269" cy="400110"/>
          </a:xfrm>
          <a:prstGeom prst="rect">
            <a:avLst/>
          </a:prstGeom>
          <a:noFill/>
        </p:spPr>
        <p:txBody>
          <a:bodyPr wrap="square" rtlCol="0">
            <a:spAutoFit/>
          </a:bodyPr>
          <a:lstStyle/>
          <a:p>
            <a:r>
              <a:rPr lang="en-US" sz="2000" dirty="0">
                <a:solidFill>
                  <a:srgbClr val="FF0000"/>
                </a:solidFill>
                <a:latin typeface="Apple Chancery"/>
                <a:cs typeface="Apple Chancery"/>
              </a:rPr>
              <a:t>What’s the first </a:t>
            </a:r>
            <a:r>
              <a:rPr lang="en-US" sz="2000" dirty="0">
                <a:solidFill>
                  <a:srgbClr val="0000FF"/>
                </a:solidFill>
                <a:latin typeface="Times New Roman"/>
                <a:cs typeface="Times New Roman"/>
              </a:rPr>
              <a:t>thing you will write?</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3477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80" y="326957"/>
            <a:ext cx="5683884" cy="2062103"/>
          </a:xfrm>
          <a:prstGeom prst="rect">
            <a:avLst/>
          </a:prstGeom>
          <a:noFill/>
        </p:spPr>
        <p:txBody>
          <a:bodyPr wrap="square" rtlCol="0">
            <a:spAutoFit/>
          </a:bodyPr>
          <a:lstStyle/>
          <a:p>
            <a:r>
              <a:rPr lang="en-US" sz="2800" dirty="0">
                <a:solidFill>
                  <a:srgbClr val="FF0000"/>
                </a:solidFill>
                <a:latin typeface="Apple Chancery"/>
                <a:cs typeface="Apple Chancery"/>
              </a:rPr>
              <a:t>Minor Point: </a:t>
            </a:r>
            <a:r>
              <a:rPr lang="en-US" sz="2000" dirty="0">
                <a:solidFill>
                  <a:srgbClr val="000000"/>
                </a:solidFill>
                <a:latin typeface="Times New Roman"/>
                <a:cs typeface="Times New Roman"/>
              </a:rPr>
              <a:t>Because the gravitational potential energy function near the surface of the earth is a function of a coordinate axis OF YOUR CHOOSING, it is perfectly permissible to give each body in a system its own axis.  A good example of this is the Atwood Machine:</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30.)</a:t>
            </a:r>
          </a:p>
        </p:txBody>
      </p:sp>
      <p:grpSp>
        <p:nvGrpSpPr>
          <p:cNvPr id="48" name="Group 47"/>
          <p:cNvGrpSpPr/>
          <p:nvPr/>
        </p:nvGrpSpPr>
        <p:grpSpPr>
          <a:xfrm>
            <a:off x="5909237" y="781048"/>
            <a:ext cx="2501835" cy="2670176"/>
            <a:chOff x="5909237" y="781048"/>
            <a:chExt cx="2501835" cy="2670176"/>
          </a:xfrm>
        </p:grpSpPr>
        <p:graphicFrame>
          <p:nvGraphicFramePr>
            <p:cNvPr id="45" name="Object 44"/>
            <p:cNvGraphicFramePr>
              <a:graphicFrameLocks noChangeAspect="1"/>
            </p:cNvGraphicFramePr>
            <p:nvPr>
              <p:extLst>
                <p:ext uri="{D42A27DB-BD31-4B8C-83A1-F6EECF244321}">
                  <p14:modId xmlns:p14="http://schemas.microsoft.com/office/powerpoint/2010/main" val="4131989847"/>
                </p:ext>
              </p:extLst>
            </p:nvPr>
          </p:nvGraphicFramePr>
          <p:xfrm>
            <a:off x="6668489" y="2302106"/>
            <a:ext cx="325438" cy="327025"/>
          </p:xfrm>
          <a:graphic>
            <a:graphicData uri="http://schemas.openxmlformats.org/presentationml/2006/ole">
              <mc:AlternateContent xmlns:mc="http://schemas.openxmlformats.org/markup-compatibility/2006">
                <mc:Choice xmlns:v="urn:schemas-microsoft-com:vml" Requires="v">
                  <p:oleObj spid="_x0000_s28673" name="Equation" r:id="rId3" imgW="203200" imgH="203200" progId="Equation.DSMT4">
                    <p:embed/>
                  </p:oleObj>
                </mc:Choice>
                <mc:Fallback>
                  <p:oleObj name="Equation" r:id="rId3" imgW="203200" imgH="203200" progId="Equation.DSMT4">
                    <p:embed/>
                    <p:pic>
                      <p:nvPicPr>
                        <p:cNvPr id="0" name=""/>
                        <p:cNvPicPr/>
                        <p:nvPr/>
                      </p:nvPicPr>
                      <p:blipFill>
                        <a:blip r:embed="rId4"/>
                        <a:stretch>
                          <a:fillRect/>
                        </a:stretch>
                      </p:blipFill>
                      <p:spPr>
                        <a:xfrm>
                          <a:off x="6668489" y="2302106"/>
                          <a:ext cx="325438" cy="327025"/>
                        </a:xfrm>
                        <a:prstGeom prst="rect">
                          <a:avLst/>
                        </a:prstGeom>
                      </p:spPr>
                    </p:pic>
                  </p:oleObj>
                </mc:Fallback>
              </mc:AlternateContent>
            </a:graphicData>
          </a:graphic>
        </p:graphicFrame>
        <p:sp>
          <p:nvSpPr>
            <p:cNvPr id="2" name="Oval 1"/>
            <p:cNvSpPr/>
            <p:nvPr/>
          </p:nvSpPr>
          <p:spPr>
            <a:xfrm>
              <a:off x="6574473" y="1017695"/>
              <a:ext cx="1167449" cy="1167449"/>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V="1">
              <a:off x="6574473" y="1612574"/>
              <a:ext cx="0" cy="95646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41922" y="1612574"/>
              <a:ext cx="0" cy="165061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6663872" y="864354"/>
              <a:ext cx="967615" cy="915028"/>
            </a:xfrm>
            <a:custGeom>
              <a:avLst/>
              <a:gdLst>
                <a:gd name="connsiteX0" fmla="*/ 0 w 584200"/>
                <a:gd name="connsiteY0" fmla="*/ 0 h 552450"/>
                <a:gd name="connsiteX1" fmla="*/ 584200 w 584200"/>
                <a:gd name="connsiteY1" fmla="*/ 6350 h 552450"/>
                <a:gd name="connsiteX2" fmla="*/ 536575 w 584200"/>
                <a:gd name="connsiteY2" fmla="*/ 273050 h 552450"/>
                <a:gd name="connsiteX3" fmla="*/ 431800 w 584200"/>
                <a:gd name="connsiteY3" fmla="*/ 504825 h 552450"/>
                <a:gd name="connsiteX4" fmla="*/ 298450 w 584200"/>
                <a:gd name="connsiteY4" fmla="*/ 552450 h 552450"/>
                <a:gd name="connsiteX5" fmla="*/ 168275 w 584200"/>
                <a:gd name="connsiteY5" fmla="*/ 498475 h 552450"/>
                <a:gd name="connsiteX6" fmla="*/ 41275 w 584200"/>
                <a:gd name="connsiteY6" fmla="*/ 231775 h 552450"/>
                <a:gd name="connsiteX7" fmla="*/ 0 w 584200"/>
                <a:gd name="connsiteY7"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200" h="552450">
                  <a:moveTo>
                    <a:pt x="0" y="0"/>
                  </a:moveTo>
                  <a:lnTo>
                    <a:pt x="584200" y="6350"/>
                  </a:lnTo>
                  <a:lnTo>
                    <a:pt x="536575" y="273050"/>
                  </a:lnTo>
                  <a:lnTo>
                    <a:pt x="431800" y="504825"/>
                  </a:lnTo>
                  <a:lnTo>
                    <a:pt x="298450" y="552450"/>
                  </a:lnTo>
                  <a:lnTo>
                    <a:pt x="168275" y="498475"/>
                  </a:lnTo>
                  <a:lnTo>
                    <a:pt x="41275" y="231775"/>
                  </a:lnTo>
                  <a:lnTo>
                    <a:pt x="0" y="0"/>
                  </a:lnTo>
                  <a:close/>
                </a:path>
              </a:pathLst>
            </a:cu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480458" y="2560869"/>
              <a:ext cx="188031" cy="188031"/>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647907" y="3263193"/>
              <a:ext cx="188031" cy="188031"/>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09237" y="781048"/>
              <a:ext cx="2501835" cy="1239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5" name="Object 54"/>
            <p:cNvGraphicFramePr>
              <a:graphicFrameLocks noChangeAspect="1"/>
            </p:cNvGraphicFramePr>
            <p:nvPr>
              <p:extLst>
                <p:ext uri="{D42A27DB-BD31-4B8C-83A1-F6EECF244321}">
                  <p14:modId xmlns:p14="http://schemas.microsoft.com/office/powerpoint/2010/main" val="2620976752"/>
                </p:ext>
              </p:extLst>
            </p:nvPr>
          </p:nvGraphicFramePr>
          <p:xfrm>
            <a:off x="7304088" y="2941638"/>
            <a:ext cx="365125" cy="327025"/>
          </p:xfrm>
          <a:graphic>
            <a:graphicData uri="http://schemas.openxmlformats.org/presentationml/2006/ole">
              <mc:AlternateContent xmlns:mc="http://schemas.openxmlformats.org/markup-compatibility/2006">
                <mc:Choice xmlns:v="urn:schemas-microsoft-com:vml" Requires="v">
                  <p:oleObj spid="_x0000_s28674" name="Equation" r:id="rId5" imgW="228600" imgH="203200" progId="Equation.DSMT4">
                    <p:embed/>
                  </p:oleObj>
                </mc:Choice>
                <mc:Fallback>
                  <p:oleObj name="Equation" r:id="rId5" imgW="228600" imgH="203200" progId="Equation.DSMT4">
                    <p:embed/>
                    <p:pic>
                      <p:nvPicPr>
                        <p:cNvPr id="0" name=""/>
                        <p:cNvPicPr/>
                        <p:nvPr/>
                      </p:nvPicPr>
                      <p:blipFill>
                        <a:blip r:embed="rId6"/>
                        <a:stretch>
                          <a:fillRect/>
                        </a:stretch>
                      </p:blipFill>
                      <p:spPr>
                        <a:xfrm>
                          <a:off x="7304088" y="2941638"/>
                          <a:ext cx="365125" cy="327025"/>
                        </a:xfrm>
                        <a:prstGeom prst="rect">
                          <a:avLst/>
                        </a:prstGeom>
                      </p:spPr>
                    </p:pic>
                  </p:oleObj>
                </mc:Fallback>
              </mc:AlternateContent>
            </a:graphicData>
          </a:graphic>
        </p:graphicFrame>
      </p:grpSp>
      <p:sp>
        <p:nvSpPr>
          <p:cNvPr id="56" name="TextBox 55"/>
          <p:cNvSpPr txBox="1"/>
          <p:nvPr/>
        </p:nvSpPr>
        <p:spPr>
          <a:xfrm>
            <a:off x="379623" y="2465619"/>
            <a:ext cx="5467141" cy="1446550"/>
          </a:xfrm>
          <a:prstGeom prst="rect">
            <a:avLst/>
          </a:prstGeom>
          <a:noFill/>
        </p:spPr>
        <p:txBody>
          <a:bodyPr wrap="square" rtlCol="0">
            <a:spAutoFit/>
          </a:bodyPr>
          <a:lstStyle/>
          <a:p>
            <a:r>
              <a:rPr lang="en-US" sz="2800" dirty="0">
                <a:solidFill>
                  <a:srgbClr val="FF0000"/>
                </a:solidFill>
                <a:latin typeface="Apple Chancery"/>
                <a:cs typeface="Apple Chancery"/>
              </a:rPr>
              <a:t>An Atwood Machine </a:t>
            </a:r>
            <a:r>
              <a:rPr lang="en-US" sz="2000" dirty="0">
                <a:solidFill>
                  <a:srgbClr val="000000"/>
                </a:solidFill>
                <a:latin typeface="Times New Roman"/>
                <a:cs typeface="Times New Roman"/>
              </a:rPr>
              <a:t>consists of two masses attached to a string that is hung over a pulley.  How does energy lay out as the masses move a distance </a:t>
            </a:r>
            <a:r>
              <a:rPr lang="en-US" sz="2000" i="1" dirty="0">
                <a:solidFill>
                  <a:srgbClr val="000000"/>
                </a:solidFill>
                <a:latin typeface="Times New Roman"/>
                <a:cs typeface="Times New Roman"/>
              </a:rPr>
              <a:t>h</a:t>
            </a:r>
            <a:r>
              <a:rPr lang="en-US" sz="2000" dirty="0">
                <a:solidFill>
                  <a:srgbClr val="000000"/>
                </a:solidFill>
                <a:latin typeface="Times New Roman"/>
                <a:cs typeface="Times New Roman"/>
              </a:rPr>
              <a:t>, assuming they start from rest.</a:t>
            </a:r>
          </a:p>
        </p:txBody>
      </p:sp>
      <p:sp>
        <p:nvSpPr>
          <p:cNvPr id="57" name="TextBox 56"/>
          <p:cNvSpPr txBox="1"/>
          <p:nvPr/>
        </p:nvSpPr>
        <p:spPr>
          <a:xfrm>
            <a:off x="653095" y="4064569"/>
            <a:ext cx="8253277" cy="707886"/>
          </a:xfrm>
          <a:prstGeom prst="rect">
            <a:avLst/>
          </a:prstGeom>
          <a:noFill/>
        </p:spPr>
        <p:txBody>
          <a:bodyPr wrap="square" rtlCol="0">
            <a:spAutoFit/>
          </a:bodyPr>
          <a:lstStyle/>
          <a:p>
            <a:r>
              <a:rPr lang="en-US" sz="2000" dirty="0">
                <a:solidFill>
                  <a:srgbClr val="FF0000"/>
                </a:solidFill>
                <a:latin typeface="Apple Chancery"/>
                <a:cs typeface="Apple Chancery"/>
              </a:rPr>
              <a:t>If the left one drops, </a:t>
            </a:r>
            <a:r>
              <a:rPr lang="en-US" sz="2000" dirty="0">
                <a:solidFill>
                  <a:srgbClr val="000000"/>
                </a:solidFill>
                <a:latin typeface="Times New Roman"/>
                <a:cs typeface="Times New Roman"/>
              </a:rPr>
              <a:t>the right one rises.  Assigning each zero-potential-energy-level (i.e., “y = 0”) for each mass at its lowest point in its motion, we have: </a:t>
            </a:r>
          </a:p>
        </p:txBody>
      </p:sp>
      <p:cxnSp>
        <p:nvCxnSpPr>
          <p:cNvPr id="60" name="Straight Connector 59"/>
          <p:cNvCxnSpPr/>
          <p:nvPr/>
        </p:nvCxnSpPr>
        <p:spPr>
          <a:xfrm>
            <a:off x="7898656" y="2367294"/>
            <a:ext cx="295837"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916582" y="3349957"/>
            <a:ext cx="295837"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095255" y="2683334"/>
            <a:ext cx="295837"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113181" y="3665997"/>
            <a:ext cx="295837"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4194502592"/>
              </p:ext>
            </p:extLst>
          </p:nvPr>
        </p:nvGraphicFramePr>
        <p:xfrm>
          <a:off x="8189913" y="3167063"/>
          <a:ext cx="793750" cy="366712"/>
        </p:xfrm>
        <a:graphic>
          <a:graphicData uri="http://schemas.openxmlformats.org/presentationml/2006/ole">
            <mc:AlternateContent xmlns:mc="http://schemas.openxmlformats.org/markup-compatibility/2006">
              <mc:Choice xmlns:v="urn:schemas-microsoft-com:vml" Requires="v">
                <p:oleObj spid="_x0000_s28675" name="Equation" r:id="rId7" imgW="495300" imgH="228600" progId="Equation.DSMT4">
                  <p:embed/>
                </p:oleObj>
              </mc:Choice>
              <mc:Fallback>
                <p:oleObj name="Equation" r:id="rId7" imgW="495300" imgH="228600" progId="Equation.DSMT4">
                  <p:embed/>
                  <p:pic>
                    <p:nvPicPr>
                      <p:cNvPr id="0" name=""/>
                      <p:cNvPicPr/>
                      <p:nvPr/>
                    </p:nvPicPr>
                    <p:blipFill>
                      <a:blip r:embed="rId8"/>
                      <a:stretch>
                        <a:fillRect/>
                      </a:stretch>
                    </p:blipFill>
                    <p:spPr>
                      <a:xfrm>
                        <a:off x="8189913" y="3167063"/>
                        <a:ext cx="793750" cy="366712"/>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3703807835"/>
              </p:ext>
            </p:extLst>
          </p:nvPr>
        </p:nvGraphicFramePr>
        <p:xfrm>
          <a:off x="6378575" y="3482975"/>
          <a:ext cx="773113" cy="366713"/>
        </p:xfrm>
        <a:graphic>
          <a:graphicData uri="http://schemas.openxmlformats.org/presentationml/2006/ole">
            <mc:AlternateContent xmlns:mc="http://schemas.openxmlformats.org/markup-compatibility/2006">
              <mc:Choice xmlns:v="urn:schemas-microsoft-com:vml" Requires="v">
                <p:oleObj spid="_x0000_s28676" name="Equation" r:id="rId9" imgW="482600" imgH="228600" progId="Equation.DSMT4">
                  <p:embed/>
                </p:oleObj>
              </mc:Choice>
              <mc:Fallback>
                <p:oleObj name="Equation" r:id="rId9" imgW="482600" imgH="228600" progId="Equation.DSMT4">
                  <p:embed/>
                  <p:pic>
                    <p:nvPicPr>
                      <p:cNvPr id="0" name=""/>
                      <p:cNvPicPr/>
                      <p:nvPr/>
                    </p:nvPicPr>
                    <p:blipFill>
                      <a:blip r:embed="rId10"/>
                      <a:stretch>
                        <a:fillRect/>
                      </a:stretch>
                    </p:blipFill>
                    <p:spPr>
                      <a:xfrm>
                        <a:off x="6378575" y="3482975"/>
                        <a:ext cx="773113" cy="366713"/>
                      </a:xfrm>
                      <a:prstGeom prst="rect">
                        <a:avLst/>
                      </a:prstGeom>
                    </p:spPr>
                  </p:pic>
                </p:oleObj>
              </mc:Fallback>
            </mc:AlternateContent>
          </a:graphicData>
        </a:graphic>
      </p:graphicFrame>
      <p:cxnSp>
        <p:nvCxnSpPr>
          <p:cNvPr id="46" name="Straight Arrow Connector 45"/>
          <p:cNvCxnSpPr/>
          <p:nvPr/>
        </p:nvCxnSpPr>
        <p:spPr>
          <a:xfrm flipV="1">
            <a:off x="8039100" y="2367294"/>
            <a:ext cx="0" cy="98266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6261100" y="2683334"/>
            <a:ext cx="0" cy="98266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6" name="Object 75"/>
          <p:cNvGraphicFramePr>
            <a:graphicFrameLocks noChangeAspect="1"/>
          </p:cNvGraphicFramePr>
          <p:nvPr>
            <p:extLst>
              <p:ext uri="{D42A27DB-BD31-4B8C-83A1-F6EECF244321}">
                <p14:modId xmlns:p14="http://schemas.microsoft.com/office/powerpoint/2010/main" val="744694137"/>
              </p:ext>
            </p:extLst>
          </p:nvPr>
        </p:nvGraphicFramePr>
        <p:xfrm>
          <a:off x="1581150" y="5080001"/>
          <a:ext cx="5916908" cy="1093788"/>
        </p:xfrm>
        <a:graphic>
          <a:graphicData uri="http://schemas.openxmlformats.org/presentationml/2006/ole">
            <mc:AlternateContent xmlns:mc="http://schemas.openxmlformats.org/markup-compatibility/2006">
              <mc:Choice xmlns:v="urn:schemas-microsoft-com:vml" Requires="v">
                <p:oleObj spid="_x0000_s28677" name="Equation" r:id="rId11" imgW="3441700" imgH="635000" progId="Equation.DSMT4">
                  <p:embed/>
                </p:oleObj>
              </mc:Choice>
              <mc:Fallback>
                <p:oleObj name="Equation" r:id="rId11" imgW="3441700" imgH="635000" progId="Equation.DSMT4">
                  <p:embed/>
                  <p:pic>
                    <p:nvPicPr>
                      <p:cNvPr id="0" name=""/>
                      <p:cNvPicPr/>
                      <p:nvPr/>
                    </p:nvPicPr>
                    <p:blipFill>
                      <a:blip r:embed="rId12"/>
                      <a:stretch>
                        <a:fillRect/>
                      </a:stretch>
                    </p:blipFill>
                    <p:spPr>
                      <a:xfrm>
                        <a:off x="1581150" y="5080001"/>
                        <a:ext cx="5916908" cy="1093788"/>
                      </a:xfrm>
                      <a:prstGeom prst="rect">
                        <a:avLst/>
                      </a:prstGeom>
                    </p:spPr>
                  </p:pic>
                </p:oleObj>
              </mc:Fallback>
            </mc:AlternateContent>
          </a:graphicData>
        </a:graphic>
      </p:graphicFrame>
    </p:spTree>
    <p:extLst>
      <p:ext uri="{BB962C8B-B14F-4D97-AF65-F5344CB8AC3E}">
        <p14:creationId xmlns:p14="http://schemas.microsoft.com/office/powerpoint/2010/main" val="306746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dissolv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dissolve">
                                      <p:cBhvr>
                                        <p:cTn id="20" dur="500"/>
                                        <p:tgtEl>
                                          <p:spTgt spid="64"/>
                                        </p:tgtEl>
                                      </p:cBhvr>
                                    </p:animEffect>
                                  </p:childTnLst>
                                </p:cTn>
                              </p:par>
                              <p:par>
                                <p:cTn id="21" presetID="9"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dissolve">
                                      <p:cBhvr>
                                        <p:cTn id="23" dur="5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dissolve">
                                      <p:cBhvr>
                                        <p:cTn id="28" dur="500"/>
                                        <p:tgtEl>
                                          <p:spTgt spid="71"/>
                                        </p:tgtEl>
                                      </p:cBhvr>
                                    </p:animEffect>
                                  </p:childTnLst>
                                </p:cTn>
                              </p:par>
                              <p:par>
                                <p:cTn id="29" presetID="9"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dissolve">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dissolve">
                                      <p:cBhvr>
                                        <p:cTn id="36" dur="500"/>
                                        <p:tgtEl>
                                          <p:spTgt spid="61"/>
                                        </p:tgtEl>
                                      </p:cBhvr>
                                    </p:animEffect>
                                  </p:childTnLst>
                                </p:cTn>
                              </p:par>
                              <p:par>
                                <p:cTn id="37" presetID="9"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dissolv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dissolve">
                                      <p:cBhvr>
                                        <p:cTn id="44" dur="500"/>
                                        <p:tgtEl>
                                          <p:spTgt spid="60"/>
                                        </p:tgtEl>
                                      </p:cBhvr>
                                    </p:animEffect>
                                  </p:childTnLst>
                                </p:cTn>
                              </p:par>
                              <p:par>
                                <p:cTn id="45" presetID="9"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ssolve">
                                      <p:cBhvr>
                                        <p:cTn id="5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044999"/>
            <a:ext cx="8627743" cy="3600986"/>
          </a:xfrm>
          <a:prstGeom prst="rect">
            <a:avLst/>
          </a:prstGeom>
          <a:noFill/>
        </p:spPr>
        <p:txBody>
          <a:bodyPr wrap="square" rtlCol="0">
            <a:spAutoFit/>
          </a:bodyPr>
          <a:lstStyle/>
          <a:p>
            <a:r>
              <a:rPr lang="en-US" sz="2800" dirty="0">
                <a:solidFill>
                  <a:srgbClr val="FF0000"/>
                </a:solidFill>
                <a:latin typeface="Apple Chancery"/>
                <a:cs typeface="Apple Chancery"/>
              </a:rPr>
              <a:t>Using energy </a:t>
            </a:r>
            <a:r>
              <a:rPr lang="en-US" sz="2000" dirty="0">
                <a:solidFill>
                  <a:srgbClr val="000000"/>
                </a:solidFill>
                <a:latin typeface="Times New Roman"/>
                <a:cs typeface="Times New Roman"/>
              </a:rPr>
              <a:t>consideration to problem-solve is essentially a book keeping technique.  </a:t>
            </a:r>
            <a:r>
              <a:rPr lang="en-US" sz="2000" dirty="0">
                <a:solidFill>
                  <a:srgbClr val="0000FF"/>
                </a:solidFill>
                <a:latin typeface="Times New Roman"/>
                <a:cs typeface="Times New Roman"/>
              </a:rPr>
              <a:t>You focus on the BEGINNING of an interval, looking to see </a:t>
            </a:r>
            <a:r>
              <a:rPr lang="en-US" sz="2000" dirty="0">
                <a:solidFill>
                  <a:srgbClr val="000000"/>
                </a:solidFill>
                <a:latin typeface="Times New Roman"/>
                <a:cs typeface="Times New Roman"/>
              </a:rPr>
              <a:t>(and writing down) </a:t>
            </a:r>
            <a:r>
              <a:rPr lang="en-US" sz="2000" dirty="0">
                <a:solidFill>
                  <a:srgbClr val="0000FF"/>
                </a:solidFill>
                <a:latin typeface="Times New Roman"/>
                <a:cs typeface="Times New Roman"/>
              </a:rPr>
              <a:t>how much </a:t>
            </a:r>
            <a:r>
              <a:rPr lang="en-US" sz="2000" i="1" dirty="0">
                <a:solidFill>
                  <a:srgbClr val="FF0000"/>
                </a:solidFill>
                <a:latin typeface="Times New Roman"/>
                <a:cs typeface="Times New Roman"/>
              </a:rPr>
              <a:t>mechanical energy </a:t>
            </a:r>
            <a:r>
              <a:rPr lang="en-US" sz="2000" dirty="0">
                <a:solidFill>
                  <a:srgbClr val="FF0000"/>
                </a:solidFill>
                <a:latin typeface="Times New Roman"/>
                <a:cs typeface="Times New Roman"/>
              </a:rPr>
              <a:t>(KE + U) </a:t>
            </a:r>
            <a:r>
              <a:rPr lang="en-US" sz="2000" dirty="0">
                <a:solidFill>
                  <a:srgbClr val="0000FF"/>
                </a:solidFill>
                <a:latin typeface="Times New Roman"/>
                <a:cs typeface="Times New Roman"/>
              </a:rPr>
              <a:t>there is at that point in time.  You focus on the END of the interval</a:t>
            </a:r>
            <a:r>
              <a:rPr lang="en-US" sz="2000" dirty="0">
                <a:solidFill>
                  <a:srgbClr val="000000"/>
                </a:solidFill>
                <a:latin typeface="Times New Roman"/>
                <a:cs typeface="Times New Roman"/>
              </a:rPr>
              <a:t>, looking to see (and writing down) </a:t>
            </a:r>
            <a:r>
              <a:rPr lang="en-US" sz="2000" dirty="0">
                <a:solidFill>
                  <a:srgbClr val="0000FF"/>
                </a:solidFill>
                <a:latin typeface="Times New Roman"/>
                <a:cs typeface="Times New Roman"/>
              </a:rPr>
              <a:t>how much </a:t>
            </a:r>
            <a:r>
              <a:rPr lang="en-US" sz="2000" i="1" dirty="0">
                <a:solidFill>
                  <a:srgbClr val="FF0000"/>
                </a:solidFill>
                <a:latin typeface="Times New Roman"/>
                <a:cs typeface="Times New Roman"/>
              </a:rPr>
              <a:t>mechanical energy </a:t>
            </a:r>
            <a:r>
              <a:rPr lang="en-US" sz="2000" dirty="0">
                <a:solidFill>
                  <a:srgbClr val="0000FF"/>
                </a:solidFill>
                <a:latin typeface="Times New Roman"/>
                <a:cs typeface="Times New Roman"/>
              </a:rPr>
              <a:t>there is </a:t>
            </a:r>
            <a:r>
              <a:rPr lang="en-US" sz="2000" i="1" dirty="0">
                <a:solidFill>
                  <a:srgbClr val="0000FF"/>
                </a:solidFill>
                <a:latin typeface="Times New Roman"/>
                <a:cs typeface="Times New Roman"/>
              </a:rPr>
              <a:t>that </a:t>
            </a:r>
            <a:r>
              <a:rPr lang="en-US" sz="2000" dirty="0">
                <a:solidFill>
                  <a:srgbClr val="0000FF"/>
                </a:solidFill>
                <a:latin typeface="Times New Roman"/>
                <a:cs typeface="Times New Roman"/>
              </a:rPr>
              <a:t>point in time</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You examine what has happened over the course of the interval</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looking to see if </a:t>
            </a:r>
            <a:r>
              <a:rPr lang="en-US" sz="2000" dirty="0">
                <a:solidFill>
                  <a:srgbClr val="000000"/>
                </a:solidFill>
                <a:latin typeface="Times New Roman"/>
                <a:cs typeface="Times New Roman"/>
              </a:rPr>
              <a:t>there has been </a:t>
            </a:r>
            <a:r>
              <a:rPr lang="en-US" sz="2000" dirty="0">
                <a:solidFill>
                  <a:srgbClr val="0000FF"/>
                </a:solidFill>
                <a:latin typeface="Times New Roman"/>
                <a:cs typeface="Times New Roman"/>
              </a:rPr>
              <a:t>any</a:t>
            </a:r>
            <a:r>
              <a:rPr lang="en-US" sz="2000" dirty="0">
                <a:solidFill>
                  <a:srgbClr val="000000"/>
                </a:solidFill>
                <a:latin typeface="Times New Roman"/>
                <a:cs typeface="Times New Roman"/>
              </a:rPr>
              <a:t> </a:t>
            </a:r>
            <a:r>
              <a:rPr lang="en-US" sz="2000" i="1" dirty="0">
                <a:solidFill>
                  <a:srgbClr val="FF0000"/>
                </a:solidFill>
                <a:latin typeface="Times New Roman"/>
                <a:cs typeface="Times New Roman"/>
              </a:rPr>
              <a:t>work</a:t>
            </a:r>
            <a:r>
              <a:rPr lang="en-US" sz="2000" dirty="0">
                <a:solidFill>
                  <a:srgbClr val="FF0000"/>
                </a:solidFill>
                <a:latin typeface="Times New Roman"/>
                <a:cs typeface="Times New Roman"/>
              </a:rPr>
              <a:t> done</a:t>
            </a:r>
            <a:r>
              <a:rPr lang="en-US" sz="2000" dirty="0">
                <a:solidFill>
                  <a:srgbClr val="000000"/>
                </a:solidFill>
                <a:latin typeface="Times New Roman"/>
                <a:cs typeface="Times New Roman"/>
              </a:rPr>
              <a:t> on the system that has </a:t>
            </a:r>
            <a:r>
              <a:rPr lang="en-US" sz="2000" dirty="0">
                <a:solidFill>
                  <a:srgbClr val="0000FF"/>
                </a:solidFill>
                <a:latin typeface="Times New Roman"/>
                <a:cs typeface="Times New Roman"/>
              </a:rPr>
              <a:t>not</a:t>
            </a:r>
            <a:r>
              <a:rPr lang="en-US" sz="2000" dirty="0">
                <a:solidFill>
                  <a:srgbClr val="000000"/>
                </a:solidFill>
                <a:latin typeface="Times New Roman"/>
                <a:cs typeface="Times New Roman"/>
              </a:rPr>
              <a:t> been </a:t>
            </a:r>
            <a:r>
              <a:rPr lang="en-US" sz="2000" dirty="0">
                <a:solidFill>
                  <a:srgbClr val="0000FF"/>
                </a:solidFill>
                <a:latin typeface="Times New Roman"/>
                <a:cs typeface="Times New Roman"/>
              </a:rPr>
              <a:t>taken into account with potential energy functions</a:t>
            </a:r>
            <a:r>
              <a:rPr lang="en-US" sz="2000" dirty="0">
                <a:solidFill>
                  <a:srgbClr val="000000"/>
                </a:solidFill>
                <a:latin typeface="Times New Roman"/>
                <a:cs typeface="Times New Roman"/>
              </a:rPr>
              <a:t>.  </a:t>
            </a:r>
          </a:p>
          <a:p>
            <a:endParaRPr lang="en-US" sz="2000" dirty="0">
              <a:solidFill>
                <a:srgbClr val="000000"/>
              </a:solidFill>
              <a:latin typeface="Times New Roman"/>
              <a:cs typeface="Times New Roman"/>
            </a:endParaRPr>
          </a:p>
          <a:p>
            <a:r>
              <a:rPr lang="en-US" sz="2000" dirty="0">
                <a:solidFill>
                  <a:srgbClr val="000000"/>
                </a:solidFill>
                <a:latin typeface="Times New Roman"/>
                <a:cs typeface="Times New Roman"/>
              </a:rPr>
              <a:t>. . . And when you are done, you have a relationship that has kept track of energy </a:t>
            </a:r>
            <a:r>
              <a:rPr lang="en-US" sz="2000" i="1" dirty="0">
                <a:solidFill>
                  <a:srgbClr val="000000"/>
                </a:solidFill>
                <a:latin typeface="Times New Roman"/>
                <a:cs typeface="Times New Roman"/>
              </a:rPr>
              <a:t>movement</a:t>
            </a:r>
            <a:r>
              <a:rPr lang="en-US" sz="2000" dirty="0">
                <a:solidFill>
                  <a:srgbClr val="000000"/>
                </a:solidFill>
                <a:latin typeface="Times New Roman"/>
                <a:cs typeface="Times New Roman"/>
              </a:rPr>
              <a:t> within the system in terms of parameters you might be interested in. </a:t>
            </a:r>
            <a:endParaRPr lang="en-US" sz="2400" dirty="0">
              <a:latin typeface="Apple Chancery"/>
              <a:cs typeface="Apple Chancery"/>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Summary</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Tree>
    <p:extLst>
      <p:ext uri="{BB962C8B-B14F-4D97-AF65-F5344CB8AC3E}">
        <p14:creationId xmlns:p14="http://schemas.microsoft.com/office/powerpoint/2010/main" val="2003911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044999"/>
            <a:ext cx="8627743" cy="1446550"/>
          </a:xfrm>
          <a:prstGeom prst="rect">
            <a:avLst/>
          </a:prstGeom>
          <a:noFill/>
        </p:spPr>
        <p:txBody>
          <a:bodyPr wrap="square" rtlCol="0">
            <a:spAutoFit/>
          </a:bodyPr>
          <a:lstStyle/>
          <a:p>
            <a:r>
              <a:rPr lang="en-US" sz="2800" dirty="0">
                <a:solidFill>
                  <a:srgbClr val="FF0000"/>
                </a:solidFill>
                <a:latin typeface="Apple Chancery"/>
                <a:cs typeface="Apple Chancery"/>
              </a:rPr>
              <a:t>Although it’s useful </a:t>
            </a:r>
            <a:r>
              <a:rPr lang="en-US" sz="2000" dirty="0">
                <a:solidFill>
                  <a:srgbClr val="000000"/>
                </a:solidFill>
                <a:latin typeface="Times New Roman"/>
                <a:cs typeface="Times New Roman"/>
              </a:rPr>
              <a:t>to know how much </a:t>
            </a:r>
            <a:r>
              <a:rPr lang="en-US" sz="2000" dirty="0">
                <a:solidFill>
                  <a:srgbClr val="0000FF"/>
                </a:solidFill>
                <a:latin typeface="Times New Roman"/>
                <a:cs typeface="Times New Roman"/>
              </a:rPr>
              <a:t>work</a:t>
            </a:r>
            <a:r>
              <a:rPr lang="en-US" sz="2000" dirty="0">
                <a:solidFill>
                  <a:srgbClr val="000000"/>
                </a:solidFill>
                <a:latin typeface="Times New Roman"/>
                <a:cs typeface="Times New Roman"/>
              </a:rPr>
              <a:t> a </a:t>
            </a:r>
            <a:r>
              <a:rPr lang="en-US" sz="2000" i="1" dirty="0">
                <a:solidFill>
                  <a:srgbClr val="0000FF"/>
                </a:solidFill>
                <a:latin typeface="Times New Roman"/>
                <a:cs typeface="Times New Roman"/>
              </a:rPr>
              <a:t>force field </a:t>
            </a:r>
            <a:r>
              <a:rPr lang="en-US" sz="2000" dirty="0">
                <a:solidFill>
                  <a:srgbClr val="0000FF"/>
                </a:solidFill>
                <a:latin typeface="Times New Roman"/>
                <a:cs typeface="Times New Roman"/>
              </a:rPr>
              <a:t>will do </a:t>
            </a:r>
            <a:r>
              <a:rPr lang="en-US" sz="2000" dirty="0">
                <a:solidFill>
                  <a:srgbClr val="000000"/>
                </a:solidFill>
                <a:latin typeface="Times New Roman"/>
                <a:cs typeface="Times New Roman"/>
              </a:rPr>
              <a:t>on an object traveling through it, it is often considerably more useful to know how much </a:t>
            </a:r>
            <a:r>
              <a:rPr lang="en-US" sz="2000" dirty="0">
                <a:solidFill>
                  <a:srgbClr val="FF0000"/>
                </a:solidFill>
                <a:latin typeface="Times New Roman"/>
                <a:cs typeface="Times New Roman"/>
              </a:rPr>
              <a:t>work </a:t>
            </a:r>
            <a:r>
              <a:rPr lang="en-US" sz="2000" i="1" dirty="0">
                <a:solidFill>
                  <a:srgbClr val="FF0000"/>
                </a:solidFill>
                <a:latin typeface="Times New Roman"/>
                <a:cs typeface="Times New Roman"/>
              </a:rPr>
              <a:t>per unit time</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the field is </a:t>
            </a:r>
            <a:r>
              <a:rPr lang="en-US" sz="2000" i="1" dirty="0">
                <a:solidFill>
                  <a:srgbClr val="000000"/>
                </a:solidFill>
                <a:latin typeface="Times New Roman"/>
                <a:cs typeface="Times New Roman"/>
              </a:rPr>
              <a:t>capable</a:t>
            </a:r>
            <a:r>
              <a:rPr lang="en-US" sz="2000" dirty="0">
                <a:solidFill>
                  <a:srgbClr val="000000"/>
                </a:solidFill>
                <a:latin typeface="Times New Roman"/>
                <a:cs typeface="Times New Roman"/>
              </a:rPr>
              <a:t> of doing (or </a:t>
            </a:r>
            <a:r>
              <a:rPr lang="en-US" sz="2000" i="1" dirty="0">
                <a:solidFill>
                  <a:srgbClr val="000000"/>
                </a:solidFill>
                <a:latin typeface="Times New Roman"/>
                <a:cs typeface="Times New Roman"/>
              </a:rPr>
              <a:t>actually</a:t>
            </a:r>
            <a:r>
              <a:rPr lang="en-US" sz="2000" dirty="0">
                <a:solidFill>
                  <a:srgbClr val="000000"/>
                </a:solidFill>
                <a:latin typeface="Times New Roman"/>
                <a:cs typeface="Times New Roman"/>
              </a:rPr>
              <a:t> does).  Called </a:t>
            </a:r>
            <a:r>
              <a:rPr lang="en-US" sz="2000" i="1" dirty="0">
                <a:solidFill>
                  <a:srgbClr val="FF0000"/>
                </a:solidFill>
                <a:latin typeface="Times New Roman"/>
                <a:cs typeface="Times New Roman"/>
              </a:rPr>
              <a:t>power</a:t>
            </a:r>
            <a:r>
              <a:rPr lang="en-US" sz="2000" dirty="0">
                <a:solidFill>
                  <a:srgbClr val="000000"/>
                </a:solidFill>
                <a:latin typeface="Times New Roman"/>
                <a:cs typeface="Times New Roman"/>
              </a:rPr>
              <a:t>, this </a:t>
            </a:r>
            <a:r>
              <a:rPr lang="en-US" sz="2000" i="1" dirty="0">
                <a:solidFill>
                  <a:srgbClr val="FF0000"/>
                </a:solidFill>
                <a:latin typeface="Times New Roman"/>
                <a:cs typeface="Times New Roman"/>
              </a:rPr>
              <a:t>rate at which work is done per unit time </a:t>
            </a:r>
            <a:r>
              <a:rPr lang="en-US" sz="2000" dirty="0">
                <a:solidFill>
                  <a:srgbClr val="000000"/>
                </a:solidFill>
                <a:latin typeface="Times New Roman"/>
                <a:cs typeface="Times New Roman"/>
              </a:rPr>
              <a:t>is mathematically defined as:</a:t>
            </a:r>
            <a:endParaRPr lang="en-US" sz="2400" dirty="0">
              <a:latin typeface="Apple Chancery"/>
              <a:cs typeface="Apple Chancery"/>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Power</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32.)</a:t>
            </a:r>
          </a:p>
        </p:txBody>
      </p:sp>
      <p:graphicFrame>
        <p:nvGraphicFramePr>
          <p:cNvPr id="6" name="Object 5"/>
          <p:cNvGraphicFramePr>
            <a:graphicFrameLocks noChangeAspect="1"/>
          </p:cNvGraphicFramePr>
          <p:nvPr>
            <p:extLst>
              <p:ext uri="{D42A27DB-BD31-4B8C-83A1-F6EECF244321}">
                <p14:modId xmlns:p14="http://schemas.microsoft.com/office/powerpoint/2010/main" val="351329248"/>
              </p:ext>
            </p:extLst>
          </p:nvPr>
        </p:nvGraphicFramePr>
        <p:xfrm>
          <a:off x="3683000" y="2490788"/>
          <a:ext cx="1095375" cy="631825"/>
        </p:xfrm>
        <a:graphic>
          <a:graphicData uri="http://schemas.openxmlformats.org/presentationml/2006/ole">
            <mc:AlternateContent xmlns:mc="http://schemas.openxmlformats.org/markup-compatibility/2006">
              <mc:Choice xmlns:v="urn:schemas-microsoft-com:vml" Requires="v">
                <p:oleObj spid="_x0000_s29697" name="Equation" r:id="rId3" imgW="685800" imgH="393700" progId="Equation.DSMT4">
                  <p:embed/>
                </p:oleObj>
              </mc:Choice>
              <mc:Fallback>
                <p:oleObj name="Equation" r:id="rId3" imgW="685800" imgH="393700" progId="Equation.DSMT4">
                  <p:embed/>
                  <p:pic>
                    <p:nvPicPr>
                      <p:cNvPr id="0" name=""/>
                      <p:cNvPicPr/>
                      <p:nvPr/>
                    </p:nvPicPr>
                    <p:blipFill>
                      <a:blip r:embed="rId4"/>
                      <a:stretch>
                        <a:fillRect/>
                      </a:stretch>
                    </p:blipFill>
                    <p:spPr>
                      <a:xfrm>
                        <a:off x="3683000" y="2490788"/>
                        <a:ext cx="1095375" cy="631825"/>
                      </a:xfrm>
                      <a:prstGeom prst="rect">
                        <a:avLst/>
                      </a:prstGeom>
                    </p:spPr>
                  </p:pic>
                </p:oleObj>
              </mc:Fallback>
            </mc:AlternateContent>
          </a:graphicData>
        </a:graphic>
      </p:graphicFrame>
      <p:sp>
        <p:nvSpPr>
          <p:cNvPr id="7" name="TextBox 6"/>
          <p:cNvSpPr txBox="1"/>
          <p:nvPr/>
        </p:nvSpPr>
        <p:spPr>
          <a:xfrm>
            <a:off x="274957" y="5332973"/>
            <a:ext cx="8627743" cy="523220"/>
          </a:xfrm>
          <a:prstGeom prst="rect">
            <a:avLst/>
          </a:prstGeom>
          <a:noFill/>
        </p:spPr>
        <p:txBody>
          <a:bodyPr wrap="square" rtlCol="0">
            <a:spAutoFit/>
          </a:bodyPr>
          <a:lstStyle/>
          <a:p>
            <a:r>
              <a:rPr lang="en-US" sz="2800" dirty="0">
                <a:solidFill>
                  <a:srgbClr val="FF0000"/>
                </a:solidFill>
                <a:latin typeface="Apple Chancery"/>
                <a:cs typeface="Apple Chancery"/>
              </a:rPr>
              <a:t>The units </a:t>
            </a:r>
            <a:r>
              <a:rPr lang="en-US" sz="2000" dirty="0">
                <a:latin typeface="Times New Roman"/>
                <a:cs typeface="Times New Roman"/>
              </a:rPr>
              <a:t>of</a:t>
            </a:r>
            <a:r>
              <a:rPr lang="en-US" sz="2000" i="1" dirty="0">
                <a:latin typeface="Times New Roman"/>
                <a:cs typeface="Times New Roman"/>
              </a:rPr>
              <a:t> </a:t>
            </a:r>
            <a:r>
              <a:rPr lang="en-US" sz="2000" i="1" dirty="0">
                <a:solidFill>
                  <a:srgbClr val="0000FF"/>
                </a:solidFill>
                <a:latin typeface="Times New Roman"/>
                <a:cs typeface="Times New Roman"/>
              </a:rPr>
              <a:t>power </a:t>
            </a:r>
            <a:r>
              <a:rPr lang="en-US" sz="2000" dirty="0">
                <a:solidFill>
                  <a:srgbClr val="000000"/>
                </a:solidFill>
                <a:latin typeface="Times New Roman"/>
                <a:cs typeface="Times New Roman"/>
              </a:rPr>
              <a:t>in the MKS system are </a:t>
            </a:r>
            <a:r>
              <a:rPr lang="en-US" sz="2000" i="1" dirty="0">
                <a:solidFill>
                  <a:srgbClr val="FF0000"/>
                </a:solidFill>
                <a:latin typeface="Times New Roman"/>
                <a:cs typeface="Times New Roman"/>
              </a:rPr>
              <a:t>joules per second</a:t>
            </a:r>
            <a:r>
              <a:rPr lang="en-US" sz="2000" dirty="0">
                <a:solidFill>
                  <a:srgbClr val="000000"/>
                </a:solidFill>
                <a:latin typeface="Times New Roman"/>
                <a:cs typeface="Times New Roman"/>
              </a:rPr>
              <a:t>, or the </a:t>
            </a:r>
            <a:r>
              <a:rPr lang="en-US" sz="2000" i="1" dirty="0">
                <a:solidFill>
                  <a:srgbClr val="FF0000"/>
                </a:solidFill>
                <a:latin typeface="Times New Roman"/>
                <a:cs typeface="Times New Roman"/>
              </a:rPr>
              <a:t>watt</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9" name="TextBox 8"/>
          <p:cNvSpPr txBox="1"/>
          <p:nvPr/>
        </p:nvSpPr>
        <p:spPr>
          <a:xfrm>
            <a:off x="274957" y="3144838"/>
            <a:ext cx="8627743" cy="400110"/>
          </a:xfrm>
          <a:prstGeom prst="rect">
            <a:avLst/>
          </a:prstGeom>
          <a:noFill/>
        </p:spPr>
        <p:txBody>
          <a:bodyPr wrap="square" rtlCol="0">
            <a:spAutoFit/>
          </a:bodyPr>
          <a:lstStyle/>
          <a:p>
            <a:r>
              <a:rPr lang="en-US" sz="2000" dirty="0">
                <a:solidFill>
                  <a:srgbClr val="0000FF"/>
                </a:solidFill>
                <a:latin typeface="Apple Chancery"/>
                <a:cs typeface="Apple Chancery"/>
              </a:rPr>
              <a:t>or if you </a:t>
            </a:r>
            <a:r>
              <a:rPr lang="en-US" sz="2000" dirty="0">
                <a:solidFill>
                  <a:srgbClr val="000000"/>
                </a:solidFill>
                <a:latin typeface="Times New Roman"/>
                <a:cs typeface="Times New Roman"/>
              </a:rPr>
              <a:t>are talking incremental changes at an instant,              . </a:t>
            </a:r>
            <a:endParaRPr lang="en-US" sz="2400" dirty="0">
              <a:latin typeface="Apple Chancery"/>
              <a:cs typeface="Apple Chancery"/>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850603648"/>
              </p:ext>
            </p:extLst>
          </p:nvPr>
        </p:nvGraphicFramePr>
        <p:xfrm>
          <a:off x="5946775" y="3071813"/>
          <a:ext cx="1054100" cy="630237"/>
        </p:xfrm>
        <a:graphic>
          <a:graphicData uri="http://schemas.openxmlformats.org/presentationml/2006/ole">
            <mc:AlternateContent xmlns:mc="http://schemas.openxmlformats.org/markup-compatibility/2006">
              <mc:Choice xmlns:v="urn:schemas-microsoft-com:vml" Requires="v">
                <p:oleObj spid="_x0000_s29698" name="Equation" r:id="rId5" imgW="660400" imgH="393700" progId="Equation.DSMT4">
                  <p:embed/>
                </p:oleObj>
              </mc:Choice>
              <mc:Fallback>
                <p:oleObj name="Equation" r:id="rId5" imgW="660400" imgH="393700" progId="Equation.DSMT4">
                  <p:embed/>
                  <p:pic>
                    <p:nvPicPr>
                      <p:cNvPr id="0" name=""/>
                      <p:cNvPicPr/>
                      <p:nvPr/>
                    </p:nvPicPr>
                    <p:blipFill>
                      <a:blip r:embed="rId6"/>
                      <a:stretch>
                        <a:fillRect/>
                      </a:stretch>
                    </p:blipFill>
                    <p:spPr>
                      <a:xfrm>
                        <a:off x="5946775" y="3071813"/>
                        <a:ext cx="1054100" cy="630237"/>
                      </a:xfrm>
                      <a:prstGeom prst="rect">
                        <a:avLst/>
                      </a:prstGeom>
                    </p:spPr>
                  </p:pic>
                </p:oleObj>
              </mc:Fallback>
            </mc:AlternateContent>
          </a:graphicData>
        </a:graphic>
      </p:graphicFrame>
      <p:sp>
        <p:nvSpPr>
          <p:cNvPr id="12" name="TextBox 11"/>
          <p:cNvSpPr txBox="1"/>
          <p:nvPr/>
        </p:nvSpPr>
        <p:spPr>
          <a:xfrm>
            <a:off x="274957" y="3715689"/>
            <a:ext cx="8627743" cy="707886"/>
          </a:xfrm>
          <a:prstGeom prst="rect">
            <a:avLst/>
          </a:prstGeom>
          <a:noFill/>
        </p:spPr>
        <p:txBody>
          <a:bodyPr wrap="square" rtlCol="0">
            <a:spAutoFit/>
          </a:bodyPr>
          <a:lstStyle/>
          <a:p>
            <a:r>
              <a:rPr lang="en-US" sz="2000" dirty="0">
                <a:solidFill>
                  <a:srgbClr val="0000FF"/>
                </a:solidFill>
                <a:latin typeface="Apple Chancery"/>
                <a:cs typeface="Apple Chancery"/>
              </a:rPr>
              <a:t>For a moving body </a:t>
            </a:r>
            <a:r>
              <a:rPr lang="en-US" sz="2000" dirty="0">
                <a:solidFill>
                  <a:srgbClr val="000000"/>
                </a:solidFill>
                <a:latin typeface="Times New Roman"/>
                <a:cs typeface="Times New Roman"/>
              </a:rPr>
              <a:t>with constant velocity </a:t>
            </a:r>
            <a:r>
              <a:rPr lang="en-US" sz="2000" i="1" dirty="0">
                <a:solidFill>
                  <a:srgbClr val="000000"/>
                </a:solidFill>
                <a:latin typeface="Times New Roman"/>
                <a:cs typeface="Times New Roman"/>
              </a:rPr>
              <a:t>v</a:t>
            </a:r>
            <a:r>
              <a:rPr lang="en-US" sz="2000" dirty="0">
                <a:solidFill>
                  <a:srgbClr val="000000"/>
                </a:solidFill>
                <a:latin typeface="Times New Roman"/>
                <a:cs typeface="Times New Roman"/>
              </a:rPr>
              <a:t>, the instantaneous power provided by a force on the body over a displacement    will be:             </a:t>
            </a:r>
            <a:endParaRPr lang="en-US" sz="2400" dirty="0">
              <a:latin typeface="Apple Chancery"/>
              <a:cs typeface="Apple Chancery"/>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068679757"/>
              </p:ext>
            </p:extLst>
          </p:nvPr>
        </p:nvGraphicFramePr>
        <p:xfrm>
          <a:off x="2722563" y="4525963"/>
          <a:ext cx="2895600" cy="731837"/>
        </p:xfrm>
        <a:graphic>
          <a:graphicData uri="http://schemas.openxmlformats.org/presentationml/2006/ole">
            <mc:AlternateContent xmlns:mc="http://schemas.openxmlformats.org/markup-compatibility/2006">
              <mc:Choice xmlns:v="urn:schemas-microsoft-com:vml" Requires="v">
                <p:oleObj spid="_x0000_s29699" name="Equation" r:id="rId7" imgW="1816100" imgH="457200" progId="Equation.DSMT4">
                  <p:embed/>
                </p:oleObj>
              </mc:Choice>
              <mc:Fallback>
                <p:oleObj name="Equation" r:id="rId7" imgW="1816100" imgH="457200" progId="Equation.DSMT4">
                  <p:embed/>
                  <p:pic>
                    <p:nvPicPr>
                      <p:cNvPr id="0" name=""/>
                      <p:cNvPicPr/>
                      <p:nvPr/>
                    </p:nvPicPr>
                    <p:blipFill>
                      <a:blip r:embed="rId8"/>
                      <a:stretch>
                        <a:fillRect/>
                      </a:stretch>
                    </p:blipFill>
                    <p:spPr>
                      <a:xfrm>
                        <a:off x="2722563" y="4525963"/>
                        <a:ext cx="2895600" cy="7318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163962820"/>
              </p:ext>
            </p:extLst>
          </p:nvPr>
        </p:nvGraphicFramePr>
        <p:xfrm>
          <a:off x="4457700" y="4073986"/>
          <a:ext cx="182563" cy="265113"/>
        </p:xfrm>
        <a:graphic>
          <a:graphicData uri="http://schemas.openxmlformats.org/presentationml/2006/ole">
            <mc:AlternateContent xmlns:mc="http://schemas.openxmlformats.org/markup-compatibility/2006">
              <mc:Choice xmlns:v="urn:schemas-microsoft-com:vml" Requires="v">
                <p:oleObj spid="_x0000_s29700" name="Equation" r:id="rId9" imgW="114300" imgH="165100" progId="Equation.DSMT4">
                  <p:embed/>
                </p:oleObj>
              </mc:Choice>
              <mc:Fallback>
                <p:oleObj name="Equation" r:id="rId9" imgW="114300" imgH="165100" progId="Equation.DSMT4">
                  <p:embed/>
                  <p:pic>
                    <p:nvPicPr>
                      <p:cNvPr id="0" name=""/>
                      <p:cNvPicPr/>
                      <p:nvPr/>
                    </p:nvPicPr>
                    <p:blipFill>
                      <a:blip r:embed="rId10"/>
                      <a:stretch>
                        <a:fillRect/>
                      </a:stretch>
                    </p:blipFill>
                    <p:spPr>
                      <a:xfrm>
                        <a:off x="4457700" y="4073986"/>
                        <a:ext cx="182563" cy="265113"/>
                      </a:xfrm>
                      <a:prstGeom prst="rect">
                        <a:avLst/>
                      </a:prstGeom>
                    </p:spPr>
                  </p:pic>
                </p:oleObj>
              </mc:Fallback>
            </mc:AlternateContent>
          </a:graphicData>
        </a:graphic>
      </p:graphicFrame>
    </p:spTree>
    <p:extLst>
      <p:ext uri="{BB962C8B-B14F-4D97-AF65-F5344CB8AC3E}">
        <p14:creationId xmlns:p14="http://schemas.microsoft.com/office/powerpoint/2010/main" val="205541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600499"/>
            <a:ext cx="8627743" cy="830997"/>
          </a:xfrm>
          <a:prstGeom prst="rect">
            <a:avLst/>
          </a:prstGeom>
          <a:noFill/>
        </p:spPr>
        <p:txBody>
          <a:bodyPr wrap="square" rtlCol="0">
            <a:spAutoFit/>
          </a:bodyPr>
          <a:lstStyle/>
          <a:p>
            <a:r>
              <a:rPr lang="en-US" sz="2800" dirty="0">
                <a:solidFill>
                  <a:srgbClr val="FF0000"/>
                </a:solidFill>
                <a:latin typeface="Apple Chancery"/>
                <a:cs typeface="Apple Chancery"/>
              </a:rPr>
              <a:t>Example: An elevator </a:t>
            </a:r>
            <a:r>
              <a:rPr lang="en-US" sz="2000" dirty="0">
                <a:solidFill>
                  <a:srgbClr val="000000"/>
                </a:solidFill>
                <a:latin typeface="Times New Roman"/>
                <a:cs typeface="Times New Roman"/>
              </a:rPr>
              <a:t>with mass 1000 kg carries a load of 800 kg.  A frictional force of 4000 N retards the elevator’s upward motion.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33.)</a:t>
            </a:r>
          </a:p>
        </p:txBody>
      </p:sp>
      <p:sp>
        <p:nvSpPr>
          <p:cNvPr id="11" name="TextBox 10"/>
          <p:cNvSpPr txBox="1"/>
          <p:nvPr/>
        </p:nvSpPr>
        <p:spPr>
          <a:xfrm>
            <a:off x="516257" y="1440592"/>
            <a:ext cx="8386443" cy="400110"/>
          </a:xfrm>
          <a:prstGeom prst="rect">
            <a:avLst/>
          </a:prstGeom>
          <a:noFill/>
        </p:spPr>
        <p:txBody>
          <a:bodyPr wrap="square" rtlCol="0">
            <a:spAutoFit/>
          </a:bodyPr>
          <a:lstStyle/>
          <a:p>
            <a:r>
              <a:rPr lang="en-US" sz="2000" dirty="0">
                <a:solidFill>
                  <a:srgbClr val="FF0000"/>
                </a:solidFill>
                <a:latin typeface="Apple Chancery"/>
                <a:cs typeface="Apple Chancery"/>
              </a:rPr>
              <a:t>a.) Determine </a:t>
            </a:r>
            <a:r>
              <a:rPr lang="en-US" sz="2000" dirty="0">
                <a:solidFill>
                  <a:srgbClr val="000000"/>
                </a:solidFill>
                <a:latin typeface="Times New Roman"/>
                <a:cs typeface="Times New Roman"/>
              </a:rPr>
              <a:t>the minimum power required to lift the elevator at 3.0 m/s.</a:t>
            </a:r>
            <a:endParaRPr lang="en-US" sz="2400" dirty="0">
              <a:latin typeface="Apple Chancery"/>
              <a:cs typeface="Apple Chancery"/>
            </a:endParaRPr>
          </a:p>
        </p:txBody>
      </p:sp>
      <p:sp>
        <p:nvSpPr>
          <p:cNvPr id="12" name="TextBox 11"/>
          <p:cNvSpPr txBox="1"/>
          <p:nvPr/>
        </p:nvSpPr>
        <p:spPr>
          <a:xfrm>
            <a:off x="897257" y="1900660"/>
            <a:ext cx="7586343" cy="646331"/>
          </a:xfrm>
          <a:prstGeom prst="rect">
            <a:avLst/>
          </a:prstGeom>
          <a:noFill/>
        </p:spPr>
        <p:txBody>
          <a:bodyPr wrap="square" rtlCol="0">
            <a:spAutoFit/>
          </a:bodyPr>
          <a:lstStyle/>
          <a:p>
            <a:r>
              <a:rPr lang="en-US" dirty="0">
                <a:solidFill>
                  <a:srgbClr val="000000"/>
                </a:solidFill>
                <a:latin typeface="Times New Roman"/>
                <a:cs typeface="Times New Roman"/>
              </a:rPr>
              <a:t>The motor has to provide force to overcome the weight of the elevator and occupants (1800 kg times 9.8) plus overcoming the 4000 N of friction.  That is:</a:t>
            </a:r>
            <a:endParaRPr lang="en-US" sz="2000" dirty="0">
              <a:latin typeface="Apple Chancery"/>
              <a:cs typeface="Apple Chancery"/>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681978254"/>
              </p:ext>
            </p:extLst>
          </p:nvPr>
        </p:nvGraphicFramePr>
        <p:xfrm>
          <a:off x="2498725" y="2747963"/>
          <a:ext cx="3341688" cy="630237"/>
        </p:xfrm>
        <a:graphic>
          <a:graphicData uri="http://schemas.openxmlformats.org/presentationml/2006/ole">
            <mc:AlternateContent xmlns:mc="http://schemas.openxmlformats.org/markup-compatibility/2006">
              <mc:Choice xmlns:v="urn:schemas-microsoft-com:vml" Requires="v">
                <p:oleObj spid="_x0000_s30721" name="Equation" r:id="rId3" imgW="2095500" imgH="393700" progId="Equation.DSMT4">
                  <p:embed/>
                </p:oleObj>
              </mc:Choice>
              <mc:Fallback>
                <p:oleObj name="Equation" r:id="rId3" imgW="2095500" imgH="393700" progId="Equation.DSMT4">
                  <p:embed/>
                  <p:pic>
                    <p:nvPicPr>
                      <p:cNvPr id="0" name=""/>
                      <p:cNvPicPr/>
                      <p:nvPr/>
                    </p:nvPicPr>
                    <p:blipFill>
                      <a:blip r:embed="rId4"/>
                      <a:stretch>
                        <a:fillRect/>
                      </a:stretch>
                    </p:blipFill>
                    <p:spPr>
                      <a:xfrm>
                        <a:off x="2498725" y="2747963"/>
                        <a:ext cx="3341688" cy="6302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05214516"/>
              </p:ext>
            </p:extLst>
          </p:nvPr>
        </p:nvGraphicFramePr>
        <p:xfrm>
          <a:off x="2003425" y="3516313"/>
          <a:ext cx="2693988" cy="1117600"/>
        </p:xfrm>
        <a:graphic>
          <a:graphicData uri="http://schemas.openxmlformats.org/presentationml/2006/ole">
            <mc:AlternateContent xmlns:mc="http://schemas.openxmlformats.org/markup-compatibility/2006">
              <mc:Choice xmlns:v="urn:schemas-microsoft-com:vml" Requires="v">
                <p:oleObj spid="_x0000_s30722" name="Equation" r:id="rId5" imgW="1689100" imgH="698500" progId="Equation.DSMT4">
                  <p:embed/>
                </p:oleObj>
              </mc:Choice>
              <mc:Fallback>
                <p:oleObj name="Equation" r:id="rId5" imgW="1689100" imgH="698500" progId="Equation.DSMT4">
                  <p:embed/>
                  <p:pic>
                    <p:nvPicPr>
                      <p:cNvPr id="0" name=""/>
                      <p:cNvPicPr/>
                      <p:nvPr/>
                    </p:nvPicPr>
                    <p:blipFill>
                      <a:blip r:embed="rId6"/>
                      <a:stretch>
                        <a:fillRect/>
                      </a:stretch>
                    </p:blipFill>
                    <p:spPr>
                      <a:xfrm>
                        <a:off x="2003425" y="3516313"/>
                        <a:ext cx="2693988" cy="1117600"/>
                      </a:xfrm>
                      <a:prstGeom prst="rect">
                        <a:avLst/>
                      </a:prstGeom>
                    </p:spPr>
                  </p:pic>
                </p:oleObj>
              </mc:Fallback>
            </mc:AlternateContent>
          </a:graphicData>
        </a:graphic>
      </p:graphicFrame>
      <p:sp>
        <p:nvSpPr>
          <p:cNvPr id="15" name="TextBox 14"/>
          <p:cNvSpPr txBox="1"/>
          <p:nvPr/>
        </p:nvSpPr>
        <p:spPr>
          <a:xfrm>
            <a:off x="516257" y="4793392"/>
            <a:ext cx="8386443" cy="707886"/>
          </a:xfrm>
          <a:prstGeom prst="rect">
            <a:avLst/>
          </a:prstGeom>
          <a:noFill/>
        </p:spPr>
        <p:txBody>
          <a:bodyPr wrap="square" rtlCol="0">
            <a:spAutoFit/>
          </a:bodyPr>
          <a:lstStyle/>
          <a:p>
            <a:r>
              <a:rPr lang="en-US" sz="2000" dirty="0">
                <a:solidFill>
                  <a:srgbClr val="FF0000"/>
                </a:solidFill>
                <a:latin typeface="Apple Chancery"/>
                <a:cs typeface="Apple Chancery"/>
              </a:rPr>
              <a:t>b.) If the motor </a:t>
            </a:r>
            <a:r>
              <a:rPr lang="en-US" sz="2000" dirty="0">
                <a:solidFill>
                  <a:srgbClr val="000000"/>
                </a:solidFill>
                <a:latin typeface="Times New Roman"/>
                <a:cs typeface="Times New Roman"/>
              </a:rPr>
              <a:t>needs a 3:1 safety factor, what should the horsepower factor be on the motor (746 watt/HP)?</a:t>
            </a:r>
            <a:endParaRPr lang="en-US" sz="2400" dirty="0">
              <a:latin typeface="Apple Chancery"/>
              <a:cs typeface="Apple Chancery"/>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10994458"/>
              </p:ext>
            </p:extLst>
          </p:nvPr>
        </p:nvGraphicFramePr>
        <p:xfrm>
          <a:off x="2389188" y="5675313"/>
          <a:ext cx="3725862" cy="752475"/>
        </p:xfrm>
        <a:graphic>
          <a:graphicData uri="http://schemas.openxmlformats.org/presentationml/2006/ole">
            <mc:AlternateContent xmlns:mc="http://schemas.openxmlformats.org/markup-compatibility/2006">
              <mc:Choice xmlns:v="urn:schemas-microsoft-com:vml" Requires="v">
                <p:oleObj spid="_x0000_s30723" name="Equation" r:id="rId7" imgW="2336800" imgH="469900" progId="Equation.DSMT4">
                  <p:embed/>
                </p:oleObj>
              </mc:Choice>
              <mc:Fallback>
                <p:oleObj name="Equation" r:id="rId7" imgW="2336800" imgH="469900" progId="Equation.DSMT4">
                  <p:embed/>
                  <p:pic>
                    <p:nvPicPr>
                      <p:cNvPr id="0" name=""/>
                      <p:cNvPicPr/>
                      <p:nvPr/>
                    </p:nvPicPr>
                    <p:blipFill>
                      <a:blip r:embed="rId8"/>
                      <a:stretch>
                        <a:fillRect/>
                      </a:stretch>
                    </p:blipFill>
                    <p:spPr>
                      <a:xfrm>
                        <a:off x="2389188" y="5675313"/>
                        <a:ext cx="3725862" cy="752475"/>
                      </a:xfrm>
                      <a:prstGeom prst="rect">
                        <a:avLst/>
                      </a:prstGeom>
                    </p:spPr>
                  </p:pic>
                </p:oleObj>
              </mc:Fallback>
            </mc:AlternateContent>
          </a:graphicData>
        </a:graphic>
      </p:graphicFrame>
    </p:spTree>
    <p:extLst>
      <p:ext uri="{BB962C8B-B14F-4D97-AF65-F5344CB8AC3E}">
        <p14:creationId xmlns:p14="http://schemas.microsoft.com/office/powerpoint/2010/main" val="33948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600499"/>
            <a:ext cx="8627743" cy="769441"/>
          </a:xfrm>
          <a:prstGeom prst="rect">
            <a:avLst/>
          </a:prstGeom>
          <a:noFill/>
        </p:spPr>
        <p:txBody>
          <a:bodyPr wrap="square" rtlCol="0">
            <a:spAutoFit/>
          </a:bodyPr>
          <a:lstStyle/>
          <a:p>
            <a:r>
              <a:rPr lang="en-US" sz="2400" dirty="0">
                <a:solidFill>
                  <a:srgbClr val="FF0000"/>
                </a:solidFill>
                <a:latin typeface="Apple Chancery"/>
                <a:cs typeface="Apple Chancery"/>
              </a:rPr>
              <a:t>An elevator </a:t>
            </a:r>
            <a:r>
              <a:rPr lang="en-US" sz="2000" dirty="0">
                <a:solidFill>
                  <a:srgbClr val="000000"/>
                </a:solidFill>
                <a:latin typeface="Times New Roman"/>
                <a:cs typeface="Times New Roman"/>
              </a:rPr>
              <a:t>with mass 1000 kg carries a load of 800 kg.  A frictional force of 4000 N retards the elevator’s upward motion.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a:latin typeface="Times New Roman"/>
                <a:cs typeface="Times New Roman"/>
              </a:rPr>
              <a:t>34.</a:t>
            </a:r>
            <a:r>
              <a:rPr lang="en-US" sz="1200" dirty="0">
                <a:latin typeface="Times New Roman"/>
                <a:cs typeface="Times New Roman"/>
              </a:rPr>
              <a:t>)</a:t>
            </a:r>
          </a:p>
        </p:txBody>
      </p:sp>
      <p:sp>
        <p:nvSpPr>
          <p:cNvPr id="11" name="TextBox 10"/>
          <p:cNvSpPr txBox="1"/>
          <p:nvPr/>
        </p:nvSpPr>
        <p:spPr>
          <a:xfrm>
            <a:off x="516257" y="1440592"/>
            <a:ext cx="8386443" cy="707886"/>
          </a:xfrm>
          <a:prstGeom prst="rect">
            <a:avLst/>
          </a:prstGeom>
          <a:noFill/>
        </p:spPr>
        <p:txBody>
          <a:bodyPr wrap="square" rtlCol="0">
            <a:spAutoFit/>
          </a:bodyPr>
          <a:lstStyle/>
          <a:p>
            <a:r>
              <a:rPr lang="en-US" sz="2000" dirty="0">
                <a:solidFill>
                  <a:srgbClr val="FF0000"/>
                </a:solidFill>
                <a:latin typeface="Apple Chancery"/>
                <a:cs typeface="Apple Chancery"/>
              </a:rPr>
              <a:t>c.) If the motor </a:t>
            </a:r>
            <a:r>
              <a:rPr lang="en-US" sz="2000" dirty="0">
                <a:solidFill>
                  <a:srgbClr val="000000"/>
                </a:solidFill>
                <a:latin typeface="Times New Roman"/>
                <a:cs typeface="Times New Roman"/>
              </a:rPr>
              <a:t>is designed to accelerate the elevator at a rate of 1 m/s/s, what power (as a function of v) must the motor deliver to the system?</a:t>
            </a:r>
            <a:endParaRPr lang="en-US" sz="2400" dirty="0">
              <a:latin typeface="Apple Chancery"/>
              <a:cs typeface="Apple Chancery"/>
            </a:endParaRPr>
          </a:p>
        </p:txBody>
      </p:sp>
      <p:sp>
        <p:nvSpPr>
          <p:cNvPr id="12" name="TextBox 11"/>
          <p:cNvSpPr txBox="1"/>
          <p:nvPr/>
        </p:nvSpPr>
        <p:spPr>
          <a:xfrm>
            <a:off x="897257" y="2267541"/>
            <a:ext cx="7586343" cy="923330"/>
          </a:xfrm>
          <a:prstGeom prst="rect">
            <a:avLst/>
          </a:prstGeom>
          <a:noFill/>
        </p:spPr>
        <p:txBody>
          <a:bodyPr wrap="square" rtlCol="0">
            <a:spAutoFit/>
          </a:bodyPr>
          <a:lstStyle/>
          <a:p>
            <a:r>
              <a:rPr lang="en-US" dirty="0">
                <a:solidFill>
                  <a:srgbClr val="000000"/>
                </a:solidFill>
                <a:latin typeface="Times New Roman"/>
                <a:cs typeface="Times New Roman"/>
              </a:rPr>
              <a:t>Now, along with the force required to overcome the weight of the elevator and occupants (1800 kg times 9.8) plus overcoming the 4000 N of friction, the force must also provide acceleration (ma).  That is:</a:t>
            </a:r>
            <a:endParaRPr lang="en-US" sz="2000" dirty="0">
              <a:latin typeface="Apple Chancery"/>
              <a:cs typeface="Apple Chancery"/>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321244325"/>
              </p:ext>
            </p:extLst>
          </p:nvPr>
        </p:nvGraphicFramePr>
        <p:xfrm>
          <a:off x="2249488" y="3190871"/>
          <a:ext cx="3868737" cy="976313"/>
        </p:xfrm>
        <a:graphic>
          <a:graphicData uri="http://schemas.openxmlformats.org/presentationml/2006/ole">
            <mc:AlternateContent xmlns:mc="http://schemas.openxmlformats.org/markup-compatibility/2006">
              <mc:Choice xmlns:v="urn:schemas-microsoft-com:vml" Requires="v">
                <p:oleObj spid="_x0000_s31745" name="Equation" r:id="rId3" imgW="2425700" imgH="609600" progId="Equation.DSMT4">
                  <p:embed/>
                </p:oleObj>
              </mc:Choice>
              <mc:Fallback>
                <p:oleObj name="Equation" r:id="rId3" imgW="2425700" imgH="609600" progId="Equation.DSMT4">
                  <p:embed/>
                  <p:pic>
                    <p:nvPicPr>
                      <p:cNvPr id="0" name=""/>
                      <p:cNvPicPr/>
                      <p:nvPr/>
                    </p:nvPicPr>
                    <p:blipFill>
                      <a:blip r:embed="rId4"/>
                      <a:stretch>
                        <a:fillRect/>
                      </a:stretch>
                    </p:blipFill>
                    <p:spPr>
                      <a:xfrm>
                        <a:off x="2249488" y="3190871"/>
                        <a:ext cx="3868737" cy="97631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11020848"/>
              </p:ext>
            </p:extLst>
          </p:nvPr>
        </p:nvGraphicFramePr>
        <p:xfrm>
          <a:off x="1765300" y="4335463"/>
          <a:ext cx="2409825" cy="831850"/>
        </p:xfrm>
        <a:graphic>
          <a:graphicData uri="http://schemas.openxmlformats.org/presentationml/2006/ole">
            <mc:AlternateContent xmlns:mc="http://schemas.openxmlformats.org/markup-compatibility/2006">
              <mc:Choice xmlns:v="urn:schemas-microsoft-com:vml" Requires="v">
                <p:oleObj spid="_x0000_s31746" name="Equation" r:id="rId5" imgW="1511300" imgH="520700" progId="Equation.DSMT4">
                  <p:embed/>
                </p:oleObj>
              </mc:Choice>
              <mc:Fallback>
                <p:oleObj name="Equation" r:id="rId5" imgW="1511300" imgH="520700" progId="Equation.DSMT4">
                  <p:embed/>
                  <p:pic>
                    <p:nvPicPr>
                      <p:cNvPr id="0" name=""/>
                      <p:cNvPicPr/>
                      <p:nvPr/>
                    </p:nvPicPr>
                    <p:blipFill>
                      <a:blip r:embed="rId6"/>
                      <a:stretch>
                        <a:fillRect/>
                      </a:stretch>
                    </p:blipFill>
                    <p:spPr>
                      <a:xfrm>
                        <a:off x="1765300" y="4335463"/>
                        <a:ext cx="2409825" cy="831850"/>
                      </a:xfrm>
                      <a:prstGeom prst="rect">
                        <a:avLst/>
                      </a:prstGeom>
                    </p:spPr>
                  </p:pic>
                </p:oleObj>
              </mc:Fallback>
            </mc:AlternateContent>
          </a:graphicData>
        </a:graphic>
      </p:graphicFrame>
    </p:spTree>
    <p:extLst>
      <p:ext uri="{BB962C8B-B14F-4D97-AF65-F5344CB8AC3E}">
        <p14:creationId xmlns:p14="http://schemas.microsoft.com/office/powerpoint/2010/main" val="34971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460799"/>
            <a:ext cx="8526143" cy="523220"/>
          </a:xfrm>
          <a:prstGeom prst="rect">
            <a:avLst/>
          </a:prstGeom>
          <a:noFill/>
        </p:spPr>
        <p:txBody>
          <a:bodyPr wrap="square" rtlCol="0">
            <a:spAutoFit/>
          </a:bodyPr>
          <a:lstStyle/>
          <a:p>
            <a:r>
              <a:rPr lang="en-US" sz="2800" dirty="0">
                <a:solidFill>
                  <a:srgbClr val="FF0000"/>
                </a:solidFill>
                <a:latin typeface="Apple Chancery"/>
                <a:cs typeface="Apple Chancery"/>
              </a:rPr>
              <a:t>For </a:t>
            </a:r>
            <a:r>
              <a:rPr lang="en-US" sz="2000" i="1" dirty="0">
                <a:solidFill>
                  <a:srgbClr val="0000FF"/>
                </a:solidFill>
                <a:latin typeface="Times New Roman"/>
                <a:cs typeface="Times New Roman"/>
              </a:rPr>
              <a:t>work A</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 </a:t>
            </a:r>
            <a:r>
              <a:rPr lang="en-US" sz="2000" i="1" dirty="0">
                <a:solidFill>
                  <a:srgbClr val="0000FF"/>
                </a:solidFill>
                <a:latin typeface="Times New Roman"/>
                <a:cs typeface="Times New Roman"/>
              </a:rPr>
              <a:t>work B</a:t>
            </a:r>
            <a:r>
              <a:rPr lang="en-US" sz="2000" dirty="0">
                <a:solidFill>
                  <a:srgbClr val="000000"/>
                </a:solidFill>
                <a:latin typeface="Times New Roman"/>
                <a:cs typeface="Times New Roman"/>
              </a:rPr>
              <a:t>, we have </a:t>
            </a:r>
            <a:r>
              <a:rPr lang="en-US" sz="2000" dirty="0">
                <a:solidFill>
                  <a:srgbClr val="0000FF"/>
                </a:solidFill>
                <a:latin typeface="Times New Roman"/>
                <a:cs typeface="Times New Roman"/>
              </a:rPr>
              <a:t>potential energy functions</a:t>
            </a:r>
            <a:r>
              <a:rPr lang="en-US" sz="2000" dirty="0">
                <a:solidFill>
                  <a:srgbClr val="000000"/>
                </a:solidFill>
                <a:latin typeface="Times New Roman"/>
                <a:cs typeface="Times New Roman"/>
              </a:rPr>
              <a:t>.  So . . .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a:t>
            </a:r>
          </a:p>
        </p:txBody>
      </p:sp>
      <p:graphicFrame>
        <p:nvGraphicFramePr>
          <p:cNvPr id="22" name="Object 2"/>
          <p:cNvGraphicFramePr>
            <a:graphicFrameLocks noChangeAspect="1"/>
          </p:cNvGraphicFramePr>
          <p:nvPr>
            <p:extLst>
              <p:ext uri="{D42A27DB-BD31-4B8C-83A1-F6EECF244321}">
                <p14:modId xmlns:p14="http://schemas.microsoft.com/office/powerpoint/2010/main" val="391241404"/>
              </p:ext>
            </p:extLst>
          </p:nvPr>
        </p:nvGraphicFramePr>
        <p:xfrm>
          <a:off x="1314450" y="1177925"/>
          <a:ext cx="2424113" cy="846138"/>
        </p:xfrm>
        <a:graphic>
          <a:graphicData uri="http://schemas.openxmlformats.org/presentationml/2006/ole">
            <mc:AlternateContent xmlns:mc="http://schemas.openxmlformats.org/markup-compatibility/2006">
              <mc:Choice xmlns:v="urn:schemas-microsoft-com:vml" Requires="v">
                <p:oleObj spid="_x0000_s2049" name="Equation" r:id="rId3" imgW="1308100" imgH="457200" progId="Equation.DSMT4">
                  <p:embed/>
                </p:oleObj>
              </mc:Choice>
              <mc:Fallback>
                <p:oleObj name="Equation" r:id="rId3" imgW="1308100" imgH="457200" progId="Equation.DSMT4">
                  <p:embed/>
                  <p:pic>
                    <p:nvPicPr>
                      <p:cNvPr id="0" name=""/>
                      <p:cNvPicPr>
                        <a:picLocks noChangeAspect="1" noChangeArrowheads="1"/>
                      </p:cNvPicPr>
                      <p:nvPr/>
                    </p:nvPicPr>
                    <p:blipFill>
                      <a:blip r:embed="rId4"/>
                      <a:srcRect/>
                      <a:stretch>
                        <a:fillRect/>
                      </a:stretch>
                    </p:blipFill>
                    <p:spPr bwMode="auto">
                      <a:xfrm>
                        <a:off x="1314450" y="1177925"/>
                        <a:ext cx="2424113" cy="8461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1253327230"/>
              </p:ext>
            </p:extLst>
          </p:nvPr>
        </p:nvGraphicFramePr>
        <p:xfrm>
          <a:off x="5445125" y="1177925"/>
          <a:ext cx="2378075" cy="846138"/>
        </p:xfrm>
        <a:graphic>
          <a:graphicData uri="http://schemas.openxmlformats.org/presentationml/2006/ole">
            <mc:AlternateContent xmlns:mc="http://schemas.openxmlformats.org/markup-compatibility/2006">
              <mc:Choice xmlns:v="urn:schemas-microsoft-com:vml" Requires="v">
                <p:oleObj spid="_x0000_s2050" name="Equation" r:id="rId5" imgW="1282700" imgH="457200" progId="Equation.DSMT4">
                  <p:embed/>
                </p:oleObj>
              </mc:Choice>
              <mc:Fallback>
                <p:oleObj name="Equation" r:id="rId5" imgW="1282700" imgH="457200" progId="Equation.DSMT4">
                  <p:embed/>
                  <p:pic>
                    <p:nvPicPr>
                      <p:cNvPr id="0" name=""/>
                      <p:cNvPicPr>
                        <a:picLocks noChangeAspect="1" noChangeArrowheads="1"/>
                      </p:cNvPicPr>
                      <p:nvPr/>
                    </p:nvPicPr>
                    <p:blipFill>
                      <a:blip r:embed="rId6"/>
                      <a:srcRect/>
                      <a:stretch>
                        <a:fillRect/>
                      </a:stretch>
                    </p:blipFill>
                    <p:spPr bwMode="auto">
                      <a:xfrm>
                        <a:off x="5445125" y="1177925"/>
                        <a:ext cx="2378075" cy="8461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 name="TextBox 24"/>
          <p:cNvSpPr txBox="1"/>
          <p:nvPr/>
        </p:nvSpPr>
        <p:spPr>
          <a:xfrm>
            <a:off x="4182428" y="1280180"/>
            <a:ext cx="653097" cy="400110"/>
          </a:xfrm>
          <a:prstGeom prst="rect">
            <a:avLst/>
          </a:prstGeom>
          <a:noFill/>
        </p:spPr>
        <p:txBody>
          <a:bodyPr wrap="square" rtlCol="0">
            <a:spAutoFit/>
          </a:bodyPr>
          <a:lstStyle/>
          <a:p>
            <a:r>
              <a:rPr lang="en-US" sz="2000" dirty="0">
                <a:solidFill>
                  <a:srgbClr val="000000"/>
                </a:solidFill>
                <a:latin typeface="Times New Roman"/>
                <a:cs typeface="Times New Roman"/>
              </a:rPr>
              <a:t>and</a:t>
            </a:r>
            <a:endParaRPr lang="en-US" sz="2400" dirty="0">
              <a:latin typeface="Apple Chancery"/>
              <a:cs typeface="Apple Chancery"/>
            </a:endParaRPr>
          </a:p>
        </p:txBody>
      </p:sp>
      <p:sp>
        <p:nvSpPr>
          <p:cNvPr id="30" name="TextBox 29"/>
          <p:cNvSpPr txBox="1"/>
          <p:nvPr/>
        </p:nvSpPr>
        <p:spPr>
          <a:xfrm>
            <a:off x="274956" y="2149899"/>
            <a:ext cx="8526143" cy="1446550"/>
          </a:xfrm>
          <a:prstGeom prst="rect">
            <a:avLst/>
          </a:prstGeom>
          <a:noFill/>
        </p:spPr>
        <p:txBody>
          <a:bodyPr wrap="square" rtlCol="0">
            <a:spAutoFit/>
          </a:bodyPr>
          <a:lstStyle/>
          <a:p>
            <a:r>
              <a:rPr lang="en-US" sz="2800" dirty="0">
                <a:solidFill>
                  <a:srgbClr val="FF0000"/>
                </a:solidFill>
                <a:latin typeface="Apple Chancery"/>
                <a:cs typeface="Apple Chancery"/>
              </a:rPr>
              <a:t>For </a:t>
            </a:r>
            <a:r>
              <a:rPr lang="en-US" sz="2000" i="1" dirty="0">
                <a:solidFill>
                  <a:srgbClr val="0000FF"/>
                </a:solidFill>
                <a:latin typeface="Times New Roman"/>
                <a:cs typeface="Times New Roman"/>
              </a:rPr>
              <a:t>work C, D</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 </a:t>
            </a:r>
            <a:r>
              <a:rPr lang="en-US" sz="2000" i="1" dirty="0">
                <a:solidFill>
                  <a:srgbClr val="0000FF"/>
                </a:solidFill>
                <a:latin typeface="Times New Roman"/>
                <a:cs typeface="Times New Roman"/>
              </a:rPr>
              <a:t>E</a:t>
            </a:r>
            <a:r>
              <a:rPr lang="en-US" sz="2000" dirty="0">
                <a:solidFill>
                  <a:srgbClr val="000000"/>
                </a:solidFill>
                <a:latin typeface="Times New Roman"/>
                <a:cs typeface="Times New Roman"/>
              </a:rPr>
              <a:t>, we can’t use </a:t>
            </a:r>
            <a:r>
              <a:rPr lang="en-US" sz="2000" dirty="0">
                <a:solidFill>
                  <a:srgbClr val="0000FF"/>
                </a:solidFill>
                <a:latin typeface="Times New Roman"/>
                <a:cs typeface="Times New Roman"/>
              </a:rPr>
              <a:t>potential energy functions</a:t>
            </a:r>
            <a:r>
              <a:rPr lang="en-US" sz="2000" dirty="0">
                <a:solidFill>
                  <a:srgbClr val="000000"/>
                </a:solidFill>
                <a:latin typeface="Times New Roman"/>
                <a:cs typeface="Times New Roman"/>
              </a:rPr>
              <a:t>, either because we don’t know them or because they are non-conservative forces and don’t </a:t>
            </a:r>
            <a:r>
              <a:rPr lang="en-US" sz="2000" i="1" dirty="0">
                <a:solidFill>
                  <a:srgbClr val="000000"/>
                </a:solidFill>
                <a:latin typeface="Times New Roman"/>
                <a:cs typeface="Times New Roman"/>
              </a:rPr>
              <a:t>have </a:t>
            </a:r>
            <a:r>
              <a:rPr lang="en-US" sz="2000" dirty="0">
                <a:solidFill>
                  <a:srgbClr val="000000"/>
                </a:solidFill>
                <a:latin typeface="Times New Roman"/>
                <a:cs typeface="Times New Roman"/>
              </a:rPr>
              <a:t>them.  </a:t>
            </a:r>
          </a:p>
          <a:p>
            <a:r>
              <a:rPr lang="en-US" sz="2000" dirty="0">
                <a:solidFill>
                  <a:srgbClr val="000000"/>
                </a:solidFill>
                <a:latin typeface="Times New Roman"/>
                <a:cs typeface="Times New Roman"/>
              </a:rPr>
              <a:t>      With this, the </a:t>
            </a:r>
            <a:r>
              <a:rPr lang="en-US" sz="2000" dirty="0">
                <a:solidFill>
                  <a:srgbClr val="0000FF"/>
                </a:solidFill>
                <a:latin typeface="Times New Roman"/>
                <a:cs typeface="Times New Roman"/>
              </a:rPr>
              <a:t>work/energy theorem becomes</a:t>
            </a:r>
            <a:r>
              <a:rPr lang="en-US" sz="2000" dirty="0">
                <a:solidFill>
                  <a:srgbClr val="000000"/>
                </a:solidFill>
                <a:latin typeface="Times New Roman"/>
                <a:cs typeface="Times New Roman"/>
              </a:rPr>
              <a:t>:</a:t>
            </a:r>
            <a:endParaRPr lang="en-US" sz="2400" dirty="0">
              <a:latin typeface="Apple Chancery"/>
              <a:cs typeface="Apple Chancery"/>
            </a:endParaRPr>
          </a:p>
        </p:txBody>
      </p:sp>
      <p:graphicFrame>
        <p:nvGraphicFramePr>
          <p:cNvPr id="31" name="Object 4"/>
          <p:cNvGraphicFramePr>
            <a:graphicFrameLocks noChangeAspect="1"/>
          </p:cNvGraphicFramePr>
          <p:nvPr>
            <p:extLst>
              <p:ext uri="{D42A27DB-BD31-4B8C-83A1-F6EECF244321}">
                <p14:modId xmlns:p14="http://schemas.microsoft.com/office/powerpoint/2010/main" val="1021293244"/>
              </p:ext>
            </p:extLst>
          </p:nvPr>
        </p:nvGraphicFramePr>
        <p:xfrm>
          <a:off x="788988" y="3952875"/>
          <a:ext cx="7566025" cy="1376363"/>
        </p:xfrm>
        <a:graphic>
          <a:graphicData uri="http://schemas.openxmlformats.org/presentationml/2006/ole">
            <mc:AlternateContent xmlns:mc="http://schemas.openxmlformats.org/markup-compatibility/2006">
              <mc:Choice xmlns:v="urn:schemas-microsoft-com:vml" Requires="v">
                <p:oleObj spid="_x0000_s2051" name="Equation" r:id="rId7" imgW="4610100" imgH="838200" progId="Equation.DSMT4">
                  <p:embed/>
                </p:oleObj>
              </mc:Choice>
              <mc:Fallback>
                <p:oleObj name="Equation" r:id="rId7" imgW="4610100" imgH="838200" progId="Equation.DSMT4">
                  <p:embed/>
                  <p:pic>
                    <p:nvPicPr>
                      <p:cNvPr id="0" name=""/>
                      <p:cNvPicPr>
                        <a:picLocks noChangeAspect="1" noChangeArrowheads="1"/>
                      </p:cNvPicPr>
                      <p:nvPr/>
                    </p:nvPicPr>
                    <p:blipFill>
                      <a:blip r:embed="rId8"/>
                      <a:srcRect/>
                      <a:stretch>
                        <a:fillRect/>
                      </a:stretch>
                    </p:blipFill>
                    <p:spPr bwMode="auto">
                      <a:xfrm>
                        <a:off x="788988" y="3952875"/>
                        <a:ext cx="7566025" cy="1376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6965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460799"/>
            <a:ext cx="8526143" cy="523220"/>
          </a:xfrm>
          <a:prstGeom prst="rect">
            <a:avLst/>
          </a:prstGeom>
          <a:noFill/>
        </p:spPr>
        <p:txBody>
          <a:bodyPr wrap="square" rtlCol="0">
            <a:spAutoFit/>
          </a:bodyPr>
          <a:lstStyle/>
          <a:p>
            <a:r>
              <a:rPr lang="en-US" sz="2800" dirty="0">
                <a:solidFill>
                  <a:srgbClr val="FF0000"/>
                </a:solidFill>
                <a:latin typeface="Apple Chancery"/>
                <a:cs typeface="Apple Chancery"/>
              </a:rPr>
              <a:t>Rewriting </a:t>
            </a:r>
            <a:r>
              <a:rPr lang="en-US" sz="2000" dirty="0">
                <a:solidFill>
                  <a:srgbClr val="000000"/>
                </a:solidFill>
                <a:latin typeface="Times New Roman"/>
                <a:cs typeface="Times New Roman"/>
              </a:rPr>
              <a:t>this so the signs are easy to see, we get . . .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a:t>
            </a:r>
          </a:p>
        </p:txBody>
      </p:sp>
      <p:graphicFrame>
        <p:nvGraphicFramePr>
          <p:cNvPr id="11" name="Object 2"/>
          <p:cNvGraphicFramePr>
            <a:graphicFrameLocks noChangeAspect="1"/>
          </p:cNvGraphicFramePr>
          <p:nvPr>
            <p:extLst>
              <p:ext uri="{D42A27DB-BD31-4B8C-83A1-F6EECF244321}">
                <p14:modId xmlns:p14="http://schemas.microsoft.com/office/powerpoint/2010/main" val="4193330288"/>
              </p:ext>
            </p:extLst>
          </p:nvPr>
        </p:nvGraphicFramePr>
        <p:xfrm>
          <a:off x="1236663" y="1295400"/>
          <a:ext cx="6275387" cy="938213"/>
        </p:xfrm>
        <a:graphic>
          <a:graphicData uri="http://schemas.openxmlformats.org/presentationml/2006/ole">
            <mc:AlternateContent xmlns:mc="http://schemas.openxmlformats.org/markup-compatibility/2006">
              <mc:Choice xmlns:v="urn:schemas-microsoft-com:vml" Requires="v">
                <p:oleObj spid="_x0000_s3073" name="Equation" r:id="rId3" imgW="3822700" imgH="571500" progId="Equation.DSMT4">
                  <p:embed/>
                </p:oleObj>
              </mc:Choice>
              <mc:Fallback>
                <p:oleObj name="Equation" r:id="rId3" imgW="3822700" imgH="571500" progId="Equation.DSMT4">
                  <p:embed/>
                  <p:pic>
                    <p:nvPicPr>
                      <p:cNvPr id="0" name=""/>
                      <p:cNvPicPr>
                        <a:picLocks noChangeAspect="1" noChangeArrowheads="1"/>
                      </p:cNvPicPr>
                      <p:nvPr/>
                    </p:nvPicPr>
                    <p:blipFill>
                      <a:blip r:embed="rId4"/>
                      <a:srcRect/>
                      <a:stretch>
                        <a:fillRect/>
                      </a:stretch>
                    </p:blipFill>
                    <p:spPr bwMode="auto">
                      <a:xfrm>
                        <a:off x="1236663" y="1295400"/>
                        <a:ext cx="6275387" cy="938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 name="Object 3"/>
          <p:cNvGraphicFramePr>
            <a:graphicFrameLocks noChangeAspect="1"/>
          </p:cNvGraphicFramePr>
          <p:nvPr>
            <p:extLst>
              <p:ext uri="{D42A27DB-BD31-4B8C-83A1-F6EECF244321}">
                <p14:modId xmlns:p14="http://schemas.microsoft.com/office/powerpoint/2010/main" val="2114954662"/>
              </p:ext>
            </p:extLst>
          </p:nvPr>
        </p:nvGraphicFramePr>
        <p:xfrm>
          <a:off x="1681163" y="5278438"/>
          <a:ext cx="5232400" cy="438150"/>
        </p:xfrm>
        <a:graphic>
          <a:graphicData uri="http://schemas.openxmlformats.org/presentationml/2006/ole">
            <mc:AlternateContent xmlns:mc="http://schemas.openxmlformats.org/markup-compatibility/2006">
              <mc:Choice xmlns:v="urn:schemas-microsoft-com:vml" Requires="v">
                <p:oleObj spid="_x0000_s3074" name="Equation" r:id="rId5" imgW="3187700" imgH="266700" progId="Equation.DSMT4">
                  <p:embed/>
                </p:oleObj>
              </mc:Choice>
              <mc:Fallback>
                <p:oleObj name="Equation" r:id="rId5" imgW="3187700" imgH="266700" progId="Equation.DSMT4">
                  <p:embed/>
                  <p:pic>
                    <p:nvPicPr>
                      <p:cNvPr id="0" name=""/>
                      <p:cNvPicPr>
                        <a:picLocks noChangeAspect="1" noChangeArrowheads="1"/>
                      </p:cNvPicPr>
                      <p:nvPr/>
                    </p:nvPicPr>
                    <p:blipFill>
                      <a:blip r:embed="rId6"/>
                      <a:srcRect/>
                      <a:stretch>
                        <a:fillRect/>
                      </a:stretch>
                    </p:blipFill>
                    <p:spPr bwMode="auto">
                      <a:xfrm>
                        <a:off x="1681163" y="5278438"/>
                        <a:ext cx="5232400" cy="438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 name="Text Box 8"/>
          <p:cNvSpPr txBox="1">
            <a:spLocks noChangeArrowheads="1"/>
          </p:cNvSpPr>
          <p:nvPr/>
        </p:nvSpPr>
        <p:spPr bwMode="auto">
          <a:xfrm>
            <a:off x="274956" y="2651125"/>
            <a:ext cx="8615043" cy="236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000FF"/>
                </a:solidFill>
                <a:latin typeface="Apple Chancery"/>
                <a:cs typeface="Apple Chancery"/>
              </a:rPr>
              <a:t>What we are left with </a:t>
            </a:r>
            <a:r>
              <a:rPr lang="en-US" sz="2000" dirty="0">
                <a:latin typeface="Times New Roman"/>
                <a:cs typeface="Times New Roman"/>
              </a:rPr>
              <a:t>are a </a:t>
            </a:r>
            <a:r>
              <a:rPr lang="en-US" sz="2000" i="1" dirty="0">
                <a:solidFill>
                  <a:srgbClr val="0000FF"/>
                </a:solidFill>
                <a:latin typeface="Times New Roman"/>
                <a:cs typeface="Times New Roman"/>
              </a:rPr>
              <a:t>bunch of potential energy terms </a:t>
            </a:r>
            <a:r>
              <a:rPr lang="en-US" sz="2000" dirty="0">
                <a:latin typeface="Times New Roman"/>
                <a:cs typeface="Times New Roman"/>
              </a:rPr>
              <a:t>(U terms) and at least </a:t>
            </a:r>
            <a:r>
              <a:rPr lang="en-US" sz="2000" i="1" dirty="0">
                <a:solidFill>
                  <a:srgbClr val="0000FF"/>
                </a:solidFill>
                <a:latin typeface="Times New Roman"/>
                <a:cs typeface="Times New Roman"/>
              </a:rPr>
              <a:t>one kinetic energy term </a:t>
            </a:r>
            <a:r>
              <a:rPr lang="en-US" sz="2000" dirty="0">
                <a:latin typeface="Times New Roman"/>
                <a:cs typeface="Times New Roman"/>
              </a:rPr>
              <a:t>evaluated at time    , and a similar group of terms evaluated at time    .  If we put all of the terms associated with the state of the system at the beginning of the time interval, at </a:t>
            </a:r>
            <a:r>
              <a:rPr lang="en-US" sz="2000" i="1" dirty="0">
                <a:solidFill>
                  <a:srgbClr val="FF0000"/>
                </a:solidFill>
                <a:latin typeface="Times New Roman"/>
                <a:cs typeface="Times New Roman"/>
              </a:rPr>
              <a:t>point in time 1</a:t>
            </a:r>
            <a:r>
              <a:rPr lang="en-US" sz="2000" i="1" dirty="0">
                <a:latin typeface="Times New Roman"/>
                <a:cs typeface="Times New Roman"/>
              </a:rPr>
              <a:t>, </a:t>
            </a:r>
            <a:r>
              <a:rPr lang="en-US" sz="2000" dirty="0">
                <a:latin typeface="Times New Roman"/>
                <a:cs typeface="Times New Roman"/>
              </a:rPr>
              <a:t>on the </a:t>
            </a:r>
            <a:r>
              <a:rPr lang="en-US" sz="2000" dirty="0">
                <a:solidFill>
                  <a:srgbClr val="0000FF"/>
                </a:solidFill>
                <a:latin typeface="Times New Roman"/>
                <a:cs typeface="Times New Roman"/>
              </a:rPr>
              <a:t>left side of the equal sign</a:t>
            </a:r>
            <a:r>
              <a:rPr lang="en-US" sz="2000" dirty="0">
                <a:latin typeface="Times New Roman"/>
                <a:cs typeface="Times New Roman"/>
              </a:rPr>
              <a:t>, and put all of the terms associated with the state of the system at the end of the time interval, at </a:t>
            </a:r>
            <a:r>
              <a:rPr lang="en-US" sz="2000" i="1" dirty="0">
                <a:solidFill>
                  <a:srgbClr val="FF0000"/>
                </a:solidFill>
                <a:latin typeface="Times New Roman"/>
                <a:cs typeface="Times New Roman"/>
              </a:rPr>
              <a:t>point in time 2, </a:t>
            </a:r>
            <a:r>
              <a:rPr lang="en-US" sz="2000" dirty="0">
                <a:latin typeface="Times New Roman"/>
                <a:cs typeface="Times New Roman"/>
              </a:rPr>
              <a:t>on the </a:t>
            </a:r>
            <a:r>
              <a:rPr lang="en-US" sz="2000" dirty="0">
                <a:solidFill>
                  <a:srgbClr val="0000FF"/>
                </a:solidFill>
                <a:latin typeface="Times New Roman"/>
                <a:cs typeface="Times New Roman"/>
              </a:rPr>
              <a:t>right side of the equal sign </a:t>
            </a:r>
            <a:r>
              <a:rPr lang="en-US" sz="2000" dirty="0">
                <a:latin typeface="Times New Roman"/>
                <a:cs typeface="Times New Roman"/>
              </a:rPr>
              <a:t>(</a:t>
            </a:r>
            <a:r>
              <a:rPr lang="en-US" sz="2000" dirty="0">
                <a:solidFill>
                  <a:srgbClr val="008000"/>
                </a:solidFill>
                <a:latin typeface="Times New Roman"/>
                <a:cs typeface="Times New Roman"/>
              </a:rPr>
              <a:t>leaving the extraneous work terms alone</a:t>
            </a:r>
            <a:r>
              <a:rPr lang="en-US" sz="2000" dirty="0">
                <a:latin typeface="Times New Roman"/>
                <a:cs typeface="Times New Roman"/>
              </a:rPr>
              <a:t>), we get:</a:t>
            </a:r>
          </a:p>
        </p:txBody>
      </p:sp>
      <p:graphicFrame>
        <p:nvGraphicFramePr>
          <p:cNvPr id="19" name="Object 2"/>
          <p:cNvGraphicFramePr>
            <a:graphicFrameLocks noChangeAspect="1"/>
          </p:cNvGraphicFramePr>
          <p:nvPr>
            <p:extLst>
              <p:ext uri="{D42A27DB-BD31-4B8C-83A1-F6EECF244321}">
                <p14:modId xmlns:p14="http://schemas.microsoft.com/office/powerpoint/2010/main" val="758461839"/>
              </p:ext>
            </p:extLst>
          </p:nvPr>
        </p:nvGraphicFramePr>
        <p:xfrm>
          <a:off x="5788025" y="3133724"/>
          <a:ext cx="235101" cy="344489"/>
        </p:xfrm>
        <a:graphic>
          <a:graphicData uri="http://schemas.openxmlformats.org/presentationml/2006/ole">
            <mc:AlternateContent xmlns:mc="http://schemas.openxmlformats.org/markup-compatibility/2006">
              <mc:Choice xmlns:v="urn:schemas-microsoft-com:vml" Requires="v">
                <p:oleObj spid="_x0000_s3075" name="Equation" r:id="rId7" imgW="139700" imgH="203200" progId="Equation.DSMT4">
                  <p:embed/>
                </p:oleObj>
              </mc:Choice>
              <mc:Fallback>
                <p:oleObj name="Equation" r:id="rId7" imgW="139700" imgH="203200" progId="Equation.DSMT4">
                  <p:embed/>
                  <p:pic>
                    <p:nvPicPr>
                      <p:cNvPr id="0" name=""/>
                      <p:cNvPicPr>
                        <a:picLocks noChangeAspect="1" noChangeArrowheads="1"/>
                      </p:cNvPicPr>
                      <p:nvPr/>
                    </p:nvPicPr>
                    <p:blipFill>
                      <a:blip r:embed="rId8"/>
                      <a:srcRect/>
                      <a:stretch>
                        <a:fillRect/>
                      </a:stretch>
                    </p:blipFill>
                    <p:spPr bwMode="auto">
                      <a:xfrm>
                        <a:off x="5788025" y="3133724"/>
                        <a:ext cx="235101" cy="344489"/>
                      </a:xfrm>
                      <a:prstGeom prst="rect">
                        <a:avLst/>
                      </a:prstGeom>
                      <a:noFill/>
                      <a:ln>
                        <a:noFill/>
                      </a:ln>
                      <a:effectLst/>
                    </p:spPr>
                  </p:pic>
                </p:oleObj>
              </mc:Fallback>
            </mc:AlternateContent>
          </a:graphicData>
        </a:graphic>
      </p:graphicFrame>
      <p:graphicFrame>
        <p:nvGraphicFramePr>
          <p:cNvPr id="20" name="Object 2"/>
          <p:cNvGraphicFramePr>
            <a:graphicFrameLocks noChangeAspect="1"/>
          </p:cNvGraphicFramePr>
          <p:nvPr>
            <p:extLst>
              <p:ext uri="{D42A27DB-BD31-4B8C-83A1-F6EECF244321}">
                <p14:modId xmlns:p14="http://schemas.microsoft.com/office/powerpoint/2010/main" val="923063070"/>
              </p:ext>
            </p:extLst>
          </p:nvPr>
        </p:nvGraphicFramePr>
        <p:xfrm>
          <a:off x="2765425" y="3432176"/>
          <a:ext cx="255588" cy="344488"/>
        </p:xfrm>
        <a:graphic>
          <a:graphicData uri="http://schemas.openxmlformats.org/presentationml/2006/ole">
            <mc:AlternateContent xmlns:mc="http://schemas.openxmlformats.org/markup-compatibility/2006">
              <mc:Choice xmlns:v="urn:schemas-microsoft-com:vml" Requires="v">
                <p:oleObj spid="_x0000_s3076" name="Equation" r:id="rId9" imgW="152400" imgH="203200" progId="Equation.DSMT4">
                  <p:embed/>
                </p:oleObj>
              </mc:Choice>
              <mc:Fallback>
                <p:oleObj name="Equation" r:id="rId9" imgW="152400" imgH="203200" progId="Equation.DSMT4">
                  <p:embed/>
                  <p:pic>
                    <p:nvPicPr>
                      <p:cNvPr id="0" name=""/>
                      <p:cNvPicPr>
                        <a:picLocks noChangeAspect="1" noChangeArrowheads="1"/>
                      </p:cNvPicPr>
                      <p:nvPr/>
                    </p:nvPicPr>
                    <p:blipFill>
                      <a:blip r:embed="rId10"/>
                      <a:srcRect/>
                      <a:stretch>
                        <a:fillRect/>
                      </a:stretch>
                    </p:blipFill>
                    <p:spPr bwMode="auto">
                      <a:xfrm>
                        <a:off x="2765425" y="3432176"/>
                        <a:ext cx="255588" cy="3444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790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563563" y="457200"/>
            <a:ext cx="8016875"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FF0000"/>
                </a:solidFill>
                <a:latin typeface="Apple Chancery"/>
                <a:cs typeface="Apple Chancery"/>
              </a:rPr>
              <a:t>Rewriting this </a:t>
            </a:r>
            <a:r>
              <a:rPr lang="en-US" sz="2000" dirty="0">
                <a:latin typeface="Times New Roman"/>
                <a:cs typeface="Times New Roman"/>
              </a:rPr>
              <a:t>in it’s most succinct form, allowing for the possibility that you could have more than one object with </a:t>
            </a:r>
            <a:r>
              <a:rPr lang="en-US" sz="2000" i="1" dirty="0">
                <a:latin typeface="Times New Roman"/>
                <a:cs typeface="Times New Roman"/>
              </a:rPr>
              <a:t>kinetic energy </a:t>
            </a:r>
            <a:r>
              <a:rPr lang="en-US" sz="2000" dirty="0">
                <a:latin typeface="Times New Roman"/>
                <a:cs typeface="Times New Roman"/>
              </a:rPr>
              <a:t>in a system at a given instant (think Atwood Machine), we get:</a:t>
            </a:r>
          </a:p>
        </p:txBody>
      </p:sp>
      <p:sp>
        <p:nvSpPr>
          <p:cNvPr id="20485" name="Text Box 4"/>
          <p:cNvSpPr txBox="1">
            <a:spLocks noChangeArrowheads="1"/>
          </p:cNvSpPr>
          <p:nvPr/>
        </p:nvSpPr>
        <p:spPr bwMode="auto">
          <a:xfrm>
            <a:off x="563563" y="2651125"/>
            <a:ext cx="80168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If we call the </a:t>
            </a:r>
            <a:r>
              <a:rPr lang="en-US" sz="2000" dirty="0">
                <a:solidFill>
                  <a:srgbClr val="FF0000"/>
                </a:solidFill>
                <a:latin typeface="Times New Roman"/>
                <a:cs typeface="Times New Roman"/>
              </a:rPr>
              <a:t>sum of </a:t>
            </a:r>
            <a:r>
              <a:rPr lang="en-US" sz="2000" dirty="0">
                <a:latin typeface="Times New Roman"/>
                <a:cs typeface="Times New Roman"/>
              </a:rPr>
              <a:t>all the </a:t>
            </a:r>
            <a:r>
              <a:rPr lang="en-US" sz="2000" dirty="0">
                <a:solidFill>
                  <a:srgbClr val="FF0000"/>
                </a:solidFill>
                <a:latin typeface="Times New Roman"/>
                <a:cs typeface="Times New Roman"/>
              </a:rPr>
              <a:t>kinetic energies </a:t>
            </a:r>
            <a:r>
              <a:rPr lang="en-US" sz="2000" i="1" dirty="0">
                <a:solidFill>
                  <a:srgbClr val="FF0000"/>
                </a:solidFill>
                <a:latin typeface="Times New Roman"/>
                <a:cs typeface="Times New Roman"/>
              </a:rPr>
              <a:t>and</a:t>
            </a:r>
            <a:r>
              <a:rPr lang="en-US" sz="2000" dirty="0">
                <a:solidFill>
                  <a:srgbClr val="FF0000"/>
                </a:solidFill>
                <a:latin typeface="Times New Roman"/>
                <a:cs typeface="Times New Roman"/>
              </a:rPr>
              <a:t> </a:t>
            </a:r>
            <a:r>
              <a:rPr lang="en-US" sz="2000" dirty="0">
                <a:latin typeface="Times New Roman"/>
                <a:cs typeface="Times New Roman"/>
              </a:rPr>
              <a:t>all of the </a:t>
            </a:r>
            <a:r>
              <a:rPr lang="en-US" sz="2000" dirty="0">
                <a:solidFill>
                  <a:srgbClr val="FF0000"/>
                </a:solidFill>
                <a:latin typeface="Times New Roman"/>
                <a:cs typeface="Times New Roman"/>
              </a:rPr>
              <a:t>potential energies </a:t>
            </a:r>
            <a:r>
              <a:rPr lang="en-US" sz="2000" dirty="0">
                <a:solidFill>
                  <a:srgbClr val="0000FF"/>
                </a:solidFill>
                <a:latin typeface="Times New Roman"/>
                <a:cs typeface="Times New Roman"/>
              </a:rPr>
              <a:t>at a point in time </a:t>
            </a:r>
            <a:r>
              <a:rPr lang="en-US" sz="2000" dirty="0">
                <a:latin typeface="Times New Roman"/>
                <a:cs typeface="Times New Roman"/>
              </a:rPr>
              <a:t>the </a:t>
            </a:r>
            <a:r>
              <a:rPr lang="en-US" sz="2000" i="1" dirty="0">
                <a:solidFill>
                  <a:srgbClr val="FF0000"/>
                </a:solidFill>
                <a:latin typeface="Times New Roman"/>
                <a:cs typeface="Times New Roman"/>
              </a:rPr>
              <a:t>mechanical energy</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E</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at that time</a:t>
            </a:r>
            <a:r>
              <a:rPr lang="en-US" sz="2000" dirty="0">
                <a:latin typeface="Times New Roman"/>
                <a:cs typeface="Times New Roman"/>
              </a:rPr>
              <a:t>, we can make this relationship even more abbreviated as: </a:t>
            </a:r>
          </a:p>
        </p:txBody>
      </p:sp>
      <p:graphicFrame>
        <p:nvGraphicFramePr>
          <p:cNvPr id="20482" name="Object 2"/>
          <p:cNvGraphicFramePr>
            <a:graphicFrameLocks noChangeAspect="1"/>
          </p:cNvGraphicFramePr>
          <p:nvPr/>
        </p:nvGraphicFramePr>
        <p:xfrm>
          <a:off x="1905000" y="1752600"/>
          <a:ext cx="4899025" cy="438150"/>
        </p:xfrm>
        <a:graphic>
          <a:graphicData uri="http://schemas.openxmlformats.org/presentationml/2006/ole">
            <mc:AlternateContent xmlns:mc="http://schemas.openxmlformats.org/markup-compatibility/2006">
              <mc:Choice xmlns:v="urn:schemas-microsoft-com:vml" Requires="v">
                <p:oleObj spid="_x0000_s4097" name="Equation" r:id="rId4" imgW="2984500" imgH="266700" progId="Equation.DSMT4">
                  <p:embed/>
                </p:oleObj>
              </mc:Choice>
              <mc:Fallback>
                <p:oleObj name="Equation" r:id="rId4" imgW="2984500" imgH="266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752600"/>
                        <a:ext cx="4899025" cy="438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124200" y="3962400"/>
          <a:ext cx="2230438" cy="438150"/>
        </p:xfrm>
        <a:graphic>
          <a:graphicData uri="http://schemas.openxmlformats.org/presentationml/2006/ole">
            <mc:AlternateContent xmlns:mc="http://schemas.openxmlformats.org/markup-compatibility/2006">
              <mc:Choice xmlns:v="urn:schemas-microsoft-com:vml" Requires="v">
                <p:oleObj spid="_x0000_s4098" name="Equation" r:id="rId6" imgW="1358900" imgH="266700" progId="Equation.DSMT4">
                  <p:embed/>
                </p:oleObj>
              </mc:Choice>
              <mc:Fallback>
                <p:oleObj name="Equation" r:id="rId6" imgW="1358900" imgH="2667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962400"/>
                        <a:ext cx="2230438" cy="438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86" name="Text Box 7"/>
          <p:cNvSpPr txBox="1">
            <a:spLocks noChangeArrowheads="1"/>
          </p:cNvSpPr>
          <p:nvPr/>
        </p:nvSpPr>
        <p:spPr bwMode="auto">
          <a:xfrm>
            <a:off x="563563" y="4724400"/>
            <a:ext cx="80168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This is the absolute simplest form of this relationship.</a:t>
            </a:r>
          </a:p>
        </p:txBody>
      </p:sp>
      <p:sp>
        <p:nvSpPr>
          <p:cNvPr id="20487" name="Text Box 8"/>
          <p:cNvSpPr txBox="1">
            <a:spLocks noChangeArrowheads="1"/>
          </p:cNvSpPr>
          <p:nvPr/>
        </p:nvSpPr>
        <p:spPr bwMode="auto">
          <a:xfrm>
            <a:off x="8632825" y="6400800"/>
            <a:ext cx="5111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dirty="0"/>
              <a:t>6.)</a:t>
            </a:r>
          </a:p>
        </p:txBody>
      </p:sp>
      <p:sp>
        <p:nvSpPr>
          <p:cNvPr id="20488" name="Rectangle 11"/>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2842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extLst>
              <p:ext uri="{D42A27DB-BD31-4B8C-83A1-F6EECF244321}">
                <p14:modId xmlns:p14="http://schemas.microsoft.com/office/powerpoint/2010/main" val="753509875"/>
              </p:ext>
            </p:extLst>
          </p:nvPr>
        </p:nvGraphicFramePr>
        <p:xfrm>
          <a:off x="2460625" y="2600325"/>
          <a:ext cx="3835400" cy="919163"/>
        </p:xfrm>
        <a:graphic>
          <a:graphicData uri="http://schemas.openxmlformats.org/presentationml/2006/ole">
            <mc:AlternateContent xmlns:mc="http://schemas.openxmlformats.org/markup-compatibility/2006">
              <mc:Choice xmlns:v="urn:schemas-microsoft-com:vml" Requires="v">
                <p:oleObj spid="_x0000_s5121" name="Equation" r:id="rId4" imgW="2336800" imgH="558800" progId="Equation.DSMT4">
                  <p:embed/>
                </p:oleObj>
              </mc:Choice>
              <mc:Fallback>
                <p:oleObj name="Equation" r:id="rId4" imgW="2336800" imgH="558800" progId="Equation.DSMT4">
                  <p:embed/>
                  <p:pic>
                    <p:nvPicPr>
                      <p:cNvPr id="0" name=""/>
                      <p:cNvPicPr>
                        <a:picLocks noChangeAspect="1" noChangeArrowheads="1"/>
                      </p:cNvPicPr>
                      <p:nvPr/>
                    </p:nvPicPr>
                    <p:blipFill>
                      <a:blip r:embed="rId5"/>
                      <a:srcRect/>
                      <a:stretch>
                        <a:fillRect/>
                      </a:stretch>
                    </p:blipFill>
                    <p:spPr bwMode="auto">
                      <a:xfrm>
                        <a:off x="2460625" y="2600325"/>
                        <a:ext cx="3835400" cy="9191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531" name="Text Box 6"/>
          <p:cNvSpPr txBox="1">
            <a:spLocks noChangeArrowheads="1"/>
          </p:cNvSpPr>
          <p:nvPr/>
        </p:nvSpPr>
        <p:spPr bwMode="auto">
          <a:xfrm>
            <a:off x="292100" y="571500"/>
            <a:ext cx="8559799"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FF0000"/>
                </a:solidFill>
                <a:latin typeface="Apple Chancery"/>
                <a:cs typeface="Apple Chancery"/>
              </a:rPr>
              <a:t>In summary, </a:t>
            </a:r>
            <a:r>
              <a:rPr lang="en-US" sz="2000" dirty="0">
                <a:latin typeface="Times New Roman"/>
                <a:cs typeface="Times New Roman"/>
              </a:rPr>
              <a:t>this relationship states that </a:t>
            </a:r>
            <a:r>
              <a:rPr lang="en-US" sz="2000" dirty="0">
                <a:solidFill>
                  <a:srgbClr val="FF0000"/>
                </a:solidFill>
                <a:latin typeface="Times New Roman"/>
                <a:cs typeface="Times New Roman"/>
              </a:rPr>
              <a:t>if</a:t>
            </a:r>
            <a:r>
              <a:rPr lang="en-US" sz="2000" dirty="0">
                <a:latin typeface="Times New Roman"/>
                <a:cs typeface="Times New Roman"/>
              </a:rPr>
              <a:t> there is </a:t>
            </a:r>
            <a:r>
              <a:rPr lang="en-US" sz="2000" dirty="0">
                <a:solidFill>
                  <a:srgbClr val="FF0000"/>
                </a:solidFill>
                <a:latin typeface="Times New Roman"/>
                <a:cs typeface="Times New Roman"/>
              </a:rPr>
              <a:t>no work being done by extraneous forces in a system </a:t>
            </a:r>
            <a:r>
              <a:rPr lang="en-US" sz="2000" dirty="0">
                <a:latin typeface="Times New Roman"/>
                <a:cs typeface="Times New Roman"/>
              </a:rPr>
              <a:t>(remember, a force that does extraneous work is one whose work calculation can’t be done using a </a:t>
            </a:r>
            <a:r>
              <a:rPr lang="en-US" sz="2000" i="1" dirty="0">
                <a:solidFill>
                  <a:srgbClr val="008000"/>
                </a:solidFill>
                <a:latin typeface="Times New Roman"/>
                <a:cs typeface="Times New Roman"/>
              </a:rPr>
              <a:t>potential energy function</a:t>
            </a:r>
            <a:r>
              <a:rPr lang="en-US" sz="2000" dirty="0">
                <a:latin typeface="Times New Roman"/>
                <a:cs typeface="Times New Roman"/>
              </a:rPr>
              <a:t>), </a:t>
            </a:r>
            <a:r>
              <a:rPr lang="en-US" sz="2000" dirty="0">
                <a:solidFill>
                  <a:srgbClr val="0000FF"/>
                </a:solidFill>
                <a:latin typeface="Times New Roman"/>
                <a:cs typeface="Times New Roman"/>
              </a:rPr>
              <a:t>then the </a:t>
            </a:r>
            <a:r>
              <a:rPr lang="en-US" sz="2000" i="1" dirty="0">
                <a:solidFill>
                  <a:srgbClr val="0000FF"/>
                </a:solidFill>
                <a:latin typeface="Times New Roman"/>
                <a:cs typeface="Times New Roman"/>
              </a:rPr>
              <a:t>total mechanical energy </a:t>
            </a:r>
            <a:r>
              <a:rPr lang="en-US" sz="2000" dirty="0">
                <a:solidFill>
                  <a:srgbClr val="0000FF"/>
                </a:solidFill>
                <a:latin typeface="Times New Roman"/>
                <a:cs typeface="Times New Roman"/>
              </a:rPr>
              <a:t>at time 1 </a:t>
            </a:r>
            <a:r>
              <a:rPr lang="en-US" sz="2000" dirty="0">
                <a:solidFill>
                  <a:srgbClr val="FF0000"/>
                </a:solidFill>
                <a:latin typeface="Times New Roman"/>
                <a:cs typeface="Times New Roman"/>
              </a:rPr>
              <a:t>will equal </a:t>
            </a:r>
            <a:r>
              <a:rPr lang="en-US" sz="2000" dirty="0">
                <a:latin typeface="Times New Roman"/>
                <a:cs typeface="Times New Roman"/>
              </a:rPr>
              <a:t>the </a:t>
            </a:r>
            <a:r>
              <a:rPr lang="en-US" sz="2000" i="1" dirty="0">
                <a:solidFill>
                  <a:srgbClr val="0000FF"/>
                </a:solidFill>
                <a:latin typeface="Times New Roman"/>
                <a:cs typeface="Times New Roman"/>
              </a:rPr>
              <a:t>total mechanical energy </a:t>
            </a:r>
            <a:r>
              <a:rPr lang="en-US" sz="2000" dirty="0">
                <a:solidFill>
                  <a:srgbClr val="0000FF"/>
                </a:solidFill>
                <a:latin typeface="Times New Roman"/>
                <a:cs typeface="Times New Roman"/>
              </a:rPr>
              <a:t>at time 2</a:t>
            </a:r>
            <a:r>
              <a:rPr lang="en-US" sz="2000" dirty="0">
                <a:latin typeface="Times New Roman"/>
                <a:cs typeface="Times New Roman"/>
              </a:rPr>
              <a:t>.  In other words, the </a:t>
            </a:r>
            <a:r>
              <a:rPr lang="en-US" sz="2000" dirty="0">
                <a:solidFill>
                  <a:srgbClr val="FF0000"/>
                </a:solidFill>
                <a:latin typeface="Times New Roman"/>
                <a:cs typeface="Times New Roman"/>
              </a:rPr>
              <a:t>total mechanical energy </a:t>
            </a:r>
            <a:r>
              <a:rPr lang="en-US" sz="2000" dirty="0">
                <a:latin typeface="Times New Roman"/>
                <a:cs typeface="Times New Roman"/>
              </a:rPr>
              <a:t>does not change, </a:t>
            </a:r>
            <a:r>
              <a:rPr lang="en-US" sz="2000" dirty="0">
                <a:solidFill>
                  <a:srgbClr val="FF0000"/>
                </a:solidFill>
                <a:latin typeface="Times New Roman"/>
                <a:cs typeface="Times New Roman"/>
              </a:rPr>
              <a:t>is</a:t>
            </a:r>
            <a:r>
              <a:rPr lang="en-US" sz="2000" dirty="0">
                <a:latin typeface="Times New Roman"/>
                <a:cs typeface="Times New Roman"/>
              </a:rPr>
              <a:t> </a:t>
            </a:r>
            <a:r>
              <a:rPr lang="en-US" sz="2000" i="1" dirty="0">
                <a:solidFill>
                  <a:srgbClr val="FF0000"/>
                </a:solidFill>
                <a:latin typeface="Times New Roman"/>
                <a:cs typeface="Times New Roman"/>
              </a:rPr>
              <a:t>conserved</a:t>
            </a:r>
            <a:r>
              <a:rPr lang="en-US" sz="2000" dirty="0">
                <a:latin typeface="Times New Roman"/>
                <a:cs typeface="Times New Roman"/>
              </a:rPr>
              <a:t> and </a:t>
            </a:r>
          </a:p>
        </p:txBody>
      </p:sp>
      <p:sp>
        <p:nvSpPr>
          <p:cNvPr id="22532" name="Text Box 7"/>
          <p:cNvSpPr txBox="1">
            <a:spLocks noChangeArrowheads="1"/>
          </p:cNvSpPr>
          <p:nvPr/>
        </p:nvSpPr>
        <p:spPr bwMode="auto">
          <a:xfrm>
            <a:off x="292100" y="4025900"/>
            <a:ext cx="8559799"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pple Chancery"/>
                <a:cs typeface="Apple Chancery"/>
              </a:rPr>
              <a:t>Note 1:</a:t>
            </a:r>
            <a:r>
              <a:rPr lang="en-US" sz="2000" dirty="0">
                <a:latin typeface="Times New Roman"/>
                <a:cs typeface="Times New Roman"/>
              </a:rPr>
              <a:t>  At </a:t>
            </a:r>
            <a:r>
              <a:rPr lang="en-US" sz="2000" i="1" dirty="0">
                <a:solidFill>
                  <a:srgbClr val="FF0000"/>
                </a:solidFill>
                <a:latin typeface="Times New Roman"/>
                <a:cs typeface="Times New Roman"/>
              </a:rPr>
              <a:t>time 1</a:t>
            </a:r>
            <a:r>
              <a:rPr lang="en-US" sz="2000" dirty="0">
                <a:latin typeface="Times New Roman"/>
                <a:cs typeface="Times New Roman"/>
              </a:rPr>
              <a:t>, the </a:t>
            </a:r>
            <a:r>
              <a:rPr lang="en-US" sz="2000" dirty="0">
                <a:solidFill>
                  <a:srgbClr val="0000FF"/>
                </a:solidFill>
                <a:latin typeface="Times New Roman"/>
                <a:cs typeface="Times New Roman"/>
              </a:rPr>
              <a:t>distribution of </a:t>
            </a:r>
            <a:r>
              <a:rPr lang="en-US" sz="2000" i="1" dirty="0">
                <a:solidFill>
                  <a:srgbClr val="0000FF"/>
                </a:solidFill>
                <a:latin typeface="Times New Roman"/>
                <a:cs typeface="Times New Roman"/>
              </a:rPr>
              <a:t>potential</a:t>
            </a:r>
            <a:r>
              <a:rPr lang="en-US" sz="2000" dirty="0">
                <a:solidFill>
                  <a:srgbClr val="0000FF"/>
                </a:solidFill>
                <a:latin typeface="Times New Roman"/>
                <a:cs typeface="Times New Roman"/>
              </a:rPr>
              <a:t> and </a:t>
            </a:r>
            <a:r>
              <a:rPr lang="en-US" sz="2000" i="1" dirty="0">
                <a:solidFill>
                  <a:srgbClr val="0000FF"/>
                </a:solidFill>
                <a:latin typeface="Times New Roman"/>
                <a:cs typeface="Times New Roman"/>
              </a:rPr>
              <a:t>kinetic energies </a:t>
            </a:r>
            <a:r>
              <a:rPr lang="en-US" sz="2000" dirty="0">
                <a:solidFill>
                  <a:srgbClr val="FF0000"/>
                </a:solidFill>
                <a:latin typeface="Times New Roman"/>
                <a:cs typeface="Times New Roman"/>
              </a:rPr>
              <a:t>may be different </a:t>
            </a:r>
            <a:r>
              <a:rPr lang="en-US" sz="2000" dirty="0">
                <a:solidFill>
                  <a:srgbClr val="0000FF"/>
                </a:solidFill>
                <a:latin typeface="Times New Roman"/>
                <a:cs typeface="Times New Roman"/>
              </a:rPr>
              <a:t>than at </a:t>
            </a:r>
            <a:r>
              <a:rPr lang="en-US" sz="2000" i="1" dirty="0">
                <a:solidFill>
                  <a:srgbClr val="FF0000"/>
                </a:solidFill>
                <a:latin typeface="Times New Roman"/>
                <a:cs typeface="Times New Roman"/>
              </a:rPr>
              <a:t>time 2</a:t>
            </a:r>
            <a:r>
              <a:rPr lang="en-US" sz="2000" dirty="0">
                <a:latin typeface="Times New Roman"/>
                <a:cs typeface="Times New Roman"/>
              </a:rPr>
              <a:t>.  The claim is that the </a:t>
            </a:r>
            <a:r>
              <a:rPr lang="en-US" sz="2000" dirty="0">
                <a:solidFill>
                  <a:srgbClr val="FF0000"/>
                </a:solidFill>
                <a:latin typeface="Times New Roman"/>
                <a:cs typeface="Times New Roman"/>
              </a:rPr>
              <a:t>SUM</a:t>
            </a:r>
            <a:r>
              <a:rPr lang="en-US" sz="2000" dirty="0">
                <a:latin typeface="Times New Roman"/>
                <a:cs typeface="Times New Roman"/>
              </a:rPr>
              <a:t> of those two types of energy will </a:t>
            </a:r>
            <a:r>
              <a:rPr lang="en-US" sz="2000" dirty="0">
                <a:solidFill>
                  <a:srgbClr val="FF0000"/>
                </a:solidFill>
                <a:latin typeface="Times New Roman"/>
                <a:cs typeface="Times New Roman"/>
              </a:rPr>
              <a:t>always</a:t>
            </a:r>
            <a:r>
              <a:rPr lang="en-US" sz="2000" dirty="0">
                <a:latin typeface="Times New Roman"/>
                <a:cs typeface="Times New Roman"/>
              </a:rPr>
              <a:t> </a:t>
            </a:r>
            <a:r>
              <a:rPr lang="en-US" sz="2000" dirty="0">
                <a:solidFill>
                  <a:srgbClr val="FF0000"/>
                </a:solidFill>
                <a:latin typeface="Times New Roman"/>
                <a:cs typeface="Times New Roman"/>
              </a:rPr>
              <a:t>be equal</a:t>
            </a:r>
            <a:r>
              <a:rPr lang="en-US" sz="2000" dirty="0">
                <a:latin typeface="Times New Roman"/>
                <a:cs typeface="Times New Roman"/>
              </a:rPr>
              <a:t>.</a:t>
            </a:r>
          </a:p>
        </p:txBody>
      </p:sp>
      <p:sp>
        <p:nvSpPr>
          <p:cNvPr id="22533" name="Text Box 8"/>
          <p:cNvSpPr txBox="1">
            <a:spLocks noChangeArrowheads="1"/>
          </p:cNvSpPr>
          <p:nvPr/>
        </p:nvSpPr>
        <p:spPr bwMode="auto">
          <a:xfrm>
            <a:off x="261937" y="5153025"/>
            <a:ext cx="8559799"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pple Chancery"/>
                <a:cs typeface="Apple Chancery"/>
              </a:rPr>
              <a:t>Note 2:  </a:t>
            </a:r>
            <a:r>
              <a:rPr lang="en-US" sz="2000" dirty="0">
                <a:solidFill>
                  <a:srgbClr val="0000FF"/>
                </a:solidFill>
                <a:latin typeface="Times New Roman"/>
                <a:cs typeface="Times New Roman"/>
              </a:rPr>
              <a:t>How to conceptually understand this? If</a:t>
            </a:r>
            <a:r>
              <a:rPr lang="en-US" sz="2000" dirty="0">
                <a:latin typeface="Times New Roman"/>
                <a:cs typeface="Times New Roman"/>
              </a:rPr>
              <a:t> there is </a:t>
            </a:r>
            <a:r>
              <a:rPr lang="en-US" sz="2000" i="1" dirty="0">
                <a:solidFill>
                  <a:srgbClr val="0000FF"/>
                </a:solidFill>
                <a:latin typeface="Times New Roman"/>
                <a:cs typeface="Times New Roman"/>
              </a:rPr>
              <a:t>extraneous work </a:t>
            </a:r>
            <a:r>
              <a:rPr lang="en-US" sz="2000" dirty="0">
                <a:latin typeface="Times New Roman"/>
                <a:cs typeface="Times New Roman"/>
              </a:rPr>
              <a:t>being </a:t>
            </a:r>
            <a:r>
              <a:rPr lang="en-US" sz="2000" dirty="0">
                <a:solidFill>
                  <a:srgbClr val="0000FF"/>
                </a:solidFill>
                <a:latin typeface="Times New Roman"/>
                <a:cs typeface="Times New Roman"/>
              </a:rPr>
              <a:t>done</a:t>
            </a:r>
            <a:r>
              <a:rPr lang="en-US" sz="2000" dirty="0">
                <a:latin typeface="Times New Roman"/>
                <a:cs typeface="Times New Roman"/>
              </a:rPr>
              <a:t>, </a:t>
            </a:r>
            <a:r>
              <a:rPr lang="en-US" sz="2000" dirty="0">
                <a:solidFill>
                  <a:srgbClr val="0000FF"/>
                </a:solidFill>
                <a:latin typeface="Times New Roman"/>
                <a:cs typeface="Times New Roman"/>
              </a:rPr>
              <a:t>that will </a:t>
            </a:r>
            <a:r>
              <a:rPr lang="en-US" sz="2000" dirty="0">
                <a:latin typeface="Times New Roman"/>
                <a:cs typeface="Times New Roman"/>
              </a:rPr>
              <a:t>simply </a:t>
            </a:r>
            <a:r>
              <a:rPr lang="en-US" sz="2000" i="1" dirty="0">
                <a:solidFill>
                  <a:srgbClr val="FF0000"/>
                </a:solidFill>
                <a:latin typeface="Times New Roman"/>
                <a:cs typeface="Times New Roman"/>
              </a:rPr>
              <a:t>increase</a:t>
            </a:r>
            <a:r>
              <a:rPr lang="en-US" sz="2000" dirty="0">
                <a:solidFill>
                  <a:srgbClr val="FF0000"/>
                </a:solidFill>
                <a:latin typeface="Times New Roman"/>
                <a:cs typeface="Times New Roman"/>
              </a:rPr>
              <a:t> </a:t>
            </a:r>
            <a:r>
              <a:rPr lang="en-US" sz="2000" dirty="0">
                <a:latin typeface="Times New Roman"/>
                <a:cs typeface="Times New Roman"/>
              </a:rPr>
              <a:t>or </a:t>
            </a:r>
            <a:r>
              <a:rPr lang="en-US" sz="2000" i="1" dirty="0">
                <a:solidFill>
                  <a:srgbClr val="FF0000"/>
                </a:solidFill>
                <a:latin typeface="Times New Roman"/>
                <a:cs typeface="Times New Roman"/>
              </a:rPr>
              <a:t>decrease</a:t>
            </a:r>
            <a:r>
              <a:rPr lang="en-US" sz="2000" dirty="0">
                <a:solidFill>
                  <a:srgbClr val="FF0000"/>
                </a:solidFill>
                <a:latin typeface="Times New Roman"/>
                <a:cs typeface="Times New Roman"/>
              </a:rPr>
              <a:t> </a:t>
            </a:r>
            <a:r>
              <a:rPr lang="en-US" sz="2000" dirty="0">
                <a:latin typeface="Times New Roman"/>
                <a:cs typeface="Times New Roman"/>
              </a:rPr>
              <a:t>the </a:t>
            </a:r>
            <a:r>
              <a:rPr lang="en-US" sz="2000" dirty="0">
                <a:solidFill>
                  <a:srgbClr val="0000FF"/>
                </a:solidFill>
                <a:latin typeface="Times New Roman"/>
                <a:cs typeface="Times New Roman"/>
              </a:rPr>
              <a:t>initial mechanical energy </a:t>
            </a:r>
            <a:r>
              <a:rPr lang="en-US" sz="2000" dirty="0">
                <a:latin typeface="Times New Roman"/>
                <a:cs typeface="Times New Roman"/>
              </a:rPr>
              <a:t>in the system giving us the </a:t>
            </a:r>
            <a:r>
              <a:rPr lang="en-US" sz="2000" i="1" dirty="0">
                <a:solidFill>
                  <a:srgbClr val="0000FF"/>
                </a:solidFill>
                <a:latin typeface="Times New Roman"/>
                <a:cs typeface="Times New Roman"/>
              </a:rPr>
              <a:t>final</a:t>
            </a:r>
            <a:r>
              <a:rPr lang="en-US" sz="2000" dirty="0">
                <a:solidFill>
                  <a:srgbClr val="0000FF"/>
                </a:solidFill>
                <a:latin typeface="Times New Roman"/>
                <a:cs typeface="Times New Roman"/>
              </a:rPr>
              <a:t> mechanical energy </a:t>
            </a:r>
            <a:r>
              <a:rPr lang="en-US" sz="2000" dirty="0">
                <a:latin typeface="Times New Roman"/>
                <a:cs typeface="Times New Roman"/>
              </a:rPr>
              <a:t>in the system.</a:t>
            </a:r>
          </a:p>
        </p:txBody>
      </p:sp>
      <p:sp>
        <p:nvSpPr>
          <p:cNvPr id="22534" name="Text Box 9"/>
          <p:cNvSpPr txBox="1">
            <a:spLocks noChangeArrowheads="1"/>
          </p:cNvSpPr>
          <p:nvPr/>
        </p:nvSpPr>
        <p:spPr bwMode="auto">
          <a:xfrm>
            <a:off x="8632825" y="6400800"/>
            <a:ext cx="5111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dirty="0"/>
              <a:t>7.)</a:t>
            </a:r>
          </a:p>
        </p:txBody>
      </p:sp>
      <p:sp>
        <p:nvSpPr>
          <p:cNvPr id="22535" name="Rectangle 11"/>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cxnSp>
        <p:nvCxnSpPr>
          <p:cNvPr id="3" name="Straight Connector 2"/>
          <p:cNvCxnSpPr/>
          <p:nvPr/>
        </p:nvCxnSpPr>
        <p:spPr>
          <a:xfrm flipV="1">
            <a:off x="3060700" y="2600325"/>
            <a:ext cx="596900" cy="4222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0" name="Object 2"/>
          <p:cNvGraphicFramePr>
            <a:graphicFrameLocks noChangeAspect="1"/>
          </p:cNvGraphicFramePr>
          <p:nvPr>
            <p:extLst>
              <p:ext uri="{D42A27DB-BD31-4B8C-83A1-F6EECF244321}">
                <p14:modId xmlns:p14="http://schemas.microsoft.com/office/powerpoint/2010/main" val="2692533558"/>
              </p:ext>
            </p:extLst>
          </p:nvPr>
        </p:nvGraphicFramePr>
        <p:xfrm>
          <a:off x="3657600" y="2429118"/>
          <a:ext cx="168275" cy="202957"/>
        </p:xfrm>
        <a:graphic>
          <a:graphicData uri="http://schemas.openxmlformats.org/presentationml/2006/ole">
            <mc:AlternateContent xmlns:mc="http://schemas.openxmlformats.org/markup-compatibility/2006">
              <mc:Choice xmlns:v="urn:schemas-microsoft-com:vml" Requires="v">
                <p:oleObj spid="_x0000_s5122" name="Equation" r:id="rId6" imgW="127000" imgH="152400" progId="Equation.DSMT4">
                  <p:embed/>
                </p:oleObj>
              </mc:Choice>
              <mc:Fallback>
                <p:oleObj name="Equation" r:id="rId6" imgW="127000" imgH="152400" progId="Equation.DSMT4">
                  <p:embed/>
                  <p:pic>
                    <p:nvPicPr>
                      <p:cNvPr id="0" name=""/>
                      <p:cNvPicPr>
                        <a:picLocks noChangeAspect="1" noChangeArrowheads="1"/>
                      </p:cNvPicPr>
                      <p:nvPr/>
                    </p:nvPicPr>
                    <p:blipFill>
                      <a:blip r:embed="rId7"/>
                      <a:srcRect/>
                      <a:stretch>
                        <a:fillRect/>
                      </a:stretch>
                    </p:blipFill>
                    <p:spPr bwMode="auto">
                      <a:xfrm>
                        <a:off x="3657600" y="2429118"/>
                        <a:ext cx="168275" cy="20295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6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044999"/>
            <a:ext cx="5897243" cy="2369880"/>
          </a:xfrm>
          <a:prstGeom prst="rect">
            <a:avLst/>
          </a:prstGeom>
          <a:noFill/>
        </p:spPr>
        <p:txBody>
          <a:bodyPr wrap="square" rtlCol="0">
            <a:spAutoFit/>
          </a:bodyPr>
          <a:lstStyle/>
          <a:p>
            <a:r>
              <a:rPr lang="en-US" sz="2800" dirty="0">
                <a:solidFill>
                  <a:srgbClr val="FF0000"/>
                </a:solidFill>
                <a:latin typeface="Apple Chancery"/>
                <a:cs typeface="Apple Chancery"/>
              </a:rPr>
              <a:t>Several gentle </a:t>
            </a:r>
            <a:r>
              <a:rPr lang="en-US" sz="2000" dirty="0">
                <a:solidFill>
                  <a:srgbClr val="000000"/>
                </a:solidFill>
                <a:latin typeface="Times New Roman"/>
                <a:cs typeface="Times New Roman"/>
              </a:rPr>
              <a:t>starter </a:t>
            </a:r>
            <a:r>
              <a:rPr lang="en-US" sz="2000" dirty="0">
                <a:solidFill>
                  <a:srgbClr val="FF0000"/>
                </a:solidFill>
                <a:latin typeface="Times New Roman"/>
                <a:cs typeface="Times New Roman"/>
              </a:rPr>
              <a:t>Problems #1 </a:t>
            </a:r>
            <a:r>
              <a:rPr lang="en-US" sz="2000" dirty="0">
                <a:solidFill>
                  <a:srgbClr val="000000"/>
                </a:solidFill>
                <a:latin typeface="Times New Roman"/>
                <a:cs typeface="Times New Roman"/>
              </a:rPr>
              <a:t>(you will look back at these with fondness): A ball of </a:t>
            </a:r>
            <a:r>
              <a:rPr lang="en-US" sz="2000" dirty="0">
                <a:solidFill>
                  <a:srgbClr val="0000FF"/>
                </a:solidFill>
                <a:latin typeface="Times New Roman"/>
                <a:cs typeface="Times New Roman"/>
              </a:rPr>
              <a:t>mass </a:t>
            </a:r>
            <a:r>
              <a:rPr lang="en-US" sz="2000" i="1" dirty="0">
                <a:solidFill>
                  <a:srgbClr val="0000FF"/>
                </a:solidFill>
                <a:latin typeface="Times New Roman"/>
                <a:cs typeface="Times New Roman"/>
              </a:rPr>
              <a:t>m</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is thrown from a </a:t>
            </a:r>
            <a:r>
              <a:rPr lang="en-US" sz="2000" dirty="0">
                <a:solidFill>
                  <a:srgbClr val="0000FF"/>
                </a:solidFill>
                <a:latin typeface="Times New Roman"/>
                <a:cs typeface="Times New Roman"/>
              </a:rPr>
              <a:t>height </a:t>
            </a:r>
            <a:r>
              <a:rPr lang="en-US" sz="2000" i="1" dirty="0">
                <a:solidFill>
                  <a:srgbClr val="0000FF"/>
                </a:solidFill>
                <a:latin typeface="Times New Roman"/>
                <a:cs typeface="Times New Roman"/>
              </a:rPr>
              <a:t>h </a:t>
            </a:r>
            <a:r>
              <a:rPr lang="en-US" sz="2000" dirty="0">
                <a:solidFill>
                  <a:srgbClr val="000000"/>
                </a:solidFill>
                <a:latin typeface="Times New Roman"/>
                <a:cs typeface="Times New Roman"/>
              </a:rPr>
              <a:t>with an initial velocity upward of     .  If it loses </a:t>
            </a:r>
            <a:r>
              <a:rPr lang="en-US" sz="2000" dirty="0">
                <a:solidFill>
                  <a:srgbClr val="0000FF"/>
                </a:solidFill>
                <a:latin typeface="Times New Roman"/>
                <a:cs typeface="Times New Roman"/>
              </a:rPr>
              <a:t>10 joules of energy to friction </a:t>
            </a:r>
            <a:r>
              <a:rPr lang="en-US" sz="2000" dirty="0">
                <a:solidFill>
                  <a:srgbClr val="000000"/>
                </a:solidFill>
                <a:latin typeface="Times New Roman"/>
                <a:cs typeface="Times New Roman"/>
              </a:rPr>
              <a:t>on the way, how fast is it moving when it reaches the ground?  What is its velocity at an </a:t>
            </a:r>
            <a:r>
              <a:rPr lang="en-US" sz="2000" dirty="0">
                <a:solidFill>
                  <a:srgbClr val="0000FF"/>
                </a:solidFill>
                <a:latin typeface="Times New Roman"/>
                <a:cs typeface="Times New Roman"/>
              </a:rPr>
              <a:t>arbitrary height </a:t>
            </a:r>
            <a:r>
              <a:rPr lang="en-US" sz="2000" i="1" dirty="0">
                <a:solidFill>
                  <a:srgbClr val="0000FF"/>
                </a:solidFill>
                <a:latin typeface="Times New Roman"/>
                <a:cs typeface="Times New Roman"/>
              </a:rPr>
              <a:t>y</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if it has </a:t>
            </a:r>
            <a:r>
              <a:rPr lang="en-US" sz="2000" dirty="0">
                <a:solidFill>
                  <a:srgbClr val="0000FF"/>
                </a:solidFill>
                <a:latin typeface="Times New Roman"/>
                <a:cs typeface="Times New Roman"/>
              </a:rPr>
              <a:t>lost 6 joules of energy</a:t>
            </a:r>
            <a:r>
              <a:rPr lang="en-US" sz="2000" dirty="0">
                <a:solidFill>
                  <a:srgbClr val="000000"/>
                </a:solidFill>
                <a:latin typeface="Times New Roman"/>
                <a:cs typeface="Times New Roman"/>
              </a:rPr>
              <a:t> to friction by that point? </a:t>
            </a:r>
            <a:endParaRPr lang="en-US" sz="2400" dirty="0">
              <a:latin typeface="Apple Chancery"/>
              <a:cs typeface="Apple Chancery"/>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Using Conservation of Energy</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a:t>
            </a:r>
          </a:p>
        </p:txBody>
      </p:sp>
      <p:sp>
        <p:nvSpPr>
          <p:cNvPr id="19" name="TextBox 18"/>
          <p:cNvSpPr txBox="1"/>
          <p:nvPr/>
        </p:nvSpPr>
        <p:spPr>
          <a:xfrm>
            <a:off x="467045" y="3640502"/>
            <a:ext cx="6632255" cy="1938992"/>
          </a:xfrm>
          <a:prstGeom prst="rect">
            <a:avLst/>
          </a:prstGeom>
          <a:noFill/>
        </p:spPr>
        <p:txBody>
          <a:bodyPr wrap="square" rtlCol="0">
            <a:spAutoFit/>
          </a:bodyPr>
          <a:lstStyle/>
          <a:p>
            <a:r>
              <a:rPr lang="en-US" sz="2000" dirty="0">
                <a:solidFill>
                  <a:srgbClr val="FF0000"/>
                </a:solidFill>
                <a:latin typeface="Apple Chancery"/>
                <a:cs typeface="Apple Chancery"/>
              </a:rPr>
              <a:t>Because there is </a:t>
            </a:r>
            <a:r>
              <a:rPr lang="en-US" sz="2000" dirty="0">
                <a:solidFill>
                  <a:srgbClr val="0000FF"/>
                </a:solidFill>
                <a:latin typeface="Times New Roman"/>
                <a:cs typeface="Times New Roman"/>
              </a:rPr>
              <a:t>no preferred </a:t>
            </a:r>
            <a:r>
              <a:rPr lang="en-US" sz="2000" i="1" dirty="0">
                <a:solidFill>
                  <a:srgbClr val="0000FF"/>
                </a:solidFill>
                <a:latin typeface="Times New Roman"/>
                <a:cs typeface="Times New Roman"/>
              </a:rPr>
              <a:t>F = 0 </a:t>
            </a:r>
            <a:r>
              <a:rPr lang="en-US" sz="2000" dirty="0">
                <a:solidFill>
                  <a:srgbClr val="0000FF"/>
                </a:solidFill>
                <a:latin typeface="Times New Roman"/>
                <a:cs typeface="Times New Roman"/>
              </a:rPr>
              <a:t>point </a:t>
            </a:r>
            <a:r>
              <a:rPr lang="en-US" sz="2000" dirty="0">
                <a:solidFill>
                  <a:srgbClr val="000000"/>
                </a:solidFill>
                <a:latin typeface="Times New Roman"/>
                <a:cs typeface="Times New Roman"/>
              </a:rPr>
              <a:t>for gravity </a:t>
            </a:r>
            <a:r>
              <a:rPr lang="en-US" sz="2000" dirty="0">
                <a:solidFill>
                  <a:srgbClr val="0000FF"/>
                </a:solidFill>
                <a:latin typeface="Times New Roman"/>
                <a:cs typeface="Times New Roman"/>
              </a:rPr>
              <a:t>near the surface of the earth</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hence no preferred </a:t>
            </a:r>
            <a:r>
              <a:rPr lang="en-US" sz="2000" i="1" dirty="0">
                <a:solidFill>
                  <a:srgbClr val="FF0000"/>
                </a:solidFill>
                <a:latin typeface="Times New Roman"/>
                <a:cs typeface="Times New Roman"/>
              </a:rPr>
              <a:t>U = 0 </a:t>
            </a:r>
            <a:r>
              <a:rPr lang="en-US" sz="2000" dirty="0">
                <a:solidFill>
                  <a:srgbClr val="FF0000"/>
                </a:solidFill>
                <a:latin typeface="Times New Roman"/>
                <a:cs typeface="Times New Roman"/>
              </a:rPr>
              <a:t>point</a:t>
            </a:r>
            <a:r>
              <a:rPr lang="en-US" sz="2000" dirty="0">
                <a:solidFill>
                  <a:srgbClr val="000000"/>
                </a:solidFill>
                <a:latin typeface="Times New Roman"/>
                <a:cs typeface="Times New Roman"/>
              </a:rPr>
              <a:t>, </a:t>
            </a:r>
            <a:r>
              <a:rPr lang="en-US" sz="2000" dirty="0">
                <a:latin typeface="Times New Roman"/>
                <a:cs typeface="Times New Roman"/>
              </a:rPr>
              <a:t>it is always </a:t>
            </a:r>
            <a:r>
              <a:rPr lang="en-US" sz="2000" dirty="0">
                <a:solidFill>
                  <a:srgbClr val="FF0000"/>
                </a:solidFill>
                <a:latin typeface="Times New Roman"/>
                <a:cs typeface="Times New Roman"/>
              </a:rPr>
              <a:t>your choice </a:t>
            </a:r>
            <a:r>
              <a:rPr lang="en-US" sz="2000" dirty="0">
                <a:solidFill>
                  <a:srgbClr val="000000"/>
                </a:solidFill>
                <a:latin typeface="Times New Roman"/>
                <a:cs typeface="Times New Roman"/>
              </a:rPr>
              <a:t>as to </a:t>
            </a:r>
            <a:r>
              <a:rPr lang="en-US" sz="2000" dirty="0">
                <a:solidFill>
                  <a:srgbClr val="FF0000"/>
                </a:solidFill>
                <a:latin typeface="Times New Roman"/>
                <a:cs typeface="Times New Roman"/>
              </a:rPr>
              <a:t>where</a:t>
            </a:r>
            <a:r>
              <a:rPr lang="en-US" sz="2000" dirty="0">
                <a:solidFill>
                  <a:srgbClr val="000000"/>
                </a:solidFill>
                <a:latin typeface="Times New Roman"/>
                <a:cs typeface="Times New Roman"/>
              </a:rPr>
              <a:t> you will </a:t>
            </a:r>
            <a:r>
              <a:rPr lang="en-US" sz="2000" dirty="0">
                <a:solidFill>
                  <a:srgbClr val="FF0000"/>
                </a:solidFill>
                <a:latin typeface="Times New Roman"/>
                <a:cs typeface="Times New Roman"/>
              </a:rPr>
              <a:t>place</a:t>
            </a:r>
            <a:r>
              <a:rPr lang="en-US" sz="2000" dirty="0">
                <a:solidFill>
                  <a:srgbClr val="000000"/>
                </a:solidFill>
                <a:latin typeface="Times New Roman"/>
                <a:cs typeface="Times New Roman"/>
              </a:rPr>
              <a:t> the </a:t>
            </a:r>
            <a:r>
              <a:rPr lang="en-US" sz="2000" i="1" dirty="0">
                <a:solidFill>
                  <a:srgbClr val="FF0000"/>
                </a:solidFill>
                <a:latin typeface="Times New Roman"/>
                <a:cs typeface="Times New Roman"/>
              </a:rPr>
              <a:t>zero potential energy</a:t>
            </a:r>
            <a:r>
              <a:rPr lang="en-US" sz="2000" dirty="0">
                <a:solidFill>
                  <a:srgbClr val="FF0000"/>
                </a:solidFill>
                <a:latin typeface="Times New Roman"/>
                <a:cs typeface="Times New Roman"/>
              </a:rPr>
              <a:t> level </a:t>
            </a:r>
            <a:r>
              <a:rPr lang="en-US" sz="2000" dirty="0">
                <a:solidFill>
                  <a:srgbClr val="000000"/>
                </a:solidFill>
                <a:latin typeface="Times New Roman"/>
                <a:cs typeface="Times New Roman"/>
              </a:rPr>
              <a:t>when doing problems like this.  In the case of the ball, the </a:t>
            </a:r>
            <a:r>
              <a:rPr lang="en-US" sz="2000" dirty="0">
                <a:solidFill>
                  <a:srgbClr val="008000"/>
                </a:solidFill>
                <a:latin typeface="Times New Roman"/>
                <a:cs typeface="Times New Roman"/>
              </a:rPr>
              <a:t>most reasonable choice is</a:t>
            </a:r>
            <a:r>
              <a:rPr lang="en-US" sz="2000" dirty="0">
                <a:solidFill>
                  <a:srgbClr val="000000"/>
                </a:solidFill>
                <a:latin typeface="Times New Roman"/>
                <a:cs typeface="Times New Roman"/>
              </a:rPr>
              <a:t> to take </a:t>
            </a:r>
            <a:r>
              <a:rPr lang="en-US" sz="2000" dirty="0">
                <a:solidFill>
                  <a:srgbClr val="008000"/>
                </a:solidFill>
                <a:latin typeface="Times New Roman"/>
                <a:cs typeface="Times New Roman"/>
              </a:rPr>
              <a:t>the ground </a:t>
            </a:r>
            <a:r>
              <a:rPr lang="en-US" sz="2000" dirty="0">
                <a:solidFill>
                  <a:srgbClr val="000000"/>
                </a:solidFill>
                <a:latin typeface="Times New Roman"/>
                <a:cs typeface="Times New Roman"/>
              </a:rPr>
              <a:t>as the y = 0 level.</a:t>
            </a:r>
            <a:endParaRPr lang="en-US" sz="2400" dirty="0">
              <a:latin typeface="Apple Chancery"/>
              <a:cs typeface="Apple Chancery"/>
            </a:endParaRPr>
          </a:p>
        </p:txBody>
      </p:sp>
      <p:graphicFrame>
        <p:nvGraphicFramePr>
          <p:cNvPr id="37" name="Object 2"/>
          <p:cNvGraphicFramePr>
            <a:graphicFrameLocks noChangeAspect="1"/>
          </p:cNvGraphicFramePr>
          <p:nvPr>
            <p:extLst>
              <p:ext uri="{D42A27DB-BD31-4B8C-83A1-F6EECF244321}">
                <p14:modId xmlns:p14="http://schemas.microsoft.com/office/powerpoint/2010/main" val="1191249705"/>
              </p:ext>
            </p:extLst>
          </p:nvPr>
        </p:nvGraphicFramePr>
        <p:xfrm>
          <a:off x="5425675" y="1795644"/>
          <a:ext cx="319087" cy="366713"/>
        </p:xfrm>
        <a:graphic>
          <a:graphicData uri="http://schemas.openxmlformats.org/presentationml/2006/ole">
            <mc:AlternateContent xmlns:mc="http://schemas.openxmlformats.org/markup-compatibility/2006">
              <mc:Choice xmlns:v="urn:schemas-microsoft-com:vml" Requires="v">
                <p:oleObj spid="_x0000_s6145" name="Equation" r:id="rId3" imgW="177800" imgH="203200" progId="Equation.DSMT4">
                  <p:embed/>
                </p:oleObj>
              </mc:Choice>
              <mc:Fallback>
                <p:oleObj name="Equation" r:id="rId3" imgW="177800" imgH="203200" progId="Equation.DSMT4">
                  <p:embed/>
                  <p:pic>
                    <p:nvPicPr>
                      <p:cNvPr id="0" name=""/>
                      <p:cNvPicPr>
                        <a:picLocks noChangeAspect="1" noChangeArrowheads="1"/>
                      </p:cNvPicPr>
                      <p:nvPr/>
                    </p:nvPicPr>
                    <p:blipFill>
                      <a:blip r:embed="rId4"/>
                      <a:srcRect/>
                      <a:stretch>
                        <a:fillRect/>
                      </a:stretch>
                    </p:blipFill>
                    <p:spPr bwMode="auto">
                      <a:xfrm>
                        <a:off x="5425675" y="1795644"/>
                        <a:ext cx="319087" cy="366713"/>
                      </a:xfrm>
                      <a:prstGeom prst="rect">
                        <a:avLst/>
                      </a:prstGeom>
                      <a:noFill/>
                      <a:ln>
                        <a:noFill/>
                      </a:ln>
                      <a:effectLst/>
                    </p:spPr>
                  </p:pic>
                </p:oleObj>
              </mc:Fallback>
            </mc:AlternateContent>
          </a:graphicData>
        </a:graphic>
      </p:graphicFrame>
      <p:pic>
        <p:nvPicPr>
          <p:cNvPr id="82" name="Picture 81" descr="baseball.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1" y="1926398"/>
            <a:ext cx="13589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3" name="Straight Connector 82"/>
          <p:cNvCxnSpPr/>
          <p:nvPr/>
        </p:nvCxnSpPr>
        <p:spPr>
          <a:xfrm flipV="1">
            <a:off x="82657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533011" y="5727700"/>
            <a:ext cx="1445890"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extLst>
              <p:ext uri="{D42A27DB-BD31-4B8C-83A1-F6EECF244321}">
                <p14:modId xmlns:p14="http://schemas.microsoft.com/office/powerpoint/2010/main" val="446015580"/>
              </p:ext>
            </p:extLst>
          </p:nvPr>
        </p:nvGraphicFramePr>
        <p:xfrm>
          <a:off x="6793706" y="5597525"/>
          <a:ext cx="574675" cy="307975"/>
        </p:xfrm>
        <a:graphic>
          <a:graphicData uri="http://schemas.openxmlformats.org/presentationml/2006/ole">
            <mc:AlternateContent xmlns:mc="http://schemas.openxmlformats.org/markup-compatibility/2006">
              <mc:Choice xmlns:v="urn:schemas-microsoft-com:vml" Requires="v">
                <p:oleObj spid="_x0000_s6146" name="Equation" r:id="rId6" imgW="355600" imgH="190500" progId="Equation.DSMT4">
                  <p:embed/>
                </p:oleObj>
              </mc:Choice>
              <mc:Fallback>
                <p:oleObj name="Equation" r:id="rId6" imgW="355600" imgH="190500" progId="Equation.DSMT4">
                  <p:embed/>
                  <p:pic>
                    <p:nvPicPr>
                      <p:cNvPr id="0" name=""/>
                      <p:cNvPicPr/>
                      <p:nvPr/>
                    </p:nvPicPr>
                    <p:blipFill>
                      <a:blip r:embed="rId7"/>
                      <a:stretch>
                        <a:fillRect/>
                      </a:stretch>
                    </p:blipFill>
                    <p:spPr>
                      <a:xfrm>
                        <a:off x="6793706" y="55975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606356848"/>
              </p:ext>
            </p:extLst>
          </p:nvPr>
        </p:nvGraphicFramePr>
        <p:xfrm>
          <a:off x="6958013" y="2441544"/>
          <a:ext cx="574675" cy="328612"/>
        </p:xfrm>
        <a:graphic>
          <a:graphicData uri="http://schemas.openxmlformats.org/presentationml/2006/ole">
            <mc:AlternateContent xmlns:mc="http://schemas.openxmlformats.org/markup-compatibility/2006">
              <mc:Choice xmlns:v="urn:schemas-microsoft-com:vml" Requires="v">
                <p:oleObj spid="_x0000_s6147" name="Equation" r:id="rId8" imgW="355600" imgH="203200" progId="Equation.DSMT4">
                  <p:embed/>
                </p:oleObj>
              </mc:Choice>
              <mc:Fallback>
                <p:oleObj name="Equation" r:id="rId8" imgW="355600" imgH="203200" progId="Equation.DSMT4">
                  <p:embed/>
                  <p:pic>
                    <p:nvPicPr>
                      <p:cNvPr id="0" name=""/>
                      <p:cNvPicPr/>
                      <p:nvPr/>
                    </p:nvPicPr>
                    <p:blipFill>
                      <a:blip r:embed="rId9"/>
                      <a:stretch>
                        <a:fillRect/>
                      </a:stretch>
                    </p:blipFill>
                    <p:spPr>
                      <a:xfrm>
                        <a:off x="6958013" y="2441544"/>
                        <a:ext cx="574675" cy="32861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3351531808"/>
              </p:ext>
            </p:extLst>
          </p:nvPr>
        </p:nvGraphicFramePr>
        <p:xfrm>
          <a:off x="7937417" y="1383507"/>
          <a:ext cx="287337" cy="328612"/>
        </p:xfrm>
        <a:graphic>
          <a:graphicData uri="http://schemas.openxmlformats.org/presentationml/2006/ole">
            <mc:AlternateContent xmlns:mc="http://schemas.openxmlformats.org/markup-compatibility/2006">
              <mc:Choice xmlns:v="urn:schemas-microsoft-com:vml" Requires="v">
                <p:oleObj spid="_x0000_s6148" name="Equation" r:id="rId10" imgW="177800" imgH="203200" progId="Equation.DSMT4">
                  <p:embed/>
                </p:oleObj>
              </mc:Choice>
              <mc:Fallback>
                <p:oleObj name="Equation" r:id="rId10" imgW="177800" imgH="203200" progId="Equation.DSMT4">
                  <p:embed/>
                  <p:pic>
                    <p:nvPicPr>
                      <p:cNvPr id="0" name=""/>
                      <p:cNvPicPr/>
                      <p:nvPr/>
                    </p:nvPicPr>
                    <p:blipFill>
                      <a:blip r:embed="rId11"/>
                      <a:stretch>
                        <a:fillRect/>
                      </a:stretch>
                    </p:blipFill>
                    <p:spPr>
                      <a:xfrm>
                        <a:off x="7937417" y="1383507"/>
                        <a:ext cx="287337" cy="328612"/>
                      </a:xfrm>
                      <a:prstGeom prst="rect">
                        <a:avLst/>
                      </a:prstGeom>
                    </p:spPr>
                  </p:pic>
                </p:oleObj>
              </mc:Fallback>
            </mc:AlternateContent>
          </a:graphicData>
        </a:graphic>
      </p:graphicFrame>
      <p:cxnSp>
        <p:nvCxnSpPr>
          <p:cNvPr id="90" name="Straight Arrow Connector 89"/>
          <p:cNvCxnSpPr/>
          <p:nvPr/>
        </p:nvCxnSpPr>
        <p:spPr>
          <a:xfrm flipV="1">
            <a:off x="8262854" y="1362230"/>
            <a:ext cx="2936" cy="793595"/>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911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85598"/>
            <a:ext cx="8754743" cy="830997"/>
          </a:xfrm>
          <a:prstGeom prst="rect">
            <a:avLst/>
          </a:prstGeom>
          <a:noFill/>
        </p:spPr>
        <p:txBody>
          <a:bodyPr wrap="square" rtlCol="0">
            <a:spAutoFit/>
          </a:bodyPr>
          <a:lstStyle/>
          <a:p>
            <a:r>
              <a:rPr lang="en-US" sz="2800" dirty="0">
                <a:solidFill>
                  <a:srgbClr val="FF0000"/>
                </a:solidFill>
                <a:latin typeface="Apple Chancery"/>
                <a:cs typeface="Apple Chancery"/>
              </a:rPr>
              <a:t>With all </a:t>
            </a:r>
            <a:r>
              <a:rPr lang="en-US" sz="2000" dirty="0">
                <a:solidFill>
                  <a:srgbClr val="000000"/>
                </a:solidFill>
                <a:latin typeface="Times New Roman"/>
                <a:cs typeface="Times New Roman"/>
              </a:rPr>
              <a:t>that in mind, this is a typical </a:t>
            </a:r>
            <a:r>
              <a:rPr lang="en-US" sz="2000" i="1" dirty="0">
                <a:solidFill>
                  <a:srgbClr val="0000FF"/>
                </a:solidFill>
                <a:latin typeface="Times New Roman"/>
                <a:cs typeface="Times New Roman"/>
              </a:rPr>
              <a:t>conservation of energy </a:t>
            </a:r>
            <a:r>
              <a:rPr lang="en-US" sz="2000" dirty="0">
                <a:solidFill>
                  <a:srgbClr val="0000FF"/>
                </a:solidFill>
                <a:latin typeface="Times New Roman"/>
                <a:cs typeface="Times New Roman"/>
              </a:rPr>
              <a:t>problem</a:t>
            </a:r>
            <a:r>
              <a:rPr lang="en-US" sz="2000" dirty="0">
                <a:solidFill>
                  <a:srgbClr val="000000"/>
                </a:solidFill>
                <a:latin typeface="Times New Roman"/>
                <a:cs typeface="Times New Roman"/>
              </a:rPr>
              <a:t>.  Starting with the standard form, we can simply filling in the bailiwicks . . .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9.)</a:t>
            </a:r>
          </a:p>
        </p:txBody>
      </p:sp>
      <p:pic>
        <p:nvPicPr>
          <p:cNvPr id="82" name="Picture 81" descr="basebal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301" y="1926398"/>
            <a:ext cx="13589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3" name="Straight Connector 82"/>
          <p:cNvCxnSpPr/>
          <p:nvPr/>
        </p:nvCxnSpPr>
        <p:spPr>
          <a:xfrm flipV="1">
            <a:off x="7872090" y="2605850"/>
            <a:ext cx="7284" cy="312185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7139311" y="5727700"/>
            <a:ext cx="1445890" cy="0"/>
          </a:xfrm>
          <a:prstGeom prst="line">
            <a:avLst/>
          </a:prstGeom>
          <a:ln w="285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87" name="Object 86"/>
          <p:cNvGraphicFramePr>
            <a:graphicFrameLocks noChangeAspect="1"/>
          </p:cNvGraphicFramePr>
          <p:nvPr>
            <p:extLst>
              <p:ext uri="{D42A27DB-BD31-4B8C-83A1-F6EECF244321}">
                <p14:modId xmlns:p14="http://schemas.microsoft.com/office/powerpoint/2010/main" val="1387522087"/>
              </p:ext>
            </p:extLst>
          </p:nvPr>
        </p:nvGraphicFramePr>
        <p:xfrm>
          <a:off x="6400006" y="5597525"/>
          <a:ext cx="574675" cy="307975"/>
        </p:xfrm>
        <a:graphic>
          <a:graphicData uri="http://schemas.openxmlformats.org/presentationml/2006/ole">
            <mc:AlternateContent xmlns:mc="http://schemas.openxmlformats.org/markup-compatibility/2006">
              <mc:Choice xmlns:v="urn:schemas-microsoft-com:vml" Requires="v">
                <p:oleObj spid="_x0000_s7169" name="Equation" r:id="rId4" imgW="355600" imgH="190500" progId="Equation.DSMT4">
                  <p:embed/>
                </p:oleObj>
              </mc:Choice>
              <mc:Fallback>
                <p:oleObj name="Equation" r:id="rId4" imgW="355600" imgH="190500" progId="Equation.DSMT4">
                  <p:embed/>
                  <p:pic>
                    <p:nvPicPr>
                      <p:cNvPr id="0" name=""/>
                      <p:cNvPicPr/>
                      <p:nvPr/>
                    </p:nvPicPr>
                    <p:blipFill>
                      <a:blip r:embed="rId5"/>
                      <a:stretch>
                        <a:fillRect/>
                      </a:stretch>
                    </p:blipFill>
                    <p:spPr>
                      <a:xfrm>
                        <a:off x="6400006" y="5597525"/>
                        <a:ext cx="574675" cy="307975"/>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1978704110"/>
              </p:ext>
            </p:extLst>
          </p:nvPr>
        </p:nvGraphicFramePr>
        <p:xfrm>
          <a:off x="6564313" y="2441544"/>
          <a:ext cx="574675" cy="328612"/>
        </p:xfrm>
        <a:graphic>
          <a:graphicData uri="http://schemas.openxmlformats.org/presentationml/2006/ole">
            <mc:AlternateContent xmlns:mc="http://schemas.openxmlformats.org/markup-compatibility/2006">
              <mc:Choice xmlns:v="urn:schemas-microsoft-com:vml" Requires="v">
                <p:oleObj spid="_x0000_s7170" name="Equation" r:id="rId6" imgW="355600" imgH="203200" progId="Equation.DSMT4">
                  <p:embed/>
                </p:oleObj>
              </mc:Choice>
              <mc:Fallback>
                <p:oleObj name="Equation" r:id="rId6" imgW="355600" imgH="203200" progId="Equation.DSMT4">
                  <p:embed/>
                  <p:pic>
                    <p:nvPicPr>
                      <p:cNvPr id="0" name=""/>
                      <p:cNvPicPr/>
                      <p:nvPr/>
                    </p:nvPicPr>
                    <p:blipFill>
                      <a:blip r:embed="rId7"/>
                      <a:stretch>
                        <a:fillRect/>
                      </a:stretch>
                    </p:blipFill>
                    <p:spPr>
                      <a:xfrm>
                        <a:off x="6564313" y="2441544"/>
                        <a:ext cx="574675" cy="32861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2522127087"/>
              </p:ext>
            </p:extLst>
          </p:nvPr>
        </p:nvGraphicFramePr>
        <p:xfrm>
          <a:off x="7543717" y="1383507"/>
          <a:ext cx="287337" cy="328612"/>
        </p:xfrm>
        <a:graphic>
          <a:graphicData uri="http://schemas.openxmlformats.org/presentationml/2006/ole">
            <mc:AlternateContent xmlns:mc="http://schemas.openxmlformats.org/markup-compatibility/2006">
              <mc:Choice xmlns:v="urn:schemas-microsoft-com:vml" Requires="v">
                <p:oleObj spid="_x0000_s7171" name="Equation" r:id="rId8" imgW="177800" imgH="203200" progId="Equation.DSMT4">
                  <p:embed/>
                </p:oleObj>
              </mc:Choice>
              <mc:Fallback>
                <p:oleObj name="Equation" r:id="rId8" imgW="177800" imgH="203200" progId="Equation.DSMT4">
                  <p:embed/>
                  <p:pic>
                    <p:nvPicPr>
                      <p:cNvPr id="0" name=""/>
                      <p:cNvPicPr/>
                      <p:nvPr/>
                    </p:nvPicPr>
                    <p:blipFill>
                      <a:blip r:embed="rId9"/>
                      <a:stretch>
                        <a:fillRect/>
                      </a:stretch>
                    </p:blipFill>
                    <p:spPr>
                      <a:xfrm>
                        <a:off x="7543717" y="1383507"/>
                        <a:ext cx="287337" cy="328612"/>
                      </a:xfrm>
                      <a:prstGeom prst="rect">
                        <a:avLst/>
                      </a:prstGeom>
                    </p:spPr>
                  </p:pic>
                </p:oleObj>
              </mc:Fallback>
            </mc:AlternateContent>
          </a:graphicData>
        </a:graphic>
      </p:graphicFrame>
      <p:cxnSp>
        <p:nvCxnSpPr>
          <p:cNvPr id="90" name="Straight Arrow Connector 89"/>
          <p:cNvCxnSpPr/>
          <p:nvPr/>
        </p:nvCxnSpPr>
        <p:spPr>
          <a:xfrm flipV="1">
            <a:off x="7869154" y="1362230"/>
            <a:ext cx="2936" cy="793595"/>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 Box 8"/>
          <p:cNvSpPr txBox="1">
            <a:spLocks noChangeArrowheads="1"/>
          </p:cNvSpPr>
          <p:nvPr/>
        </p:nvSpPr>
        <p:spPr bwMode="auto">
          <a:xfrm>
            <a:off x="584201" y="3480196"/>
            <a:ext cx="583167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at the beginning </a:t>
            </a:r>
            <a:r>
              <a:rPr lang="en-US" sz="2000" dirty="0">
                <a:latin typeface="Times New Roman"/>
                <a:cs typeface="Times New Roman"/>
              </a:rPr>
              <a:t>of the interval, is there any potential energy in the system?  If so, write          or                 or                               </a:t>
            </a:r>
          </a:p>
          <a:p>
            <a:r>
              <a:rPr lang="en-US" sz="2000" dirty="0">
                <a:latin typeface="Times New Roman"/>
                <a:cs typeface="Times New Roman"/>
              </a:rPr>
              <a:t>                        or whatever the function is, evaluated where the body is at the beginning of the interval.  If not, write 0.  There is gravity close to the earth’s surface, so we write:</a:t>
            </a:r>
          </a:p>
        </p:txBody>
      </p:sp>
      <p:grpSp>
        <p:nvGrpSpPr>
          <p:cNvPr id="2" name="Group 1"/>
          <p:cNvGrpSpPr/>
          <p:nvPr/>
        </p:nvGrpSpPr>
        <p:grpSpPr>
          <a:xfrm>
            <a:off x="568326" y="1467827"/>
            <a:ext cx="5995987" cy="1015663"/>
            <a:chOff x="568326" y="1047658"/>
            <a:chExt cx="5995987" cy="1015663"/>
          </a:xfrm>
        </p:grpSpPr>
        <p:sp>
          <p:nvSpPr>
            <p:cNvPr id="21" name="Text Box 7"/>
            <p:cNvSpPr txBox="1">
              <a:spLocks noChangeArrowheads="1"/>
            </p:cNvSpPr>
            <p:nvPr/>
          </p:nvSpPr>
          <p:spPr bwMode="auto">
            <a:xfrm>
              <a:off x="568326" y="1047658"/>
              <a:ext cx="599598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a:t>
              </a:r>
              <a:r>
                <a:rPr lang="en-US" sz="2000" dirty="0">
                  <a:solidFill>
                    <a:srgbClr val="0000FF"/>
                  </a:solidFill>
                  <a:latin typeface="Apple Chancery"/>
                  <a:cs typeface="Apple Chancery"/>
                </a:rPr>
                <a:t>at the beginning </a:t>
              </a:r>
              <a:r>
                <a:rPr lang="en-US" sz="2000" dirty="0">
                  <a:latin typeface="Times New Roman"/>
                  <a:cs typeface="Times New Roman"/>
                </a:rPr>
                <a:t>of the interval, </a:t>
              </a:r>
              <a:r>
                <a:rPr lang="en-US" sz="2000" dirty="0">
                  <a:solidFill>
                    <a:srgbClr val="FF0000"/>
                  </a:solidFill>
                  <a:latin typeface="Times New Roman"/>
                  <a:cs typeface="Times New Roman"/>
                </a:rPr>
                <a:t>is anything moving?</a:t>
              </a:r>
              <a:r>
                <a:rPr lang="en-US" sz="2000" dirty="0">
                  <a:latin typeface="Times New Roman"/>
                  <a:cs typeface="Times New Roman"/>
                </a:rPr>
                <a:t> If so, write                  for it.  If not, write 0.  </a:t>
              </a:r>
              <a:r>
                <a:rPr lang="en-US" sz="2000" dirty="0">
                  <a:solidFill>
                    <a:srgbClr val="FF0000"/>
                  </a:solidFill>
                  <a:latin typeface="Times New Roman"/>
                  <a:cs typeface="Times New Roman"/>
                </a:rPr>
                <a:t>There </a:t>
              </a:r>
              <a:r>
                <a:rPr lang="en-US" sz="2000" i="1" dirty="0">
                  <a:solidFill>
                    <a:srgbClr val="FF0000"/>
                  </a:solidFill>
                  <a:latin typeface="Times New Roman"/>
                  <a:cs typeface="Times New Roman"/>
                </a:rPr>
                <a:t>is</a:t>
              </a:r>
              <a:r>
                <a:rPr lang="en-US" sz="2000" dirty="0">
                  <a:solidFill>
                    <a:srgbClr val="FF0000"/>
                  </a:solidFill>
                  <a:latin typeface="Times New Roman"/>
                  <a:cs typeface="Times New Roman"/>
                </a:rPr>
                <a:t> </a:t>
              </a:r>
              <a:r>
                <a:rPr lang="en-US" sz="2000" dirty="0">
                  <a:latin typeface="Times New Roman"/>
                  <a:cs typeface="Times New Roman"/>
                </a:rPr>
                <a:t>movement in this case, so we write:</a:t>
              </a:r>
            </a:p>
          </p:txBody>
        </p:sp>
        <p:graphicFrame>
          <p:nvGraphicFramePr>
            <p:cNvPr id="24" name="Object 23"/>
            <p:cNvGraphicFramePr>
              <a:graphicFrameLocks noChangeAspect="1"/>
            </p:cNvGraphicFramePr>
            <p:nvPr>
              <p:extLst>
                <p:ext uri="{D42A27DB-BD31-4B8C-83A1-F6EECF244321}">
                  <p14:modId xmlns:p14="http://schemas.microsoft.com/office/powerpoint/2010/main" val="3471609591"/>
                </p:ext>
              </p:extLst>
            </p:nvPr>
          </p:nvGraphicFramePr>
          <p:xfrm>
            <a:off x="1574800" y="1344870"/>
            <a:ext cx="1065213" cy="471487"/>
          </p:xfrm>
          <a:graphic>
            <a:graphicData uri="http://schemas.openxmlformats.org/presentationml/2006/ole">
              <mc:AlternateContent xmlns:mc="http://schemas.openxmlformats.org/markup-compatibility/2006">
                <mc:Choice xmlns:v="urn:schemas-microsoft-com:vml" Requires="v">
                  <p:oleObj spid="_x0000_s7172" name="Equation" r:id="rId10" imgW="660400" imgH="292100" progId="Equation.DSMT4">
                    <p:embed/>
                  </p:oleObj>
                </mc:Choice>
                <mc:Fallback>
                  <p:oleObj name="Equation" r:id="rId10" imgW="660400" imgH="292100" progId="Equation.DSMT4">
                    <p:embed/>
                    <p:pic>
                      <p:nvPicPr>
                        <p:cNvPr id="0" name=""/>
                        <p:cNvPicPr/>
                        <p:nvPr/>
                      </p:nvPicPr>
                      <p:blipFill>
                        <a:blip r:embed="rId11"/>
                        <a:stretch>
                          <a:fillRect/>
                        </a:stretch>
                      </p:blipFill>
                      <p:spPr>
                        <a:xfrm>
                          <a:off x="1574800" y="1344870"/>
                          <a:ext cx="1065213" cy="471487"/>
                        </a:xfrm>
                        <a:prstGeom prst="rect">
                          <a:avLst/>
                        </a:prstGeom>
                      </p:spPr>
                    </p:pic>
                  </p:oleObj>
                </mc:Fallback>
              </mc:AlternateContent>
            </a:graphicData>
          </a:graphic>
        </p:graphicFrame>
      </p:grpSp>
      <p:graphicFrame>
        <p:nvGraphicFramePr>
          <p:cNvPr id="25" name="Object 24"/>
          <p:cNvGraphicFramePr>
            <a:graphicFrameLocks noChangeAspect="1"/>
          </p:cNvGraphicFramePr>
          <p:nvPr>
            <p:extLst>
              <p:ext uri="{D42A27DB-BD31-4B8C-83A1-F6EECF244321}">
                <p14:modId xmlns:p14="http://schemas.microsoft.com/office/powerpoint/2010/main" val="4035736958"/>
              </p:ext>
            </p:extLst>
          </p:nvPr>
        </p:nvGraphicFramePr>
        <p:xfrm>
          <a:off x="4140200" y="3840163"/>
          <a:ext cx="574675" cy="328612"/>
        </p:xfrm>
        <a:graphic>
          <a:graphicData uri="http://schemas.openxmlformats.org/presentationml/2006/ole">
            <mc:AlternateContent xmlns:mc="http://schemas.openxmlformats.org/markup-compatibility/2006">
              <mc:Choice xmlns:v="urn:schemas-microsoft-com:vml" Requires="v">
                <p:oleObj spid="_x0000_s7173" name="Equation" r:id="rId12" imgW="355600" imgH="203200" progId="Equation.DSMT4">
                  <p:embed/>
                </p:oleObj>
              </mc:Choice>
              <mc:Fallback>
                <p:oleObj name="Equation" r:id="rId12" imgW="355600" imgH="203200" progId="Equation.DSMT4">
                  <p:embed/>
                  <p:pic>
                    <p:nvPicPr>
                      <p:cNvPr id="0" name=""/>
                      <p:cNvPicPr/>
                      <p:nvPr/>
                    </p:nvPicPr>
                    <p:blipFill>
                      <a:blip r:embed="rId13"/>
                      <a:stretch>
                        <a:fillRect/>
                      </a:stretch>
                    </p:blipFill>
                    <p:spPr>
                      <a:xfrm>
                        <a:off x="4140200" y="3840163"/>
                        <a:ext cx="574675" cy="3286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31725307"/>
              </p:ext>
            </p:extLst>
          </p:nvPr>
        </p:nvGraphicFramePr>
        <p:xfrm>
          <a:off x="5010150" y="3778250"/>
          <a:ext cx="1003300" cy="471488"/>
        </p:xfrm>
        <a:graphic>
          <a:graphicData uri="http://schemas.openxmlformats.org/presentationml/2006/ole">
            <mc:AlternateContent xmlns:mc="http://schemas.openxmlformats.org/markup-compatibility/2006">
              <mc:Choice xmlns:v="urn:schemas-microsoft-com:vml" Requires="v">
                <p:oleObj spid="_x0000_s7174" name="Equation" r:id="rId14" imgW="622300" imgH="292100" progId="Equation.DSMT4">
                  <p:embed/>
                </p:oleObj>
              </mc:Choice>
              <mc:Fallback>
                <p:oleObj name="Equation" r:id="rId14" imgW="622300" imgH="292100" progId="Equation.DSMT4">
                  <p:embed/>
                  <p:pic>
                    <p:nvPicPr>
                      <p:cNvPr id="0" name=""/>
                      <p:cNvPicPr/>
                      <p:nvPr/>
                    </p:nvPicPr>
                    <p:blipFill>
                      <a:blip r:embed="rId15"/>
                      <a:stretch>
                        <a:fillRect/>
                      </a:stretch>
                    </p:blipFill>
                    <p:spPr>
                      <a:xfrm>
                        <a:off x="5010150" y="3778250"/>
                        <a:ext cx="1003300" cy="47148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488317570"/>
              </p:ext>
            </p:extLst>
          </p:nvPr>
        </p:nvGraphicFramePr>
        <p:xfrm>
          <a:off x="620713" y="4019550"/>
          <a:ext cx="1617662" cy="574675"/>
        </p:xfrm>
        <a:graphic>
          <a:graphicData uri="http://schemas.openxmlformats.org/presentationml/2006/ole">
            <mc:AlternateContent xmlns:mc="http://schemas.openxmlformats.org/markup-compatibility/2006">
              <mc:Choice xmlns:v="urn:schemas-microsoft-com:vml" Requires="v">
                <p:oleObj spid="_x0000_s7175" name="Equation" r:id="rId16" imgW="1003300" imgH="355600" progId="Equation.DSMT4">
                  <p:embed/>
                </p:oleObj>
              </mc:Choice>
              <mc:Fallback>
                <p:oleObj name="Equation" r:id="rId16" imgW="1003300" imgH="355600" progId="Equation.DSMT4">
                  <p:embed/>
                  <p:pic>
                    <p:nvPicPr>
                      <p:cNvPr id="0" name=""/>
                      <p:cNvPicPr/>
                      <p:nvPr/>
                    </p:nvPicPr>
                    <p:blipFill>
                      <a:blip r:embed="rId17"/>
                      <a:stretch>
                        <a:fillRect/>
                      </a:stretch>
                    </p:blipFill>
                    <p:spPr>
                      <a:xfrm>
                        <a:off x="620713" y="4019550"/>
                        <a:ext cx="1617662" cy="57467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164630250"/>
              </p:ext>
            </p:extLst>
          </p:nvPr>
        </p:nvGraphicFramePr>
        <p:xfrm>
          <a:off x="1257300" y="2490756"/>
          <a:ext cx="4713288" cy="430213"/>
        </p:xfrm>
        <a:graphic>
          <a:graphicData uri="http://schemas.openxmlformats.org/presentationml/2006/ole">
            <mc:AlternateContent xmlns:mc="http://schemas.openxmlformats.org/markup-compatibility/2006">
              <mc:Choice xmlns:v="urn:schemas-microsoft-com:vml" Requires="v">
                <p:oleObj spid="_x0000_s7176" name="Equation" r:id="rId18" imgW="2921000" imgH="266700" progId="Equation.DSMT4">
                  <p:embed/>
                </p:oleObj>
              </mc:Choice>
              <mc:Fallback>
                <p:oleObj name="Equation" r:id="rId18" imgW="2921000" imgH="266700" progId="Equation.DSMT4">
                  <p:embed/>
                  <p:pic>
                    <p:nvPicPr>
                      <p:cNvPr id="0" name=""/>
                      <p:cNvPicPr/>
                      <p:nvPr/>
                    </p:nvPicPr>
                    <p:blipFill>
                      <a:blip r:embed="rId19"/>
                      <a:stretch>
                        <a:fillRect/>
                      </a:stretch>
                    </p:blipFill>
                    <p:spPr>
                      <a:xfrm>
                        <a:off x="1257300" y="2490756"/>
                        <a:ext cx="4713288" cy="430213"/>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012497549"/>
              </p:ext>
            </p:extLst>
          </p:nvPr>
        </p:nvGraphicFramePr>
        <p:xfrm>
          <a:off x="1184275" y="5511006"/>
          <a:ext cx="4713288" cy="941387"/>
        </p:xfrm>
        <a:graphic>
          <a:graphicData uri="http://schemas.openxmlformats.org/presentationml/2006/ole">
            <mc:AlternateContent xmlns:mc="http://schemas.openxmlformats.org/markup-compatibility/2006">
              <mc:Choice xmlns:v="urn:schemas-microsoft-com:vml" Requires="v">
                <p:oleObj spid="_x0000_s7177" name="Equation" r:id="rId20" imgW="2921000" imgH="584200" progId="Equation.DSMT4">
                  <p:embed/>
                </p:oleObj>
              </mc:Choice>
              <mc:Fallback>
                <p:oleObj name="Equation" r:id="rId20" imgW="2921000" imgH="584200" progId="Equation.DSMT4">
                  <p:embed/>
                  <p:pic>
                    <p:nvPicPr>
                      <p:cNvPr id="0" name=""/>
                      <p:cNvPicPr/>
                      <p:nvPr/>
                    </p:nvPicPr>
                    <p:blipFill>
                      <a:blip r:embed="rId21"/>
                      <a:stretch>
                        <a:fillRect/>
                      </a:stretch>
                    </p:blipFill>
                    <p:spPr>
                      <a:xfrm>
                        <a:off x="1184275" y="5511006"/>
                        <a:ext cx="4713288" cy="94138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288055974"/>
              </p:ext>
            </p:extLst>
          </p:nvPr>
        </p:nvGraphicFramePr>
        <p:xfrm>
          <a:off x="1258094" y="2846753"/>
          <a:ext cx="963612" cy="633413"/>
        </p:xfrm>
        <a:graphic>
          <a:graphicData uri="http://schemas.openxmlformats.org/presentationml/2006/ole">
            <mc:AlternateContent xmlns:mc="http://schemas.openxmlformats.org/markup-compatibility/2006">
              <mc:Choice xmlns:v="urn:schemas-microsoft-com:vml" Requires="v">
                <p:oleObj spid="_x0000_s7178" name="Equation" r:id="rId22" imgW="596900" imgH="393700" progId="Equation.DSMT4">
                  <p:embed/>
                </p:oleObj>
              </mc:Choice>
              <mc:Fallback>
                <p:oleObj name="Equation" r:id="rId22" imgW="596900" imgH="393700" progId="Equation.DSMT4">
                  <p:embed/>
                  <p:pic>
                    <p:nvPicPr>
                      <p:cNvPr id="0" name=""/>
                      <p:cNvPicPr/>
                      <p:nvPr/>
                    </p:nvPicPr>
                    <p:blipFill>
                      <a:blip r:embed="rId23"/>
                      <a:stretch>
                        <a:fillRect/>
                      </a:stretch>
                    </p:blipFill>
                    <p:spPr>
                      <a:xfrm>
                        <a:off x="1258094" y="2846753"/>
                        <a:ext cx="963612" cy="63341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712530031"/>
              </p:ext>
            </p:extLst>
          </p:nvPr>
        </p:nvGraphicFramePr>
        <p:xfrm>
          <a:off x="2113756" y="1016595"/>
          <a:ext cx="4713288" cy="430213"/>
        </p:xfrm>
        <a:graphic>
          <a:graphicData uri="http://schemas.openxmlformats.org/presentationml/2006/ole">
            <mc:AlternateContent xmlns:mc="http://schemas.openxmlformats.org/markup-compatibility/2006">
              <mc:Choice xmlns:v="urn:schemas-microsoft-com:vml" Requires="v">
                <p:oleObj spid="_x0000_s7179" name="Equation" r:id="rId24" imgW="2921000" imgH="266700" progId="Equation.DSMT4">
                  <p:embed/>
                </p:oleObj>
              </mc:Choice>
              <mc:Fallback>
                <p:oleObj name="Equation" r:id="rId24" imgW="2921000" imgH="266700" progId="Equation.DSMT4">
                  <p:embed/>
                  <p:pic>
                    <p:nvPicPr>
                      <p:cNvPr id="0" name=""/>
                      <p:cNvPicPr/>
                      <p:nvPr/>
                    </p:nvPicPr>
                    <p:blipFill>
                      <a:blip r:embed="rId19"/>
                      <a:stretch>
                        <a:fillRect/>
                      </a:stretch>
                    </p:blipFill>
                    <p:spPr>
                      <a:xfrm>
                        <a:off x="2113756" y="1016595"/>
                        <a:ext cx="4713288" cy="430213"/>
                      </a:xfrm>
                      <a:prstGeom prst="rect">
                        <a:avLst/>
                      </a:prstGeom>
                    </p:spPr>
                  </p:pic>
                </p:oleObj>
              </mc:Fallback>
            </mc:AlternateContent>
          </a:graphicData>
        </a:graphic>
      </p:graphicFrame>
    </p:spTree>
    <p:extLst>
      <p:ext uri="{BB962C8B-B14F-4D97-AF65-F5344CB8AC3E}">
        <p14:creationId xmlns:p14="http://schemas.microsoft.com/office/powerpoint/2010/main" val="327104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par>
                                <p:cTn id="18" presetID="9"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dissolv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41975</TotalTime>
  <Words>3709</Words>
  <Application>Microsoft Macintosh PowerPoint</Application>
  <PresentationFormat>On-screen Show (4:3)</PresentationFormat>
  <Paragraphs>145</Paragraphs>
  <Slides>35</Slides>
  <Notes>2</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Apple Chancery</vt:lpstr>
      <vt:lpstr>Arial</vt:lpstr>
      <vt:lpstr>Calibri</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Craig Fletcher</cp:lastModifiedBy>
  <cp:revision>569</cp:revision>
  <cp:lastPrinted>2020-10-20T01:07:40Z</cp:lastPrinted>
  <dcterms:created xsi:type="dcterms:W3CDTF">2017-08-16T17:34:12Z</dcterms:created>
  <dcterms:modified xsi:type="dcterms:W3CDTF">2021-10-22T19:22:09Z</dcterms:modified>
</cp:coreProperties>
</file>