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7"/>
  </p:notesMasterIdLst>
  <p:sldIdLst>
    <p:sldId id="256" r:id="rId2"/>
    <p:sldId id="424" r:id="rId3"/>
    <p:sldId id="327" r:id="rId4"/>
    <p:sldId id="412" r:id="rId5"/>
    <p:sldId id="413" r:id="rId6"/>
    <p:sldId id="414" r:id="rId7"/>
    <p:sldId id="266" r:id="rId8"/>
    <p:sldId id="363" r:id="rId9"/>
    <p:sldId id="364" r:id="rId10"/>
    <p:sldId id="369" r:id="rId11"/>
    <p:sldId id="365" r:id="rId12"/>
    <p:sldId id="366" r:id="rId13"/>
    <p:sldId id="367" r:id="rId14"/>
    <p:sldId id="368" r:id="rId15"/>
    <p:sldId id="370" r:id="rId16"/>
    <p:sldId id="371" r:id="rId17"/>
    <p:sldId id="383" r:id="rId18"/>
    <p:sldId id="430" r:id="rId19"/>
    <p:sldId id="374" r:id="rId20"/>
    <p:sldId id="373" r:id="rId21"/>
    <p:sldId id="377" r:id="rId22"/>
    <p:sldId id="421" r:id="rId23"/>
    <p:sldId id="379" r:id="rId24"/>
    <p:sldId id="380" r:id="rId25"/>
    <p:sldId id="381" r:id="rId26"/>
    <p:sldId id="382" r:id="rId27"/>
    <p:sldId id="372" r:id="rId28"/>
    <p:sldId id="423" r:id="rId29"/>
    <p:sldId id="431" r:id="rId30"/>
    <p:sldId id="384" r:id="rId31"/>
    <p:sldId id="385" r:id="rId32"/>
    <p:sldId id="386" r:id="rId33"/>
    <p:sldId id="387" r:id="rId34"/>
    <p:sldId id="389" r:id="rId35"/>
    <p:sldId id="390" r:id="rId36"/>
    <p:sldId id="391" r:id="rId37"/>
    <p:sldId id="392" r:id="rId38"/>
    <p:sldId id="393" r:id="rId39"/>
    <p:sldId id="394" r:id="rId40"/>
    <p:sldId id="395" r:id="rId41"/>
    <p:sldId id="396" r:id="rId42"/>
    <p:sldId id="427" r:id="rId43"/>
    <p:sldId id="434" r:id="rId44"/>
    <p:sldId id="397" r:id="rId45"/>
    <p:sldId id="398" r:id="rId46"/>
    <p:sldId id="435" r:id="rId47"/>
    <p:sldId id="399" r:id="rId48"/>
    <p:sldId id="400" r:id="rId49"/>
    <p:sldId id="422" r:id="rId50"/>
    <p:sldId id="401" r:id="rId51"/>
    <p:sldId id="402" r:id="rId52"/>
    <p:sldId id="403" r:id="rId53"/>
    <p:sldId id="404" r:id="rId54"/>
    <p:sldId id="405" r:id="rId55"/>
    <p:sldId id="408" r:id="rId56"/>
    <p:sldId id="407" r:id="rId57"/>
    <p:sldId id="409" r:id="rId58"/>
    <p:sldId id="410" r:id="rId59"/>
    <p:sldId id="429" r:id="rId60"/>
    <p:sldId id="415" r:id="rId61"/>
    <p:sldId id="416" r:id="rId62"/>
    <p:sldId id="417" r:id="rId63"/>
    <p:sldId id="418" r:id="rId64"/>
    <p:sldId id="419" r:id="rId65"/>
    <p:sldId id="428"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C201"/>
    <a:srgbClr val="2218CE"/>
    <a:srgbClr val="00F3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13"/>
    <p:restoredTop sz="94826"/>
  </p:normalViewPr>
  <p:slideViewPr>
    <p:cSldViewPr snapToGrid="0" snapToObjects="1">
      <p:cViewPr varScale="1">
        <p:scale>
          <a:sx n="154" d="100"/>
          <a:sy n="154" d="100"/>
        </p:scale>
        <p:origin x="720" y="2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29.emf"/><Relationship Id="rId7" Type="http://schemas.openxmlformats.org/officeDocument/2006/relationships/image" Target="../media/image38.emf"/><Relationship Id="rId2" Type="http://schemas.openxmlformats.org/officeDocument/2006/relationships/image" Target="../media/image9.emf"/><Relationship Id="rId1" Type="http://schemas.openxmlformats.org/officeDocument/2006/relationships/image" Target="../media/image3.emf"/><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emf"/><Relationship Id="rId7" Type="http://schemas.openxmlformats.org/officeDocument/2006/relationships/image" Target="../media/image44.emf"/><Relationship Id="rId2" Type="http://schemas.openxmlformats.org/officeDocument/2006/relationships/image" Target="../media/image9.emf"/><Relationship Id="rId1" Type="http://schemas.openxmlformats.org/officeDocument/2006/relationships/image" Target="../media/image39.emf"/><Relationship Id="rId6" Type="http://schemas.openxmlformats.org/officeDocument/2006/relationships/image" Target="../media/image43.emf"/><Relationship Id="rId5" Type="http://schemas.openxmlformats.org/officeDocument/2006/relationships/image" Target="../media/image42.emf"/><Relationship Id="rId4" Type="http://schemas.openxmlformats.org/officeDocument/2006/relationships/image" Target="../media/image41.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 Id="rId9" Type="http://schemas.openxmlformats.org/officeDocument/2006/relationships/image" Target="../media/image53.e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8.emf"/><Relationship Id="rId3" Type="http://schemas.openxmlformats.org/officeDocument/2006/relationships/image" Target="../media/image9.emf"/><Relationship Id="rId7" Type="http://schemas.openxmlformats.org/officeDocument/2006/relationships/image" Target="../media/image57.emf"/><Relationship Id="rId2" Type="http://schemas.openxmlformats.org/officeDocument/2006/relationships/image" Target="../media/image15.emf"/><Relationship Id="rId1" Type="http://schemas.openxmlformats.org/officeDocument/2006/relationships/image" Target="../media/image3.emf"/><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63.emf"/><Relationship Id="rId3" Type="http://schemas.openxmlformats.org/officeDocument/2006/relationships/image" Target="../media/image9.emf"/><Relationship Id="rId7" Type="http://schemas.openxmlformats.org/officeDocument/2006/relationships/image" Target="../media/image62.emf"/><Relationship Id="rId2" Type="http://schemas.openxmlformats.org/officeDocument/2006/relationships/image" Target="../media/image15.emf"/><Relationship Id="rId1" Type="http://schemas.openxmlformats.org/officeDocument/2006/relationships/image" Target="../media/image3.emf"/><Relationship Id="rId6" Type="http://schemas.openxmlformats.org/officeDocument/2006/relationships/image" Target="../media/image61.emf"/><Relationship Id="rId5" Type="http://schemas.openxmlformats.org/officeDocument/2006/relationships/image" Target="../media/image60.emf"/><Relationship Id="rId4" Type="http://schemas.openxmlformats.org/officeDocument/2006/relationships/image" Target="../media/image59.emf"/><Relationship Id="rId9" Type="http://schemas.openxmlformats.org/officeDocument/2006/relationships/image" Target="../media/image64.emf"/></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image" Target="../media/image77.emf"/><Relationship Id="rId18" Type="http://schemas.openxmlformats.org/officeDocument/2006/relationships/image" Target="../media/image82.emf"/><Relationship Id="rId3" Type="http://schemas.openxmlformats.org/officeDocument/2006/relationships/image" Target="../media/image67.emf"/><Relationship Id="rId7" Type="http://schemas.openxmlformats.org/officeDocument/2006/relationships/image" Target="../media/image71.emf"/><Relationship Id="rId12" Type="http://schemas.openxmlformats.org/officeDocument/2006/relationships/image" Target="../media/image76.emf"/><Relationship Id="rId17" Type="http://schemas.openxmlformats.org/officeDocument/2006/relationships/image" Target="../media/image81.emf"/><Relationship Id="rId2" Type="http://schemas.openxmlformats.org/officeDocument/2006/relationships/image" Target="../media/image66.emf"/><Relationship Id="rId16" Type="http://schemas.openxmlformats.org/officeDocument/2006/relationships/image" Target="../media/image80.emf"/><Relationship Id="rId1" Type="http://schemas.openxmlformats.org/officeDocument/2006/relationships/image" Target="../media/image65.emf"/><Relationship Id="rId6" Type="http://schemas.openxmlformats.org/officeDocument/2006/relationships/image" Target="../media/image70.emf"/><Relationship Id="rId11" Type="http://schemas.openxmlformats.org/officeDocument/2006/relationships/image" Target="../media/image75.emf"/><Relationship Id="rId5" Type="http://schemas.openxmlformats.org/officeDocument/2006/relationships/image" Target="../media/image69.emf"/><Relationship Id="rId15" Type="http://schemas.openxmlformats.org/officeDocument/2006/relationships/image" Target="../media/image79.emf"/><Relationship Id="rId10" Type="http://schemas.openxmlformats.org/officeDocument/2006/relationships/image" Target="../media/image74.emf"/><Relationship Id="rId4" Type="http://schemas.openxmlformats.org/officeDocument/2006/relationships/image" Target="../media/image68.emf"/><Relationship Id="rId9" Type="http://schemas.openxmlformats.org/officeDocument/2006/relationships/image" Target="../media/image73.emf"/><Relationship Id="rId14" Type="http://schemas.openxmlformats.org/officeDocument/2006/relationships/image" Target="../media/image78.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image" Target="../media/image84.emf"/><Relationship Id="rId1" Type="http://schemas.openxmlformats.org/officeDocument/2006/relationships/image" Target="../media/image83.emf"/><Relationship Id="rId5" Type="http://schemas.openxmlformats.org/officeDocument/2006/relationships/image" Target="../media/image85.emf"/><Relationship Id="rId4" Type="http://schemas.openxmlformats.org/officeDocument/2006/relationships/image" Target="../media/image82.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72.emf"/><Relationship Id="rId13" Type="http://schemas.openxmlformats.org/officeDocument/2006/relationships/image" Target="../media/image94.emf"/><Relationship Id="rId3" Type="http://schemas.openxmlformats.org/officeDocument/2006/relationships/image" Target="../media/image67.emf"/><Relationship Id="rId7" Type="http://schemas.openxmlformats.org/officeDocument/2006/relationships/image" Target="../media/image71.emf"/><Relationship Id="rId12" Type="http://schemas.openxmlformats.org/officeDocument/2006/relationships/image" Target="../media/image93.emf"/><Relationship Id="rId2" Type="http://schemas.openxmlformats.org/officeDocument/2006/relationships/image" Target="../media/image66.emf"/><Relationship Id="rId16" Type="http://schemas.openxmlformats.org/officeDocument/2006/relationships/image" Target="../media/image97.emf"/><Relationship Id="rId1" Type="http://schemas.openxmlformats.org/officeDocument/2006/relationships/image" Target="../media/image90.emf"/><Relationship Id="rId6" Type="http://schemas.openxmlformats.org/officeDocument/2006/relationships/image" Target="../media/image70.emf"/><Relationship Id="rId11" Type="http://schemas.openxmlformats.org/officeDocument/2006/relationships/image" Target="../media/image92.emf"/><Relationship Id="rId5" Type="http://schemas.openxmlformats.org/officeDocument/2006/relationships/image" Target="../media/image69.emf"/><Relationship Id="rId15" Type="http://schemas.openxmlformats.org/officeDocument/2006/relationships/image" Target="../media/image96.emf"/><Relationship Id="rId10" Type="http://schemas.openxmlformats.org/officeDocument/2006/relationships/image" Target="../media/image91.emf"/><Relationship Id="rId4" Type="http://schemas.openxmlformats.org/officeDocument/2006/relationships/image" Target="../media/image68.emf"/><Relationship Id="rId9" Type="http://schemas.openxmlformats.org/officeDocument/2006/relationships/image" Target="../media/image73.emf"/><Relationship Id="rId14" Type="http://schemas.openxmlformats.org/officeDocument/2006/relationships/image" Target="../media/image95.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image" Target="../media/image100.emf"/><Relationship Id="rId1" Type="http://schemas.openxmlformats.org/officeDocument/2006/relationships/image" Target="../media/image99.emf"/><Relationship Id="rId4" Type="http://schemas.openxmlformats.org/officeDocument/2006/relationships/image" Target="../media/image102.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image" Target="../media/image104.emf"/><Relationship Id="rId1" Type="http://schemas.openxmlformats.org/officeDocument/2006/relationships/image" Target="../media/image103.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image" Target="../media/image107.emf"/><Relationship Id="rId1" Type="http://schemas.openxmlformats.org/officeDocument/2006/relationships/image" Target="../media/image106.emf"/><Relationship Id="rId4" Type="http://schemas.openxmlformats.org/officeDocument/2006/relationships/image" Target="../media/image109.emf"/></Relationships>
</file>

<file path=ppt/drawings/_rels/vmlDrawing23.vml.rels><?xml version="1.0" encoding="UTF-8" standalone="yes"?>
<Relationships xmlns="http://schemas.openxmlformats.org/package/2006/relationships"><Relationship Id="rId8" Type="http://schemas.openxmlformats.org/officeDocument/2006/relationships/image" Target="../media/image116.emf"/><Relationship Id="rId3" Type="http://schemas.openxmlformats.org/officeDocument/2006/relationships/image" Target="../media/image111.emf"/><Relationship Id="rId7" Type="http://schemas.openxmlformats.org/officeDocument/2006/relationships/image" Target="../media/image115.emf"/><Relationship Id="rId2" Type="http://schemas.openxmlformats.org/officeDocument/2006/relationships/image" Target="../media/image15.emf"/><Relationship Id="rId1" Type="http://schemas.openxmlformats.org/officeDocument/2006/relationships/image" Target="../media/image110.emf"/><Relationship Id="rId6" Type="http://schemas.openxmlformats.org/officeDocument/2006/relationships/image" Target="../media/image114.emf"/><Relationship Id="rId5" Type="http://schemas.openxmlformats.org/officeDocument/2006/relationships/image" Target="../media/image113.emf"/><Relationship Id="rId4" Type="http://schemas.openxmlformats.org/officeDocument/2006/relationships/image" Target="../media/image112.emf"/><Relationship Id="rId9" Type="http://schemas.openxmlformats.org/officeDocument/2006/relationships/image" Target="../media/image117.e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20.emf"/><Relationship Id="rId2" Type="http://schemas.openxmlformats.org/officeDocument/2006/relationships/image" Target="../media/image119.emf"/><Relationship Id="rId1" Type="http://schemas.openxmlformats.org/officeDocument/2006/relationships/image" Target="../media/image118.emf"/><Relationship Id="rId6" Type="http://schemas.openxmlformats.org/officeDocument/2006/relationships/image" Target="../media/image123.emf"/><Relationship Id="rId5" Type="http://schemas.openxmlformats.org/officeDocument/2006/relationships/image" Target="../media/image122.emf"/><Relationship Id="rId4" Type="http://schemas.openxmlformats.org/officeDocument/2006/relationships/image" Target="../media/image121.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 Id="rId5" Type="http://schemas.openxmlformats.org/officeDocument/2006/relationships/image" Target="../media/image128.emf"/><Relationship Id="rId4" Type="http://schemas.openxmlformats.org/officeDocument/2006/relationships/image" Target="../media/image127.e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136.emf"/><Relationship Id="rId3" Type="http://schemas.openxmlformats.org/officeDocument/2006/relationships/image" Target="../media/image131.emf"/><Relationship Id="rId7" Type="http://schemas.openxmlformats.org/officeDocument/2006/relationships/image" Target="../media/image135.emf"/><Relationship Id="rId2" Type="http://schemas.openxmlformats.org/officeDocument/2006/relationships/image" Target="../media/image130.emf"/><Relationship Id="rId1" Type="http://schemas.openxmlformats.org/officeDocument/2006/relationships/image" Target="../media/image129.emf"/><Relationship Id="rId6" Type="http://schemas.openxmlformats.org/officeDocument/2006/relationships/image" Target="../media/image134.emf"/><Relationship Id="rId5" Type="http://schemas.openxmlformats.org/officeDocument/2006/relationships/image" Target="../media/image133.emf"/><Relationship Id="rId10" Type="http://schemas.openxmlformats.org/officeDocument/2006/relationships/image" Target="../media/image120.emf"/><Relationship Id="rId4" Type="http://schemas.openxmlformats.org/officeDocument/2006/relationships/image" Target="../media/image132.emf"/><Relationship Id="rId9" Type="http://schemas.openxmlformats.org/officeDocument/2006/relationships/image" Target="../media/image137.emf"/></Relationships>
</file>

<file path=ppt/drawings/_rels/vmlDrawing27.vml.rels><?xml version="1.0" encoding="UTF-8" standalone="yes"?>
<Relationships xmlns="http://schemas.openxmlformats.org/package/2006/relationships"><Relationship Id="rId8" Type="http://schemas.openxmlformats.org/officeDocument/2006/relationships/image" Target="../media/image143.emf"/><Relationship Id="rId3" Type="http://schemas.openxmlformats.org/officeDocument/2006/relationships/image" Target="../media/image134.emf"/><Relationship Id="rId7" Type="http://schemas.openxmlformats.org/officeDocument/2006/relationships/image" Target="../media/image142.emf"/><Relationship Id="rId2" Type="http://schemas.openxmlformats.org/officeDocument/2006/relationships/image" Target="../media/image139.emf"/><Relationship Id="rId1" Type="http://schemas.openxmlformats.org/officeDocument/2006/relationships/image" Target="../media/image138.emf"/><Relationship Id="rId6" Type="http://schemas.openxmlformats.org/officeDocument/2006/relationships/image" Target="../media/image141.emf"/><Relationship Id="rId5" Type="http://schemas.openxmlformats.org/officeDocument/2006/relationships/image" Target="../media/image140.emf"/><Relationship Id="rId4" Type="http://schemas.openxmlformats.org/officeDocument/2006/relationships/image" Target="../media/image135.emf"/><Relationship Id="rId9" Type="http://schemas.openxmlformats.org/officeDocument/2006/relationships/image" Target="../media/image144.e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47.emf"/><Relationship Id="rId2" Type="http://schemas.openxmlformats.org/officeDocument/2006/relationships/image" Target="../media/image146.emf"/><Relationship Id="rId1" Type="http://schemas.openxmlformats.org/officeDocument/2006/relationships/image" Target="../media/image145.emf"/><Relationship Id="rId4" Type="http://schemas.openxmlformats.org/officeDocument/2006/relationships/image" Target="../media/image148.e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138.emf"/><Relationship Id="rId3" Type="http://schemas.openxmlformats.org/officeDocument/2006/relationships/image" Target="../media/image149.emf"/><Relationship Id="rId7" Type="http://schemas.openxmlformats.org/officeDocument/2006/relationships/image" Target="../media/image152.emf"/><Relationship Id="rId2" Type="http://schemas.openxmlformats.org/officeDocument/2006/relationships/image" Target="../media/image135.emf"/><Relationship Id="rId1" Type="http://schemas.openxmlformats.org/officeDocument/2006/relationships/image" Target="../media/image134.emf"/><Relationship Id="rId6" Type="http://schemas.openxmlformats.org/officeDocument/2006/relationships/image" Target="../media/image137.emf"/><Relationship Id="rId5" Type="http://schemas.openxmlformats.org/officeDocument/2006/relationships/image" Target="../media/image151.emf"/><Relationship Id="rId4" Type="http://schemas.openxmlformats.org/officeDocument/2006/relationships/image" Target="../media/image150.emf"/><Relationship Id="rId9" Type="http://schemas.openxmlformats.org/officeDocument/2006/relationships/image" Target="../media/image13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53.emf"/><Relationship Id="rId2" Type="http://schemas.openxmlformats.org/officeDocument/2006/relationships/image" Target="../media/image135.emf"/><Relationship Id="rId1" Type="http://schemas.openxmlformats.org/officeDocument/2006/relationships/image" Target="../media/image134.emf"/><Relationship Id="rId6" Type="http://schemas.openxmlformats.org/officeDocument/2006/relationships/image" Target="../media/image139.emf"/><Relationship Id="rId5" Type="http://schemas.openxmlformats.org/officeDocument/2006/relationships/image" Target="../media/image138.emf"/><Relationship Id="rId4" Type="http://schemas.openxmlformats.org/officeDocument/2006/relationships/image" Target="../media/image154.emf"/></Relationships>
</file>

<file path=ppt/drawings/_rels/vmlDrawing31.vml.rels><?xml version="1.0" encoding="UTF-8" standalone="yes"?>
<Relationships xmlns="http://schemas.openxmlformats.org/package/2006/relationships"><Relationship Id="rId8" Type="http://schemas.openxmlformats.org/officeDocument/2006/relationships/image" Target="../media/image137.emf"/><Relationship Id="rId3" Type="http://schemas.openxmlformats.org/officeDocument/2006/relationships/image" Target="../media/image134.emf"/><Relationship Id="rId7" Type="http://schemas.openxmlformats.org/officeDocument/2006/relationships/image" Target="../media/image159.emf"/><Relationship Id="rId2" Type="http://schemas.openxmlformats.org/officeDocument/2006/relationships/image" Target="../media/image156.emf"/><Relationship Id="rId1" Type="http://schemas.openxmlformats.org/officeDocument/2006/relationships/image" Target="../media/image155.emf"/><Relationship Id="rId6" Type="http://schemas.openxmlformats.org/officeDocument/2006/relationships/image" Target="../media/image158.emf"/><Relationship Id="rId5" Type="http://schemas.openxmlformats.org/officeDocument/2006/relationships/image" Target="../media/image157.emf"/><Relationship Id="rId4" Type="http://schemas.openxmlformats.org/officeDocument/2006/relationships/image" Target="../media/image135.e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134.emf"/><Relationship Id="rId7" Type="http://schemas.openxmlformats.org/officeDocument/2006/relationships/image" Target="../media/image162.emf"/><Relationship Id="rId2" Type="http://schemas.openxmlformats.org/officeDocument/2006/relationships/image" Target="../media/image156.emf"/><Relationship Id="rId1" Type="http://schemas.openxmlformats.org/officeDocument/2006/relationships/image" Target="../media/image155.emf"/><Relationship Id="rId6" Type="http://schemas.openxmlformats.org/officeDocument/2006/relationships/image" Target="../media/image161.emf"/><Relationship Id="rId5" Type="http://schemas.openxmlformats.org/officeDocument/2006/relationships/image" Target="../media/image160.emf"/><Relationship Id="rId4" Type="http://schemas.openxmlformats.org/officeDocument/2006/relationships/image" Target="../media/image135.emf"/></Relationships>
</file>

<file path=ppt/drawings/_rels/vmlDrawing33.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56.emf"/><Relationship Id="rId1" Type="http://schemas.openxmlformats.org/officeDocument/2006/relationships/image" Target="../media/image155.emf"/><Relationship Id="rId6" Type="http://schemas.openxmlformats.org/officeDocument/2006/relationships/image" Target="../media/image164.emf"/><Relationship Id="rId5" Type="http://schemas.openxmlformats.org/officeDocument/2006/relationships/image" Target="../media/image163.emf"/><Relationship Id="rId4" Type="http://schemas.openxmlformats.org/officeDocument/2006/relationships/image" Target="../media/image135.emf"/></Relationships>
</file>

<file path=ppt/drawings/_rels/vmlDrawing34.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66.emf"/><Relationship Id="rId1" Type="http://schemas.openxmlformats.org/officeDocument/2006/relationships/image" Target="../media/image165.emf"/><Relationship Id="rId5" Type="http://schemas.openxmlformats.org/officeDocument/2006/relationships/image" Target="../media/image135.emf"/><Relationship Id="rId4" Type="http://schemas.openxmlformats.org/officeDocument/2006/relationships/image" Target="../media/image167.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134.emf"/><Relationship Id="rId2" Type="http://schemas.openxmlformats.org/officeDocument/2006/relationships/image" Target="../media/image166.emf"/><Relationship Id="rId1" Type="http://schemas.openxmlformats.org/officeDocument/2006/relationships/image" Target="../media/image165.emf"/><Relationship Id="rId6" Type="http://schemas.openxmlformats.org/officeDocument/2006/relationships/image" Target="../media/image169.emf"/><Relationship Id="rId5" Type="http://schemas.openxmlformats.org/officeDocument/2006/relationships/image" Target="../media/image135.emf"/><Relationship Id="rId4" Type="http://schemas.openxmlformats.org/officeDocument/2006/relationships/image" Target="../media/image168.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73.emf"/><Relationship Id="rId2" Type="http://schemas.openxmlformats.org/officeDocument/2006/relationships/image" Target="../media/image172.emf"/><Relationship Id="rId1" Type="http://schemas.openxmlformats.org/officeDocument/2006/relationships/image" Target="../media/image171.emf"/><Relationship Id="rId4" Type="http://schemas.openxmlformats.org/officeDocument/2006/relationships/image" Target="../media/image174.emf"/></Relationships>
</file>

<file path=ppt/drawings/_rels/vmlDrawing38.v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image" Target="../media/image125.emf"/><Relationship Id="rId1" Type="http://schemas.openxmlformats.org/officeDocument/2006/relationships/image" Target="../media/image124.emf"/><Relationship Id="rId5" Type="http://schemas.openxmlformats.org/officeDocument/2006/relationships/image" Target="../media/image175.emf"/><Relationship Id="rId4" Type="http://schemas.openxmlformats.org/officeDocument/2006/relationships/image" Target="../media/image127.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177.emf"/><Relationship Id="rId2" Type="http://schemas.openxmlformats.org/officeDocument/2006/relationships/image" Target="../media/image176.emf"/><Relationship Id="rId1" Type="http://schemas.openxmlformats.org/officeDocument/2006/relationships/image" Target="../media/image137.emf"/><Relationship Id="rId4" Type="http://schemas.openxmlformats.org/officeDocument/2006/relationships/image" Target="../media/image17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3.emf"/><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14.emf"/><Relationship Id="rId4" Type="http://schemas.openxmlformats.org/officeDocument/2006/relationships/image" Target="../media/image8.emf"/><Relationship Id="rId9" Type="http://schemas.openxmlformats.org/officeDocument/2006/relationships/image" Target="../media/image13.emf"/></Relationships>
</file>

<file path=ppt/drawings/_rels/vmlDrawing40.vml.rels><?xml version="1.0" encoding="UTF-8" standalone="yes"?>
<Relationships xmlns="http://schemas.openxmlformats.org/package/2006/relationships"><Relationship Id="rId3" Type="http://schemas.openxmlformats.org/officeDocument/2006/relationships/image" Target="../media/image181.emf"/><Relationship Id="rId2" Type="http://schemas.openxmlformats.org/officeDocument/2006/relationships/image" Target="../media/image180.emf"/><Relationship Id="rId1" Type="http://schemas.openxmlformats.org/officeDocument/2006/relationships/image" Target="../media/image179.emf"/><Relationship Id="rId5" Type="http://schemas.openxmlformats.org/officeDocument/2006/relationships/image" Target="../media/image183.emf"/><Relationship Id="rId4" Type="http://schemas.openxmlformats.org/officeDocument/2006/relationships/image" Target="../media/image182.emf"/></Relationships>
</file>

<file path=ppt/drawings/_rels/vmlDrawing41.vml.rels><?xml version="1.0" encoding="UTF-8" standalone="yes"?>
<Relationships xmlns="http://schemas.openxmlformats.org/package/2006/relationships"><Relationship Id="rId3" Type="http://schemas.openxmlformats.org/officeDocument/2006/relationships/image" Target="../media/image185.emf"/><Relationship Id="rId2" Type="http://schemas.openxmlformats.org/officeDocument/2006/relationships/image" Target="../media/image184.emf"/><Relationship Id="rId1" Type="http://schemas.openxmlformats.org/officeDocument/2006/relationships/image" Target="../media/image180.e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188.emf"/><Relationship Id="rId7" Type="http://schemas.openxmlformats.org/officeDocument/2006/relationships/image" Target="../media/image192.emf"/><Relationship Id="rId2" Type="http://schemas.openxmlformats.org/officeDocument/2006/relationships/image" Target="../media/image187.emf"/><Relationship Id="rId1" Type="http://schemas.openxmlformats.org/officeDocument/2006/relationships/image" Target="../media/image186.emf"/><Relationship Id="rId6" Type="http://schemas.openxmlformats.org/officeDocument/2006/relationships/image" Target="../media/image191.emf"/><Relationship Id="rId5" Type="http://schemas.openxmlformats.org/officeDocument/2006/relationships/image" Target="../media/image190.emf"/><Relationship Id="rId4" Type="http://schemas.openxmlformats.org/officeDocument/2006/relationships/image" Target="../media/image189.emf"/></Relationships>
</file>

<file path=ppt/drawings/_rels/vmlDrawing43.vml.rels><?xml version="1.0" encoding="UTF-8" standalone="yes"?>
<Relationships xmlns="http://schemas.openxmlformats.org/package/2006/relationships"><Relationship Id="rId3" Type="http://schemas.openxmlformats.org/officeDocument/2006/relationships/image" Target="../media/image193.emf"/><Relationship Id="rId2" Type="http://schemas.openxmlformats.org/officeDocument/2006/relationships/image" Target="../media/image187.emf"/><Relationship Id="rId1" Type="http://schemas.openxmlformats.org/officeDocument/2006/relationships/image" Target="../media/image186.emf"/><Relationship Id="rId5" Type="http://schemas.openxmlformats.org/officeDocument/2006/relationships/image" Target="../media/image192.emf"/><Relationship Id="rId4" Type="http://schemas.openxmlformats.org/officeDocument/2006/relationships/image" Target="../media/image194.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45.vml.rels><?xml version="1.0" encoding="UTF-8" standalone="yes"?>
<Relationships xmlns="http://schemas.openxmlformats.org/package/2006/relationships"><Relationship Id="rId8" Type="http://schemas.openxmlformats.org/officeDocument/2006/relationships/image" Target="../media/image202.emf"/><Relationship Id="rId3" Type="http://schemas.openxmlformats.org/officeDocument/2006/relationships/image" Target="../media/image189.emf"/><Relationship Id="rId7" Type="http://schemas.openxmlformats.org/officeDocument/2006/relationships/image" Target="../media/image201.emf"/><Relationship Id="rId2" Type="http://schemas.openxmlformats.org/officeDocument/2006/relationships/image" Target="../media/image197.emf"/><Relationship Id="rId1" Type="http://schemas.openxmlformats.org/officeDocument/2006/relationships/image" Target="../media/image196.emf"/><Relationship Id="rId6" Type="http://schemas.openxmlformats.org/officeDocument/2006/relationships/image" Target="../media/image200.emf"/><Relationship Id="rId5" Type="http://schemas.openxmlformats.org/officeDocument/2006/relationships/image" Target="../media/image199.emf"/><Relationship Id="rId10" Type="http://schemas.openxmlformats.org/officeDocument/2006/relationships/image" Target="../media/image204.emf"/><Relationship Id="rId4" Type="http://schemas.openxmlformats.org/officeDocument/2006/relationships/image" Target="../media/image198.emf"/><Relationship Id="rId9" Type="http://schemas.openxmlformats.org/officeDocument/2006/relationships/image" Target="../media/image203.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image" Target="../media/image205.emf"/><Relationship Id="rId4" Type="http://schemas.openxmlformats.org/officeDocument/2006/relationships/image" Target="../media/image203.emf"/></Relationships>
</file>

<file path=ppt/drawings/_rels/vmlDrawing47.vml.rels><?xml version="1.0" encoding="UTF-8" standalone="yes"?>
<Relationships xmlns="http://schemas.openxmlformats.org/package/2006/relationships"><Relationship Id="rId3" Type="http://schemas.openxmlformats.org/officeDocument/2006/relationships/image" Target="../media/image208.emf"/><Relationship Id="rId2" Type="http://schemas.openxmlformats.org/officeDocument/2006/relationships/image" Target="../media/image207.emf"/><Relationship Id="rId1" Type="http://schemas.openxmlformats.org/officeDocument/2006/relationships/image" Target="../media/image206.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211.emf"/><Relationship Id="rId2" Type="http://schemas.openxmlformats.org/officeDocument/2006/relationships/image" Target="../media/image210.emf"/><Relationship Id="rId1" Type="http://schemas.openxmlformats.org/officeDocument/2006/relationships/image" Target="../media/image209.emf"/><Relationship Id="rId5" Type="http://schemas.openxmlformats.org/officeDocument/2006/relationships/image" Target="../media/image213.emf"/><Relationship Id="rId4" Type="http://schemas.openxmlformats.org/officeDocument/2006/relationships/image" Target="../media/image212.emf"/></Relationships>
</file>

<file path=ppt/drawings/_rels/vmlDrawing49.vml.rels><?xml version="1.0" encoding="UTF-8" standalone="yes"?>
<Relationships xmlns="http://schemas.openxmlformats.org/package/2006/relationships"><Relationship Id="rId3" Type="http://schemas.openxmlformats.org/officeDocument/2006/relationships/image" Target="../media/image216.emf"/><Relationship Id="rId2" Type="http://schemas.openxmlformats.org/officeDocument/2006/relationships/image" Target="../media/image215.emf"/><Relationship Id="rId1" Type="http://schemas.openxmlformats.org/officeDocument/2006/relationships/image" Target="../media/image214.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7.emf"/><Relationship Id="rId7" Type="http://schemas.openxmlformats.org/officeDocument/2006/relationships/image" Target="../media/image17.emf"/><Relationship Id="rId2" Type="http://schemas.openxmlformats.org/officeDocument/2006/relationships/image" Target="../media/image15.emf"/><Relationship Id="rId1" Type="http://schemas.openxmlformats.org/officeDocument/2006/relationships/image" Target="../media/image3.emf"/><Relationship Id="rId6" Type="http://schemas.openxmlformats.org/officeDocument/2006/relationships/image" Target="../media/image16.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9.e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187.emf"/><Relationship Id="rId2" Type="http://schemas.openxmlformats.org/officeDocument/2006/relationships/image" Target="../media/image186.emf"/><Relationship Id="rId1" Type="http://schemas.openxmlformats.org/officeDocument/2006/relationships/image" Target="../media/image217.emf"/><Relationship Id="rId6" Type="http://schemas.openxmlformats.org/officeDocument/2006/relationships/image" Target="../media/image191.emf"/><Relationship Id="rId5" Type="http://schemas.openxmlformats.org/officeDocument/2006/relationships/image" Target="../media/image218.emf"/><Relationship Id="rId4" Type="http://schemas.openxmlformats.org/officeDocument/2006/relationships/image" Target="../media/image192.emf"/></Relationships>
</file>

<file path=ppt/drawings/_rels/vmlDrawing51.vml.rels><?xml version="1.0" encoding="UTF-8" standalone="yes"?>
<Relationships xmlns="http://schemas.openxmlformats.org/package/2006/relationships"><Relationship Id="rId3" Type="http://schemas.openxmlformats.org/officeDocument/2006/relationships/image" Target="../media/image219.emf"/><Relationship Id="rId2" Type="http://schemas.openxmlformats.org/officeDocument/2006/relationships/image" Target="../media/image187.emf"/><Relationship Id="rId1" Type="http://schemas.openxmlformats.org/officeDocument/2006/relationships/image" Target="../media/image186.emf"/><Relationship Id="rId5" Type="http://schemas.openxmlformats.org/officeDocument/2006/relationships/image" Target="../media/image192.emf"/><Relationship Id="rId4" Type="http://schemas.openxmlformats.org/officeDocument/2006/relationships/image" Target="../media/image220.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202.emf"/><Relationship Id="rId2" Type="http://schemas.openxmlformats.org/officeDocument/2006/relationships/image" Target="../media/image201.emf"/><Relationship Id="rId1" Type="http://schemas.openxmlformats.org/officeDocument/2006/relationships/image" Target="../media/image221.emf"/><Relationship Id="rId5" Type="http://schemas.openxmlformats.org/officeDocument/2006/relationships/image" Target="../media/image222.emf"/><Relationship Id="rId4" Type="http://schemas.openxmlformats.org/officeDocument/2006/relationships/image" Target="../media/image203.emf"/></Relationships>
</file>

<file path=ppt/drawings/_rels/vmlDrawing53.vml.rels><?xml version="1.0" encoding="UTF-8" standalone="yes"?>
<Relationships xmlns="http://schemas.openxmlformats.org/package/2006/relationships"><Relationship Id="rId3" Type="http://schemas.openxmlformats.org/officeDocument/2006/relationships/image" Target="../media/image203.emf"/><Relationship Id="rId2" Type="http://schemas.openxmlformats.org/officeDocument/2006/relationships/image" Target="../media/image202.emf"/><Relationship Id="rId1" Type="http://schemas.openxmlformats.org/officeDocument/2006/relationships/image" Target="../media/image201.emf"/><Relationship Id="rId4" Type="http://schemas.openxmlformats.org/officeDocument/2006/relationships/image" Target="../media/image223.emf"/></Relationships>
</file>

<file path=ppt/drawings/_rels/vmlDrawing54.vml.rels><?xml version="1.0" encoding="UTF-8" standalone="yes"?>
<Relationships xmlns="http://schemas.openxmlformats.org/package/2006/relationships"><Relationship Id="rId3" Type="http://schemas.openxmlformats.org/officeDocument/2006/relationships/image" Target="../media/image226.emf"/><Relationship Id="rId7" Type="http://schemas.openxmlformats.org/officeDocument/2006/relationships/image" Target="../media/image230.emf"/><Relationship Id="rId2" Type="http://schemas.openxmlformats.org/officeDocument/2006/relationships/image" Target="../media/image225.emf"/><Relationship Id="rId1" Type="http://schemas.openxmlformats.org/officeDocument/2006/relationships/image" Target="../media/image224.emf"/><Relationship Id="rId6" Type="http://schemas.openxmlformats.org/officeDocument/2006/relationships/image" Target="../media/image229.emf"/><Relationship Id="rId5" Type="http://schemas.openxmlformats.org/officeDocument/2006/relationships/image" Target="../media/image228.emf"/><Relationship Id="rId4" Type="http://schemas.openxmlformats.org/officeDocument/2006/relationships/image" Target="../media/image227.e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232.emf"/><Relationship Id="rId1" Type="http://schemas.openxmlformats.org/officeDocument/2006/relationships/image" Target="../media/image23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33.emf"/></Relationships>
</file>

<file path=ppt/drawings/_rels/vmlDrawing57.vml.rels><?xml version="1.0" encoding="UTF-8" standalone="yes"?>
<Relationships xmlns="http://schemas.openxmlformats.org/package/2006/relationships"><Relationship Id="rId3" Type="http://schemas.openxmlformats.org/officeDocument/2006/relationships/image" Target="../media/image236.emf"/><Relationship Id="rId2" Type="http://schemas.openxmlformats.org/officeDocument/2006/relationships/image" Target="../media/image235.emf"/><Relationship Id="rId1" Type="http://schemas.openxmlformats.org/officeDocument/2006/relationships/image" Target="../media/image234.emf"/><Relationship Id="rId4" Type="http://schemas.openxmlformats.org/officeDocument/2006/relationships/image" Target="../media/image237.emf"/></Relationships>
</file>

<file path=ppt/drawings/_rels/vmlDrawing58.vml.rels><?xml version="1.0" encoding="UTF-8" standalone="yes"?>
<Relationships xmlns="http://schemas.openxmlformats.org/package/2006/relationships"><Relationship Id="rId3" Type="http://schemas.openxmlformats.org/officeDocument/2006/relationships/image" Target="../media/image240.emf"/><Relationship Id="rId2" Type="http://schemas.openxmlformats.org/officeDocument/2006/relationships/image" Target="../media/image239.emf"/><Relationship Id="rId1" Type="http://schemas.openxmlformats.org/officeDocument/2006/relationships/image" Target="../media/image238.emf"/><Relationship Id="rId6" Type="http://schemas.openxmlformats.org/officeDocument/2006/relationships/image" Target="../media/image243.emf"/><Relationship Id="rId5" Type="http://schemas.openxmlformats.org/officeDocument/2006/relationships/image" Target="../media/image242.emf"/><Relationship Id="rId4" Type="http://schemas.openxmlformats.org/officeDocument/2006/relationships/image" Target="../media/image241.emf"/></Relationships>
</file>

<file path=ppt/drawings/_rels/vmlDrawing59.vml.rels><?xml version="1.0" encoding="UTF-8" standalone="yes"?>
<Relationships xmlns="http://schemas.openxmlformats.org/package/2006/relationships"><Relationship Id="rId8" Type="http://schemas.openxmlformats.org/officeDocument/2006/relationships/image" Target="../media/image251.emf"/><Relationship Id="rId3" Type="http://schemas.openxmlformats.org/officeDocument/2006/relationships/image" Target="../media/image246.emf"/><Relationship Id="rId7" Type="http://schemas.openxmlformats.org/officeDocument/2006/relationships/image" Target="../media/image250.emf"/><Relationship Id="rId2" Type="http://schemas.openxmlformats.org/officeDocument/2006/relationships/image" Target="../media/image245.emf"/><Relationship Id="rId1" Type="http://schemas.openxmlformats.org/officeDocument/2006/relationships/image" Target="../media/image244.emf"/><Relationship Id="rId6" Type="http://schemas.openxmlformats.org/officeDocument/2006/relationships/image" Target="../media/image249.emf"/><Relationship Id="rId5" Type="http://schemas.openxmlformats.org/officeDocument/2006/relationships/image" Target="../media/image248.emf"/><Relationship Id="rId4" Type="http://schemas.openxmlformats.org/officeDocument/2006/relationships/image" Target="../media/image247.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9.emf"/><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253.emf"/><Relationship Id="rId2" Type="http://schemas.openxmlformats.org/officeDocument/2006/relationships/image" Target="../media/image252.emf"/><Relationship Id="rId1" Type="http://schemas.openxmlformats.org/officeDocument/2006/relationships/image" Target="../media/image24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3.emf"/><Relationship Id="rId6" Type="http://schemas.openxmlformats.org/officeDocument/2006/relationships/image" Target="../media/image15.emf"/><Relationship Id="rId5" Type="http://schemas.openxmlformats.org/officeDocument/2006/relationships/image" Target="../media/image25.emf"/><Relationship Id="rId4"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9.emf"/><Relationship Id="rId7" Type="http://schemas.openxmlformats.org/officeDocument/2006/relationships/image" Target="../media/image29.emf"/><Relationship Id="rId2" Type="http://schemas.openxmlformats.org/officeDocument/2006/relationships/image" Target="../media/image15.emf"/><Relationship Id="rId1" Type="http://schemas.openxmlformats.org/officeDocument/2006/relationships/image" Target="../media/image3.emf"/><Relationship Id="rId6" Type="http://schemas.openxmlformats.org/officeDocument/2006/relationships/image" Target="../media/image28.emf"/><Relationship Id="rId11" Type="http://schemas.openxmlformats.org/officeDocument/2006/relationships/image" Target="../media/image33.emf"/><Relationship Id="rId5" Type="http://schemas.openxmlformats.org/officeDocument/2006/relationships/image" Target="../media/image27.emf"/><Relationship Id="rId10" Type="http://schemas.openxmlformats.org/officeDocument/2006/relationships/image" Target="../media/image32.emf"/><Relationship Id="rId4" Type="http://schemas.openxmlformats.org/officeDocument/2006/relationships/image" Target="../media/image26.emf"/><Relationship Id="rId9" Type="http://schemas.openxmlformats.org/officeDocument/2006/relationships/image" Target="../media/image31.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29.emf"/><Relationship Id="rId7" Type="http://schemas.openxmlformats.org/officeDocument/2006/relationships/image" Target="../media/image34.emf"/><Relationship Id="rId2" Type="http://schemas.openxmlformats.org/officeDocument/2006/relationships/image" Target="../media/image9.emf"/><Relationship Id="rId1" Type="http://schemas.openxmlformats.org/officeDocument/2006/relationships/image" Target="../media/image3.emf"/><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15.emf"/><Relationship Id="rId4" Type="http://schemas.openxmlformats.org/officeDocument/2006/relationships/image" Target="../media/image30.emf"/><Relationship Id="rId9"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10/13/20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4CADD88-450C-9D45-9CD0-C4EAC14BE22A}" type="slidenum">
              <a:rPr lang="en-US" sz="1200"/>
              <a:pPr/>
              <a:t>59</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4CADD88-450C-9D45-9CD0-C4EAC14BE22A}" type="slidenum">
              <a:rPr lang="en-US" sz="1200"/>
              <a:pPr/>
              <a:t>60</a:t>
            </a:fld>
            <a:endParaRPr lang="en-US" sz="1200"/>
          </a:p>
        </p:txBody>
      </p:sp>
      <p:sp>
        <p:nvSpPr>
          <p:cNvPr id="59395" name="Rectangle 2"/>
          <p:cNvSpPr>
            <a:spLocks noGrp="1" noRot="1" noChangeAspect="1" noChangeArrowheads="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2FCDE80-780F-BC45-A3E4-407A78736832}" type="slidenum">
              <a:rPr lang="en-US" sz="1200"/>
              <a:pPr/>
              <a:t>61</a:t>
            </a:fld>
            <a:endParaRPr lang="en-US" sz="1200"/>
          </a:p>
        </p:txBody>
      </p:sp>
      <p:sp>
        <p:nvSpPr>
          <p:cNvPr id="61443" name="Rectangle 2"/>
          <p:cNvSpPr>
            <a:spLocks noGrp="1" noRot="1" noChangeAspect="1" noChangeArrowheads="1"/>
          </p:cNvSpPr>
          <p:nvPr>
            <p:ph type="sldImg"/>
          </p:nvPr>
        </p:nvSpPr>
        <p:spPr>
          <a:solidFill>
            <a:srgbClr val="FFFFFF"/>
          </a:solidFill>
          <a:ln/>
        </p:spPr>
      </p:sp>
      <p:sp>
        <p:nvSpPr>
          <p:cNvPr id="614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B34F1894-985F-4E4A-B0F5-C4D91693A0B0}" type="slidenum">
              <a:rPr lang="en-US" sz="1200"/>
              <a:pPr/>
              <a:t>62</a:t>
            </a:fld>
            <a:endParaRPr lang="en-US" sz="1200"/>
          </a:p>
        </p:txBody>
      </p:sp>
      <p:sp>
        <p:nvSpPr>
          <p:cNvPr id="63491" name="Rectangle 2"/>
          <p:cNvSpPr>
            <a:spLocks noGrp="1" noRot="1" noChangeAspect="1" noChangeArrowheads="1"/>
          </p:cNvSpPr>
          <p:nvPr>
            <p:ph type="sldImg"/>
          </p:nvPr>
        </p:nvSpPr>
        <p:spPr>
          <a:solidFill>
            <a:srgbClr val="FFFFFF"/>
          </a:solidFill>
          <a:ln/>
        </p:spPr>
      </p:sp>
      <p:sp>
        <p:nvSpPr>
          <p:cNvPr id="634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93CE2986-C814-EA48-A86B-EF954D9714B1}" type="slidenum">
              <a:rPr lang="en-US" sz="1200"/>
              <a:pPr/>
              <a:t>63</a:t>
            </a:fld>
            <a:endParaRPr lang="en-US" sz="1200"/>
          </a:p>
        </p:txBody>
      </p:sp>
      <p:sp>
        <p:nvSpPr>
          <p:cNvPr id="65539" name="Rectangle 2"/>
          <p:cNvSpPr>
            <a:spLocks noGrp="1" noRot="1" noChangeAspect="1" noChangeArrowheads="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7995944-85B2-434A-A6A6-5BD6A4021C12}" type="slidenum">
              <a:rPr lang="en-US" sz="1200"/>
              <a:pPr/>
              <a:t>64</a:t>
            </a:fld>
            <a:endParaRPr lang="en-US" sz="1200"/>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7995944-85B2-434A-A6A6-5BD6A4021C12}" type="slidenum">
              <a:rPr lang="en-US" sz="1200"/>
              <a:pPr/>
              <a:t>65</a:t>
            </a:fld>
            <a:endParaRPr lang="en-US" sz="1200"/>
          </a:p>
        </p:txBody>
      </p:sp>
      <p:sp>
        <p:nvSpPr>
          <p:cNvPr id="67587" name="Rectangle 2"/>
          <p:cNvSpPr>
            <a:spLocks noGrp="1" noRot="1" noChangeAspect="1" noChangeArrowheads="1"/>
          </p:cNvSpPr>
          <p:nvPr>
            <p:ph type="sldImg"/>
          </p:nvPr>
        </p:nvSpPr>
        <p:spPr>
          <a:solidFill>
            <a:srgbClr val="FFFFFF"/>
          </a:solidFill>
          <a:ln/>
        </p:spPr>
      </p:sp>
      <p:sp>
        <p:nvSpPr>
          <p:cNvPr id="675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10/13/20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10/13/20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10/13/20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10/13/20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10/13/20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10/13/20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emf"/><Relationship Id="rId13" Type="http://schemas.openxmlformats.org/officeDocument/2006/relationships/oleObject" Target="../embeddings/oleObject31.bin"/><Relationship Id="rId18" Type="http://schemas.openxmlformats.org/officeDocument/2006/relationships/oleObject" Target="../embeddings/oleObject35.bin"/><Relationship Id="rId26" Type="http://schemas.openxmlformats.org/officeDocument/2006/relationships/oleObject" Target="../embeddings/oleObject42.bin"/><Relationship Id="rId3" Type="http://schemas.openxmlformats.org/officeDocument/2006/relationships/oleObject" Target="../embeddings/oleObject25.bin"/><Relationship Id="rId21" Type="http://schemas.openxmlformats.org/officeDocument/2006/relationships/oleObject" Target="../embeddings/oleObject38.bin"/><Relationship Id="rId7" Type="http://schemas.openxmlformats.org/officeDocument/2006/relationships/oleObject" Target="../embeddings/oleObject28.bin"/><Relationship Id="rId12" Type="http://schemas.openxmlformats.org/officeDocument/2006/relationships/image" Target="../media/image22.emf"/><Relationship Id="rId17" Type="http://schemas.openxmlformats.org/officeDocument/2006/relationships/oleObject" Target="../embeddings/oleObject34.bin"/><Relationship Id="rId25" Type="http://schemas.openxmlformats.org/officeDocument/2006/relationships/oleObject" Target="../embeddings/oleObject41.bin"/><Relationship Id="rId2" Type="http://schemas.openxmlformats.org/officeDocument/2006/relationships/slideLayout" Target="../slideLayouts/slideLayout1.xml"/><Relationship Id="rId16" Type="http://schemas.openxmlformats.org/officeDocument/2006/relationships/oleObject" Target="../embeddings/oleObject33.bin"/><Relationship Id="rId20" Type="http://schemas.openxmlformats.org/officeDocument/2006/relationships/oleObject" Target="../embeddings/oleObject37.bin"/><Relationship Id="rId1" Type="http://schemas.openxmlformats.org/officeDocument/2006/relationships/vmlDrawing" Target="../drawings/vmlDrawing6.vml"/><Relationship Id="rId6" Type="http://schemas.openxmlformats.org/officeDocument/2006/relationships/oleObject" Target="../embeddings/oleObject27.bin"/><Relationship Id="rId11" Type="http://schemas.openxmlformats.org/officeDocument/2006/relationships/oleObject" Target="../embeddings/oleObject30.bin"/><Relationship Id="rId24" Type="http://schemas.openxmlformats.org/officeDocument/2006/relationships/image" Target="../media/image24.emf"/><Relationship Id="rId5" Type="http://schemas.openxmlformats.org/officeDocument/2006/relationships/oleObject" Target="../embeddings/oleObject26.bin"/><Relationship Id="rId15" Type="http://schemas.openxmlformats.org/officeDocument/2006/relationships/oleObject" Target="../embeddings/oleObject32.bin"/><Relationship Id="rId23" Type="http://schemas.openxmlformats.org/officeDocument/2006/relationships/oleObject" Target="../embeddings/oleObject40.bin"/><Relationship Id="rId10" Type="http://schemas.openxmlformats.org/officeDocument/2006/relationships/image" Target="../media/image21.emf"/><Relationship Id="rId19" Type="http://schemas.openxmlformats.org/officeDocument/2006/relationships/oleObject" Target="../embeddings/oleObject36.bin"/><Relationship Id="rId4" Type="http://schemas.openxmlformats.org/officeDocument/2006/relationships/image" Target="../media/image9.emf"/><Relationship Id="rId9" Type="http://schemas.openxmlformats.org/officeDocument/2006/relationships/oleObject" Target="../embeddings/oleObject29.bin"/><Relationship Id="rId14" Type="http://schemas.openxmlformats.org/officeDocument/2006/relationships/image" Target="../media/image23.emf"/><Relationship Id="rId22" Type="http://schemas.openxmlformats.org/officeDocument/2006/relationships/oleObject" Target="../embeddings/oleObject39.bin"/></Relationships>
</file>

<file path=ppt/slides/_rels/slide1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oleObject" Target="../embeddings/oleObject48.bin"/><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25.emf"/><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7.e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9.emf"/><Relationship Id="rId4" Type="http://schemas.openxmlformats.org/officeDocument/2006/relationships/image" Target="../media/image3.emf"/><Relationship Id="rId9" Type="http://schemas.openxmlformats.org/officeDocument/2006/relationships/oleObject" Target="../embeddings/oleObject46.bin"/><Relationship Id="rId14"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54.bin"/><Relationship Id="rId18" Type="http://schemas.openxmlformats.org/officeDocument/2006/relationships/oleObject" Target="../embeddings/oleObject57.bin"/><Relationship Id="rId26" Type="http://schemas.openxmlformats.org/officeDocument/2006/relationships/image" Target="../media/image33.emf"/><Relationship Id="rId3" Type="http://schemas.openxmlformats.org/officeDocument/2006/relationships/oleObject" Target="../embeddings/oleObject49.bin"/><Relationship Id="rId21" Type="http://schemas.openxmlformats.org/officeDocument/2006/relationships/oleObject" Target="../embeddings/oleObject59.bin"/><Relationship Id="rId7" Type="http://schemas.openxmlformats.org/officeDocument/2006/relationships/oleObject" Target="../embeddings/oleObject51.bin"/><Relationship Id="rId12" Type="http://schemas.openxmlformats.org/officeDocument/2006/relationships/image" Target="../media/image27.emf"/><Relationship Id="rId17" Type="http://schemas.openxmlformats.org/officeDocument/2006/relationships/oleObject" Target="../embeddings/oleObject56.bin"/><Relationship Id="rId25" Type="http://schemas.openxmlformats.org/officeDocument/2006/relationships/oleObject" Target="../embeddings/oleObject61.bin"/><Relationship Id="rId2" Type="http://schemas.openxmlformats.org/officeDocument/2006/relationships/slideLayout" Target="../slideLayouts/slideLayout1.xml"/><Relationship Id="rId16" Type="http://schemas.openxmlformats.org/officeDocument/2006/relationships/image" Target="../media/image29.emf"/><Relationship Id="rId20" Type="http://schemas.openxmlformats.org/officeDocument/2006/relationships/image" Target="../media/image30.emf"/><Relationship Id="rId1" Type="http://schemas.openxmlformats.org/officeDocument/2006/relationships/vmlDrawing" Target="../drawings/vmlDrawing8.vml"/><Relationship Id="rId6" Type="http://schemas.openxmlformats.org/officeDocument/2006/relationships/image" Target="../media/image15.emf"/><Relationship Id="rId11" Type="http://schemas.openxmlformats.org/officeDocument/2006/relationships/oleObject" Target="../embeddings/oleObject53.bin"/><Relationship Id="rId24" Type="http://schemas.openxmlformats.org/officeDocument/2006/relationships/image" Target="../media/image32.emf"/><Relationship Id="rId5" Type="http://schemas.openxmlformats.org/officeDocument/2006/relationships/oleObject" Target="../embeddings/oleObject50.bin"/><Relationship Id="rId15" Type="http://schemas.openxmlformats.org/officeDocument/2006/relationships/oleObject" Target="../embeddings/oleObject55.bin"/><Relationship Id="rId23" Type="http://schemas.openxmlformats.org/officeDocument/2006/relationships/oleObject" Target="../embeddings/oleObject60.bin"/><Relationship Id="rId10" Type="http://schemas.openxmlformats.org/officeDocument/2006/relationships/image" Target="../media/image26.emf"/><Relationship Id="rId19" Type="http://schemas.openxmlformats.org/officeDocument/2006/relationships/oleObject" Target="../embeddings/oleObject58.bin"/><Relationship Id="rId4" Type="http://schemas.openxmlformats.org/officeDocument/2006/relationships/image" Target="../media/image3.emf"/><Relationship Id="rId9" Type="http://schemas.openxmlformats.org/officeDocument/2006/relationships/oleObject" Target="../embeddings/oleObject52.bin"/><Relationship Id="rId14" Type="http://schemas.openxmlformats.org/officeDocument/2006/relationships/image" Target="../media/image28.emf"/><Relationship Id="rId22" Type="http://schemas.openxmlformats.org/officeDocument/2006/relationships/image" Target="../media/image31.emf"/></Relationships>
</file>

<file path=ppt/slides/_rels/slide13.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oleObject" Target="../embeddings/oleObject68.bin"/><Relationship Id="rId18" Type="http://schemas.openxmlformats.org/officeDocument/2006/relationships/image" Target="../media/image34.emf"/><Relationship Id="rId26" Type="http://schemas.openxmlformats.org/officeDocument/2006/relationships/image" Target="../media/image37.emf"/><Relationship Id="rId3" Type="http://schemas.openxmlformats.org/officeDocument/2006/relationships/oleObject" Target="../embeddings/oleObject62.bin"/><Relationship Id="rId21" Type="http://schemas.openxmlformats.org/officeDocument/2006/relationships/oleObject" Target="../embeddings/oleObject72.bin"/><Relationship Id="rId7" Type="http://schemas.openxmlformats.org/officeDocument/2006/relationships/oleObject" Target="../embeddings/oleObject64.bin"/><Relationship Id="rId12" Type="http://schemas.openxmlformats.org/officeDocument/2006/relationships/image" Target="../media/image30.emf"/><Relationship Id="rId17" Type="http://schemas.openxmlformats.org/officeDocument/2006/relationships/oleObject" Target="../embeddings/oleObject70.bin"/><Relationship Id="rId25" Type="http://schemas.openxmlformats.org/officeDocument/2006/relationships/oleObject" Target="../embeddings/oleObject74.bin"/><Relationship Id="rId2" Type="http://schemas.openxmlformats.org/officeDocument/2006/relationships/slideLayout" Target="../slideLayouts/slideLayout1.xml"/><Relationship Id="rId16" Type="http://schemas.openxmlformats.org/officeDocument/2006/relationships/image" Target="../media/image32.emf"/><Relationship Id="rId20" Type="http://schemas.openxmlformats.org/officeDocument/2006/relationships/image" Target="../media/image35.emf"/><Relationship Id="rId1" Type="http://schemas.openxmlformats.org/officeDocument/2006/relationships/vmlDrawing" Target="../drawings/vmlDrawing9.vml"/><Relationship Id="rId6" Type="http://schemas.openxmlformats.org/officeDocument/2006/relationships/image" Target="../media/image9.emf"/><Relationship Id="rId11" Type="http://schemas.openxmlformats.org/officeDocument/2006/relationships/oleObject" Target="../embeddings/oleObject67.bin"/><Relationship Id="rId24" Type="http://schemas.openxmlformats.org/officeDocument/2006/relationships/image" Target="../media/image15.emf"/><Relationship Id="rId5" Type="http://schemas.openxmlformats.org/officeDocument/2006/relationships/oleObject" Target="../embeddings/oleObject63.bin"/><Relationship Id="rId15" Type="http://schemas.openxmlformats.org/officeDocument/2006/relationships/oleObject" Target="../embeddings/oleObject69.bin"/><Relationship Id="rId23" Type="http://schemas.openxmlformats.org/officeDocument/2006/relationships/oleObject" Target="../embeddings/oleObject73.bin"/><Relationship Id="rId10" Type="http://schemas.openxmlformats.org/officeDocument/2006/relationships/oleObject" Target="../embeddings/oleObject66.bin"/><Relationship Id="rId19" Type="http://schemas.openxmlformats.org/officeDocument/2006/relationships/oleObject" Target="../embeddings/oleObject71.bin"/><Relationship Id="rId4" Type="http://schemas.openxmlformats.org/officeDocument/2006/relationships/image" Target="../media/image3.emf"/><Relationship Id="rId9" Type="http://schemas.openxmlformats.org/officeDocument/2006/relationships/oleObject" Target="../embeddings/oleObject65.bin"/><Relationship Id="rId14" Type="http://schemas.openxmlformats.org/officeDocument/2006/relationships/image" Target="../media/image31.emf"/><Relationship Id="rId22" Type="http://schemas.openxmlformats.org/officeDocument/2006/relationships/image" Target="../media/image36.emf"/></Relationships>
</file>

<file path=ppt/slides/_rels/slide14.x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oleObject" Target="../embeddings/oleObject81.bin"/><Relationship Id="rId18" Type="http://schemas.openxmlformats.org/officeDocument/2006/relationships/image" Target="../media/image38.emf"/><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30.emf"/><Relationship Id="rId17" Type="http://schemas.openxmlformats.org/officeDocument/2006/relationships/oleObject" Target="../embeddings/oleObject83.bin"/><Relationship Id="rId2" Type="http://schemas.openxmlformats.org/officeDocument/2006/relationships/slideLayout" Target="../slideLayouts/slideLayout1.xml"/><Relationship Id="rId16" Type="http://schemas.openxmlformats.org/officeDocument/2006/relationships/image" Target="../media/image32.emf"/><Relationship Id="rId20" Type="http://schemas.openxmlformats.org/officeDocument/2006/relationships/image" Target="../media/image15.emf"/><Relationship Id="rId1" Type="http://schemas.openxmlformats.org/officeDocument/2006/relationships/vmlDrawing" Target="../drawings/vmlDrawing10.vml"/><Relationship Id="rId6" Type="http://schemas.openxmlformats.org/officeDocument/2006/relationships/image" Target="../media/image9.emf"/><Relationship Id="rId11" Type="http://schemas.openxmlformats.org/officeDocument/2006/relationships/oleObject" Target="../embeddings/oleObject80.bin"/><Relationship Id="rId5" Type="http://schemas.openxmlformats.org/officeDocument/2006/relationships/oleObject" Target="../embeddings/oleObject76.bin"/><Relationship Id="rId15" Type="http://schemas.openxmlformats.org/officeDocument/2006/relationships/oleObject" Target="../embeddings/oleObject82.bin"/><Relationship Id="rId10" Type="http://schemas.openxmlformats.org/officeDocument/2006/relationships/oleObject" Target="../embeddings/oleObject79.bin"/><Relationship Id="rId19" Type="http://schemas.openxmlformats.org/officeDocument/2006/relationships/oleObject" Target="../embeddings/oleObject84.bin"/><Relationship Id="rId4" Type="http://schemas.openxmlformats.org/officeDocument/2006/relationships/image" Target="../media/image3.emf"/><Relationship Id="rId9" Type="http://schemas.openxmlformats.org/officeDocument/2006/relationships/oleObject" Target="../embeddings/oleObject78.bin"/><Relationship Id="rId14" Type="http://schemas.openxmlformats.org/officeDocument/2006/relationships/image" Target="../media/image31.emf"/></Relationships>
</file>

<file path=ppt/slides/_rels/slide15.xml.rels><?xml version="1.0" encoding="UTF-8" standalone="yes"?>
<Relationships xmlns="http://schemas.openxmlformats.org/package/2006/relationships"><Relationship Id="rId8" Type="http://schemas.openxmlformats.org/officeDocument/2006/relationships/image" Target="../media/image40.emf"/><Relationship Id="rId13" Type="http://schemas.openxmlformats.org/officeDocument/2006/relationships/oleObject" Target="../embeddings/oleObject91.bin"/><Relationship Id="rId18" Type="http://schemas.openxmlformats.org/officeDocument/2006/relationships/image" Target="../media/image44.emf"/><Relationship Id="rId3" Type="http://schemas.openxmlformats.org/officeDocument/2006/relationships/oleObject" Target="../embeddings/oleObject85.bin"/><Relationship Id="rId7" Type="http://schemas.openxmlformats.org/officeDocument/2006/relationships/oleObject" Target="../embeddings/oleObject87.bin"/><Relationship Id="rId12" Type="http://schemas.openxmlformats.org/officeDocument/2006/relationships/oleObject" Target="../embeddings/oleObject90.bin"/><Relationship Id="rId17" Type="http://schemas.openxmlformats.org/officeDocument/2006/relationships/oleObject" Target="../embeddings/oleObject93.bin"/><Relationship Id="rId2" Type="http://schemas.openxmlformats.org/officeDocument/2006/relationships/slideLayout" Target="../slideLayouts/slideLayout1.xml"/><Relationship Id="rId16" Type="http://schemas.openxmlformats.org/officeDocument/2006/relationships/image" Target="../media/image43.emf"/><Relationship Id="rId1" Type="http://schemas.openxmlformats.org/officeDocument/2006/relationships/vmlDrawing" Target="../drawings/vmlDrawing11.vml"/><Relationship Id="rId6" Type="http://schemas.openxmlformats.org/officeDocument/2006/relationships/image" Target="../media/image9.emf"/><Relationship Id="rId11" Type="http://schemas.openxmlformats.org/officeDocument/2006/relationships/oleObject" Target="../embeddings/oleObject89.bin"/><Relationship Id="rId5" Type="http://schemas.openxmlformats.org/officeDocument/2006/relationships/oleObject" Target="../embeddings/oleObject86.bin"/><Relationship Id="rId15" Type="http://schemas.openxmlformats.org/officeDocument/2006/relationships/oleObject" Target="../embeddings/oleObject92.bin"/><Relationship Id="rId10" Type="http://schemas.openxmlformats.org/officeDocument/2006/relationships/image" Target="../media/image41.emf"/><Relationship Id="rId19" Type="http://schemas.openxmlformats.org/officeDocument/2006/relationships/oleObject" Target="../embeddings/oleObject94.bin"/><Relationship Id="rId4" Type="http://schemas.openxmlformats.org/officeDocument/2006/relationships/image" Target="../media/image39.emf"/><Relationship Id="rId9" Type="http://schemas.openxmlformats.org/officeDocument/2006/relationships/oleObject" Target="../embeddings/oleObject88.bin"/><Relationship Id="rId14" Type="http://schemas.openxmlformats.org/officeDocument/2006/relationships/image" Target="../media/image42.emf"/></Relationships>
</file>

<file path=ppt/slides/_rels/slide16.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49.emf"/><Relationship Id="rId18" Type="http://schemas.openxmlformats.org/officeDocument/2006/relationships/oleObject" Target="../embeddings/oleObject103.bin"/><Relationship Id="rId3" Type="http://schemas.openxmlformats.org/officeDocument/2006/relationships/oleObject" Target="../embeddings/oleObject95.bin"/><Relationship Id="rId21" Type="http://schemas.openxmlformats.org/officeDocument/2006/relationships/image" Target="../media/image53.emf"/><Relationship Id="rId7" Type="http://schemas.openxmlformats.org/officeDocument/2006/relationships/oleObject" Target="../embeddings/oleObject97.bin"/><Relationship Id="rId12" Type="http://schemas.openxmlformats.org/officeDocument/2006/relationships/oleObject" Target="../embeddings/oleObject100.bin"/><Relationship Id="rId17" Type="http://schemas.openxmlformats.org/officeDocument/2006/relationships/image" Target="../media/image51.emf"/><Relationship Id="rId2" Type="http://schemas.openxmlformats.org/officeDocument/2006/relationships/slideLayout" Target="../slideLayouts/slideLayout1.xml"/><Relationship Id="rId16" Type="http://schemas.openxmlformats.org/officeDocument/2006/relationships/oleObject" Target="../embeddings/oleObject102.bin"/><Relationship Id="rId20" Type="http://schemas.openxmlformats.org/officeDocument/2006/relationships/oleObject" Target="../embeddings/oleObject104.bin"/><Relationship Id="rId1" Type="http://schemas.openxmlformats.org/officeDocument/2006/relationships/vmlDrawing" Target="../drawings/vmlDrawing12.vml"/><Relationship Id="rId6" Type="http://schemas.openxmlformats.org/officeDocument/2006/relationships/image" Target="../media/image46.emf"/><Relationship Id="rId11" Type="http://schemas.openxmlformats.org/officeDocument/2006/relationships/oleObject" Target="../embeddings/oleObject99.bin"/><Relationship Id="rId5" Type="http://schemas.openxmlformats.org/officeDocument/2006/relationships/oleObject" Target="../embeddings/oleObject96.bin"/><Relationship Id="rId15" Type="http://schemas.openxmlformats.org/officeDocument/2006/relationships/image" Target="../media/image50.emf"/><Relationship Id="rId10" Type="http://schemas.openxmlformats.org/officeDocument/2006/relationships/image" Target="../media/image48.emf"/><Relationship Id="rId19" Type="http://schemas.openxmlformats.org/officeDocument/2006/relationships/image" Target="../media/image52.emf"/><Relationship Id="rId4" Type="http://schemas.openxmlformats.org/officeDocument/2006/relationships/image" Target="../media/image45.emf"/><Relationship Id="rId9" Type="http://schemas.openxmlformats.org/officeDocument/2006/relationships/oleObject" Target="../embeddings/oleObject98.bin"/><Relationship Id="rId14" Type="http://schemas.openxmlformats.org/officeDocument/2006/relationships/oleObject" Target="../embeddings/oleObject101.bin"/></Relationships>
</file>

<file path=ppt/slides/_rels/slide17.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10.bin"/><Relationship Id="rId18" Type="http://schemas.openxmlformats.org/officeDocument/2006/relationships/image" Target="../media/image58.emf"/><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55.emf"/><Relationship Id="rId17" Type="http://schemas.openxmlformats.org/officeDocument/2006/relationships/oleObject" Target="../embeddings/oleObject112.bin"/><Relationship Id="rId2" Type="http://schemas.openxmlformats.org/officeDocument/2006/relationships/slideLayout" Target="../slideLayouts/slideLayout1.xml"/><Relationship Id="rId16" Type="http://schemas.openxmlformats.org/officeDocument/2006/relationships/image" Target="../media/image57.emf"/><Relationship Id="rId1" Type="http://schemas.openxmlformats.org/officeDocument/2006/relationships/vmlDrawing" Target="../drawings/vmlDrawing13.vml"/><Relationship Id="rId6" Type="http://schemas.openxmlformats.org/officeDocument/2006/relationships/image" Target="../media/image15.emf"/><Relationship Id="rId11" Type="http://schemas.openxmlformats.org/officeDocument/2006/relationships/oleObject" Target="../embeddings/oleObject109.bin"/><Relationship Id="rId5" Type="http://schemas.openxmlformats.org/officeDocument/2006/relationships/oleObject" Target="../embeddings/oleObject106.bin"/><Relationship Id="rId15" Type="http://schemas.openxmlformats.org/officeDocument/2006/relationships/oleObject" Target="../embeddings/oleObject111.bin"/><Relationship Id="rId10" Type="http://schemas.openxmlformats.org/officeDocument/2006/relationships/image" Target="../media/image54.emf"/><Relationship Id="rId4" Type="http://schemas.openxmlformats.org/officeDocument/2006/relationships/image" Target="../media/image3.emf"/><Relationship Id="rId9" Type="http://schemas.openxmlformats.org/officeDocument/2006/relationships/oleObject" Target="../embeddings/oleObject108.bin"/><Relationship Id="rId14" Type="http://schemas.openxmlformats.org/officeDocument/2006/relationships/image" Target="../media/image56.emf"/></Relationships>
</file>

<file path=ppt/slides/_rels/slide18.xml.rels><?xml version="1.0" encoding="UTF-8" standalone="yes"?>
<Relationships xmlns="http://schemas.openxmlformats.org/package/2006/relationships"><Relationship Id="rId8" Type="http://schemas.openxmlformats.org/officeDocument/2006/relationships/image" Target="../media/image9.emf"/><Relationship Id="rId13" Type="http://schemas.openxmlformats.org/officeDocument/2006/relationships/oleObject" Target="../embeddings/oleObject115.bin"/><Relationship Id="rId18" Type="http://schemas.openxmlformats.org/officeDocument/2006/relationships/image" Target="../media/image63.emf"/><Relationship Id="rId3" Type="http://schemas.openxmlformats.org/officeDocument/2006/relationships/oleObject" Target="../embeddings/oleObject105.bin"/><Relationship Id="rId7" Type="http://schemas.openxmlformats.org/officeDocument/2006/relationships/oleObject" Target="../embeddings/oleObject107.bin"/><Relationship Id="rId12" Type="http://schemas.openxmlformats.org/officeDocument/2006/relationships/image" Target="../media/image60.emf"/><Relationship Id="rId17" Type="http://schemas.openxmlformats.org/officeDocument/2006/relationships/oleObject" Target="../embeddings/oleObject117.bin"/><Relationship Id="rId2" Type="http://schemas.openxmlformats.org/officeDocument/2006/relationships/slideLayout" Target="../slideLayouts/slideLayout1.xml"/><Relationship Id="rId16" Type="http://schemas.openxmlformats.org/officeDocument/2006/relationships/image" Target="../media/image62.emf"/><Relationship Id="rId20" Type="http://schemas.openxmlformats.org/officeDocument/2006/relationships/image" Target="../media/image64.emf"/><Relationship Id="rId1" Type="http://schemas.openxmlformats.org/officeDocument/2006/relationships/vmlDrawing" Target="../drawings/vmlDrawing14.vml"/><Relationship Id="rId6" Type="http://schemas.openxmlformats.org/officeDocument/2006/relationships/image" Target="../media/image15.emf"/><Relationship Id="rId11" Type="http://schemas.openxmlformats.org/officeDocument/2006/relationships/oleObject" Target="../embeddings/oleObject114.bin"/><Relationship Id="rId5" Type="http://schemas.openxmlformats.org/officeDocument/2006/relationships/oleObject" Target="../embeddings/oleObject106.bin"/><Relationship Id="rId15" Type="http://schemas.openxmlformats.org/officeDocument/2006/relationships/oleObject" Target="../embeddings/oleObject116.bin"/><Relationship Id="rId10" Type="http://schemas.openxmlformats.org/officeDocument/2006/relationships/image" Target="../media/image59.emf"/><Relationship Id="rId19" Type="http://schemas.openxmlformats.org/officeDocument/2006/relationships/oleObject" Target="../embeddings/oleObject118.bin"/><Relationship Id="rId4" Type="http://schemas.openxmlformats.org/officeDocument/2006/relationships/image" Target="../media/image3.emf"/><Relationship Id="rId9" Type="http://schemas.openxmlformats.org/officeDocument/2006/relationships/oleObject" Target="../embeddings/oleObject113.bin"/><Relationship Id="rId14" Type="http://schemas.openxmlformats.org/officeDocument/2006/relationships/image" Target="../media/image61.emf"/></Relationships>
</file>

<file path=ppt/slides/_rels/slide19.xml.rels><?xml version="1.0" encoding="UTF-8" standalone="yes"?>
<Relationships xmlns="http://schemas.openxmlformats.org/package/2006/relationships"><Relationship Id="rId13" Type="http://schemas.openxmlformats.org/officeDocument/2006/relationships/oleObject" Target="../embeddings/oleObject124.bin"/><Relationship Id="rId18" Type="http://schemas.openxmlformats.org/officeDocument/2006/relationships/image" Target="../media/image72.emf"/><Relationship Id="rId26" Type="http://schemas.openxmlformats.org/officeDocument/2006/relationships/oleObject" Target="../embeddings/oleObject131.bin"/><Relationship Id="rId39" Type="http://schemas.openxmlformats.org/officeDocument/2006/relationships/oleObject" Target="../embeddings/oleObject139.bin"/><Relationship Id="rId21" Type="http://schemas.openxmlformats.org/officeDocument/2006/relationships/oleObject" Target="../embeddings/oleObject128.bin"/><Relationship Id="rId34" Type="http://schemas.openxmlformats.org/officeDocument/2006/relationships/oleObject" Target="../embeddings/oleObject136.bin"/><Relationship Id="rId42" Type="http://schemas.openxmlformats.org/officeDocument/2006/relationships/image" Target="../media/image82.emf"/><Relationship Id="rId7" Type="http://schemas.openxmlformats.org/officeDocument/2006/relationships/oleObject" Target="../embeddings/oleObject121.bin"/><Relationship Id="rId2" Type="http://schemas.openxmlformats.org/officeDocument/2006/relationships/slideLayout" Target="../slideLayouts/slideLayout1.xml"/><Relationship Id="rId16" Type="http://schemas.openxmlformats.org/officeDocument/2006/relationships/image" Target="../media/image71.emf"/><Relationship Id="rId20" Type="http://schemas.openxmlformats.org/officeDocument/2006/relationships/image" Target="../media/image73.emf"/><Relationship Id="rId29" Type="http://schemas.openxmlformats.org/officeDocument/2006/relationships/image" Target="../media/image77.emf"/><Relationship Id="rId41" Type="http://schemas.openxmlformats.org/officeDocument/2006/relationships/oleObject" Target="../embeddings/oleObject140.bin"/><Relationship Id="rId1" Type="http://schemas.openxmlformats.org/officeDocument/2006/relationships/vmlDrawing" Target="../drawings/vmlDrawing15.vml"/><Relationship Id="rId6" Type="http://schemas.openxmlformats.org/officeDocument/2006/relationships/image" Target="../media/image66.emf"/><Relationship Id="rId11" Type="http://schemas.openxmlformats.org/officeDocument/2006/relationships/oleObject" Target="../embeddings/oleObject123.bin"/><Relationship Id="rId24" Type="http://schemas.openxmlformats.org/officeDocument/2006/relationships/oleObject" Target="../embeddings/oleObject130.bin"/><Relationship Id="rId32" Type="http://schemas.openxmlformats.org/officeDocument/2006/relationships/oleObject" Target="../embeddings/oleObject134.bin"/><Relationship Id="rId37" Type="http://schemas.openxmlformats.org/officeDocument/2006/relationships/oleObject" Target="../embeddings/oleObject138.bin"/><Relationship Id="rId40" Type="http://schemas.openxmlformats.org/officeDocument/2006/relationships/image" Target="../media/image81.emf"/><Relationship Id="rId5" Type="http://schemas.openxmlformats.org/officeDocument/2006/relationships/oleObject" Target="../embeddings/oleObject120.bin"/><Relationship Id="rId15" Type="http://schemas.openxmlformats.org/officeDocument/2006/relationships/oleObject" Target="../embeddings/oleObject125.bin"/><Relationship Id="rId23" Type="http://schemas.openxmlformats.org/officeDocument/2006/relationships/image" Target="../media/image74.emf"/><Relationship Id="rId28" Type="http://schemas.openxmlformats.org/officeDocument/2006/relationships/oleObject" Target="../embeddings/oleObject132.bin"/><Relationship Id="rId36" Type="http://schemas.openxmlformats.org/officeDocument/2006/relationships/image" Target="../media/image79.emf"/><Relationship Id="rId10" Type="http://schemas.openxmlformats.org/officeDocument/2006/relationships/image" Target="../media/image68.emf"/><Relationship Id="rId19" Type="http://schemas.openxmlformats.org/officeDocument/2006/relationships/oleObject" Target="../embeddings/oleObject127.bin"/><Relationship Id="rId31" Type="http://schemas.openxmlformats.org/officeDocument/2006/relationships/image" Target="../media/image78.emf"/><Relationship Id="rId4" Type="http://schemas.openxmlformats.org/officeDocument/2006/relationships/image" Target="../media/image65.emf"/><Relationship Id="rId9" Type="http://schemas.openxmlformats.org/officeDocument/2006/relationships/oleObject" Target="../embeddings/oleObject122.bin"/><Relationship Id="rId14" Type="http://schemas.openxmlformats.org/officeDocument/2006/relationships/image" Target="../media/image70.emf"/><Relationship Id="rId22" Type="http://schemas.openxmlformats.org/officeDocument/2006/relationships/oleObject" Target="../embeddings/oleObject129.bin"/><Relationship Id="rId27" Type="http://schemas.openxmlformats.org/officeDocument/2006/relationships/image" Target="../media/image76.emf"/><Relationship Id="rId30" Type="http://schemas.openxmlformats.org/officeDocument/2006/relationships/oleObject" Target="../embeddings/oleObject133.bin"/><Relationship Id="rId35" Type="http://schemas.openxmlformats.org/officeDocument/2006/relationships/oleObject" Target="../embeddings/oleObject137.bin"/><Relationship Id="rId8" Type="http://schemas.openxmlformats.org/officeDocument/2006/relationships/image" Target="../media/image67.emf"/><Relationship Id="rId3" Type="http://schemas.openxmlformats.org/officeDocument/2006/relationships/oleObject" Target="../embeddings/oleObject119.bin"/><Relationship Id="rId12" Type="http://schemas.openxmlformats.org/officeDocument/2006/relationships/image" Target="../media/image69.emf"/><Relationship Id="rId17" Type="http://schemas.openxmlformats.org/officeDocument/2006/relationships/oleObject" Target="../embeddings/oleObject126.bin"/><Relationship Id="rId25" Type="http://schemas.openxmlformats.org/officeDocument/2006/relationships/image" Target="../media/image75.emf"/><Relationship Id="rId33" Type="http://schemas.openxmlformats.org/officeDocument/2006/relationships/oleObject" Target="../embeddings/oleObject135.bin"/><Relationship Id="rId38" Type="http://schemas.openxmlformats.org/officeDocument/2006/relationships/image" Target="../media/image8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1.emf"/><Relationship Id="rId3" Type="http://schemas.openxmlformats.org/officeDocument/2006/relationships/oleObject" Target="../embeddings/oleObject141.bin"/><Relationship Id="rId7" Type="http://schemas.openxmlformats.org/officeDocument/2006/relationships/oleObject" Target="../embeddings/oleObject143.bin"/><Relationship Id="rId12" Type="http://schemas.openxmlformats.org/officeDocument/2006/relationships/image" Target="../media/image85.emf"/><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84.emf"/><Relationship Id="rId11" Type="http://schemas.openxmlformats.org/officeDocument/2006/relationships/oleObject" Target="../embeddings/oleObject145.bin"/><Relationship Id="rId5" Type="http://schemas.openxmlformats.org/officeDocument/2006/relationships/oleObject" Target="../embeddings/oleObject142.bin"/><Relationship Id="rId10" Type="http://schemas.openxmlformats.org/officeDocument/2006/relationships/image" Target="../media/image82.emf"/><Relationship Id="rId4" Type="http://schemas.openxmlformats.org/officeDocument/2006/relationships/image" Target="../media/image83.emf"/><Relationship Id="rId9" Type="http://schemas.openxmlformats.org/officeDocument/2006/relationships/oleObject" Target="../embeddings/oleObject144.bin"/></Relationships>
</file>

<file path=ppt/slides/_rels/slide21.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146.bin"/><Relationship Id="rId7" Type="http://schemas.openxmlformats.org/officeDocument/2006/relationships/oleObject" Target="../embeddings/oleObject148.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87.emf"/><Relationship Id="rId5" Type="http://schemas.openxmlformats.org/officeDocument/2006/relationships/oleObject" Target="../embeddings/oleObject147.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149.bin"/></Relationships>
</file>

<file path=ppt/slides/_rels/slide22.xml.rels><?xml version="1.0" encoding="UTF-8" standalone="yes"?>
<Relationships xmlns="http://schemas.openxmlformats.org/package/2006/relationships"><Relationship Id="rId13" Type="http://schemas.openxmlformats.org/officeDocument/2006/relationships/oleObject" Target="../embeddings/oleObject155.bin"/><Relationship Id="rId18" Type="http://schemas.openxmlformats.org/officeDocument/2006/relationships/image" Target="../media/image72.emf"/><Relationship Id="rId26" Type="http://schemas.openxmlformats.org/officeDocument/2006/relationships/image" Target="../media/image93.emf"/><Relationship Id="rId3" Type="http://schemas.openxmlformats.org/officeDocument/2006/relationships/oleObject" Target="../embeddings/oleObject150.bin"/><Relationship Id="rId21" Type="http://schemas.openxmlformats.org/officeDocument/2006/relationships/oleObject" Target="../embeddings/oleObject159.bin"/><Relationship Id="rId34" Type="http://schemas.openxmlformats.org/officeDocument/2006/relationships/image" Target="../media/image97.emf"/><Relationship Id="rId7" Type="http://schemas.openxmlformats.org/officeDocument/2006/relationships/oleObject" Target="../embeddings/oleObject152.bin"/><Relationship Id="rId12" Type="http://schemas.openxmlformats.org/officeDocument/2006/relationships/image" Target="../media/image69.emf"/><Relationship Id="rId17" Type="http://schemas.openxmlformats.org/officeDocument/2006/relationships/oleObject" Target="../embeddings/oleObject157.bin"/><Relationship Id="rId25" Type="http://schemas.openxmlformats.org/officeDocument/2006/relationships/oleObject" Target="../embeddings/oleObject161.bin"/><Relationship Id="rId33" Type="http://schemas.openxmlformats.org/officeDocument/2006/relationships/oleObject" Target="../embeddings/oleObject165.bin"/><Relationship Id="rId2" Type="http://schemas.openxmlformats.org/officeDocument/2006/relationships/slideLayout" Target="../slideLayouts/slideLayout1.xml"/><Relationship Id="rId16" Type="http://schemas.openxmlformats.org/officeDocument/2006/relationships/image" Target="../media/image71.emf"/><Relationship Id="rId20" Type="http://schemas.openxmlformats.org/officeDocument/2006/relationships/image" Target="../media/image73.emf"/><Relationship Id="rId29" Type="http://schemas.openxmlformats.org/officeDocument/2006/relationships/oleObject" Target="../embeddings/oleObject163.bin"/><Relationship Id="rId1" Type="http://schemas.openxmlformats.org/officeDocument/2006/relationships/vmlDrawing" Target="../drawings/vmlDrawing18.vml"/><Relationship Id="rId6" Type="http://schemas.openxmlformats.org/officeDocument/2006/relationships/image" Target="../media/image66.emf"/><Relationship Id="rId11" Type="http://schemas.openxmlformats.org/officeDocument/2006/relationships/oleObject" Target="../embeddings/oleObject154.bin"/><Relationship Id="rId24" Type="http://schemas.openxmlformats.org/officeDocument/2006/relationships/image" Target="../media/image92.emf"/><Relationship Id="rId32" Type="http://schemas.openxmlformats.org/officeDocument/2006/relationships/image" Target="../media/image96.emf"/><Relationship Id="rId5" Type="http://schemas.openxmlformats.org/officeDocument/2006/relationships/oleObject" Target="../embeddings/oleObject151.bin"/><Relationship Id="rId15" Type="http://schemas.openxmlformats.org/officeDocument/2006/relationships/oleObject" Target="../embeddings/oleObject156.bin"/><Relationship Id="rId23" Type="http://schemas.openxmlformats.org/officeDocument/2006/relationships/oleObject" Target="../embeddings/oleObject160.bin"/><Relationship Id="rId28" Type="http://schemas.openxmlformats.org/officeDocument/2006/relationships/image" Target="../media/image94.emf"/><Relationship Id="rId10" Type="http://schemas.openxmlformats.org/officeDocument/2006/relationships/image" Target="../media/image68.emf"/><Relationship Id="rId19" Type="http://schemas.openxmlformats.org/officeDocument/2006/relationships/oleObject" Target="../embeddings/oleObject158.bin"/><Relationship Id="rId31" Type="http://schemas.openxmlformats.org/officeDocument/2006/relationships/oleObject" Target="../embeddings/oleObject164.bin"/><Relationship Id="rId4" Type="http://schemas.openxmlformats.org/officeDocument/2006/relationships/image" Target="../media/image90.emf"/><Relationship Id="rId9" Type="http://schemas.openxmlformats.org/officeDocument/2006/relationships/oleObject" Target="../embeddings/oleObject153.bin"/><Relationship Id="rId14" Type="http://schemas.openxmlformats.org/officeDocument/2006/relationships/image" Target="../media/image70.emf"/><Relationship Id="rId22" Type="http://schemas.openxmlformats.org/officeDocument/2006/relationships/image" Target="../media/image91.emf"/><Relationship Id="rId27" Type="http://schemas.openxmlformats.org/officeDocument/2006/relationships/oleObject" Target="../embeddings/oleObject162.bin"/><Relationship Id="rId30" Type="http://schemas.openxmlformats.org/officeDocument/2006/relationships/image" Target="../media/image95.emf"/><Relationship Id="rId8" Type="http://schemas.openxmlformats.org/officeDocument/2006/relationships/image" Target="../media/image67.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66.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98.emf"/></Relationships>
</file>

<file path=ppt/slides/_rels/slide24.xml.rels><?xml version="1.0" encoding="UTF-8" standalone="yes"?>
<Relationships xmlns="http://schemas.openxmlformats.org/package/2006/relationships"><Relationship Id="rId8" Type="http://schemas.openxmlformats.org/officeDocument/2006/relationships/image" Target="../media/image101.emf"/><Relationship Id="rId3" Type="http://schemas.openxmlformats.org/officeDocument/2006/relationships/oleObject" Target="../embeddings/oleObject167.bin"/><Relationship Id="rId7" Type="http://schemas.openxmlformats.org/officeDocument/2006/relationships/oleObject" Target="../embeddings/oleObject169.bin"/><Relationship Id="rId2" Type="http://schemas.openxmlformats.org/officeDocument/2006/relationships/slideLayout" Target="../slideLayouts/slideLayout1.xml"/><Relationship Id="rId1" Type="http://schemas.openxmlformats.org/officeDocument/2006/relationships/vmlDrawing" Target="../drawings/vmlDrawing20.vml"/><Relationship Id="rId6" Type="http://schemas.openxmlformats.org/officeDocument/2006/relationships/image" Target="../media/image100.emf"/><Relationship Id="rId5" Type="http://schemas.openxmlformats.org/officeDocument/2006/relationships/oleObject" Target="../embeddings/oleObject168.bin"/><Relationship Id="rId10" Type="http://schemas.openxmlformats.org/officeDocument/2006/relationships/image" Target="../media/image102.emf"/><Relationship Id="rId4" Type="http://schemas.openxmlformats.org/officeDocument/2006/relationships/image" Target="../media/image99.emf"/><Relationship Id="rId9" Type="http://schemas.openxmlformats.org/officeDocument/2006/relationships/oleObject" Target="../embeddings/oleObject170.bin"/></Relationships>
</file>

<file path=ppt/slides/_rels/slide25.xml.rels><?xml version="1.0" encoding="UTF-8" standalone="yes"?>
<Relationships xmlns="http://schemas.openxmlformats.org/package/2006/relationships"><Relationship Id="rId8" Type="http://schemas.openxmlformats.org/officeDocument/2006/relationships/image" Target="../media/image105.emf"/><Relationship Id="rId3" Type="http://schemas.openxmlformats.org/officeDocument/2006/relationships/oleObject" Target="../embeddings/oleObject171.bin"/><Relationship Id="rId7" Type="http://schemas.openxmlformats.org/officeDocument/2006/relationships/oleObject" Target="../embeddings/oleObject173.bin"/><Relationship Id="rId2" Type="http://schemas.openxmlformats.org/officeDocument/2006/relationships/slideLayout" Target="../slideLayouts/slideLayout1.xml"/><Relationship Id="rId1" Type="http://schemas.openxmlformats.org/officeDocument/2006/relationships/vmlDrawing" Target="../drawings/vmlDrawing21.vml"/><Relationship Id="rId6" Type="http://schemas.openxmlformats.org/officeDocument/2006/relationships/image" Target="../media/image104.emf"/><Relationship Id="rId5" Type="http://schemas.openxmlformats.org/officeDocument/2006/relationships/oleObject" Target="../embeddings/oleObject172.bin"/><Relationship Id="rId4" Type="http://schemas.openxmlformats.org/officeDocument/2006/relationships/image" Target="../media/image103.emf"/></Relationships>
</file>

<file path=ppt/slides/_rels/slide26.xml.rels><?xml version="1.0" encoding="UTF-8" standalone="yes"?>
<Relationships xmlns="http://schemas.openxmlformats.org/package/2006/relationships"><Relationship Id="rId8" Type="http://schemas.openxmlformats.org/officeDocument/2006/relationships/image" Target="../media/image108.emf"/><Relationship Id="rId3" Type="http://schemas.openxmlformats.org/officeDocument/2006/relationships/oleObject" Target="../embeddings/oleObject174.bin"/><Relationship Id="rId7" Type="http://schemas.openxmlformats.org/officeDocument/2006/relationships/oleObject" Target="../embeddings/oleObject176.bin"/><Relationship Id="rId2" Type="http://schemas.openxmlformats.org/officeDocument/2006/relationships/slideLayout" Target="../slideLayouts/slideLayout1.xml"/><Relationship Id="rId1" Type="http://schemas.openxmlformats.org/officeDocument/2006/relationships/vmlDrawing" Target="../drawings/vmlDrawing22.vml"/><Relationship Id="rId6" Type="http://schemas.openxmlformats.org/officeDocument/2006/relationships/image" Target="../media/image107.emf"/><Relationship Id="rId5" Type="http://schemas.openxmlformats.org/officeDocument/2006/relationships/oleObject" Target="../embeddings/oleObject175.bin"/><Relationship Id="rId10" Type="http://schemas.openxmlformats.org/officeDocument/2006/relationships/image" Target="../media/image109.emf"/><Relationship Id="rId4" Type="http://schemas.openxmlformats.org/officeDocument/2006/relationships/image" Target="../media/image106.emf"/><Relationship Id="rId9" Type="http://schemas.openxmlformats.org/officeDocument/2006/relationships/oleObject" Target="../embeddings/oleObject177.bin"/></Relationships>
</file>

<file path=ppt/slides/_rels/slide27.xml.rels><?xml version="1.0" encoding="UTF-8" standalone="yes"?>
<Relationships xmlns="http://schemas.openxmlformats.org/package/2006/relationships"><Relationship Id="rId8" Type="http://schemas.openxmlformats.org/officeDocument/2006/relationships/image" Target="../media/image111.emf"/><Relationship Id="rId13" Type="http://schemas.openxmlformats.org/officeDocument/2006/relationships/oleObject" Target="../embeddings/oleObject183.bin"/><Relationship Id="rId18" Type="http://schemas.openxmlformats.org/officeDocument/2006/relationships/image" Target="../media/image116.emf"/><Relationship Id="rId3" Type="http://schemas.openxmlformats.org/officeDocument/2006/relationships/oleObject" Target="../embeddings/oleObject178.bin"/><Relationship Id="rId7" Type="http://schemas.openxmlformats.org/officeDocument/2006/relationships/oleObject" Target="../embeddings/oleObject180.bin"/><Relationship Id="rId12" Type="http://schemas.openxmlformats.org/officeDocument/2006/relationships/image" Target="../media/image113.emf"/><Relationship Id="rId17" Type="http://schemas.openxmlformats.org/officeDocument/2006/relationships/oleObject" Target="../embeddings/oleObject185.bin"/><Relationship Id="rId2" Type="http://schemas.openxmlformats.org/officeDocument/2006/relationships/slideLayout" Target="../slideLayouts/slideLayout1.xml"/><Relationship Id="rId16" Type="http://schemas.openxmlformats.org/officeDocument/2006/relationships/image" Target="../media/image115.emf"/><Relationship Id="rId20" Type="http://schemas.openxmlformats.org/officeDocument/2006/relationships/image" Target="../media/image117.emf"/><Relationship Id="rId1" Type="http://schemas.openxmlformats.org/officeDocument/2006/relationships/vmlDrawing" Target="../drawings/vmlDrawing23.vml"/><Relationship Id="rId6" Type="http://schemas.openxmlformats.org/officeDocument/2006/relationships/image" Target="../media/image15.emf"/><Relationship Id="rId11" Type="http://schemas.openxmlformats.org/officeDocument/2006/relationships/oleObject" Target="../embeddings/oleObject182.bin"/><Relationship Id="rId5" Type="http://schemas.openxmlformats.org/officeDocument/2006/relationships/oleObject" Target="../embeddings/oleObject179.bin"/><Relationship Id="rId15" Type="http://schemas.openxmlformats.org/officeDocument/2006/relationships/oleObject" Target="../embeddings/oleObject184.bin"/><Relationship Id="rId10" Type="http://schemas.openxmlformats.org/officeDocument/2006/relationships/image" Target="../media/image112.emf"/><Relationship Id="rId19" Type="http://schemas.openxmlformats.org/officeDocument/2006/relationships/oleObject" Target="../embeddings/oleObject186.bin"/><Relationship Id="rId4" Type="http://schemas.openxmlformats.org/officeDocument/2006/relationships/image" Target="../media/image110.emf"/><Relationship Id="rId9" Type="http://schemas.openxmlformats.org/officeDocument/2006/relationships/oleObject" Target="../embeddings/oleObject181.bin"/><Relationship Id="rId14" Type="http://schemas.openxmlformats.org/officeDocument/2006/relationships/image" Target="../media/image114.emf"/></Relationships>
</file>

<file path=ppt/slides/_rels/slide28.xml.rels><?xml version="1.0" encoding="UTF-8" standalone="yes"?>
<Relationships xmlns="http://schemas.openxmlformats.org/package/2006/relationships"><Relationship Id="rId8" Type="http://schemas.openxmlformats.org/officeDocument/2006/relationships/image" Target="../media/image120.emf"/><Relationship Id="rId13" Type="http://schemas.openxmlformats.org/officeDocument/2006/relationships/oleObject" Target="../embeddings/oleObject192.bin"/><Relationship Id="rId3" Type="http://schemas.openxmlformats.org/officeDocument/2006/relationships/oleObject" Target="../embeddings/oleObject187.bin"/><Relationship Id="rId7" Type="http://schemas.openxmlformats.org/officeDocument/2006/relationships/oleObject" Target="../embeddings/oleObject189.bin"/><Relationship Id="rId12" Type="http://schemas.openxmlformats.org/officeDocument/2006/relationships/image" Target="../media/image122.emf"/><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119.emf"/><Relationship Id="rId11" Type="http://schemas.openxmlformats.org/officeDocument/2006/relationships/oleObject" Target="../embeddings/oleObject191.bin"/><Relationship Id="rId5" Type="http://schemas.openxmlformats.org/officeDocument/2006/relationships/oleObject" Target="../embeddings/oleObject188.bin"/><Relationship Id="rId10" Type="http://schemas.openxmlformats.org/officeDocument/2006/relationships/image" Target="../media/image121.emf"/><Relationship Id="rId4" Type="http://schemas.openxmlformats.org/officeDocument/2006/relationships/image" Target="../media/image118.emf"/><Relationship Id="rId9" Type="http://schemas.openxmlformats.org/officeDocument/2006/relationships/oleObject" Target="../embeddings/oleObject190.bin"/><Relationship Id="rId14" Type="http://schemas.openxmlformats.org/officeDocument/2006/relationships/image" Target="../media/image123.emf"/></Relationships>
</file>

<file path=ppt/slides/_rels/slide29.xml.rels><?xml version="1.0" encoding="UTF-8" standalone="yes"?>
<Relationships xmlns="http://schemas.openxmlformats.org/package/2006/relationships"><Relationship Id="rId8" Type="http://schemas.openxmlformats.org/officeDocument/2006/relationships/image" Target="../media/image125.emf"/><Relationship Id="rId13" Type="http://schemas.openxmlformats.org/officeDocument/2006/relationships/oleObject" Target="../embeddings/oleObject199.bin"/><Relationship Id="rId3" Type="http://schemas.openxmlformats.org/officeDocument/2006/relationships/oleObject" Target="../embeddings/oleObject193.bin"/><Relationship Id="rId7" Type="http://schemas.openxmlformats.org/officeDocument/2006/relationships/oleObject" Target="../embeddings/oleObject196.bin"/><Relationship Id="rId12" Type="http://schemas.openxmlformats.org/officeDocument/2006/relationships/image" Target="../media/image127.emf"/><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124.emf"/><Relationship Id="rId11" Type="http://schemas.openxmlformats.org/officeDocument/2006/relationships/oleObject" Target="../embeddings/oleObject198.bin"/><Relationship Id="rId5" Type="http://schemas.openxmlformats.org/officeDocument/2006/relationships/oleObject" Target="../embeddings/oleObject195.bin"/><Relationship Id="rId15" Type="http://schemas.openxmlformats.org/officeDocument/2006/relationships/image" Target="../media/image128.emf"/><Relationship Id="rId10" Type="http://schemas.openxmlformats.org/officeDocument/2006/relationships/image" Target="../media/image126.emf"/><Relationship Id="rId4" Type="http://schemas.openxmlformats.org/officeDocument/2006/relationships/oleObject" Target="../embeddings/oleObject194.bin"/><Relationship Id="rId9" Type="http://schemas.openxmlformats.org/officeDocument/2006/relationships/oleObject" Target="../embeddings/oleObject197.bin"/><Relationship Id="rId14" Type="http://schemas.openxmlformats.org/officeDocument/2006/relationships/oleObject" Target="../embeddings/oleObject200.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131.emf"/><Relationship Id="rId13" Type="http://schemas.openxmlformats.org/officeDocument/2006/relationships/oleObject" Target="../embeddings/oleObject206.bin"/><Relationship Id="rId18" Type="http://schemas.openxmlformats.org/officeDocument/2006/relationships/image" Target="../media/image136.emf"/><Relationship Id="rId3" Type="http://schemas.openxmlformats.org/officeDocument/2006/relationships/oleObject" Target="../embeddings/oleObject201.bin"/><Relationship Id="rId21" Type="http://schemas.openxmlformats.org/officeDocument/2006/relationships/oleObject" Target="../embeddings/oleObject210.bin"/><Relationship Id="rId7" Type="http://schemas.openxmlformats.org/officeDocument/2006/relationships/oleObject" Target="../embeddings/oleObject203.bin"/><Relationship Id="rId12" Type="http://schemas.openxmlformats.org/officeDocument/2006/relationships/image" Target="../media/image133.emf"/><Relationship Id="rId17" Type="http://schemas.openxmlformats.org/officeDocument/2006/relationships/oleObject" Target="../embeddings/oleObject208.bin"/><Relationship Id="rId2" Type="http://schemas.openxmlformats.org/officeDocument/2006/relationships/slideLayout" Target="../slideLayouts/slideLayout1.xml"/><Relationship Id="rId16" Type="http://schemas.openxmlformats.org/officeDocument/2006/relationships/image" Target="../media/image135.emf"/><Relationship Id="rId20" Type="http://schemas.openxmlformats.org/officeDocument/2006/relationships/image" Target="../media/image137.emf"/><Relationship Id="rId1" Type="http://schemas.openxmlformats.org/officeDocument/2006/relationships/vmlDrawing" Target="../drawings/vmlDrawing26.vml"/><Relationship Id="rId6" Type="http://schemas.openxmlformats.org/officeDocument/2006/relationships/image" Target="../media/image130.emf"/><Relationship Id="rId11" Type="http://schemas.openxmlformats.org/officeDocument/2006/relationships/oleObject" Target="../embeddings/oleObject205.bin"/><Relationship Id="rId5" Type="http://schemas.openxmlformats.org/officeDocument/2006/relationships/oleObject" Target="../embeddings/oleObject202.bin"/><Relationship Id="rId15" Type="http://schemas.openxmlformats.org/officeDocument/2006/relationships/oleObject" Target="../embeddings/oleObject207.bin"/><Relationship Id="rId10" Type="http://schemas.openxmlformats.org/officeDocument/2006/relationships/image" Target="../media/image132.emf"/><Relationship Id="rId19" Type="http://schemas.openxmlformats.org/officeDocument/2006/relationships/oleObject" Target="../embeddings/oleObject209.bin"/><Relationship Id="rId4" Type="http://schemas.openxmlformats.org/officeDocument/2006/relationships/image" Target="../media/image129.emf"/><Relationship Id="rId9" Type="http://schemas.openxmlformats.org/officeDocument/2006/relationships/oleObject" Target="../embeddings/oleObject204.bin"/><Relationship Id="rId14" Type="http://schemas.openxmlformats.org/officeDocument/2006/relationships/image" Target="../media/image134.emf"/><Relationship Id="rId22" Type="http://schemas.openxmlformats.org/officeDocument/2006/relationships/image" Target="../media/image120.emf"/></Relationships>
</file>

<file path=ppt/slides/_rels/slide31.xml.rels><?xml version="1.0" encoding="UTF-8" standalone="yes"?>
<Relationships xmlns="http://schemas.openxmlformats.org/package/2006/relationships"><Relationship Id="rId8" Type="http://schemas.openxmlformats.org/officeDocument/2006/relationships/image" Target="../media/image134.emf"/><Relationship Id="rId13" Type="http://schemas.openxmlformats.org/officeDocument/2006/relationships/oleObject" Target="../embeddings/oleObject216.bin"/><Relationship Id="rId18" Type="http://schemas.openxmlformats.org/officeDocument/2006/relationships/image" Target="../media/image143.emf"/><Relationship Id="rId3" Type="http://schemas.openxmlformats.org/officeDocument/2006/relationships/oleObject" Target="../embeddings/oleObject211.bin"/><Relationship Id="rId7" Type="http://schemas.openxmlformats.org/officeDocument/2006/relationships/oleObject" Target="../embeddings/oleObject213.bin"/><Relationship Id="rId12" Type="http://schemas.openxmlformats.org/officeDocument/2006/relationships/image" Target="../media/image140.emf"/><Relationship Id="rId17" Type="http://schemas.openxmlformats.org/officeDocument/2006/relationships/oleObject" Target="../embeddings/oleObject218.bin"/><Relationship Id="rId2" Type="http://schemas.openxmlformats.org/officeDocument/2006/relationships/slideLayout" Target="../slideLayouts/slideLayout1.xml"/><Relationship Id="rId16" Type="http://schemas.openxmlformats.org/officeDocument/2006/relationships/image" Target="../media/image142.emf"/><Relationship Id="rId20" Type="http://schemas.openxmlformats.org/officeDocument/2006/relationships/image" Target="../media/image144.emf"/><Relationship Id="rId1" Type="http://schemas.openxmlformats.org/officeDocument/2006/relationships/vmlDrawing" Target="../drawings/vmlDrawing27.vml"/><Relationship Id="rId6" Type="http://schemas.openxmlformats.org/officeDocument/2006/relationships/image" Target="../media/image139.emf"/><Relationship Id="rId11" Type="http://schemas.openxmlformats.org/officeDocument/2006/relationships/oleObject" Target="../embeddings/oleObject215.bin"/><Relationship Id="rId5" Type="http://schemas.openxmlformats.org/officeDocument/2006/relationships/oleObject" Target="../embeddings/oleObject212.bin"/><Relationship Id="rId15" Type="http://schemas.openxmlformats.org/officeDocument/2006/relationships/oleObject" Target="../embeddings/oleObject217.bin"/><Relationship Id="rId10" Type="http://schemas.openxmlformats.org/officeDocument/2006/relationships/image" Target="../media/image135.emf"/><Relationship Id="rId19" Type="http://schemas.openxmlformats.org/officeDocument/2006/relationships/oleObject" Target="../embeddings/oleObject219.bin"/><Relationship Id="rId4" Type="http://schemas.openxmlformats.org/officeDocument/2006/relationships/image" Target="../media/image138.emf"/><Relationship Id="rId9" Type="http://schemas.openxmlformats.org/officeDocument/2006/relationships/oleObject" Target="../embeddings/oleObject214.bin"/><Relationship Id="rId14" Type="http://schemas.openxmlformats.org/officeDocument/2006/relationships/image" Target="../media/image141.e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223.bin"/><Relationship Id="rId13" Type="http://schemas.openxmlformats.org/officeDocument/2006/relationships/oleObject" Target="../embeddings/oleObject228.bin"/><Relationship Id="rId18" Type="http://schemas.openxmlformats.org/officeDocument/2006/relationships/oleObject" Target="../embeddings/oleObject232.bin"/><Relationship Id="rId3" Type="http://schemas.openxmlformats.org/officeDocument/2006/relationships/oleObject" Target="../embeddings/oleObject220.bin"/><Relationship Id="rId7" Type="http://schemas.openxmlformats.org/officeDocument/2006/relationships/image" Target="../media/image146.emf"/><Relationship Id="rId12" Type="http://schemas.openxmlformats.org/officeDocument/2006/relationships/oleObject" Target="../embeddings/oleObject227.bin"/><Relationship Id="rId17" Type="http://schemas.openxmlformats.org/officeDocument/2006/relationships/image" Target="../media/image147.emf"/><Relationship Id="rId2" Type="http://schemas.openxmlformats.org/officeDocument/2006/relationships/slideLayout" Target="../slideLayouts/slideLayout1.xml"/><Relationship Id="rId16" Type="http://schemas.openxmlformats.org/officeDocument/2006/relationships/oleObject" Target="../embeddings/oleObject231.bin"/><Relationship Id="rId1" Type="http://schemas.openxmlformats.org/officeDocument/2006/relationships/vmlDrawing" Target="../drawings/vmlDrawing28.vml"/><Relationship Id="rId6" Type="http://schemas.openxmlformats.org/officeDocument/2006/relationships/oleObject" Target="../embeddings/oleObject222.bin"/><Relationship Id="rId11" Type="http://schemas.openxmlformats.org/officeDocument/2006/relationships/oleObject" Target="../embeddings/oleObject226.bin"/><Relationship Id="rId5" Type="http://schemas.openxmlformats.org/officeDocument/2006/relationships/oleObject" Target="../embeddings/oleObject221.bin"/><Relationship Id="rId15" Type="http://schemas.openxmlformats.org/officeDocument/2006/relationships/oleObject" Target="../embeddings/oleObject230.bin"/><Relationship Id="rId10" Type="http://schemas.openxmlformats.org/officeDocument/2006/relationships/oleObject" Target="../embeddings/oleObject225.bin"/><Relationship Id="rId19" Type="http://schemas.openxmlformats.org/officeDocument/2006/relationships/image" Target="../media/image148.emf"/><Relationship Id="rId4" Type="http://schemas.openxmlformats.org/officeDocument/2006/relationships/image" Target="../media/image145.emf"/><Relationship Id="rId9" Type="http://schemas.openxmlformats.org/officeDocument/2006/relationships/oleObject" Target="../embeddings/oleObject224.bin"/><Relationship Id="rId14" Type="http://schemas.openxmlformats.org/officeDocument/2006/relationships/oleObject" Target="../embeddings/oleObject229.bin"/></Relationships>
</file>

<file path=ppt/slides/_rels/slide33.xml.rels><?xml version="1.0" encoding="UTF-8" standalone="yes"?>
<Relationships xmlns="http://schemas.openxmlformats.org/package/2006/relationships"><Relationship Id="rId8" Type="http://schemas.openxmlformats.org/officeDocument/2006/relationships/image" Target="../media/image149.emf"/><Relationship Id="rId13" Type="http://schemas.openxmlformats.org/officeDocument/2006/relationships/oleObject" Target="../embeddings/oleObject238.bin"/><Relationship Id="rId18" Type="http://schemas.openxmlformats.org/officeDocument/2006/relationships/image" Target="../media/image138.emf"/><Relationship Id="rId3" Type="http://schemas.openxmlformats.org/officeDocument/2006/relationships/oleObject" Target="../embeddings/oleObject233.bin"/><Relationship Id="rId7" Type="http://schemas.openxmlformats.org/officeDocument/2006/relationships/oleObject" Target="../embeddings/oleObject235.bin"/><Relationship Id="rId12" Type="http://schemas.openxmlformats.org/officeDocument/2006/relationships/image" Target="../media/image151.emf"/><Relationship Id="rId17" Type="http://schemas.openxmlformats.org/officeDocument/2006/relationships/oleObject" Target="../embeddings/oleObject240.bin"/><Relationship Id="rId2" Type="http://schemas.openxmlformats.org/officeDocument/2006/relationships/slideLayout" Target="../slideLayouts/slideLayout1.xml"/><Relationship Id="rId16" Type="http://schemas.openxmlformats.org/officeDocument/2006/relationships/image" Target="../media/image152.emf"/><Relationship Id="rId20" Type="http://schemas.openxmlformats.org/officeDocument/2006/relationships/image" Target="../media/image139.emf"/><Relationship Id="rId1" Type="http://schemas.openxmlformats.org/officeDocument/2006/relationships/vmlDrawing" Target="../drawings/vmlDrawing29.vml"/><Relationship Id="rId6" Type="http://schemas.openxmlformats.org/officeDocument/2006/relationships/image" Target="../media/image135.emf"/><Relationship Id="rId11" Type="http://schemas.openxmlformats.org/officeDocument/2006/relationships/oleObject" Target="../embeddings/oleObject237.bin"/><Relationship Id="rId5" Type="http://schemas.openxmlformats.org/officeDocument/2006/relationships/oleObject" Target="../embeddings/oleObject234.bin"/><Relationship Id="rId15" Type="http://schemas.openxmlformats.org/officeDocument/2006/relationships/oleObject" Target="../embeddings/oleObject239.bin"/><Relationship Id="rId10" Type="http://schemas.openxmlformats.org/officeDocument/2006/relationships/image" Target="../media/image150.emf"/><Relationship Id="rId19" Type="http://schemas.openxmlformats.org/officeDocument/2006/relationships/oleObject" Target="../embeddings/oleObject241.bin"/><Relationship Id="rId4" Type="http://schemas.openxmlformats.org/officeDocument/2006/relationships/image" Target="../media/image134.emf"/><Relationship Id="rId9" Type="http://schemas.openxmlformats.org/officeDocument/2006/relationships/oleObject" Target="../embeddings/oleObject236.bin"/><Relationship Id="rId14" Type="http://schemas.openxmlformats.org/officeDocument/2006/relationships/image" Target="../media/image137.emf"/></Relationships>
</file>

<file path=ppt/slides/_rels/slide34.xml.rels><?xml version="1.0" encoding="UTF-8" standalone="yes"?>
<Relationships xmlns="http://schemas.openxmlformats.org/package/2006/relationships"><Relationship Id="rId8" Type="http://schemas.openxmlformats.org/officeDocument/2006/relationships/image" Target="../media/image153.emf"/><Relationship Id="rId13" Type="http://schemas.openxmlformats.org/officeDocument/2006/relationships/oleObject" Target="../embeddings/oleObject247.bin"/><Relationship Id="rId3" Type="http://schemas.openxmlformats.org/officeDocument/2006/relationships/oleObject" Target="../embeddings/oleObject242.bin"/><Relationship Id="rId7" Type="http://schemas.openxmlformats.org/officeDocument/2006/relationships/oleObject" Target="../embeddings/oleObject244.bin"/><Relationship Id="rId12" Type="http://schemas.openxmlformats.org/officeDocument/2006/relationships/image" Target="../media/image138.emf"/><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135.emf"/><Relationship Id="rId11" Type="http://schemas.openxmlformats.org/officeDocument/2006/relationships/oleObject" Target="../embeddings/oleObject246.bin"/><Relationship Id="rId5" Type="http://schemas.openxmlformats.org/officeDocument/2006/relationships/oleObject" Target="../embeddings/oleObject243.bin"/><Relationship Id="rId10" Type="http://schemas.openxmlformats.org/officeDocument/2006/relationships/image" Target="../media/image154.emf"/><Relationship Id="rId4" Type="http://schemas.openxmlformats.org/officeDocument/2006/relationships/image" Target="../media/image134.emf"/><Relationship Id="rId9" Type="http://schemas.openxmlformats.org/officeDocument/2006/relationships/oleObject" Target="../embeddings/oleObject245.bin"/><Relationship Id="rId14" Type="http://schemas.openxmlformats.org/officeDocument/2006/relationships/image" Target="../media/image139.emf"/></Relationships>
</file>

<file path=ppt/slides/_rels/slide35.xml.rels><?xml version="1.0" encoding="UTF-8" standalone="yes"?>
<Relationships xmlns="http://schemas.openxmlformats.org/package/2006/relationships"><Relationship Id="rId8" Type="http://schemas.openxmlformats.org/officeDocument/2006/relationships/image" Target="../media/image134.emf"/><Relationship Id="rId13" Type="http://schemas.openxmlformats.org/officeDocument/2006/relationships/oleObject" Target="../embeddings/oleObject253.bin"/><Relationship Id="rId18" Type="http://schemas.openxmlformats.org/officeDocument/2006/relationships/image" Target="../media/image137.emf"/><Relationship Id="rId3" Type="http://schemas.openxmlformats.org/officeDocument/2006/relationships/oleObject" Target="../embeddings/oleObject248.bin"/><Relationship Id="rId7" Type="http://schemas.openxmlformats.org/officeDocument/2006/relationships/oleObject" Target="../embeddings/oleObject250.bin"/><Relationship Id="rId12" Type="http://schemas.openxmlformats.org/officeDocument/2006/relationships/image" Target="../media/image157.emf"/><Relationship Id="rId17" Type="http://schemas.openxmlformats.org/officeDocument/2006/relationships/oleObject" Target="../embeddings/oleObject255.bin"/><Relationship Id="rId2" Type="http://schemas.openxmlformats.org/officeDocument/2006/relationships/slideLayout" Target="../slideLayouts/slideLayout1.xml"/><Relationship Id="rId16" Type="http://schemas.openxmlformats.org/officeDocument/2006/relationships/image" Target="../media/image159.emf"/><Relationship Id="rId1" Type="http://schemas.openxmlformats.org/officeDocument/2006/relationships/vmlDrawing" Target="../drawings/vmlDrawing31.vml"/><Relationship Id="rId6" Type="http://schemas.openxmlformats.org/officeDocument/2006/relationships/image" Target="../media/image156.emf"/><Relationship Id="rId11" Type="http://schemas.openxmlformats.org/officeDocument/2006/relationships/oleObject" Target="../embeddings/oleObject252.bin"/><Relationship Id="rId5" Type="http://schemas.openxmlformats.org/officeDocument/2006/relationships/oleObject" Target="../embeddings/oleObject249.bin"/><Relationship Id="rId15" Type="http://schemas.openxmlformats.org/officeDocument/2006/relationships/oleObject" Target="../embeddings/oleObject254.bin"/><Relationship Id="rId10" Type="http://schemas.openxmlformats.org/officeDocument/2006/relationships/image" Target="../media/image135.emf"/><Relationship Id="rId4" Type="http://schemas.openxmlformats.org/officeDocument/2006/relationships/image" Target="../media/image155.emf"/><Relationship Id="rId9" Type="http://schemas.openxmlformats.org/officeDocument/2006/relationships/oleObject" Target="../embeddings/oleObject251.bin"/><Relationship Id="rId14" Type="http://schemas.openxmlformats.org/officeDocument/2006/relationships/image" Target="../media/image15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134.emf"/><Relationship Id="rId13" Type="http://schemas.openxmlformats.org/officeDocument/2006/relationships/oleObject" Target="../embeddings/oleObject261.bin"/><Relationship Id="rId3" Type="http://schemas.openxmlformats.org/officeDocument/2006/relationships/oleObject" Target="../embeddings/oleObject256.bin"/><Relationship Id="rId7" Type="http://schemas.openxmlformats.org/officeDocument/2006/relationships/oleObject" Target="../embeddings/oleObject258.bin"/><Relationship Id="rId12" Type="http://schemas.openxmlformats.org/officeDocument/2006/relationships/image" Target="../media/image160.emf"/><Relationship Id="rId2" Type="http://schemas.openxmlformats.org/officeDocument/2006/relationships/slideLayout" Target="../slideLayouts/slideLayout1.xml"/><Relationship Id="rId16" Type="http://schemas.openxmlformats.org/officeDocument/2006/relationships/image" Target="../media/image162.emf"/><Relationship Id="rId1" Type="http://schemas.openxmlformats.org/officeDocument/2006/relationships/vmlDrawing" Target="../drawings/vmlDrawing32.vml"/><Relationship Id="rId6" Type="http://schemas.openxmlformats.org/officeDocument/2006/relationships/image" Target="../media/image156.emf"/><Relationship Id="rId11" Type="http://schemas.openxmlformats.org/officeDocument/2006/relationships/oleObject" Target="../embeddings/oleObject260.bin"/><Relationship Id="rId5" Type="http://schemas.openxmlformats.org/officeDocument/2006/relationships/oleObject" Target="../embeddings/oleObject257.bin"/><Relationship Id="rId15" Type="http://schemas.openxmlformats.org/officeDocument/2006/relationships/oleObject" Target="../embeddings/oleObject262.bin"/><Relationship Id="rId10" Type="http://schemas.openxmlformats.org/officeDocument/2006/relationships/image" Target="../media/image135.emf"/><Relationship Id="rId4" Type="http://schemas.openxmlformats.org/officeDocument/2006/relationships/image" Target="../media/image155.emf"/><Relationship Id="rId9" Type="http://schemas.openxmlformats.org/officeDocument/2006/relationships/oleObject" Target="../embeddings/oleObject259.bin"/><Relationship Id="rId14" Type="http://schemas.openxmlformats.org/officeDocument/2006/relationships/image" Target="../media/image161.emf"/></Relationships>
</file>

<file path=ppt/slides/_rels/slide38.xml.rels><?xml version="1.0" encoding="UTF-8" standalone="yes"?>
<Relationships xmlns="http://schemas.openxmlformats.org/package/2006/relationships"><Relationship Id="rId8" Type="http://schemas.openxmlformats.org/officeDocument/2006/relationships/image" Target="../media/image134.emf"/><Relationship Id="rId13" Type="http://schemas.openxmlformats.org/officeDocument/2006/relationships/oleObject" Target="../embeddings/oleObject268.bin"/><Relationship Id="rId3" Type="http://schemas.openxmlformats.org/officeDocument/2006/relationships/oleObject" Target="../embeddings/oleObject263.bin"/><Relationship Id="rId7" Type="http://schemas.openxmlformats.org/officeDocument/2006/relationships/oleObject" Target="../embeddings/oleObject265.bin"/><Relationship Id="rId12" Type="http://schemas.openxmlformats.org/officeDocument/2006/relationships/image" Target="../media/image163.emf"/><Relationship Id="rId2" Type="http://schemas.openxmlformats.org/officeDocument/2006/relationships/slideLayout" Target="../slideLayouts/slideLayout1.xml"/><Relationship Id="rId1" Type="http://schemas.openxmlformats.org/officeDocument/2006/relationships/vmlDrawing" Target="../drawings/vmlDrawing33.vml"/><Relationship Id="rId6" Type="http://schemas.openxmlformats.org/officeDocument/2006/relationships/image" Target="../media/image156.emf"/><Relationship Id="rId11" Type="http://schemas.openxmlformats.org/officeDocument/2006/relationships/oleObject" Target="../embeddings/oleObject267.bin"/><Relationship Id="rId5" Type="http://schemas.openxmlformats.org/officeDocument/2006/relationships/oleObject" Target="../embeddings/oleObject264.bin"/><Relationship Id="rId10" Type="http://schemas.openxmlformats.org/officeDocument/2006/relationships/image" Target="../media/image135.emf"/><Relationship Id="rId4" Type="http://schemas.openxmlformats.org/officeDocument/2006/relationships/image" Target="../media/image155.emf"/><Relationship Id="rId9" Type="http://schemas.openxmlformats.org/officeDocument/2006/relationships/oleObject" Target="../embeddings/oleObject266.bin"/><Relationship Id="rId14" Type="http://schemas.openxmlformats.org/officeDocument/2006/relationships/image" Target="../media/image164.emf"/></Relationships>
</file>

<file path=ppt/slides/_rels/slide39.xml.rels><?xml version="1.0" encoding="UTF-8" standalone="yes"?>
<Relationships xmlns="http://schemas.openxmlformats.org/package/2006/relationships"><Relationship Id="rId8" Type="http://schemas.openxmlformats.org/officeDocument/2006/relationships/image" Target="../media/image134.emf"/><Relationship Id="rId3" Type="http://schemas.openxmlformats.org/officeDocument/2006/relationships/oleObject" Target="../embeddings/oleObject269.bin"/><Relationship Id="rId7" Type="http://schemas.openxmlformats.org/officeDocument/2006/relationships/oleObject" Target="../embeddings/oleObject271.bin"/><Relationship Id="rId12" Type="http://schemas.openxmlformats.org/officeDocument/2006/relationships/image" Target="../media/image135.emf"/><Relationship Id="rId2" Type="http://schemas.openxmlformats.org/officeDocument/2006/relationships/slideLayout" Target="../slideLayouts/slideLayout1.xml"/><Relationship Id="rId1" Type="http://schemas.openxmlformats.org/officeDocument/2006/relationships/vmlDrawing" Target="../drawings/vmlDrawing34.vml"/><Relationship Id="rId6" Type="http://schemas.openxmlformats.org/officeDocument/2006/relationships/image" Target="../media/image166.emf"/><Relationship Id="rId11" Type="http://schemas.openxmlformats.org/officeDocument/2006/relationships/oleObject" Target="../embeddings/oleObject273.bin"/><Relationship Id="rId5" Type="http://schemas.openxmlformats.org/officeDocument/2006/relationships/oleObject" Target="../embeddings/oleObject270.bin"/><Relationship Id="rId10" Type="http://schemas.openxmlformats.org/officeDocument/2006/relationships/image" Target="../media/image167.emf"/><Relationship Id="rId4" Type="http://schemas.openxmlformats.org/officeDocument/2006/relationships/image" Target="../media/image165.emf"/><Relationship Id="rId9" Type="http://schemas.openxmlformats.org/officeDocument/2006/relationships/oleObject" Target="../embeddings/oleObject272.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34.emf"/><Relationship Id="rId13" Type="http://schemas.openxmlformats.org/officeDocument/2006/relationships/oleObject" Target="../embeddings/oleObject279.bin"/><Relationship Id="rId3" Type="http://schemas.openxmlformats.org/officeDocument/2006/relationships/oleObject" Target="../embeddings/oleObject274.bin"/><Relationship Id="rId7" Type="http://schemas.openxmlformats.org/officeDocument/2006/relationships/oleObject" Target="../embeddings/oleObject276.bin"/><Relationship Id="rId12" Type="http://schemas.openxmlformats.org/officeDocument/2006/relationships/image" Target="../media/image135.emf"/><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166.emf"/><Relationship Id="rId11" Type="http://schemas.openxmlformats.org/officeDocument/2006/relationships/oleObject" Target="../embeddings/oleObject278.bin"/><Relationship Id="rId5" Type="http://schemas.openxmlformats.org/officeDocument/2006/relationships/oleObject" Target="../embeddings/oleObject275.bin"/><Relationship Id="rId10" Type="http://schemas.openxmlformats.org/officeDocument/2006/relationships/image" Target="../media/image168.emf"/><Relationship Id="rId4" Type="http://schemas.openxmlformats.org/officeDocument/2006/relationships/image" Target="../media/image165.emf"/><Relationship Id="rId9" Type="http://schemas.openxmlformats.org/officeDocument/2006/relationships/oleObject" Target="../embeddings/oleObject277.bin"/><Relationship Id="rId14" Type="http://schemas.openxmlformats.org/officeDocument/2006/relationships/image" Target="../media/image169.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80.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image" Target="../media/image170.emf"/></Relationships>
</file>

<file path=ppt/slides/_rels/slide42.xml.rels><?xml version="1.0" encoding="UTF-8" standalone="yes"?>
<Relationships xmlns="http://schemas.openxmlformats.org/package/2006/relationships"><Relationship Id="rId8" Type="http://schemas.openxmlformats.org/officeDocument/2006/relationships/image" Target="../media/image173.emf"/><Relationship Id="rId3" Type="http://schemas.openxmlformats.org/officeDocument/2006/relationships/oleObject" Target="../embeddings/oleObject281.bin"/><Relationship Id="rId7" Type="http://schemas.openxmlformats.org/officeDocument/2006/relationships/oleObject" Target="../embeddings/oleObject283.bin"/><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172.emf"/><Relationship Id="rId5" Type="http://schemas.openxmlformats.org/officeDocument/2006/relationships/oleObject" Target="../embeddings/oleObject282.bin"/><Relationship Id="rId10" Type="http://schemas.openxmlformats.org/officeDocument/2006/relationships/image" Target="../media/image174.emf"/><Relationship Id="rId4" Type="http://schemas.openxmlformats.org/officeDocument/2006/relationships/image" Target="../media/image171.emf"/><Relationship Id="rId9" Type="http://schemas.openxmlformats.org/officeDocument/2006/relationships/oleObject" Target="../embeddings/oleObject284.bin"/></Relationships>
</file>

<file path=ppt/slides/_rels/slide43.xml.rels><?xml version="1.0" encoding="UTF-8" standalone="yes"?>
<Relationships xmlns="http://schemas.openxmlformats.org/package/2006/relationships"><Relationship Id="rId8" Type="http://schemas.openxmlformats.org/officeDocument/2006/relationships/image" Target="../media/image125.emf"/><Relationship Id="rId13" Type="http://schemas.openxmlformats.org/officeDocument/2006/relationships/oleObject" Target="../embeddings/oleObject291.bin"/><Relationship Id="rId3" Type="http://schemas.openxmlformats.org/officeDocument/2006/relationships/oleObject" Target="../embeddings/oleObject285.bin"/><Relationship Id="rId7" Type="http://schemas.openxmlformats.org/officeDocument/2006/relationships/oleObject" Target="../embeddings/oleObject288.bin"/><Relationship Id="rId12" Type="http://schemas.openxmlformats.org/officeDocument/2006/relationships/image" Target="../media/image127.emf"/><Relationship Id="rId2" Type="http://schemas.openxmlformats.org/officeDocument/2006/relationships/slideLayout" Target="../slideLayouts/slideLayout2.xml"/><Relationship Id="rId1" Type="http://schemas.openxmlformats.org/officeDocument/2006/relationships/vmlDrawing" Target="../drawings/vmlDrawing38.vml"/><Relationship Id="rId6" Type="http://schemas.openxmlformats.org/officeDocument/2006/relationships/image" Target="../media/image124.emf"/><Relationship Id="rId11" Type="http://schemas.openxmlformats.org/officeDocument/2006/relationships/oleObject" Target="../embeddings/oleObject290.bin"/><Relationship Id="rId5" Type="http://schemas.openxmlformats.org/officeDocument/2006/relationships/oleObject" Target="../embeddings/oleObject287.bin"/><Relationship Id="rId15" Type="http://schemas.openxmlformats.org/officeDocument/2006/relationships/image" Target="../media/image175.emf"/><Relationship Id="rId10" Type="http://schemas.openxmlformats.org/officeDocument/2006/relationships/image" Target="../media/image126.emf"/><Relationship Id="rId4" Type="http://schemas.openxmlformats.org/officeDocument/2006/relationships/oleObject" Target="../embeddings/oleObject286.bin"/><Relationship Id="rId9" Type="http://schemas.openxmlformats.org/officeDocument/2006/relationships/oleObject" Target="../embeddings/oleObject289.bin"/><Relationship Id="rId14" Type="http://schemas.openxmlformats.org/officeDocument/2006/relationships/oleObject" Target="../embeddings/oleObject292.bin"/></Relationships>
</file>

<file path=ppt/slides/_rels/slide44.xml.rels><?xml version="1.0" encoding="UTF-8" standalone="yes"?>
<Relationships xmlns="http://schemas.openxmlformats.org/package/2006/relationships"><Relationship Id="rId8" Type="http://schemas.openxmlformats.org/officeDocument/2006/relationships/image" Target="../media/image177.emf"/><Relationship Id="rId3" Type="http://schemas.openxmlformats.org/officeDocument/2006/relationships/oleObject" Target="../embeddings/oleObject293.bin"/><Relationship Id="rId7" Type="http://schemas.openxmlformats.org/officeDocument/2006/relationships/oleObject" Target="../embeddings/oleObject295.bin"/><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176.emf"/><Relationship Id="rId5" Type="http://schemas.openxmlformats.org/officeDocument/2006/relationships/oleObject" Target="../embeddings/oleObject294.bin"/><Relationship Id="rId10" Type="http://schemas.openxmlformats.org/officeDocument/2006/relationships/image" Target="../media/image178.emf"/><Relationship Id="rId4" Type="http://schemas.openxmlformats.org/officeDocument/2006/relationships/image" Target="../media/image137.emf"/><Relationship Id="rId9" Type="http://schemas.openxmlformats.org/officeDocument/2006/relationships/oleObject" Target="../embeddings/oleObject296.bin"/></Relationships>
</file>

<file path=ppt/slides/_rels/slide45.xml.rels><?xml version="1.0" encoding="UTF-8" standalone="yes"?>
<Relationships xmlns="http://schemas.openxmlformats.org/package/2006/relationships"><Relationship Id="rId8" Type="http://schemas.openxmlformats.org/officeDocument/2006/relationships/image" Target="../media/image181.emf"/><Relationship Id="rId13" Type="http://schemas.openxmlformats.org/officeDocument/2006/relationships/image" Target="../media/image183.emf"/><Relationship Id="rId3" Type="http://schemas.openxmlformats.org/officeDocument/2006/relationships/oleObject" Target="../embeddings/oleObject297.bin"/><Relationship Id="rId7" Type="http://schemas.openxmlformats.org/officeDocument/2006/relationships/oleObject" Target="../embeddings/oleObject299.bin"/><Relationship Id="rId12" Type="http://schemas.openxmlformats.org/officeDocument/2006/relationships/oleObject" Target="../embeddings/oleObject302.bin"/><Relationship Id="rId2" Type="http://schemas.openxmlformats.org/officeDocument/2006/relationships/slideLayout" Target="../slideLayouts/slideLayout1.xml"/><Relationship Id="rId1" Type="http://schemas.openxmlformats.org/officeDocument/2006/relationships/vmlDrawing" Target="../drawings/vmlDrawing40.vml"/><Relationship Id="rId6" Type="http://schemas.openxmlformats.org/officeDocument/2006/relationships/image" Target="../media/image180.emf"/><Relationship Id="rId11" Type="http://schemas.openxmlformats.org/officeDocument/2006/relationships/oleObject" Target="../embeddings/oleObject301.bin"/><Relationship Id="rId5" Type="http://schemas.openxmlformats.org/officeDocument/2006/relationships/oleObject" Target="../embeddings/oleObject298.bin"/><Relationship Id="rId10" Type="http://schemas.openxmlformats.org/officeDocument/2006/relationships/image" Target="../media/image182.emf"/><Relationship Id="rId4" Type="http://schemas.openxmlformats.org/officeDocument/2006/relationships/image" Target="../media/image179.emf"/><Relationship Id="rId9" Type="http://schemas.openxmlformats.org/officeDocument/2006/relationships/oleObject" Target="../embeddings/oleObject300.bin"/></Relationships>
</file>

<file path=ppt/slides/_rels/slide46.xml.rels><?xml version="1.0" encoding="UTF-8" standalone="yes"?>
<Relationships xmlns="http://schemas.openxmlformats.org/package/2006/relationships"><Relationship Id="rId8" Type="http://schemas.openxmlformats.org/officeDocument/2006/relationships/image" Target="../media/image185.emf"/><Relationship Id="rId3" Type="http://schemas.openxmlformats.org/officeDocument/2006/relationships/oleObject" Target="../embeddings/oleObject298.bin"/><Relationship Id="rId7" Type="http://schemas.openxmlformats.org/officeDocument/2006/relationships/oleObject" Target="../embeddings/oleObject304.bin"/><Relationship Id="rId2" Type="http://schemas.openxmlformats.org/officeDocument/2006/relationships/slideLayout" Target="../slideLayouts/slideLayout1.xml"/><Relationship Id="rId1" Type="http://schemas.openxmlformats.org/officeDocument/2006/relationships/vmlDrawing" Target="../drawings/vmlDrawing41.vml"/><Relationship Id="rId6" Type="http://schemas.openxmlformats.org/officeDocument/2006/relationships/image" Target="../media/image184.emf"/><Relationship Id="rId5" Type="http://schemas.openxmlformats.org/officeDocument/2006/relationships/oleObject" Target="../embeddings/oleObject303.bin"/><Relationship Id="rId4" Type="http://schemas.openxmlformats.org/officeDocument/2006/relationships/image" Target="../media/image180.emf"/></Relationships>
</file>

<file path=ppt/slides/_rels/slide47.xml.rels><?xml version="1.0" encoding="UTF-8" standalone="yes"?>
<Relationships xmlns="http://schemas.openxmlformats.org/package/2006/relationships"><Relationship Id="rId8" Type="http://schemas.openxmlformats.org/officeDocument/2006/relationships/image" Target="../media/image188.emf"/><Relationship Id="rId13" Type="http://schemas.openxmlformats.org/officeDocument/2006/relationships/oleObject" Target="../embeddings/oleObject310.bin"/><Relationship Id="rId3" Type="http://schemas.openxmlformats.org/officeDocument/2006/relationships/oleObject" Target="../embeddings/oleObject305.bin"/><Relationship Id="rId7" Type="http://schemas.openxmlformats.org/officeDocument/2006/relationships/oleObject" Target="../embeddings/oleObject307.bin"/><Relationship Id="rId12" Type="http://schemas.openxmlformats.org/officeDocument/2006/relationships/image" Target="../media/image190.emf"/><Relationship Id="rId2" Type="http://schemas.openxmlformats.org/officeDocument/2006/relationships/slideLayout" Target="../slideLayouts/slideLayout1.xml"/><Relationship Id="rId16" Type="http://schemas.openxmlformats.org/officeDocument/2006/relationships/image" Target="../media/image192.emf"/><Relationship Id="rId1" Type="http://schemas.openxmlformats.org/officeDocument/2006/relationships/vmlDrawing" Target="../drawings/vmlDrawing42.vml"/><Relationship Id="rId6" Type="http://schemas.openxmlformats.org/officeDocument/2006/relationships/image" Target="../media/image187.emf"/><Relationship Id="rId11" Type="http://schemas.openxmlformats.org/officeDocument/2006/relationships/oleObject" Target="../embeddings/oleObject309.bin"/><Relationship Id="rId5" Type="http://schemas.openxmlformats.org/officeDocument/2006/relationships/oleObject" Target="../embeddings/oleObject306.bin"/><Relationship Id="rId15" Type="http://schemas.openxmlformats.org/officeDocument/2006/relationships/oleObject" Target="../embeddings/oleObject311.bin"/><Relationship Id="rId10" Type="http://schemas.openxmlformats.org/officeDocument/2006/relationships/image" Target="../media/image189.emf"/><Relationship Id="rId4" Type="http://schemas.openxmlformats.org/officeDocument/2006/relationships/image" Target="../media/image186.emf"/><Relationship Id="rId9" Type="http://schemas.openxmlformats.org/officeDocument/2006/relationships/oleObject" Target="../embeddings/oleObject308.bin"/><Relationship Id="rId14" Type="http://schemas.openxmlformats.org/officeDocument/2006/relationships/image" Target="../media/image191.emf"/></Relationships>
</file>

<file path=ppt/slides/_rels/slide48.xml.rels><?xml version="1.0" encoding="UTF-8" standalone="yes"?>
<Relationships xmlns="http://schemas.openxmlformats.org/package/2006/relationships"><Relationship Id="rId8" Type="http://schemas.openxmlformats.org/officeDocument/2006/relationships/image" Target="../media/image193.emf"/><Relationship Id="rId3" Type="http://schemas.openxmlformats.org/officeDocument/2006/relationships/oleObject" Target="../embeddings/oleObject312.bin"/><Relationship Id="rId7" Type="http://schemas.openxmlformats.org/officeDocument/2006/relationships/oleObject" Target="../embeddings/oleObject314.bin"/><Relationship Id="rId12" Type="http://schemas.openxmlformats.org/officeDocument/2006/relationships/image" Target="../media/image192.emf"/><Relationship Id="rId2" Type="http://schemas.openxmlformats.org/officeDocument/2006/relationships/slideLayout" Target="../slideLayouts/slideLayout1.xml"/><Relationship Id="rId1" Type="http://schemas.openxmlformats.org/officeDocument/2006/relationships/vmlDrawing" Target="../drawings/vmlDrawing43.vml"/><Relationship Id="rId6" Type="http://schemas.openxmlformats.org/officeDocument/2006/relationships/image" Target="../media/image187.emf"/><Relationship Id="rId11" Type="http://schemas.openxmlformats.org/officeDocument/2006/relationships/oleObject" Target="../embeddings/oleObject316.bin"/><Relationship Id="rId5" Type="http://schemas.openxmlformats.org/officeDocument/2006/relationships/oleObject" Target="../embeddings/oleObject313.bin"/><Relationship Id="rId10" Type="http://schemas.openxmlformats.org/officeDocument/2006/relationships/image" Target="../media/image194.emf"/><Relationship Id="rId4" Type="http://schemas.openxmlformats.org/officeDocument/2006/relationships/image" Target="../media/image186.emf"/><Relationship Id="rId9" Type="http://schemas.openxmlformats.org/officeDocument/2006/relationships/oleObject" Target="../embeddings/oleObject315.bin"/></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17.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image" Target="../media/image19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8" Type="http://schemas.openxmlformats.org/officeDocument/2006/relationships/image" Target="../media/image189.emf"/><Relationship Id="rId13" Type="http://schemas.openxmlformats.org/officeDocument/2006/relationships/oleObject" Target="../embeddings/oleObject323.bin"/><Relationship Id="rId18" Type="http://schemas.openxmlformats.org/officeDocument/2006/relationships/image" Target="../media/image202.emf"/><Relationship Id="rId3" Type="http://schemas.openxmlformats.org/officeDocument/2006/relationships/oleObject" Target="../embeddings/oleObject318.bin"/><Relationship Id="rId21" Type="http://schemas.openxmlformats.org/officeDocument/2006/relationships/oleObject" Target="../embeddings/oleObject327.bin"/><Relationship Id="rId7" Type="http://schemas.openxmlformats.org/officeDocument/2006/relationships/oleObject" Target="../embeddings/oleObject320.bin"/><Relationship Id="rId12" Type="http://schemas.openxmlformats.org/officeDocument/2006/relationships/image" Target="../media/image199.emf"/><Relationship Id="rId17" Type="http://schemas.openxmlformats.org/officeDocument/2006/relationships/oleObject" Target="../embeddings/oleObject325.bin"/><Relationship Id="rId2" Type="http://schemas.openxmlformats.org/officeDocument/2006/relationships/slideLayout" Target="../slideLayouts/slideLayout1.xml"/><Relationship Id="rId16" Type="http://schemas.openxmlformats.org/officeDocument/2006/relationships/image" Target="../media/image201.emf"/><Relationship Id="rId20" Type="http://schemas.openxmlformats.org/officeDocument/2006/relationships/image" Target="../media/image203.emf"/><Relationship Id="rId1" Type="http://schemas.openxmlformats.org/officeDocument/2006/relationships/vmlDrawing" Target="../drawings/vmlDrawing45.vml"/><Relationship Id="rId6" Type="http://schemas.openxmlformats.org/officeDocument/2006/relationships/image" Target="../media/image197.emf"/><Relationship Id="rId11" Type="http://schemas.openxmlformats.org/officeDocument/2006/relationships/oleObject" Target="../embeddings/oleObject322.bin"/><Relationship Id="rId5" Type="http://schemas.openxmlformats.org/officeDocument/2006/relationships/oleObject" Target="../embeddings/oleObject319.bin"/><Relationship Id="rId15" Type="http://schemas.openxmlformats.org/officeDocument/2006/relationships/oleObject" Target="../embeddings/oleObject324.bin"/><Relationship Id="rId10" Type="http://schemas.openxmlformats.org/officeDocument/2006/relationships/image" Target="../media/image198.emf"/><Relationship Id="rId19" Type="http://schemas.openxmlformats.org/officeDocument/2006/relationships/oleObject" Target="../embeddings/oleObject326.bin"/><Relationship Id="rId4" Type="http://schemas.openxmlformats.org/officeDocument/2006/relationships/image" Target="../media/image196.emf"/><Relationship Id="rId9" Type="http://schemas.openxmlformats.org/officeDocument/2006/relationships/oleObject" Target="../embeddings/oleObject321.bin"/><Relationship Id="rId14" Type="http://schemas.openxmlformats.org/officeDocument/2006/relationships/image" Target="../media/image200.emf"/><Relationship Id="rId22" Type="http://schemas.openxmlformats.org/officeDocument/2006/relationships/image" Target="../media/image204.emf"/></Relationships>
</file>

<file path=ppt/slides/_rels/slide51.xml.rels><?xml version="1.0" encoding="UTF-8" standalone="yes"?>
<Relationships xmlns="http://schemas.openxmlformats.org/package/2006/relationships"><Relationship Id="rId8" Type="http://schemas.openxmlformats.org/officeDocument/2006/relationships/image" Target="../media/image202.emf"/><Relationship Id="rId3" Type="http://schemas.openxmlformats.org/officeDocument/2006/relationships/oleObject" Target="../embeddings/oleObject328.bin"/><Relationship Id="rId7" Type="http://schemas.openxmlformats.org/officeDocument/2006/relationships/oleObject" Target="../embeddings/oleObject330.bin"/><Relationship Id="rId2" Type="http://schemas.openxmlformats.org/officeDocument/2006/relationships/slideLayout" Target="../slideLayouts/slideLayout1.xml"/><Relationship Id="rId1" Type="http://schemas.openxmlformats.org/officeDocument/2006/relationships/vmlDrawing" Target="../drawings/vmlDrawing46.vml"/><Relationship Id="rId6" Type="http://schemas.openxmlformats.org/officeDocument/2006/relationships/image" Target="../media/image201.emf"/><Relationship Id="rId5" Type="http://schemas.openxmlformats.org/officeDocument/2006/relationships/oleObject" Target="../embeddings/oleObject329.bin"/><Relationship Id="rId10" Type="http://schemas.openxmlformats.org/officeDocument/2006/relationships/image" Target="../media/image203.emf"/><Relationship Id="rId4" Type="http://schemas.openxmlformats.org/officeDocument/2006/relationships/image" Target="../media/image205.emf"/><Relationship Id="rId9" Type="http://schemas.openxmlformats.org/officeDocument/2006/relationships/oleObject" Target="../embeddings/oleObject331.bin"/></Relationships>
</file>

<file path=ppt/slides/_rels/slide52.xml.rels><?xml version="1.0" encoding="UTF-8" standalone="yes"?>
<Relationships xmlns="http://schemas.openxmlformats.org/package/2006/relationships"><Relationship Id="rId8" Type="http://schemas.openxmlformats.org/officeDocument/2006/relationships/image" Target="../media/image208.emf"/><Relationship Id="rId3" Type="http://schemas.openxmlformats.org/officeDocument/2006/relationships/oleObject" Target="../embeddings/oleObject332.bin"/><Relationship Id="rId7" Type="http://schemas.openxmlformats.org/officeDocument/2006/relationships/oleObject" Target="../embeddings/oleObject334.bin"/><Relationship Id="rId2" Type="http://schemas.openxmlformats.org/officeDocument/2006/relationships/slideLayout" Target="../slideLayouts/slideLayout1.xml"/><Relationship Id="rId1" Type="http://schemas.openxmlformats.org/officeDocument/2006/relationships/vmlDrawing" Target="../drawings/vmlDrawing47.vml"/><Relationship Id="rId6" Type="http://schemas.openxmlformats.org/officeDocument/2006/relationships/image" Target="../media/image207.emf"/><Relationship Id="rId5" Type="http://schemas.openxmlformats.org/officeDocument/2006/relationships/oleObject" Target="../embeddings/oleObject333.bin"/><Relationship Id="rId4" Type="http://schemas.openxmlformats.org/officeDocument/2006/relationships/image" Target="../media/image206.emf"/></Relationships>
</file>

<file path=ppt/slides/_rels/slide53.xml.rels><?xml version="1.0" encoding="UTF-8" standalone="yes"?>
<Relationships xmlns="http://schemas.openxmlformats.org/package/2006/relationships"><Relationship Id="rId8" Type="http://schemas.openxmlformats.org/officeDocument/2006/relationships/image" Target="../media/image211.emf"/><Relationship Id="rId3" Type="http://schemas.openxmlformats.org/officeDocument/2006/relationships/oleObject" Target="../embeddings/oleObject335.bin"/><Relationship Id="rId7" Type="http://schemas.openxmlformats.org/officeDocument/2006/relationships/oleObject" Target="../embeddings/oleObject337.bin"/><Relationship Id="rId12" Type="http://schemas.openxmlformats.org/officeDocument/2006/relationships/image" Target="../media/image213.emf"/><Relationship Id="rId2" Type="http://schemas.openxmlformats.org/officeDocument/2006/relationships/slideLayout" Target="../slideLayouts/slideLayout1.xml"/><Relationship Id="rId1" Type="http://schemas.openxmlformats.org/officeDocument/2006/relationships/vmlDrawing" Target="../drawings/vmlDrawing48.vml"/><Relationship Id="rId6" Type="http://schemas.openxmlformats.org/officeDocument/2006/relationships/image" Target="../media/image210.emf"/><Relationship Id="rId11" Type="http://schemas.openxmlformats.org/officeDocument/2006/relationships/oleObject" Target="../embeddings/oleObject339.bin"/><Relationship Id="rId5" Type="http://schemas.openxmlformats.org/officeDocument/2006/relationships/oleObject" Target="../embeddings/oleObject336.bin"/><Relationship Id="rId10" Type="http://schemas.openxmlformats.org/officeDocument/2006/relationships/image" Target="../media/image212.emf"/><Relationship Id="rId4" Type="http://schemas.openxmlformats.org/officeDocument/2006/relationships/image" Target="../media/image209.emf"/><Relationship Id="rId9" Type="http://schemas.openxmlformats.org/officeDocument/2006/relationships/oleObject" Target="../embeddings/oleObject338.bin"/></Relationships>
</file>

<file path=ppt/slides/_rels/slide54.xml.rels><?xml version="1.0" encoding="UTF-8" standalone="yes"?>
<Relationships xmlns="http://schemas.openxmlformats.org/package/2006/relationships"><Relationship Id="rId8" Type="http://schemas.openxmlformats.org/officeDocument/2006/relationships/image" Target="../media/image216.emf"/><Relationship Id="rId3" Type="http://schemas.openxmlformats.org/officeDocument/2006/relationships/oleObject" Target="../embeddings/oleObject340.bin"/><Relationship Id="rId7" Type="http://schemas.openxmlformats.org/officeDocument/2006/relationships/oleObject" Target="../embeddings/oleObject342.bin"/><Relationship Id="rId2" Type="http://schemas.openxmlformats.org/officeDocument/2006/relationships/slideLayout" Target="../slideLayouts/slideLayout1.xml"/><Relationship Id="rId1" Type="http://schemas.openxmlformats.org/officeDocument/2006/relationships/vmlDrawing" Target="../drawings/vmlDrawing49.vml"/><Relationship Id="rId6" Type="http://schemas.openxmlformats.org/officeDocument/2006/relationships/image" Target="../media/image215.emf"/><Relationship Id="rId5" Type="http://schemas.openxmlformats.org/officeDocument/2006/relationships/oleObject" Target="../embeddings/oleObject341.bin"/><Relationship Id="rId4" Type="http://schemas.openxmlformats.org/officeDocument/2006/relationships/image" Target="../media/image214.emf"/></Relationships>
</file>

<file path=ppt/slides/_rels/slide55.xml.rels><?xml version="1.0" encoding="UTF-8" standalone="yes"?>
<Relationships xmlns="http://schemas.openxmlformats.org/package/2006/relationships"><Relationship Id="rId8" Type="http://schemas.openxmlformats.org/officeDocument/2006/relationships/image" Target="../media/image187.emf"/><Relationship Id="rId13" Type="http://schemas.openxmlformats.org/officeDocument/2006/relationships/oleObject" Target="../embeddings/oleObject348.bin"/><Relationship Id="rId3" Type="http://schemas.openxmlformats.org/officeDocument/2006/relationships/oleObject" Target="../embeddings/oleObject343.bin"/><Relationship Id="rId7" Type="http://schemas.openxmlformats.org/officeDocument/2006/relationships/oleObject" Target="../embeddings/oleObject345.bin"/><Relationship Id="rId12" Type="http://schemas.openxmlformats.org/officeDocument/2006/relationships/image" Target="../media/image218.emf"/><Relationship Id="rId2" Type="http://schemas.openxmlformats.org/officeDocument/2006/relationships/slideLayout" Target="../slideLayouts/slideLayout1.xml"/><Relationship Id="rId1" Type="http://schemas.openxmlformats.org/officeDocument/2006/relationships/vmlDrawing" Target="../drawings/vmlDrawing50.vml"/><Relationship Id="rId6" Type="http://schemas.openxmlformats.org/officeDocument/2006/relationships/image" Target="../media/image186.emf"/><Relationship Id="rId11" Type="http://schemas.openxmlformats.org/officeDocument/2006/relationships/oleObject" Target="../embeddings/oleObject347.bin"/><Relationship Id="rId5" Type="http://schemas.openxmlformats.org/officeDocument/2006/relationships/oleObject" Target="../embeddings/oleObject344.bin"/><Relationship Id="rId10" Type="http://schemas.openxmlformats.org/officeDocument/2006/relationships/image" Target="../media/image192.emf"/><Relationship Id="rId4" Type="http://schemas.openxmlformats.org/officeDocument/2006/relationships/image" Target="../media/image217.emf"/><Relationship Id="rId9" Type="http://schemas.openxmlformats.org/officeDocument/2006/relationships/oleObject" Target="../embeddings/oleObject346.bin"/><Relationship Id="rId14" Type="http://schemas.openxmlformats.org/officeDocument/2006/relationships/image" Target="../media/image191.emf"/></Relationships>
</file>

<file path=ppt/slides/_rels/slide56.xml.rels><?xml version="1.0" encoding="UTF-8" standalone="yes"?>
<Relationships xmlns="http://schemas.openxmlformats.org/package/2006/relationships"><Relationship Id="rId8" Type="http://schemas.openxmlformats.org/officeDocument/2006/relationships/image" Target="../media/image219.emf"/><Relationship Id="rId13" Type="http://schemas.openxmlformats.org/officeDocument/2006/relationships/image" Target="../media/image192.emf"/><Relationship Id="rId3" Type="http://schemas.openxmlformats.org/officeDocument/2006/relationships/oleObject" Target="../embeddings/oleObject349.bin"/><Relationship Id="rId7" Type="http://schemas.openxmlformats.org/officeDocument/2006/relationships/oleObject" Target="../embeddings/oleObject351.bin"/><Relationship Id="rId12" Type="http://schemas.openxmlformats.org/officeDocument/2006/relationships/oleObject" Target="../embeddings/oleObject354.bin"/><Relationship Id="rId2" Type="http://schemas.openxmlformats.org/officeDocument/2006/relationships/slideLayout" Target="../slideLayouts/slideLayout1.xml"/><Relationship Id="rId1" Type="http://schemas.openxmlformats.org/officeDocument/2006/relationships/vmlDrawing" Target="../drawings/vmlDrawing51.vml"/><Relationship Id="rId6" Type="http://schemas.openxmlformats.org/officeDocument/2006/relationships/image" Target="../media/image187.emf"/><Relationship Id="rId11" Type="http://schemas.openxmlformats.org/officeDocument/2006/relationships/oleObject" Target="../embeddings/oleObject353.bin"/><Relationship Id="rId5" Type="http://schemas.openxmlformats.org/officeDocument/2006/relationships/oleObject" Target="../embeddings/oleObject350.bin"/><Relationship Id="rId10" Type="http://schemas.openxmlformats.org/officeDocument/2006/relationships/image" Target="../media/image220.emf"/><Relationship Id="rId4" Type="http://schemas.openxmlformats.org/officeDocument/2006/relationships/image" Target="../media/image186.emf"/><Relationship Id="rId9" Type="http://schemas.openxmlformats.org/officeDocument/2006/relationships/oleObject" Target="../embeddings/oleObject352.bin"/></Relationships>
</file>

<file path=ppt/slides/_rels/slide57.xml.rels><?xml version="1.0" encoding="UTF-8" standalone="yes"?>
<Relationships xmlns="http://schemas.openxmlformats.org/package/2006/relationships"><Relationship Id="rId8" Type="http://schemas.openxmlformats.org/officeDocument/2006/relationships/image" Target="../media/image202.emf"/><Relationship Id="rId3" Type="http://schemas.openxmlformats.org/officeDocument/2006/relationships/oleObject" Target="../embeddings/oleObject355.bin"/><Relationship Id="rId7" Type="http://schemas.openxmlformats.org/officeDocument/2006/relationships/oleObject" Target="../embeddings/oleObject357.bin"/><Relationship Id="rId12" Type="http://schemas.openxmlformats.org/officeDocument/2006/relationships/image" Target="../media/image222.emf"/><Relationship Id="rId2" Type="http://schemas.openxmlformats.org/officeDocument/2006/relationships/slideLayout" Target="../slideLayouts/slideLayout1.xml"/><Relationship Id="rId1" Type="http://schemas.openxmlformats.org/officeDocument/2006/relationships/vmlDrawing" Target="../drawings/vmlDrawing52.vml"/><Relationship Id="rId6" Type="http://schemas.openxmlformats.org/officeDocument/2006/relationships/image" Target="../media/image201.emf"/><Relationship Id="rId11" Type="http://schemas.openxmlformats.org/officeDocument/2006/relationships/oleObject" Target="../embeddings/oleObject359.bin"/><Relationship Id="rId5" Type="http://schemas.openxmlformats.org/officeDocument/2006/relationships/oleObject" Target="../embeddings/oleObject356.bin"/><Relationship Id="rId10" Type="http://schemas.openxmlformats.org/officeDocument/2006/relationships/image" Target="../media/image203.emf"/><Relationship Id="rId4" Type="http://schemas.openxmlformats.org/officeDocument/2006/relationships/image" Target="../media/image221.emf"/><Relationship Id="rId9" Type="http://schemas.openxmlformats.org/officeDocument/2006/relationships/oleObject" Target="../embeddings/oleObject358.bin"/></Relationships>
</file>

<file path=ppt/slides/_rels/slide58.xml.rels><?xml version="1.0" encoding="UTF-8" standalone="yes"?>
<Relationships xmlns="http://schemas.openxmlformats.org/package/2006/relationships"><Relationship Id="rId8" Type="http://schemas.openxmlformats.org/officeDocument/2006/relationships/image" Target="../media/image203.emf"/><Relationship Id="rId3" Type="http://schemas.openxmlformats.org/officeDocument/2006/relationships/oleObject" Target="../embeddings/oleObject360.bin"/><Relationship Id="rId7" Type="http://schemas.openxmlformats.org/officeDocument/2006/relationships/oleObject" Target="../embeddings/oleObject362.bin"/><Relationship Id="rId2" Type="http://schemas.openxmlformats.org/officeDocument/2006/relationships/slideLayout" Target="../slideLayouts/slideLayout1.xml"/><Relationship Id="rId1" Type="http://schemas.openxmlformats.org/officeDocument/2006/relationships/vmlDrawing" Target="../drawings/vmlDrawing53.vml"/><Relationship Id="rId6" Type="http://schemas.openxmlformats.org/officeDocument/2006/relationships/image" Target="../media/image202.emf"/><Relationship Id="rId5" Type="http://schemas.openxmlformats.org/officeDocument/2006/relationships/oleObject" Target="../embeddings/oleObject361.bin"/><Relationship Id="rId10" Type="http://schemas.openxmlformats.org/officeDocument/2006/relationships/image" Target="../media/image223.emf"/><Relationship Id="rId4" Type="http://schemas.openxmlformats.org/officeDocument/2006/relationships/image" Target="../media/image201.emf"/><Relationship Id="rId9" Type="http://schemas.openxmlformats.org/officeDocument/2006/relationships/oleObject" Target="../embeddings/oleObject363.bin"/></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366.bin"/><Relationship Id="rId13" Type="http://schemas.openxmlformats.org/officeDocument/2006/relationships/image" Target="../media/image228.emf"/><Relationship Id="rId3" Type="http://schemas.openxmlformats.org/officeDocument/2006/relationships/notesSlide" Target="../notesSlides/notesSlide1.xml"/><Relationship Id="rId7" Type="http://schemas.openxmlformats.org/officeDocument/2006/relationships/image" Target="../media/image225.emf"/><Relationship Id="rId12" Type="http://schemas.openxmlformats.org/officeDocument/2006/relationships/oleObject" Target="../embeddings/oleObject368.bin"/><Relationship Id="rId17" Type="http://schemas.openxmlformats.org/officeDocument/2006/relationships/image" Target="../media/image230.emf"/><Relationship Id="rId2" Type="http://schemas.openxmlformats.org/officeDocument/2006/relationships/slideLayout" Target="../slideLayouts/slideLayout2.xml"/><Relationship Id="rId16" Type="http://schemas.openxmlformats.org/officeDocument/2006/relationships/oleObject" Target="../embeddings/oleObject370.bin"/><Relationship Id="rId1" Type="http://schemas.openxmlformats.org/officeDocument/2006/relationships/vmlDrawing" Target="../drawings/vmlDrawing54.vml"/><Relationship Id="rId6" Type="http://schemas.openxmlformats.org/officeDocument/2006/relationships/oleObject" Target="../embeddings/oleObject365.bin"/><Relationship Id="rId11" Type="http://schemas.openxmlformats.org/officeDocument/2006/relationships/image" Target="../media/image227.emf"/><Relationship Id="rId5" Type="http://schemas.openxmlformats.org/officeDocument/2006/relationships/image" Target="../media/image224.emf"/><Relationship Id="rId15" Type="http://schemas.openxmlformats.org/officeDocument/2006/relationships/image" Target="../media/image229.emf"/><Relationship Id="rId10" Type="http://schemas.openxmlformats.org/officeDocument/2006/relationships/oleObject" Target="../embeddings/oleObject367.bin"/><Relationship Id="rId4" Type="http://schemas.openxmlformats.org/officeDocument/2006/relationships/oleObject" Target="../embeddings/oleObject364.bin"/><Relationship Id="rId9" Type="http://schemas.openxmlformats.org/officeDocument/2006/relationships/image" Target="../media/image226.emf"/><Relationship Id="rId14" Type="http://schemas.openxmlformats.org/officeDocument/2006/relationships/oleObject" Target="../embeddings/oleObject369.bin"/></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32.emf"/><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oleObject" Target="../embeddings/oleObject372.bin"/><Relationship Id="rId5" Type="http://schemas.openxmlformats.org/officeDocument/2006/relationships/image" Target="../media/image231.emf"/><Relationship Id="rId4" Type="http://schemas.openxmlformats.org/officeDocument/2006/relationships/oleObject" Target="../embeddings/oleObject371.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56.vml"/><Relationship Id="rId5" Type="http://schemas.openxmlformats.org/officeDocument/2006/relationships/image" Target="../media/image233.emf"/><Relationship Id="rId4" Type="http://schemas.openxmlformats.org/officeDocument/2006/relationships/oleObject" Target="../embeddings/oleObject373.bin"/></Relationships>
</file>

<file path=ppt/slides/_rels/slide62.xml.rels><?xml version="1.0" encoding="UTF-8" standalone="yes"?>
<Relationships xmlns="http://schemas.openxmlformats.org/package/2006/relationships"><Relationship Id="rId8" Type="http://schemas.openxmlformats.org/officeDocument/2006/relationships/oleObject" Target="../embeddings/oleObject376.bin"/><Relationship Id="rId3" Type="http://schemas.openxmlformats.org/officeDocument/2006/relationships/notesSlide" Target="../notesSlides/notesSlide4.xml"/><Relationship Id="rId7" Type="http://schemas.openxmlformats.org/officeDocument/2006/relationships/image" Target="../media/image235.emf"/><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oleObject" Target="../embeddings/oleObject375.bin"/><Relationship Id="rId11" Type="http://schemas.openxmlformats.org/officeDocument/2006/relationships/image" Target="../media/image237.emf"/><Relationship Id="rId5" Type="http://schemas.openxmlformats.org/officeDocument/2006/relationships/image" Target="../media/image234.emf"/><Relationship Id="rId10" Type="http://schemas.openxmlformats.org/officeDocument/2006/relationships/oleObject" Target="../embeddings/oleObject377.bin"/><Relationship Id="rId4" Type="http://schemas.openxmlformats.org/officeDocument/2006/relationships/oleObject" Target="../embeddings/oleObject374.bin"/><Relationship Id="rId9" Type="http://schemas.openxmlformats.org/officeDocument/2006/relationships/image" Target="../media/image236.emf"/></Relationships>
</file>

<file path=ppt/slides/_rels/slide63.xml.rels><?xml version="1.0" encoding="UTF-8" standalone="yes"?>
<Relationships xmlns="http://schemas.openxmlformats.org/package/2006/relationships"><Relationship Id="rId8" Type="http://schemas.openxmlformats.org/officeDocument/2006/relationships/oleObject" Target="../embeddings/oleObject380.bin"/><Relationship Id="rId13" Type="http://schemas.openxmlformats.org/officeDocument/2006/relationships/image" Target="../media/image242.emf"/><Relationship Id="rId3" Type="http://schemas.openxmlformats.org/officeDocument/2006/relationships/notesSlide" Target="../notesSlides/notesSlide5.xml"/><Relationship Id="rId7" Type="http://schemas.openxmlformats.org/officeDocument/2006/relationships/image" Target="../media/image239.emf"/><Relationship Id="rId12" Type="http://schemas.openxmlformats.org/officeDocument/2006/relationships/oleObject" Target="../embeddings/oleObject382.bin"/><Relationship Id="rId2" Type="http://schemas.openxmlformats.org/officeDocument/2006/relationships/slideLayout" Target="../slideLayouts/slideLayout2.xml"/><Relationship Id="rId1" Type="http://schemas.openxmlformats.org/officeDocument/2006/relationships/vmlDrawing" Target="../drawings/vmlDrawing58.vml"/><Relationship Id="rId6" Type="http://schemas.openxmlformats.org/officeDocument/2006/relationships/oleObject" Target="../embeddings/oleObject379.bin"/><Relationship Id="rId11" Type="http://schemas.openxmlformats.org/officeDocument/2006/relationships/image" Target="../media/image241.emf"/><Relationship Id="rId5" Type="http://schemas.openxmlformats.org/officeDocument/2006/relationships/image" Target="../media/image238.emf"/><Relationship Id="rId15" Type="http://schemas.openxmlformats.org/officeDocument/2006/relationships/image" Target="../media/image243.emf"/><Relationship Id="rId10" Type="http://schemas.openxmlformats.org/officeDocument/2006/relationships/oleObject" Target="../embeddings/oleObject381.bin"/><Relationship Id="rId4" Type="http://schemas.openxmlformats.org/officeDocument/2006/relationships/oleObject" Target="../embeddings/oleObject378.bin"/><Relationship Id="rId9" Type="http://schemas.openxmlformats.org/officeDocument/2006/relationships/image" Target="../media/image240.emf"/><Relationship Id="rId14" Type="http://schemas.openxmlformats.org/officeDocument/2006/relationships/oleObject" Target="../embeddings/oleObject383.bin"/></Relationships>
</file>

<file path=ppt/slides/_rels/slide64.xml.rels><?xml version="1.0" encoding="UTF-8" standalone="yes"?>
<Relationships xmlns="http://schemas.openxmlformats.org/package/2006/relationships"><Relationship Id="rId8" Type="http://schemas.openxmlformats.org/officeDocument/2006/relationships/oleObject" Target="../embeddings/oleObject386.bin"/><Relationship Id="rId13" Type="http://schemas.openxmlformats.org/officeDocument/2006/relationships/image" Target="../media/image248.emf"/><Relationship Id="rId18" Type="http://schemas.openxmlformats.org/officeDocument/2006/relationships/oleObject" Target="../embeddings/oleObject391.bin"/><Relationship Id="rId3" Type="http://schemas.openxmlformats.org/officeDocument/2006/relationships/notesSlide" Target="../notesSlides/notesSlide6.xml"/><Relationship Id="rId7" Type="http://schemas.openxmlformats.org/officeDocument/2006/relationships/image" Target="../media/image245.emf"/><Relationship Id="rId12" Type="http://schemas.openxmlformats.org/officeDocument/2006/relationships/oleObject" Target="../embeddings/oleObject388.bin"/><Relationship Id="rId17" Type="http://schemas.openxmlformats.org/officeDocument/2006/relationships/image" Target="../media/image250.emf"/><Relationship Id="rId2" Type="http://schemas.openxmlformats.org/officeDocument/2006/relationships/slideLayout" Target="../slideLayouts/slideLayout2.xml"/><Relationship Id="rId16" Type="http://schemas.openxmlformats.org/officeDocument/2006/relationships/oleObject" Target="../embeddings/oleObject390.bin"/><Relationship Id="rId1" Type="http://schemas.openxmlformats.org/officeDocument/2006/relationships/vmlDrawing" Target="../drawings/vmlDrawing59.vml"/><Relationship Id="rId6" Type="http://schemas.openxmlformats.org/officeDocument/2006/relationships/oleObject" Target="../embeddings/oleObject385.bin"/><Relationship Id="rId11" Type="http://schemas.openxmlformats.org/officeDocument/2006/relationships/image" Target="../media/image247.emf"/><Relationship Id="rId5" Type="http://schemas.openxmlformats.org/officeDocument/2006/relationships/image" Target="../media/image244.emf"/><Relationship Id="rId15" Type="http://schemas.openxmlformats.org/officeDocument/2006/relationships/image" Target="../media/image249.emf"/><Relationship Id="rId10" Type="http://schemas.openxmlformats.org/officeDocument/2006/relationships/oleObject" Target="../embeddings/oleObject387.bin"/><Relationship Id="rId19" Type="http://schemas.openxmlformats.org/officeDocument/2006/relationships/image" Target="../media/image251.emf"/><Relationship Id="rId4" Type="http://schemas.openxmlformats.org/officeDocument/2006/relationships/oleObject" Target="../embeddings/oleObject384.bin"/><Relationship Id="rId9" Type="http://schemas.openxmlformats.org/officeDocument/2006/relationships/image" Target="../media/image246.emf"/><Relationship Id="rId14" Type="http://schemas.openxmlformats.org/officeDocument/2006/relationships/oleObject" Target="../embeddings/oleObject389.bin"/></Relationships>
</file>

<file path=ppt/slides/_rels/slide65.xml.rels><?xml version="1.0" encoding="UTF-8" standalone="yes"?>
<Relationships xmlns="http://schemas.openxmlformats.org/package/2006/relationships"><Relationship Id="rId8" Type="http://schemas.openxmlformats.org/officeDocument/2006/relationships/oleObject" Target="../embeddings/oleObject394.bin"/><Relationship Id="rId3" Type="http://schemas.openxmlformats.org/officeDocument/2006/relationships/notesSlide" Target="../notesSlides/notesSlide7.xml"/><Relationship Id="rId7" Type="http://schemas.openxmlformats.org/officeDocument/2006/relationships/image" Target="../media/image252.emf"/><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oleObject" Target="../embeddings/oleObject393.bin"/><Relationship Id="rId5" Type="http://schemas.openxmlformats.org/officeDocument/2006/relationships/image" Target="../media/image244.emf"/><Relationship Id="rId4" Type="http://schemas.openxmlformats.org/officeDocument/2006/relationships/oleObject" Target="../embeddings/oleObject392.bin"/><Relationship Id="rId9" Type="http://schemas.openxmlformats.org/officeDocument/2006/relationships/image" Target="../media/image253.emf"/></Relationships>
</file>

<file path=ppt/slides/_rels/slide7.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11.bin"/><Relationship Id="rId18" Type="http://schemas.openxmlformats.org/officeDocument/2006/relationships/image" Target="../media/image12.emf"/><Relationship Id="rId3" Type="http://schemas.openxmlformats.org/officeDocument/2006/relationships/oleObject" Target="../embeddings/oleObject6.bin"/><Relationship Id="rId21" Type="http://schemas.openxmlformats.org/officeDocument/2006/relationships/oleObject" Target="../embeddings/oleObject15.bin"/><Relationship Id="rId7" Type="http://schemas.openxmlformats.org/officeDocument/2006/relationships/oleObject" Target="../embeddings/oleObject8.bin"/><Relationship Id="rId12" Type="http://schemas.openxmlformats.org/officeDocument/2006/relationships/image" Target="../media/image9.emf"/><Relationship Id="rId17" Type="http://schemas.openxmlformats.org/officeDocument/2006/relationships/oleObject" Target="../embeddings/oleObject13.bin"/><Relationship Id="rId2" Type="http://schemas.openxmlformats.org/officeDocument/2006/relationships/slideLayout" Target="../slideLayouts/slideLayout1.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vmlDrawing" Target="../drawings/vmlDrawing4.vml"/><Relationship Id="rId6" Type="http://schemas.openxmlformats.org/officeDocument/2006/relationships/image" Target="../media/image6.e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8.emf"/><Relationship Id="rId19" Type="http://schemas.openxmlformats.org/officeDocument/2006/relationships/oleObject" Target="../embeddings/oleObject14.bin"/><Relationship Id="rId4" Type="http://schemas.openxmlformats.org/officeDocument/2006/relationships/image" Target="../media/image3.emf"/><Relationship Id="rId9" Type="http://schemas.openxmlformats.org/officeDocument/2006/relationships/oleObject" Target="../embeddings/oleObject9.bin"/><Relationship Id="rId14" Type="http://schemas.openxmlformats.org/officeDocument/2006/relationships/image" Target="../media/image10.emf"/><Relationship Id="rId22" Type="http://schemas.openxmlformats.org/officeDocument/2006/relationships/image" Target="../media/image14.emf"/></Relationships>
</file>

<file path=ppt/slides/_rels/slide9.xml.rels><?xml version="1.0" encoding="UTF-8" standalone="yes"?>
<Relationships xmlns="http://schemas.openxmlformats.org/package/2006/relationships"><Relationship Id="rId8" Type="http://schemas.openxmlformats.org/officeDocument/2006/relationships/image" Target="../media/image7.emf"/><Relationship Id="rId13" Type="http://schemas.openxmlformats.org/officeDocument/2006/relationships/oleObject" Target="../embeddings/oleObject21.bin"/><Relationship Id="rId18" Type="http://schemas.openxmlformats.org/officeDocument/2006/relationships/image" Target="../media/image18.emf"/><Relationship Id="rId3" Type="http://schemas.openxmlformats.org/officeDocument/2006/relationships/oleObject" Target="../embeddings/oleObject16.bin"/><Relationship Id="rId7" Type="http://schemas.openxmlformats.org/officeDocument/2006/relationships/oleObject" Target="../embeddings/oleObject18.bin"/><Relationship Id="rId12" Type="http://schemas.openxmlformats.org/officeDocument/2006/relationships/image" Target="../media/image9.emf"/><Relationship Id="rId17" Type="http://schemas.openxmlformats.org/officeDocument/2006/relationships/oleObject" Target="../embeddings/oleObject23.bin"/><Relationship Id="rId2" Type="http://schemas.openxmlformats.org/officeDocument/2006/relationships/slideLayout" Target="../slideLayouts/slideLayout1.xml"/><Relationship Id="rId16" Type="http://schemas.openxmlformats.org/officeDocument/2006/relationships/image" Target="../media/image17.emf"/><Relationship Id="rId20" Type="http://schemas.openxmlformats.org/officeDocument/2006/relationships/image" Target="../media/image19.emf"/><Relationship Id="rId1" Type="http://schemas.openxmlformats.org/officeDocument/2006/relationships/vmlDrawing" Target="../drawings/vmlDrawing5.vml"/><Relationship Id="rId6" Type="http://schemas.openxmlformats.org/officeDocument/2006/relationships/image" Target="../media/image15.emf"/><Relationship Id="rId11" Type="http://schemas.openxmlformats.org/officeDocument/2006/relationships/oleObject" Target="../embeddings/oleObject20.bin"/><Relationship Id="rId5" Type="http://schemas.openxmlformats.org/officeDocument/2006/relationships/oleObject" Target="../embeddings/oleObject17.bin"/><Relationship Id="rId15" Type="http://schemas.openxmlformats.org/officeDocument/2006/relationships/oleObject" Target="../embeddings/oleObject22.bin"/><Relationship Id="rId10" Type="http://schemas.openxmlformats.org/officeDocument/2006/relationships/image" Target="../media/image8.emf"/><Relationship Id="rId19" Type="http://schemas.openxmlformats.org/officeDocument/2006/relationships/oleObject" Target="../embeddings/oleObject24.bin"/><Relationship Id="rId4" Type="http://schemas.openxmlformats.org/officeDocument/2006/relationships/image" Target="../media/image3.emf"/><Relationship Id="rId9" Type="http://schemas.openxmlformats.org/officeDocument/2006/relationships/oleObject" Target="../embeddings/oleObject19.bin"/><Relationship Id="rId14"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8" y="856298"/>
            <a:ext cx="8754742" cy="646331"/>
          </a:xfrm>
          <a:prstGeom prst="rect">
            <a:avLst/>
          </a:prstGeom>
          <a:noFill/>
        </p:spPr>
        <p:txBody>
          <a:bodyPr wrap="square" rtlCol="0">
            <a:spAutoFit/>
          </a:bodyPr>
          <a:lstStyle/>
          <a:p>
            <a:r>
              <a:rPr lang="en-US" sz="3600" dirty="0">
                <a:solidFill>
                  <a:srgbClr val="FF0000"/>
                </a:solidFill>
                <a:latin typeface="Apple Chancery"/>
                <a:cs typeface="Apple Chancery"/>
              </a:rPr>
              <a:t>T</a:t>
            </a:r>
            <a:r>
              <a:rPr lang="en-US" sz="2800" dirty="0">
                <a:solidFill>
                  <a:srgbClr val="FF0000"/>
                </a:solidFill>
                <a:latin typeface="Apple Chancery"/>
                <a:cs typeface="Apple Chancery"/>
              </a:rPr>
              <a:t>he Island Series: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31" name="TextBox 30"/>
          <p:cNvSpPr txBox="1"/>
          <p:nvPr/>
        </p:nvSpPr>
        <p:spPr>
          <a:xfrm>
            <a:off x="516258" y="1514267"/>
            <a:ext cx="8322942" cy="4216539"/>
          </a:xfrm>
          <a:prstGeom prst="rect">
            <a:avLst/>
          </a:prstGeom>
          <a:noFill/>
        </p:spPr>
        <p:txBody>
          <a:bodyPr wrap="square" rtlCol="0">
            <a:spAutoFit/>
          </a:bodyPr>
          <a:lstStyle/>
          <a:p>
            <a:r>
              <a:rPr lang="en-US" sz="2000" dirty="0">
                <a:solidFill>
                  <a:srgbClr val="000000"/>
                </a:solidFill>
                <a:latin typeface="Times New Roman"/>
                <a:cs typeface="Times New Roman"/>
              </a:rPr>
              <a:t>You have been kidnapped by a crazed physics nerd and left on an island with twenty-four hours to solve the following problem.  Solve the problem and you get to leave.  Don’t solve the problem and you don’t.</a:t>
            </a:r>
          </a:p>
          <a:p>
            <a:endParaRPr lang="en-US" sz="2000" dirty="0">
              <a:solidFill>
                <a:srgbClr val="000000"/>
              </a:solidFill>
              <a:latin typeface="Times New Roman"/>
              <a:cs typeface="Times New Roman"/>
            </a:endParaRPr>
          </a:p>
          <a:p>
            <a:r>
              <a:rPr lang="en-US" sz="2800" dirty="0">
                <a:solidFill>
                  <a:srgbClr val="0000FF"/>
                </a:solidFill>
                <a:latin typeface="Apple Chancery"/>
                <a:cs typeface="Apple Chancery"/>
              </a:rPr>
              <a:t>The problem</a:t>
            </a:r>
            <a:r>
              <a:rPr lang="en-US" sz="2000" dirty="0">
                <a:solidFill>
                  <a:srgbClr val="000000"/>
                </a:solidFill>
                <a:latin typeface="Times New Roman"/>
                <a:cs typeface="Times New Roman"/>
              </a:rPr>
              <a:t>:  </a:t>
            </a:r>
            <a:r>
              <a:rPr lang="en-US" sz="2000" dirty="0">
                <a:latin typeface="Times New Roman"/>
                <a:cs typeface="Times New Roman"/>
              </a:rPr>
              <a:t>You are told that a mass will be accelerated, and the question will be, “Will the </a:t>
            </a:r>
            <a:r>
              <a:rPr lang="en-US" sz="2000" i="1" dirty="0">
                <a:solidFill>
                  <a:srgbClr val="FF0000"/>
                </a:solidFill>
                <a:latin typeface="Times New Roman"/>
                <a:cs typeface="Times New Roman"/>
              </a:rPr>
              <a:t>velocity change</a:t>
            </a:r>
            <a:r>
              <a:rPr lang="en-US" sz="2000" dirty="0">
                <a:latin typeface="Times New Roman"/>
                <a:cs typeface="Times New Roman"/>
              </a:rPr>
              <a:t> be relatively big or relatively small.”    You respond with a, “What the hell, how should I know,” at which time your captor says, “Oh, yeah, OK, well, I’ll let you ask two questions before giving your answer, but not “is the velocity change big or small” . . . and know that I (the captor) had a bad experience with kinematics when young and any allusion to that approach will outrage me.”  </a:t>
            </a:r>
          </a:p>
          <a:p>
            <a:endParaRPr lang="en-US" sz="2000" dirty="0">
              <a:latin typeface="Times New Roman"/>
              <a:cs typeface="Times New Roman"/>
            </a:endParaRPr>
          </a:p>
          <a:p>
            <a:r>
              <a:rPr lang="en-US" sz="2000" dirty="0">
                <a:latin typeface="Times New Roman"/>
                <a:cs typeface="Times New Roman"/>
              </a:rPr>
              <a:t>What two questions should you ask?  </a:t>
            </a:r>
            <a:endParaRPr lang="en-US" sz="2400" dirty="0">
              <a:latin typeface="Times New Roman"/>
              <a:cs typeface="Times New Roman"/>
            </a:endParaRPr>
          </a:p>
        </p:txBody>
      </p:sp>
    </p:spTree>
    <p:extLst>
      <p:ext uri="{BB962C8B-B14F-4D97-AF65-F5344CB8AC3E}">
        <p14:creationId xmlns:p14="http://schemas.microsoft.com/office/powerpoint/2010/main" val="194457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61"/>
          <p:cNvCxnSpPr/>
          <p:nvPr/>
        </p:nvCxnSpPr>
        <p:spPr>
          <a:xfrm>
            <a:off x="431800" y="5487281"/>
            <a:ext cx="3542243" cy="20663"/>
          </a:xfrm>
          <a:prstGeom prst="straightConnector1">
            <a:avLst/>
          </a:prstGeom>
          <a:ln w="1270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a:off x="5321300" y="5778478"/>
            <a:ext cx="3010431" cy="21566"/>
          </a:xfrm>
          <a:prstGeom prst="straightConnector1">
            <a:avLst/>
          </a:prstGeom>
          <a:ln w="1270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p:nvPr/>
        </p:nvCxnSpPr>
        <p:spPr>
          <a:xfrm flipH="1" flipV="1">
            <a:off x="6361642" y="4716113"/>
            <a:ext cx="1057276" cy="1341787"/>
          </a:xfrm>
          <a:prstGeom prst="straightConnector1">
            <a:avLst/>
          </a:prstGeom>
          <a:ln w="1270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V="1">
            <a:off x="2095500" y="4382494"/>
            <a:ext cx="1150409" cy="1479573"/>
          </a:xfrm>
          <a:prstGeom prst="straightConnector1">
            <a:avLst/>
          </a:prstGeom>
          <a:ln w="1270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4145492" y="3090840"/>
            <a:ext cx="890588"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a:off x="4582055" y="3090840"/>
            <a:ext cx="2982913" cy="0"/>
          </a:xfrm>
          <a:prstGeom prst="straightConnector1">
            <a:avLst/>
          </a:prstGeom>
          <a:ln w="1270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flipH="1" flipV="1">
            <a:off x="4218517" y="1939941"/>
            <a:ext cx="1153583" cy="1450959"/>
          </a:xfrm>
          <a:prstGeom prst="straightConnector1">
            <a:avLst/>
          </a:prstGeom>
          <a:ln w="1270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10.)</a:t>
            </a:r>
          </a:p>
        </p:txBody>
      </p:sp>
      <p:cxnSp>
        <p:nvCxnSpPr>
          <p:cNvPr id="20" name="Straight Arrow Connector 19"/>
          <p:cNvCxnSpPr/>
          <p:nvPr/>
        </p:nvCxnSpPr>
        <p:spPr>
          <a:xfrm flipV="1">
            <a:off x="5124980" y="3090839"/>
            <a:ext cx="15494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H="1" flipV="1">
            <a:off x="4553480" y="2347252"/>
            <a:ext cx="571500" cy="74358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7" name="Object 26"/>
          <p:cNvGraphicFramePr>
            <a:graphicFrameLocks noChangeAspect="1"/>
          </p:cNvGraphicFramePr>
          <p:nvPr>
            <p:extLst>
              <p:ext uri="{D42A27DB-BD31-4B8C-83A1-F6EECF244321}">
                <p14:modId xmlns:p14="http://schemas.microsoft.com/office/powerpoint/2010/main" val="500038236"/>
              </p:ext>
            </p:extLst>
          </p:nvPr>
        </p:nvGraphicFramePr>
        <p:xfrm>
          <a:off x="4582055" y="2748711"/>
          <a:ext cx="204787" cy="287338"/>
        </p:xfrm>
        <a:graphic>
          <a:graphicData uri="http://schemas.openxmlformats.org/presentationml/2006/ole">
            <mc:AlternateContent xmlns:mc="http://schemas.openxmlformats.org/markup-compatibility/2006">
              <mc:Choice xmlns:v="urn:schemas-microsoft-com:vml" Requires="v">
                <p:oleObj spid="_x0000_s807423" name="Equation" r:id="rId3" imgW="127000" imgH="177800" progId="Equation.DSMT4">
                  <p:embed/>
                </p:oleObj>
              </mc:Choice>
              <mc:Fallback>
                <p:oleObj name="Equation" r:id="rId3" imgW="127000" imgH="177800" progId="Equation.DSMT4">
                  <p:embed/>
                  <p:pic>
                    <p:nvPicPr>
                      <p:cNvPr id="0" name=""/>
                      <p:cNvPicPr/>
                      <p:nvPr/>
                    </p:nvPicPr>
                    <p:blipFill>
                      <a:blip r:embed="rId4"/>
                      <a:stretch>
                        <a:fillRect/>
                      </a:stretch>
                    </p:blipFill>
                    <p:spPr>
                      <a:xfrm>
                        <a:off x="4582055" y="2748711"/>
                        <a:ext cx="204787" cy="287338"/>
                      </a:xfrm>
                      <a:prstGeom prst="rect">
                        <a:avLst/>
                      </a:prstGeom>
                    </p:spPr>
                  </p:pic>
                </p:oleObj>
              </mc:Fallback>
            </mc:AlternateContent>
          </a:graphicData>
        </a:graphic>
      </p:graphicFrame>
      <p:sp>
        <p:nvSpPr>
          <p:cNvPr id="24" name="TextBox 23"/>
          <p:cNvSpPr txBox="1"/>
          <p:nvPr/>
        </p:nvSpPr>
        <p:spPr>
          <a:xfrm>
            <a:off x="274956" y="400160"/>
            <a:ext cx="8587104" cy="830997"/>
          </a:xfrm>
          <a:prstGeom prst="rect">
            <a:avLst/>
          </a:prstGeom>
          <a:noFill/>
        </p:spPr>
        <p:txBody>
          <a:bodyPr wrap="square" rtlCol="0">
            <a:spAutoFit/>
          </a:bodyPr>
          <a:lstStyle/>
          <a:p>
            <a:r>
              <a:rPr lang="en-US" sz="2800" dirty="0">
                <a:solidFill>
                  <a:srgbClr val="FF0000"/>
                </a:solidFill>
                <a:latin typeface="Apple Chancery"/>
                <a:cs typeface="Apple Chancery"/>
              </a:rPr>
              <a:t>Minor note: </a:t>
            </a:r>
            <a:r>
              <a:rPr lang="en-US" sz="2000" dirty="0">
                <a:solidFill>
                  <a:srgbClr val="000000"/>
                </a:solidFill>
                <a:latin typeface="Times New Roman"/>
                <a:cs typeface="Times New Roman"/>
              </a:rPr>
              <a:t>It’s important to be able to determine the </a:t>
            </a:r>
            <a:r>
              <a:rPr lang="en-US" sz="2000" i="1" dirty="0">
                <a:solidFill>
                  <a:srgbClr val="FF0000"/>
                </a:solidFill>
                <a:latin typeface="Times New Roman"/>
                <a:cs typeface="Times New Roman"/>
              </a:rPr>
              <a:t>angle</a:t>
            </a:r>
            <a:r>
              <a:rPr lang="en-US" sz="2000" dirty="0">
                <a:solidFill>
                  <a:srgbClr val="000000"/>
                </a:solidFill>
                <a:latin typeface="Times New Roman"/>
                <a:cs typeface="Times New Roman"/>
              </a:rPr>
              <a:t> between the </a:t>
            </a:r>
            <a:r>
              <a:rPr lang="en-US" sz="2000" i="1" dirty="0">
                <a:solidFill>
                  <a:srgbClr val="FF0000"/>
                </a:solidFill>
                <a:latin typeface="Times New Roman"/>
                <a:cs typeface="Times New Roman"/>
              </a:rPr>
              <a:t>line of each vector</a:t>
            </a:r>
            <a:r>
              <a:rPr lang="en-US" sz="2000" dirty="0">
                <a:solidFill>
                  <a:srgbClr val="000000"/>
                </a:solidFill>
                <a:latin typeface="Times New Roman"/>
                <a:cs typeface="Times New Roman"/>
              </a:rPr>
              <a:t>.  Notice that you </a:t>
            </a:r>
            <a:r>
              <a:rPr lang="en-US" sz="2000" dirty="0">
                <a:solidFill>
                  <a:srgbClr val="0000FF"/>
                </a:solidFill>
                <a:latin typeface="Times New Roman"/>
                <a:cs typeface="Times New Roman"/>
              </a:rPr>
              <a:t>need a vertex </a:t>
            </a:r>
            <a:r>
              <a:rPr lang="en-US" sz="2000" dirty="0">
                <a:solidFill>
                  <a:srgbClr val="000000"/>
                </a:solidFill>
                <a:latin typeface="Times New Roman"/>
                <a:cs typeface="Times New Roman"/>
              </a:rPr>
              <a:t>to define an angle . . .   </a:t>
            </a:r>
            <a:endParaRPr lang="en-US" sz="2000" dirty="0">
              <a:latin typeface="Apple Chancery"/>
              <a:cs typeface="Apple Chancery"/>
            </a:endParaRPr>
          </a:p>
        </p:txBody>
      </p:sp>
      <p:sp>
        <p:nvSpPr>
          <p:cNvPr id="42" name="TextBox 41"/>
          <p:cNvSpPr txBox="1"/>
          <p:nvPr/>
        </p:nvSpPr>
        <p:spPr>
          <a:xfrm>
            <a:off x="247016" y="1472725"/>
            <a:ext cx="2051684" cy="523220"/>
          </a:xfrm>
          <a:prstGeom prst="rect">
            <a:avLst/>
          </a:prstGeom>
          <a:noFill/>
        </p:spPr>
        <p:txBody>
          <a:bodyPr wrap="square" rtlCol="0">
            <a:spAutoFit/>
          </a:bodyPr>
          <a:lstStyle/>
          <a:p>
            <a:r>
              <a:rPr lang="en-US" sz="2800" dirty="0">
                <a:solidFill>
                  <a:srgbClr val="FF0000"/>
                </a:solidFill>
                <a:latin typeface="Apple Chancery"/>
                <a:cs typeface="Apple Chancery"/>
              </a:rPr>
              <a:t>Examples:</a:t>
            </a:r>
            <a:endParaRPr lang="en-US" sz="2400" dirty="0">
              <a:latin typeface="Apple Chancery"/>
              <a:cs typeface="Apple Chancery"/>
            </a:endParaRPr>
          </a:p>
        </p:txBody>
      </p:sp>
      <p:sp>
        <p:nvSpPr>
          <p:cNvPr id="8" name="Freeform 7"/>
          <p:cNvSpPr/>
          <p:nvPr/>
        </p:nvSpPr>
        <p:spPr>
          <a:xfrm>
            <a:off x="4831292" y="2892380"/>
            <a:ext cx="139700" cy="190500"/>
          </a:xfrm>
          <a:custGeom>
            <a:avLst/>
            <a:gdLst>
              <a:gd name="connsiteX0" fmla="*/ 139700 w 139700"/>
              <a:gd name="connsiteY0" fmla="*/ 0 h 190500"/>
              <a:gd name="connsiteX1" fmla="*/ 38100 w 139700"/>
              <a:gd name="connsiteY1" fmla="*/ 88900 h 190500"/>
              <a:gd name="connsiteX2" fmla="*/ 0 w 139700"/>
              <a:gd name="connsiteY2" fmla="*/ 190500 h 190500"/>
            </a:gdLst>
            <a:ahLst/>
            <a:cxnLst>
              <a:cxn ang="0">
                <a:pos x="connsiteX0" y="connsiteY0"/>
              </a:cxn>
              <a:cxn ang="0">
                <a:pos x="connsiteX1" y="connsiteY1"/>
              </a:cxn>
              <a:cxn ang="0">
                <a:pos x="connsiteX2" y="connsiteY2"/>
              </a:cxn>
            </a:cxnLst>
            <a:rect l="l" t="t" r="r" b="b"/>
            <a:pathLst>
              <a:path w="139700" h="190500">
                <a:moveTo>
                  <a:pt x="139700" y="0"/>
                </a:moveTo>
                <a:cubicBezTo>
                  <a:pt x="100541" y="28575"/>
                  <a:pt x="61383" y="57150"/>
                  <a:pt x="38100" y="88900"/>
                </a:cubicBezTo>
                <a:cubicBezTo>
                  <a:pt x="14817" y="120650"/>
                  <a:pt x="0" y="190500"/>
                  <a:pt x="0" y="1905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5" name="Straight Arrow Connector 34"/>
          <p:cNvCxnSpPr/>
          <p:nvPr/>
        </p:nvCxnSpPr>
        <p:spPr>
          <a:xfrm flipV="1">
            <a:off x="835556" y="5487282"/>
            <a:ext cx="15494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384956" y="4743695"/>
            <a:ext cx="582612" cy="74358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276509497"/>
              </p:ext>
            </p:extLst>
          </p:nvPr>
        </p:nvGraphicFramePr>
        <p:xfrm>
          <a:off x="2605618" y="5220605"/>
          <a:ext cx="204787" cy="287338"/>
        </p:xfrm>
        <a:graphic>
          <a:graphicData uri="http://schemas.openxmlformats.org/presentationml/2006/ole">
            <mc:AlternateContent xmlns:mc="http://schemas.openxmlformats.org/markup-compatibility/2006">
              <mc:Choice xmlns:v="urn:schemas-microsoft-com:vml" Requires="v">
                <p:oleObj spid="_x0000_s807424" name="Equation" r:id="rId5" imgW="127000" imgH="177800" progId="Equation.DSMT4">
                  <p:embed/>
                </p:oleObj>
              </mc:Choice>
              <mc:Fallback>
                <p:oleObj name="Equation" r:id="rId5" imgW="127000" imgH="177800" progId="Equation.DSMT4">
                  <p:embed/>
                  <p:pic>
                    <p:nvPicPr>
                      <p:cNvPr id="0" name=""/>
                      <p:cNvPicPr/>
                      <p:nvPr/>
                    </p:nvPicPr>
                    <p:blipFill>
                      <a:blip r:embed="rId4"/>
                      <a:stretch>
                        <a:fillRect/>
                      </a:stretch>
                    </p:blipFill>
                    <p:spPr>
                      <a:xfrm>
                        <a:off x="2605618" y="5220605"/>
                        <a:ext cx="204787" cy="287338"/>
                      </a:xfrm>
                      <a:prstGeom prst="rect">
                        <a:avLst/>
                      </a:prstGeom>
                    </p:spPr>
                  </p:pic>
                </p:oleObj>
              </mc:Fallback>
            </mc:AlternateContent>
          </a:graphicData>
        </a:graphic>
      </p:graphicFrame>
      <p:cxnSp>
        <p:nvCxnSpPr>
          <p:cNvPr id="41" name="Straight Connector 40"/>
          <p:cNvCxnSpPr/>
          <p:nvPr/>
        </p:nvCxnSpPr>
        <p:spPr>
          <a:xfrm>
            <a:off x="2473856" y="5501593"/>
            <a:ext cx="890588"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sp>
        <p:nvSpPr>
          <p:cNvPr id="46" name="Freeform 45"/>
          <p:cNvSpPr/>
          <p:nvPr/>
        </p:nvSpPr>
        <p:spPr>
          <a:xfrm flipH="1">
            <a:off x="2495021" y="5317443"/>
            <a:ext cx="139700" cy="190500"/>
          </a:xfrm>
          <a:custGeom>
            <a:avLst/>
            <a:gdLst>
              <a:gd name="connsiteX0" fmla="*/ 139700 w 139700"/>
              <a:gd name="connsiteY0" fmla="*/ 0 h 190500"/>
              <a:gd name="connsiteX1" fmla="*/ 38100 w 139700"/>
              <a:gd name="connsiteY1" fmla="*/ 88900 h 190500"/>
              <a:gd name="connsiteX2" fmla="*/ 0 w 139700"/>
              <a:gd name="connsiteY2" fmla="*/ 190500 h 190500"/>
            </a:gdLst>
            <a:ahLst/>
            <a:cxnLst>
              <a:cxn ang="0">
                <a:pos x="connsiteX0" y="connsiteY0"/>
              </a:cxn>
              <a:cxn ang="0">
                <a:pos x="connsiteX1" y="connsiteY1"/>
              </a:cxn>
              <a:cxn ang="0">
                <a:pos x="connsiteX2" y="connsiteY2"/>
              </a:cxn>
            </a:cxnLst>
            <a:rect l="l" t="t" r="r" b="b"/>
            <a:pathLst>
              <a:path w="139700" h="190500">
                <a:moveTo>
                  <a:pt x="139700" y="0"/>
                </a:moveTo>
                <a:cubicBezTo>
                  <a:pt x="100541" y="28575"/>
                  <a:pt x="61383" y="57150"/>
                  <a:pt x="38100" y="88900"/>
                </a:cubicBezTo>
                <a:cubicBezTo>
                  <a:pt x="14817" y="120650"/>
                  <a:pt x="0" y="190500"/>
                  <a:pt x="0" y="1905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7" name="Straight Arrow Connector 46"/>
          <p:cNvCxnSpPr/>
          <p:nvPr/>
        </p:nvCxnSpPr>
        <p:spPr>
          <a:xfrm flipV="1">
            <a:off x="5653088" y="5786437"/>
            <a:ext cx="1549400"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6618288" y="5042850"/>
            <a:ext cx="571500" cy="74358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9" name="Object 48"/>
          <p:cNvGraphicFramePr>
            <a:graphicFrameLocks noChangeAspect="1"/>
          </p:cNvGraphicFramePr>
          <p:nvPr>
            <p:extLst>
              <p:ext uri="{D42A27DB-BD31-4B8C-83A1-F6EECF244321}">
                <p14:modId xmlns:p14="http://schemas.microsoft.com/office/powerpoint/2010/main" val="3291935674"/>
              </p:ext>
            </p:extLst>
          </p:nvPr>
        </p:nvGraphicFramePr>
        <p:xfrm>
          <a:off x="6674380" y="5444309"/>
          <a:ext cx="204787" cy="287338"/>
        </p:xfrm>
        <a:graphic>
          <a:graphicData uri="http://schemas.openxmlformats.org/presentationml/2006/ole">
            <mc:AlternateContent xmlns:mc="http://schemas.openxmlformats.org/markup-compatibility/2006">
              <mc:Choice xmlns:v="urn:schemas-microsoft-com:vml" Requires="v">
                <p:oleObj spid="_x0000_s807425" name="Equation" r:id="rId6" imgW="127000" imgH="177800" progId="Equation.DSMT4">
                  <p:embed/>
                </p:oleObj>
              </mc:Choice>
              <mc:Fallback>
                <p:oleObj name="Equation" r:id="rId6" imgW="127000" imgH="177800" progId="Equation.DSMT4">
                  <p:embed/>
                  <p:pic>
                    <p:nvPicPr>
                      <p:cNvPr id="0" name=""/>
                      <p:cNvPicPr/>
                      <p:nvPr/>
                    </p:nvPicPr>
                    <p:blipFill>
                      <a:blip r:embed="rId4"/>
                      <a:stretch>
                        <a:fillRect/>
                      </a:stretch>
                    </p:blipFill>
                    <p:spPr>
                      <a:xfrm>
                        <a:off x="6674380" y="5444309"/>
                        <a:ext cx="204787" cy="287338"/>
                      </a:xfrm>
                      <a:prstGeom prst="rect">
                        <a:avLst/>
                      </a:prstGeom>
                    </p:spPr>
                  </p:pic>
                </p:oleObj>
              </mc:Fallback>
            </mc:AlternateContent>
          </a:graphicData>
        </a:graphic>
      </p:graphicFrame>
      <p:sp>
        <p:nvSpPr>
          <p:cNvPr id="51" name="Freeform 50"/>
          <p:cNvSpPr/>
          <p:nvPr/>
        </p:nvSpPr>
        <p:spPr>
          <a:xfrm>
            <a:off x="6879167" y="5587978"/>
            <a:ext cx="139700" cy="190500"/>
          </a:xfrm>
          <a:custGeom>
            <a:avLst/>
            <a:gdLst>
              <a:gd name="connsiteX0" fmla="*/ 139700 w 139700"/>
              <a:gd name="connsiteY0" fmla="*/ 0 h 190500"/>
              <a:gd name="connsiteX1" fmla="*/ 38100 w 139700"/>
              <a:gd name="connsiteY1" fmla="*/ 88900 h 190500"/>
              <a:gd name="connsiteX2" fmla="*/ 0 w 139700"/>
              <a:gd name="connsiteY2" fmla="*/ 190500 h 190500"/>
            </a:gdLst>
            <a:ahLst/>
            <a:cxnLst>
              <a:cxn ang="0">
                <a:pos x="connsiteX0" y="connsiteY0"/>
              </a:cxn>
              <a:cxn ang="0">
                <a:pos x="connsiteX1" y="connsiteY1"/>
              </a:cxn>
              <a:cxn ang="0">
                <a:pos x="connsiteX2" y="connsiteY2"/>
              </a:cxn>
            </a:cxnLst>
            <a:rect l="l" t="t" r="r" b="b"/>
            <a:pathLst>
              <a:path w="139700" h="190500">
                <a:moveTo>
                  <a:pt x="139700" y="0"/>
                </a:moveTo>
                <a:cubicBezTo>
                  <a:pt x="100541" y="28575"/>
                  <a:pt x="61383" y="57150"/>
                  <a:pt x="38100" y="88900"/>
                </a:cubicBezTo>
                <a:cubicBezTo>
                  <a:pt x="14817" y="120650"/>
                  <a:pt x="0" y="190500"/>
                  <a:pt x="0" y="1905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2" name="Freeform 11"/>
          <p:cNvSpPr/>
          <p:nvPr/>
        </p:nvSpPr>
        <p:spPr>
          <a:xfrm>
            <a:off x="4991100" y="2906244"/>
            <a:ext cx="330200" cy="167156"/>
          </a:xfrm>
          <a:custGeom>
            <a:avLst/>
            <a:gdLst>
              <a:gd name="connsiteX0" fmla="*/ 0 w 330200"/>
              <a:gd name="connsiteY0" fmla="*/ 14756 h 167156"/>
              <a:gd name="connsiteX1" fmla="*/ 127000 w 330200"/>
              <a:gd name="connsiteY1" fmla="*/ 2056 h 167156"/>
              <a:gd name="connsiteX2" fmla="*/ 241300 w 330200"/>
              <a:gd name="connsiteY2" fmla="*/ 52856 h 167156"/>
              <a:gd name="connsiteX3" fmla="*/ 330200 w 330200"/>
              <a:gd name="connsiteY3" fmla="*/ 167156 h 167156"/>
            </a:gdLst>
            <a:ahLst/>
            <a:cxnLst>
              <a:cxn ang="0">
                <a:pos x="connsiteX0" y="connsiteY0"/>
              </a:cxn>
              <a:cxn ang="0">
                <a:pos x="connsiteX1" y="connsiteY1"/>
              </a:cxn>
              <a:cxn ang="0">
                <a:pos x="connsiteX2" y="connsiteY2"/>
              </a:cxn>
              <a:cxn ang="0">
                <a:pos x="connsiteX3" y="connsiteY3"/>
              </a:cxn>
            </a:cxnLst>
            <a:rect l="l" t="t" r="r" b="b"/>
            <a:pathLst>
              <a:path w="330200" h="167156">
                <a:moveTo>
                  <a:pt x="0" y="14756"/>
                </a:moveTo>
                <a:cubicBezTo>
                  <a:pt x="43391" y="5231"/>
                  <a:pt x="86783" y="-4294"/>
                  <a:pt x="127000" y="2056"/>
                </a:cubicBezTo>
                <a:cubicBezTo>
                  <a:pt x="167217" y="8406"/>
                  <a:pt x="207433" y="25339"/>
                  <a:pt x="241300" y="52856"/>
                </a:cubicBezTo>
                <a:cubicBezTo>
                  <a:pt x="275167" y="80373"/>
                  <a:pt x="330200" y="167156"/>
                  <a:pt x="330200" y="167156"/>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3690655680"/>
              </p:ext>
            </p:extLst>
          </p:nvPr>
        </p:nvGraphicFramePr>
        <p:xfrm>
          <a:off x="3500968" y="1582753"/>
          <a:ext cx="962025" cy="306387"/>
        </p:xfrm>
        <a:graphic>
          <a:graphicData uri="http://schemas.openxmlformats.org/presentationml/2006/ole">
            <mc:AlternateContent xmlns:mc="http://schemas.openxmlformats.org/markup-compatibility/2006">
              <mc:Choice xmlns:v="urn:schemas-microsoft-com:vml" Requires="v">
                <p:oleObj spid="_x0000_s807426" name="Equation" r:id="rId7" imgW="596900" imgH="190500" progId="Equation.DSMT4">
                  <p:embed/>
                </p:oleObj>
              </mc:Choice>
              <mc:Fallback>
                <p:oleObj name="Equation" r:id="rId7" imgW="596900" imgH="190500" progId="Equation.DSMT4">
                  <p:embed/>
                  <p:pic>
                    <p:nvPicPr>
                      <p:cNvPr id="0" name=""/>
                      <p:cNvPicPr/>
                      <p:nvPr/>
                    </p:nvPicPr>
                    <p:blipFill>
                      <a:blip r:embed="rId8"/>
                      <a:stretch>
                        <a:fillRect/>
                      </a:stretch>
                    </p:blipFill>
                    <p:spPr>
                      <a:xfrm>
                        <a:off x="3500968" y="1582753"/>
                        <a:ext cx="962025" cy="306387"/>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860589847"/>
              </p:ext>
            </p:extLst>
          </p:nvPr>
        </p:nvGraphicFramePr>
        <p:xfrm>
          <a:off x="7643813" y="2892425"/>
          <a:ext cx="920750" cy="306388"/>
        </p:xfrm>
        <a:graphic>
          <a:graphicData uri="http://schemas.openxmlformats.org/presentationml/2006/ole">
            <mc:AlternateContent xmlns:mc="http://schemas.openxmlformats.org/markup-compatibility/2006">
              <mc:Choice xmlns:v="urn:schemas-microsoft-com:vml" Requires="v">
                <p:oleObj spid="_x0000_s807427" name="Equation" r:id="rId9" imgW="571500" imgH="190500" progId="Equation.DSMT4">
                  <p:embed/>
                </p:oleObj>
              </mc:Choice>
              <mc:Fallback>
                <p:oleObj name="Equation" r:id="rId9" imgW="571500" imgH="190500" progId="Equation.DSMT4">
                  <p:embed/>
                  <p:pic>
                    <p:nvPicPr>
                      <p:cNvPr id="0" name=""/>
                      <p:cNvPicPr/>
                      <p:nvPr/>
                    </p:nvPicPr>
                    <p:blipFill>
                      <a:blip r:embed="rId10"/>
                      <a:stretch>
                        <a:fillRect/>
                      </a:stretch>
                    </p:blipFill>
                    <p:spPr>
                      <a:xfrm>
                        <a:off x="7643813" y="2892425"/>
                        <a:ext cx="920750" cy="306388"/>
                      </a:xfrm>
                      <a:prstGeom prst="rect">
                        <a:avLst/>
                      </a:prstGeom>
                    </p:spPr>
                  </p:pic>
                </p:oleObj>
              </mc:Fallback>
            </mc:AlternateContent>
          </a:graphicData>
        </a:graphic>
      </p:graphicFrame>
      <p:graphicFrame>
        <p:nvGraphicFramePr>
          <p:cNvPr id="56" name="Object 55"/>
          <p:cNvGraphicFramePr>
            <a:graphicFrameLocks noChangeAspect="1"/>
          </p:cNvGraphicFramePr>
          <p:nvPr>
            <p:extLst>
              <p:ext uri="{D42A27DB-BD31-4B8C-83A1-F6EECF244321}">
                <p14:modId xmlns:p14="http://schemas.microsoft.com/office/powerpoint/2010/main" val="4077200012"/>
              </p:ext>
            </p:extLst>
          </p:nvPr>
        </p:nvGraphicFramePr>
        <p:xfrm>
          <a:off x="5913438" y="3133725"/>
          <a:ext cx="225425" cy="306388"/>
        </p:xfrm>
        <a:graphic>
          <a:graphicData uri="http://schemas.openxmlformats.org/presentationml/2006/ole">
            <mc:AlternateContent xmlns:mc="http://schemas.openxmlformats.org/markup-compatibility/2006">
              <mc:Choice xmlns:v="urn:schemas-microsoft-com:vml" Requires="v">
                <p:oleObj spid="_x0000_s807428" name="Equation" r:id="rId11" imgW="139700" imgH="190500" progId="Equation.DSMT4">
                  <p:embed/>
                </p:oleObj>
              </mc:Choice>
              <mc:Fallback>
                <p:oleObj name="Equation" r:id="rId11" imgW="139700" imgH="190500" progId="Equation.DSMT4">
                  <p:embed/>
                  <p:pic>
                    <p:nvPicPr>
                      <p:cNvPr id="0" name=""/>
                      <p:cNvPicPr/>
                      <p:nvPr/>
                    </p:nvPicPr>
                    <p:blipFill>
                      <a:blip r:embed="rId12"/>
                      <a:stretch>
                        <a:fillRect/>
                      </a:stretch>
                    </p:blipFill>
                    <p:spPr>
                      <a:xfrm>
                        <a:off x="5913438" y="3133725"/>
                        <a:ext cx="225425" cy="306388"/>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3458424358"/>
              </p:ext>
            </p:extLst>
          </p:nvPr>
        </p:nvGraphicFramePr>
        <p:xfrm>
          <a:off x="4781550" y="2193925"/>
          <a:ext cx="266700" cy="306388"/>
        </p:xfrm>
        <a:graphic>
          <a:graphicData uri="http://schemas.openxmlformats.org/presentationml/2006/ole">
            <mc:AlternateContent xmlns:mc="http://schemas.openxmlformats.org/markup-compatibility/2006">
              <mc:Choice xmlns:v="urn:schemas-microsoft-com:vml" Requires="v">
                <p:oleObj spid="_x0000_s807429" name="Equation" r:id="rId13" imgW="165100" imgH="190500" progId="Equation.DSMT4">
                  <p:embed/>
                </p:oleObj>
              </mc:Choice>
              <mc:Fallback>
                <p:oleObj name="Equation" r:id="rId13" imgW="165100" imgH="190500" progId="Equation.DSMT4">
                  <p:embed/>
                  <p:pic>
                    <p:nvPicPr>
                      <p:cNvPr id="0" name=""/>
                      <p:cNvPicPr/>
                      <p:nvPr/>
                    </p:nvPicPr>
                    <p:blipFill>
                      <a:blip r:embed="rId14"/>
                      <a:stretch>
                        <a:fillRect/>
                      </a:stretch>
                    </p:blipFill>
                    <p:spPr>
                      <a:xfrm>
                        <a:off x="4781550" y="2193925"/>
                        <a:ext cx="266700" cy="306388"/>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2120243864"/>
              </p:ext>
            </p:extLst>
          </p:nvPr>
        </p:nvGraphicFramePr>
        <p:xfrm>
          <a:off x="2605618" y="4072932"/>
          <a:ext cx="962025" cy="306387"/>
        </p:xfrm>
        <a:graphic>
          <a:graphicData uri="http://schemas.openxmlformats.org/presentationml/2006/ole">
            <mc:AlternateContent xmlns:mc="http://schemas.openxmlformats.org/markup-compatibility/2006">
              <mc:Choice xmlns:v="urn:schemas-microsoft-com:vml" Requires="v">
                <p:oleObj spid="_x0000_s807430" name="Equation" r:id="rId15" imgW="596900" imgH="190500" progId="Equation.DSMT4">
                  <p:embed/>
                </p:oleObj>
              </mc:Choice>
              <mc:Fallback>
                <p:oleObj name="Equation" r:id="rId15" imgW="596900" imgH="190500" progId="Equation.DSMT4">
                  <p:embed/>
                  <p:pic>
                    <p:nvPicPr>
                      <p:cNvPr id="0" name=""/>
                      <p:cNvPicPr/>
                      <p:nvPr/>
                    </p:nvPicPr>
                    <p:blipFill>
                      <a:blip r:embed="rId8"/>
                      <a:stretch>
                        <a:fillRect/>
                      </a:stretch>
                    </p:blipFill>
                    <p:spPr>
                      <a:xfrm>
                        <a:off x="2605618" y="4072932"/>
                        <a:ext cx="962025" cy="306387"/>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935703623"/>
              </p:ext>
            </p:extLst>
          </p:nvPr>
        </p:nvGraphicFramePr>
        <p:xfrm>
          <a:off x="3224742" y="5555679"/>
          <a:ext cx="920750" cy="306388"/>
        </p:xfrm>
        <a:graphic>
          <a:graphicData uri="http://schemas.openxmlformats.org/presentationml/2006/ole">
            <mc:AlternateContent xmlns:mc="http://schemas.openxmlformats.org/markup-compatibility/2006">
              <mc:Choice xmlns:v="urn:schemas-microsoft-com:vml" Requires="v">
                <p:oleObj spid="_x0000_s807431" name="Equation" r:id="rId16" imgW="571500" imgH="190500" progId="Equation.DSMT4">
                  <p:embed/>
                </p:oleObj>
              </mc:Choice>
              <mc:Fallback>
                <p:oleObj name="Equation" r:id="rId16" imgW="571500" imgH="190500" progId="Equation.DSMT4">
                  <p:embed/>
                  <p:pic>
                    <p:nvPicPr>
                      <p:cNvPr id="0" name=""/>
                      <p:cNvPicPr/>
                      <p:nvPr/>
                    </p:nvPicPr>
                    <p:blipFill>
                      <a:blip r:embed="rId10"/>
                      <a:stretch>
                        <a:fillRect/>
                      </a:stretch>
                    </p:blipFill>
                    <p:spPr>
                      <a:xfrm>
                        <a:off x="3224742" y="5555679"/>
                        <a:ext cx="920750" cy="306388"/>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2730036061"/>
              </p:ext>
            </p:extLst>
          </p:nvPr>
        </p:nvGraphicFramePr>
        <p:xfrm>
          <a:off x="1440392" y="5507943"/>
          <a:ext cx="225425" cy="306388"/>
        </p:xfrm>
        <a:graphic>
          <a:graphicData uri="http://schemas.openxmlformats.org/presentationml/2006/ole">
            <mc:AlternateContent xmlns:mc="http://schemas.openxmlformats.org/markup-compatibility/2006">
              <mc:Choice xmlns:v="urn:schemas-microsoft-com:vml" Requires="v">
                <p:oleObj spid="_x0000_s807432" name="Equation" r:id="rId17" imgW="139700" imgH="190500" progId="Equation.DSMT4">
                  <p:embed/>
                </p:oleObj>
              </mc:Choice>
              <mc:Fallback>
                <p:oleObj name="Equation" r:id="rId17" imgW="139700" imgH="190500" progId="Equation.DSMT4">
                  <p:embed/>
                  <p:pic>
                    <p:nvPicPr>
                      <p:cNvPr id="0" name=""/>
                      <p:cNvPicPr/>
                      <p:nvPr/>
                    </p:nvPicPr>
                    <p:blipFill>
                      <a:blip r:embed="rId12"/>
                      <a:stretch>
                        <a:fillRect/>
                      </a:stretch>
                    </p:blipFill>
                    <p:spPr>
                      <a:xfrm>
                        <a:off x="1440392" y="5507943"/>
                        <a:ext cx="225425" cy="306388"/>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2774931549"/>
              </p:ext>
            </p:extLst>
          </p:nvPr>
        </p:nvGraphicFramePr>
        <p:xfrm>
          <a:off x="2384956" y="4709035"/>
          <a:ext cx="266700" cy="306388"/>
        </p:xfrm>
        <a:graphic>
          <a:graphicData uri="http://schemas.openxmlformats.org/presentationml/2006/ole">
            <mc:AlternateContent xmlns:mc="http://schemas.openxmlformats.org/markup-compatibility/2006">
              <mc:Choice xmlns:v="urn:schemas-microsoft-com:vml" Requires="v">
                <p:oleObj spid="_x0000_s807433" name="Equation" r:id="rId18" imgW="165100" imgH="190500" progId="Equation.DSMT4">
                  <p:embed/>
                </p:oleObj>
              </mc:Choice>
              <mc:Fallback>
                <p:oleObj name="Equation" r:id="rId18" imgW="165100" imgH="190500" progId="Equation.DSMT4">
                  <p:embed/>
                  <p:pic>
                    <p:nvPicPr>
                      <p:cNvPr id="0" name=""/>
                      <p:cNvPicPr/>
                      <p:nvPr/>
                    </p:nvPicPr>
                    <p:blipFill>
                      <a:blip r:embed="rId14"/>
                      <a:stretch>
                        <a:fillRect/>
                      </a:stretch>
                    </p:blipFill>
                    <p:spPr>
                      <a:xfrm>
                        <a:off x="2384956" y="4709035"/>
                        <a:ext cx="266700" cy="306388"/>
                      </a:xfrm>
                      <a:prstGeom prst="rect">
                        <a:avLst/>
                      </a:prstGeom>
                    </p:spPr>
                  </p:pic>
                </p:oleObj>
              </mc:Fallback>
            </mc:AlternateContent>
          </a:graphicData>
        </a:graphic>
      </p:graphicFrame>
      <p:sp>
        <p:nvSpPr>
          <p:cNvPr id="66" name="Freeform 65"/>
          <p:cNvSpPr/>
          <p:nvPr/>
        </p:nvSpPr>
        <p:spPr>
          <a:xfrm>
            <a:off x="7088718" y="5620657"/>
            <a:ext cx="330200" cy="167156"/>
          </a:xfrm>
          <a:custGeom>
            <a:avLst/>
            <a:gdLst>
              <a:gd name="connsiteX0" fmla="*/ 0 w 330200"/>
              <a:gd name="connsiteY0" fmla="*/ 14756 h 167156"/>
              <a:gd name="connsiteX1" fmla="*/ 127000 w 330200"/>
              <a:gd name="connsiteY1" fmla="*/ 2056 h 167156"/>
              <a:gd name="connsiteX2" fmla="*/ 241300 w 330200"/>
              <a:gd name="connsiteY2" fmla="*/ 52856 h 167156"/>
              <a:gd name="connsiteX3" fmla="*/ 330200 w 330200"/>
              <a:gd name="connsiteY3" fmla="*/ 167156 h 167156"/>
            </a:gdLst>
            <a:ahLst/>
            <a:cxnLst>
              <a:cxn ang="0">
                <a:pos x="connsiteX0" y="connsiteY0"/>
              </a:cxn>
              <a:cxn ang="0">
                <a:pos x="connsiteX1" y="connsiteY1"/>
              </a:cxn>
              <a:cxn ang="0">
                <a:pos x="connsiteX2" y="connsiteY2"/>
              </a:cxn>
              <a:cxn ang="0">
                <a:pos x="connsiteX3" y="connsiteY3"/>
              </a:cxn>
            </a:cxnLst>
            <a:rect l="l" t="t" r="r" b="b"/>
            <a:pathLst>
              <a:path w="330200" h="167156">
                <a:moveTo>
                  <a:pt x="0" y="14756"/>
                </a:moveTo>
                <a:cubicBezTo>
                  <a:pt x="43391" y="5231"/>
                  <a:pt x="86783" y="-4294"/>
                  <a:pt x="127000" y="2056"/>
                </a:cubicBezTo>
                <a:cubicBezTo>
                  <a:pt x="167217" y="8406"/>
                  <a:pt x="207433" y="25339"/>
                  <a:pt x="241300" y="52856"/>
                </a:cubicBezTo>
                <a:cubicBezTo>
                  <a:pt x="275167" y="80373"/>
                  <a:pt x="330200" y="167156"/>
                  <a:pt x="330200" y="167156"/>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67" name="Object 66"/>
          <p:cNvGraphicFramePr>
            <a:graphicFrameLocks noChangeAspect="1"/>
          </p:cNvGraphicFramePr>
          <p:nvPr>
            <p:extLst>
              <p:ext uri="{D42A27DB-BD31-4B8C-83A1-F6EECF244321}">
                <p14:modId xmlns:p14="http://schemas.microsoft.com/office/powerpoint/2010/main" val="2542592185"/>
              </p:ext>
            </p:extLst>
          </p:nvPr>
        </p:nvGraphicFramePr>
        <p:xfrm>
          <a:off x="6136217" y="5803878"/>
          <a:ext cx="225425" cy="306388"/>
        </p:xfrm>
        <a:graphic>
          <a:graphicData uri="http://schemas.openxmlformats.org/presentationml/2006/ole">
            <mc:AlternateContent xmlns:mc="http://schemas.openxmlformats.org/markup-compatibility/2006">
              <mc:Choice xmlns:v="urn:schemas-microsoft-com:vml" Requires="v">
                <p:oleObj spid="_x0000_s807434" name="Equation" r:id="rId19" imgW="139700" imgH="190500" progId="Equation.DSMT4">
                  <p:embed/>
                </p:oleObj>
              </mc:Choice>
              <mc:Fallback>
                <p:oleObj name="Equation" r:id="rId19" imgW="139700" imgH="190500" progId="Equation.DSMT4">
                  <p:embed/>
                  <p:pic>
                    <p:nvPicPr>
                      <p:cNvPr id="0" name=""/>
                      <p:cNvPicPr/>
                      <p:nvPr/>
                    </p:nvPicPr>
                    <p:blipFill>
                      <a:blip r:embed="rId12"/>
                      <a:stretch>
                        <a:fillRect/>
                      </a:stretch>
                    </p:blipFill>
                    <p:spPr>
                      <a:xfrm>
                        <a:off x="6136217" y="5803878"/>
                        <a:ext cx="225425" cy="306388"/>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3857254165"/>
              </p:ext>
            </p:extLst>
          </p:nvPr>
        </p:nvGraphicFramePr>
        <p:xfrm>
          <a:off x="6351588" y="5023826"/>
          <a:ext cx="266700" cy="306388"/>
        </p:xfrm>
        <a:graphic>
          <a:graphicData uri="http://schemas.openxmlformats.org/presentationml/2006/ole">
            <mc:AlternateContent xmlns:mc="http://schemas.openxmlformats.org/markup-compatibility/2006">
              <mc:Choice xmlns:v="urn:schemas-microsoft-com:vml" Requires="v">
                <p:oleObj spid="_x0000_s807435" name="Equation" r:id="rId20" imgW="165100" imgH="190500" progId="Equation.DSMT4">
                  <p:embed/>
                </p:oleObj>
              </mc:Choice>
              <mc:Fallback>
                <p:oleObj name="Equation" r:id="rId20" imgW="165100" imgH="190500" progId="Equation.DSMT4">
                  <p:embed/>
                  <p:pic>
                    <p:nvPicPr>
                      <p:cNvPr id="0" name=""/>
                      <p:cNvPicPr/>
                      <p:nvPr/>
                    </p:nvPicPr>
                    <p:blipFill>
                      <a:blip r:embed="rId14"/>
                      <a:stretch>
                        <a:fillRect/>
                      </a:stretch>
                    </p:blipFill>
                    <p:spPr>
                      <a:xfrm>
                        <a:off x="6351588" y="5023826"/>
                        <a:ext cx="266700" cy="306388"/>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308391590"/>
              </p:ext>
            </p:extLst>
          </p:nvPr>
        </p:nvGraphicFramePr>
        <p:xfrm>
          <a:off x="8005341" y="5823856"/>
          <a:ext cx="920750" cy="306388"/>
        </p:xfrm>
        <a:graphic>
          <a:graphicData uri="http://schemas.openxmlformats.org/presentationml/2006/ole">
            <mc:AlternateContent xmlns:mc="http://schemas.openxmlformats.org/markup-compatibility/2006">
              <mc:Choice xmlns:v="urn:schemas-microsoft-com:vml" Requires="v">
                <p:oleObj spid="_x0000_s807436" name="Equation" r:id="rId21" imgW="571500" imgH="190500" progId="Equation.DSMT4">
                  <p:embed/>
                </p:oleObj>
              </mc:Choice>
              <mc:Fallback>
                <p:oleObj name="Equation" r:id="rId21" imgW="571500" imgH="190500" progId="Equation.DSMT4">
                  <p:embed/>
                  <p:pic>
                    <p:nvPicPr>
                      <p:cNvPr id="0" name=""/>
                      <p:cNvPicPr/>
                      <p:nvPr/>
                    </p:nvPicPr>
                    <p:blipFill>
                      <a:blip r:embed="rId10"/>
                      <a:stretch>
                        <a:fillRect/>
                      </a:stretch>
                    </p:blipFill>
                    <p:spPr>
                      <a:xfrm>
                        <a:off x="8005341" y="5823856"/>
                        <a:ext cx="920750" cy="306388"/>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4077430254"/>
              </p:ext>
            </p:extLst>
          </p:nvPr>
        </p:nvGraphicFramePr>
        <p:xfrm>
          <a:off x="5717647" y="4379319"/>
          <a:ext cx="962025" cy="306387"/>
        </p:xfrm>
        <a:graphic>
          <a:graphicData uri="http://schemas.openxmlformats.org/presentationml/2006/ole">
            <mc:AlternateContent xmlns:mc="http://schemas.openxmlformats.org/markup-compatibility/2006">
              <mc:Choice xmlns:v="urn:schemas-microsoft-com:vml" Requires="v">
                <p:oleObj spid="_x0000_s807437" name="Equation" r:id="rId22" imgW="596900" imgH="190500" progId="Equation.DSMT4">
                  <p:embed/>
                </p:oleObj>
              </mc:Choice>
              <mc:Fallback>
                <p:oleObj name="Equation" r:id="rId22" imgW="596900" imgH="190500" progId="Equation.DSMT4">
                  <p:embed/>
                  <p:pic>
                    <p:nvPicPr>
                      <p:cNvPr id="0" name=""/>
                      <p:cNvPicPr/>
                      <p:nvPr/>
                    </p:nvPicPr>
                    <p:blipFill>
                      <a:blip r:embed="rId8"/>
                      <a:stretch>
                        <a:fillRect/>
                      </a:stretch>
                    </p:blipFill>
                    <p:spPr>
                      <a:xfrm>
                        <a:off x="5717647" y="4379319"/>
                        <a:ext cx="962025" cy="306387"/>
                      </a:xfrm>
                      <a:prstGeom prst="rect">
                        <a:avLst/>
                      </a:prstGeom>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2321078507"/>
              </p:ext>
            </p:extLst>
          </p:nvPr>
        </p:nvGraphicFramePr>
        <p:xfrm>
          <a:off x="5176838" y="2341518"/>
          <a:ext cx="1924050" cy="550862"/>
        </p:xfrm>
        <a:graphic>
          <a:graphicData uri="http://schemas.openxmlformats.org/presentationml/2006/ole">
            <mc:AlternateContent xmlns:mc="http://schemas.openxmlformats.org/markup-compatibility/2006">
              <mc:Choice xmlns:v="urn:schemas-microsoft-com:vml" Requires="v">
                <p:oleObj spid="_x0000_s807438" name="Equation" r:id="rId23" imgW="1193800" imgH="342900" progId="Equation.DSMT4">
                  <p:embed/>
                </p:oleObj>
              </mc:Choice>
              <mc:Fallback>
                <p:oleObj name="Equation" r:id="rId23" imgW="1193800" imgH="342900" progId="Equation.DSMT4">
                  <p:embed/>
                  <p:pic>
                    <p:nvPicPr>
                      <p:cNvPr id="0" name=""/>
                      <p:cNvPicPr/>
                      <p:nvPr/>
                    </p:nvPicPr>
                    <p:blipFill>
                      <a:blip r:embed="rId24"/>
                      <a:stretch>
                        <a:fillRect/>
                      </a:stretch>
                    </p:blipFill>
                    <p:spPr>
                      <a:xfrm>
                        <a:off x="5176838" y="2341518"/>
                        <a:ext cx="1924050" cy="550862"/>
                      </a:xfrm>
                      <a:prstGeom prst="rect">
                        <a:avLst/>
                      </a:prstGeom>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807141659"/>
              </p:ext>
            </p:extLst>
          </p:nvPr>
        </p:nvGraphicFramePr>
        <p:xfrm>
          <a:off x="2934760" y="4887145"/>
          <a:ext cx="1924050" cy="550862"/>
        </p:xfrm>
        <a:graphic>
          <a:graphicData uri="http://schemas.openxmlformats.org/presentationml/2006/ole">
            <mc:AlternateContent xmlns:mc="http://schemas.openxmlformats.org/markup-compatibility/2006">
              <mc:Choice xmlns:v="urn:schemas-microsoft-com:vml" Requires="v">
                <p:oleObj spid="_x0000_s807439" name="Equation" r:id="rId25" imgW="1193800" imgH="342900" progId="Equation.DSMT4">
                  <p:embed/>
                </p:oleObj>
              </mc:Choice>
              <mc:Fallback>
                <p:oleObj name="Equation" r:id="rId25" imgW="1193800" imgH="342900" progId="Equation.DSMT4">
                  <p:embed/>
                  <p:pic>
                    <p:nvPicPr>
                      <p:cNvPr id="0" name=""/>
                      <p:cNvPicPr/>
                      <p:nvPr/>
                    </p:nvPicPr>
                    <p:blipFill>
                      <a:blip r:embed="rId24"/>
                      <a:stretch>
                        <a:fillRect/>
                      </a:stretch>
                    </p:blipFill>
                    <p:spPr>
                      <a:xfrm>
                        <a:off x="2934760" y="4887145"/>
                        <a:ext cx="1924050" cy="550862"/>
                      </a:xfrm>
                      <a:prstGeom prst="rect">
                        <a:avLst/>
                      </a:prstGeom>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4208299292"/>
              </p:ext>
            </p:extLst>
          </p:nvPr>
        </p:nvGraphicFramePr>
        <p:xfrm>
          <a:off x="7219950" y="5102365"/>
          <a:ext cx="1924050" cy="550862"/>
        </p:xfrm>
        <a:graphic>
          <a:graphicData uri="http://schemas.openxmlformats.org/presentationml/2006/ole">
            <mc:AlternateContent xmlns:mc="http://schemas.openxmlformats.org/markup-compatibility/2006">
              <mc:Choice xmlns:v="urn:schemas-microsoft-com:vml" Requires="v">
                <p:oleObj spid="_x0000_s807440" name="Equation" r:id="rId26" imgW="1193800" imgH="342900" progId="Equation.DSMT4">
                  <p:embed/>
                </p:oleObj>
              </mc:Choice>
              <mc:Fallback>
                <p:oleObj name="Equation" r:id="rId26" imgW="1193800" imgH="342900" progId="Equation.DSMT4">
                  <p:embed/>
                  <p:pic>
                    <p:nvPicPr>
                      <p:cNvPr id="0" name=""/>
                      <p:cNvPicPr/>
                      <p:nvPr/>
                    </p:nvPicPr>
                    <p:blipFill>
                      <a:blip r:embed="rId24"/>
                      <a:stretch>
                        <a:fillRect/>
                      </a:stretch>
                    </p:blipFill>
                    <p:spPr>
                      <a:xfrm>
                        <a:off x="7219950" y="5102365"/>
                        <a:ext cx="1924050" cy="550862"/>
                      </a:xfrm>
                      <a:prstGeom prst="rect">
                        <a:avLst/>
                      </a:prstGeom>
                    </p:spPr>
                  </p:pic>
                </p:oleObj>
              </mc:Fallback>
            </mc:AlternateContent>
          </a:graphicData>
        </a:graphic>
      </p:graphicFrame>
    </p:spTree>
    <p:extLst>
      <p:ext uri="{BB962C8B-B14F-4D97-AF65-F5344CB8AC3E}">
        <p14:creationId xmlns:p14="http://schemas.microsoft.com/office/powerpoint/2010/main" val="37399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1"/>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7"/>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65"/>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70"/>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6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8" grpId="0" animBg="1"/>
      <p:bldP spid="46" grpId="0" animBg="1"/>
      <p:bldP spid="51" grpId="0" animBg="1"/>
      <p:bldP spid="12"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11.)</a:t>
            </a:r>
          </a:p>
        </p:txBody>
      </p:sp>
      <p:sp>
        <p:nvSpPr>
          <p:cNvPr id="11" name="TextBox 10"/>
          <p:cNvSpPr txBox="1"/>
          <p:nvPr/>
        </p:nvSpPr>
        <p:spPr>
          <a:xfrm>
            <a:off x="274956" y="389116"/>
            <a:ext cx="4551044" cy="2062103"/>
          </a:xfrm>
          <a:prstGeom prst="rect">
            <a:avLst/>
          </a:prstGeom>
          <a:noFill/>
        </p:spPr>
        <p:txBody>
          <a:bodyPr wrap="square" rtlCol="0">
            <a:spAutoFit/>
          </a:bodyPr>
          <a:lstStyle/>
          <a:p>
            <a:r>
              <a:rPr lang="en-US" sz="2800" dirty="0">
                <a:solidFill>
                  <a:srgbClr val="FF0000"/>
                </a:solidFill>
                <a:latin typeface="Apple Chancery"/>
                <a:cs typeface="Apple Chancery"/>
              </a:rPr>
              <a:t>Because </a:t>
            </a:r>
            <a:r>
              <a:rPr lang="en-US" sz="2000" dirty="0">
                <a:solidFill>
                  <a:srgbClr val="000000"/>
                </a:solidFill>
                <a:latin typeface="Times New Roman"/>
                <a:cs typeface="Times New Roman"/>
              </a:rPr>
              <a:t>this kind of operation is </a:t>
            </a:r>
            <a:r>
              <a:rPr lang="en-US" sz="2000" dirty="0">
                <a:solidFill>
                  <a:srgbClr val="0000FF"/>
                </a:solidFill>
                <a:latin typeface="Times New Roman"/>
                <a:cs typeface="Times New Roman"/>
              </a:rPr>
              <a:t>used so often in physics </a:t>
            </a:r>
            <a:r>
              <a:rPr lang="en-US" sz="2000" dirty="0">
                <a:solidFill>
                  <a:srgbClr val="000000"/>
                </a:solidFill>
                <a:latin typeface="Times New Roman"/>
                <a:cs typeface="Times New Roman"/>
              </a:rPr>
              <a:t>(that is, multiplying the </a:t>
            </a:r>
            <a:r>
              <a:rPr lang="en-US" sz="2000" i="1" dirty="0">
                <a:solidFill>
                  <a:srgbClr val="0000FF"/>
                </a:solidFill>
                <a:latin typeface="Times New Roman"/>
                <a:cs typeface="Times New Roman"/>
              </a:rPr>
              <a:t>magnitude of one vector </a:t>
            </a:r>
            <a:r>
              <a:rPr lang="en-US" sz="2000" dirty="0">
                <a:solidFill>
                  <a:srgbClr val="000000"/>
                </a:solidFill>
                <a:latin typeface="Times New Roman"/>
                <a:cs typeface="Times New Roman"/>
              </a:rPr>
              <a:t>times the </a:t>
            </a:r>
            <a:r>
              <a:rPr lang="en-US" sz="2000" i="1" dirty="0">
                <a:solidFill>
                  <a:srgbClr val="0000FF"/>
                </a:solidFill>
                <a:latin typeface="Times New Roman"/>
                <a:cs typeface="Times New Roman"/>
              </a:rPr>
              <a:t>component of the second vector along the line of the first</a:t>
            </a:r>
            <a:r>
              <a:rPr lang="en-US" sz="2000" dirty="0">
                <a:solidFill>
                  <a:srgbClr val="000000"/>
                </a:solidFill>
                <a:latin typeface="Times New Roman"/>
                <a:cs typeface="Times New Roman"/>
              </a:rPr>
              <a:t>), the operation is given a special name and designation.  It is called</a:t>
            </a:r>
            <a:endParaRPr lang="en-US" sz="2400" dirty="0">
              <a:latin typeface="Apple Chancery"/>
              <a:cs typeface="Apple Chancery"/>
            </a:endParaRPr>
          </a:p>
        </p:txBody>
      </p:sp>
      <p:grpSp>
        <p:nvGrpSpPr>
          <p:cNvPr id="18" name="Group 17"/>
          <p:cNvGrpSpPr/>
          <p:nvPr/>
        </p:nvGrpSpPr>
        <p:grpSpPr>
          <a:xfrm>
            <a:off x="5099050" y="373241"/>
            <a:ext cx="4267200" cy="1595319"/>
            <a:chOff x="2076450" y="1376481"/>
            <a:chExt cx="4267200" cy="1595319"/>
          </a:xfrm>
        </p:grpSpPr>
        <p:sp>
          <p:nvSpPr>
            <p:cNvPr id="30" name="Rectangle 29"/>
            <p:cNvSpPr/>
            <p:nvPr/>
          </p:nvSpPr>
          <p:spPr>
            <a:xfrm>
              <a:off x="2076450" y="254385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546350" y="1974018"/>
              <a:ext cx="635000" cy="569837"/>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3187700" y="1486813"/>
              <a:ext cx="1549400" cy="743585"/>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472940091"/>
                </p:ext>
              </p:extLst>
            </p:nvPr>
          </p:nvGraphicFramePr>
          <p:xfrm>
            <a:off x="4108450" y="1376481"/>
            <a:ext cx="225425" cy="246063"/>
          </p:xfrm>
          <a:graphic>
            <a:graphicData uri="http://schemas.openxmlformats.org/presentationml/2006/ole">
              <mc:AlternateContent xmlns:mc="http://schemas.openxmlformats.org/markup-compatibility/2006">
                <mc:Choice xmlns:v="urn:schemas-microsoft-com:vml" Requires="v">
                  <p:oleObj spid="_x0000_s216958"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4108450" y="1376481"/>
                          <a:ext cx="225425" cy="246063"/>
                        </a:xfrm>
                        <a:prstGeom prst="rect">
                          <a:avLst/>
                        </a:prstGeom>
                      </p:spPr>
                    </p:pic>
                  </p:oleObj>
                </mc:Fallback>
              </mc:AlternateContent>
            </a:graphicData>
          </a:graphic>
        </p:graphicFrame>
        <p:cxnSp>
          <p:nvCxnSpPr>
            <p:cNvPr id="5" name="Straight Arrow Connector 4"/>
            <p:cNvCxnSpPr/>
            <p:nvPr/>
          </p:nvCxnSpPr>
          <p:spPr>
            <a:xfrm>
              <a:off x="2838450" y="2895600"/>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25875" y="28321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flipV="1">
              <a:off x="3187700" y="2230398"/>
              <a:ext cx="1549400" cy="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737100" y="1486813"/>
              <a:ext cx="0" cy="743586"/>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486316098"/>
                </p:ext>
              </p:extLst>
            </p:nvPr>
          </p:nvGraphicFramePr>
          <p:xfrm>
            <a:off x="3406775" y="2203450"/>
            <a:ext cx="1168400" cy="369888"/>
          </p:xfrm>
          <a:graphic>
            <a:graphicData uri="http://schemas.openxmlformats.org/presentationml/2006/ole">
              <mc:AlternateContent xmlns:mc="http://schemas.openxmlformats.org/markup-compatibility/2006">
                <mc:Choice xmlns:v="urn:schemas-microsoft-com:vml" Requires="v">
                  <p:oleObj spid="_x0000_s216959" name="Equation" r:id="rId5" imgW="723900" imgH="228600" progId="Equation.DSMT4">
                    <p:embed/>
                  </p:oleObj>
                </mc:Choice>
                <mc:Fallback>
                  <p:oleObj name="Equation" r:id="rId5" imgW="723900" imgH="228600" progId="Equation.DSMT4">
                    <p:embed/>
                    <p:pic>
                      <p:nvPicPr>
                        <p:cNvPr id="0" name=""/>
                        <p:cNvPicPr/>
                        <p:nvPr/>
                      </p:nvPicPr>
                      <p:blipFill>
                        <a:blip r:embed="rId6"/>
                        <a:stretch>
                          <a:fillRect/>
                        </a:stretch>
                      </p:blipFill>
                      <p:spPr>
                        <a:xfrm>
                          <a:off x="3406775" y="2203450"/>
                          <a:ext cx="1168400" cy="36988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684491622"/>
                </p:ext>
              </p:extLst>
            </p:nvPr>
          </p:nvGraphicFramePr>
          <p:xfrm>
            <a:off x="4800600" y="1692275"/>
            <a:ext cx="1166812" cy="328613"/>
          </p:xfrm>
          <a:graphic>
            <a:graphicData uri="http://schemas.openxmlformats.org/presentationml/2006/ole">
              <mc:AlternateContent xmlns:mc="http://schemas.openxmlformats.org/markup-compatibility/2006">
                <mc:Choice xmlns:v="urn:schemas-microsoft-com:vml" Requires="v">
                  <p:oleObj spid="_x0000_s216960" name="Equation" r:id="rId7" imgW="723900" imgH="203200" progId="Equation.DSMT4">
                    <p:embed/>
                  </p:oleObj>
                </mc:Choice>
                <mc:Fallback>
                  <p:oleObj name="Equation" r:id="rId7" imgW="723900" imgH="203200" progId="Equation.DSMT4">
                    <p:embed/>
                    <p:pic>
                      <p:nvPicPr>
                        <p:cNvPr id="0" name=""/>
                        <p:cNvPicPr/>
                        <p:nvPr/>
                      </p:nvPicPr>
                      <p:blipFill>
                        <a:blip r:embed="rId8"/>
                        <a:stretch>
                          <a:fillRect/>
                        </a:stretch>
                      </p:blipFill>
                      <p:spPr>
                        <a:xfrm>
                          <a:off x="4800600" y="1692275"/>
                          <a:ext cx="1166812" cy="32861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177007876"/>
                </p:ext>
              </p:extLst>
            </p:nvPr>
          </p:nvGraphicFramePr>
          <p:xfrm>
            <a:off x="3723481" y="1957387"/>
            <a:ext cx="204787" cy="287338"/>
          </p:xfrm>
          <a:graphic>
            <a:graphicData uri="http://schemas.openxmlformats.org/presentationml/2006/ole">
              <mc:AlternateContent xmlns:mc="http://schemas.openxmlformats.org/markup-compatibility/2006">
                <mc:Choice xmlns:v="urn:schemas-microsoft-com:vml" Requires="v">
                  <p:oleObj spid="_x0000_s216961" name="Equation" r:id="rId9" imgW="127000" imgH="177800" progId="Equation.DSMT4">
                    <p:embed/>
                  </p:oleObj>
                </mc:Choice>
                <mc:Fallback>
                  <p:oleObj name="Equation" r:id="rId9" imgW="127000" imgH="177800" progId="Equation.DSMT4">
                    <p:embed/>
                    <p:pic>
                      <p:nvPicPr>
                        <p:cNvPr id="0" name=""/>
                        <p:cNvPicPr/>
                        <p:nvPr/>
                      </p:nvPicPr>
                      <p:blipFill>
                        <a:blip r:embed="rId10"/>
                        <a:stretch>
                          <a:fillRect/>
                        </a:stretch>
                      </p:blipFill>
                      <p:spPr>
                        <a:xfrm>
                          <a:off x="3723481" y="1957387"/>
                          <a:ext cx="204787" cy="287338"/>
                        </a:xfrm>
                        <a:prstGeom prst="rect">
                          <a:avLst/>
                        </a:prstGeom>
                      </p:spPr>
                    </p:pic>
                  </p:oleObj>
                </mc:Fallback>
              </mc:AlternateContent>
            </a:graphicData>
          </a:graphic>
        </p:graphicFrame>
        <p:sp>
          <p:nvSpPr>
            <p:cNvPr id="15" name="Freeform 14"/>
            <p:cNvSpPr/>
            <p:nvPr/>
          </p:nvSpPr>
          <p:spPr>
            <a:xfrm>
              <a:off x="3568700" y="2044700"/>
              <a:ext cx="89004" cy="177800"/>
            </a:xfrm>
            <a:custGeom>
              <a:avLst/>
              <a:gdLst>
                <a:gd name="connsiteX0" fmla="*/ 0 w 89004"/>
                <a:gd name="connsiteY0" fmla="*/ 0 h 177800"/>
                <a:gd name="connsiteX1" fmla="*/ 76200 w 89004"/>
                <a:gd name="connsiteY1" fmla="*/ 76200 h 177800"/>
                <a:gd name="connsiteX2" fmla="*/ 88900 w 89004"/>
                <a:gd name="connsiteY2" fmla="*/ 177800 h 177800"/>
              </a:gdLst>
              <a:ahLst/>
              <a:cxnLst>
                <a:cxn ang="0">
                  <a:pos x="connsiteX0" y="connsiteY0"/>
                </a:cxn>
                <a:cxn ang="0">
                  <a:pos x="connsiteX1" y="connsiteY1"/>
                </a:cxn>
                <a:cxn ang="0">
                  <a:pos x="connsiteX2" y="connsiteY2"/>
                </a:cxn>
              </a:cxnLst>
              <a:rect l="l" t="t" r="r" b="b"/>
              <a:pathLst>
                <a:path w="89004" h="177800">
                  <a:moveTo>
                    <a:pt x="0" y="0"/>
                  </a:moveTo>
                  <a:cubicBezTo>
                    <a:pt x="30691" y="23283"/>
                    <a:pt x="61383" y="46567"/>
                    <a:pt x="76200" y="76200"/>
                  </a:cubicBezTo>
                  <a:cubicBezTo>
                    <a:pt x="91017" y="105833"/>
                    <a:pt x="88900" y="177800"/>
                    <a:pt x="88900" y="1778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40" name="Object 39"/>
          <p:cNvGraphicFramePr>
            <a:graphicFrameLocks noChangeAspect="1"/>
          </p:cNvGraphicFramePr>
          <p:nvPr>
            <p:extLst>
              <p:ext uri="{D42A27DB-BD31-4B8C-83A1-F6EECF244321}">
                <p14:modId xmlns:p14="http://schemas.microsoft.com/office/powerpoint/2010/main" val="4216730406"/>
              </p:ext>
            </p:extLst>
          </p:nvPr>
        </p:nvGraphicFramePr>
        <p:xfrm>
          <a:off x="3627438" y="2833687"/>
          <a:ext cx="1016000" cy="319087"/>
        </p:xfrm>
        <a:graphic>
          <a:graphicData uri="http://schemas.openxmlformats.org/presentationml/2006/ole">
            <mc:AlternateContent xmlns:mc="http://schemas.openxmlformats.org/markup-compatibility/2006">
              <mc:Choice xmlns:v="urn:schemas-microsoft-com:vml" Requires="v">
                <p:oleObj spid="_x0000_s216962" name="Equation" r:id="rId11" imgW="609600" imgH="190500" progId="Equation.DSMT4">
                  <p:embed/>
                </p:oleObj>
              </mc:Choice>
              <mc:Fallback>
                <p:oleObj name="Equation" r:id="rId11" imgW="609600" imgH="190500" progId="Equation.DSMT4">
                  <p:embed/>
                  <p:pic>
                    <p:nvPicPr>
                      <p:cNvPr id="0" name=""/>
                      <p:cNvPicPr/>
                      <p:nvPr/>
                    </p:nvPicPr>
                    <p:blipFill>
                      <a:blip r:embed="rId12"/>
                      <a:stretch>
                        <a:fillRect/>
                      </a:stretch>
                    </p:blipFill>
                    <p:spPr>
                      <a:xfrm>
                        <a:off x="3627438" y="2833687"/>
                        <a:ext cx="1016000" cy="319087"/>
                      </a:xfrm>
                      <a:prstGeom prst="rect">
                        <a:avLst/>
                      </a:prstGeom>
                    </p:spPr>
                  </p:pic>
                </p:oleObj>
              </mc:Fallback>
            </mc:AlternateContent>
          </a:graphicData>
        </a:graphic>
      </p:graphicFrame>
      <p:sp>
        <p:nvSpPr>
          <p:cNvPr id="42" name="TextBox 41"/>
          <p:cNvSpPr txBox="1"/>
          <p:nvPr/>
        </p:nvSpPr>
        <p:spPr>
          <a:xfrm>
            <a:off x="274956" y="3152774"/>
            <a:ext cx="8615044" cy="1138773"/>
          </a:xfrm>
          <a:prstGeom prst="rect">
            <a:avLst/>
          </a:prstGeom>
          <a:noFill/>
        </p:spPr>
        <p:txBody>
          <a:bodyPr wrap="square" rtlCol="0">
            <a:spAutoFit/>
          </a:bodyPr>
          <a:lstStyle/>
          <a:p>
            <a:r>
              <a:rPr lang="en-US" sz="2800" dirty="0">
                <a:solidFill>
                  <a:srgbClr val="FF0000"/>
                </a:solidFill>
                <a:latin typeface="Apple Chancery"/>
                <a:cs typeface="Apple Chancery"/>
              </a:rPr>
              <a:t>This is not </a:t>
            </a:r>
            <a:r>
              <a:rPr lang="en-US" sz="2000" dirty="0">
                <a:solidFill>
                  <a:srgbClr val="000000"/>
                </a:solidFill>
                <a:latin typeface="Times New Roman"/>
                <a:cs typeface="Times New Roman"/>
              </a:rPr>
              <a:t>as spooky as it looks.  It is just a mathematical operation.  The point is that the </a:t>
            </a:r>
            <a:r>
              <a:rPr lang="en-US" sz="2000" i="1" dirty="0">
                <a:solidFill>
                  <a:srgbClr val="0000FF"/>
                </a:solidFill>
                <a:latin typeface="Times New Roman"/>
                <a:cs typeface="Times New Roman"/>
              </a:rPr>
              <a:t>dot product </a:t>
            </a:r>
            <a:r>
              <a:rPr lang="en-US" sz="2000" dirty="0">
                <a:solidFill>
                  <a:srgbClr val="000000"/>
                </a:solidFill>
                <a:latin typeface="Times New Roman"/>
                <a:cs typeface="Times New Roman"/>
              </a:rPr>
              <a:t>between a </a:t>
            </a:r>
            <a:r>
              <a:rPr lang="en-US" sz="2000" dirty="0">
                <a:solidFill>
                  <a:srgbClr val="FF0000"/>
                </a:solidFill>
                <a:latin typeface="Times New Roman"/>
                <a:cs typeface="Times New Roman"/>
              </a:rPr>
              <a:t>force</a:t>
            </a:r>
            <a:r>
              <a:rPr lang="en-US" sz="2000" dirty="0">
                <a:solidFill>
                  <a:srgbClr val="000000"/>
                </a:solidFill>
                <a:latin typeface="Times New Roman"/>
                <a:cs typeface="Times New Roman"/>
              </a:rPr>
              <a:t> and </a:t>
            </a:r>
            <a:r>
              <a:rPr lang="en-US" sz="2000" dirty="0">
                <a:solidFill>
                  <a:srgbClr val="FF0000"/>
                </a:solidFill>
                <a:latin typeface="Times New Roman"/>
                <a:cs typeface="Times New Roman"/>
              </a:rPr>
              <a:t>displacement</a:t>
            </a:r>
            <a:r>
              <a:rPr lang="en-US" sz="2000" dirty="0">
                <a:solidFill>
                  <a:srgbClr val="000000"/>
                </a:solidFill>
                <a:latin typeface="Times New Roman"/>
                <a:cs typeface="Times New Roman"/>
              </a:rPr>
              <a:t> tells you something about how that force is motivating the body to </a:t>
            </a:r>
            <a:r>
              <a:rPr lang="en-US" sz="2000" i="1" dirty="0">
                <a:solidFill>
                  <a:srgbClr val="000000"/>
                </a:solidFill>
                <a:latin typeface="Times New Roman"/>
                <a:cs typeface="Times New Roman"/>
              </a:rPr>
              <a:t>change its motion</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21" name="TextBox 20"/>
          <p:cNvSpPr txBox="1"/>
          <p:nvPr/>
        </p:nvSpPr>
        <p:spPr>
          <a:xfrm>
            <a:off x="274956" y="2333486"/>
            <a:ext cx="8715056" cy="400110"/>
          </a:xfrm>
          <a:prstGeom prst="rect">
            <a:avLst/>
          </a:prstGeom>
          <a:noFill/>
        </p:spPr>
        <p:txBody>
          <a:bodyPr wrap="square" rtlCol="0">
            <a:spAutoFit/>
          </a:bodyPr>
          <a:lstStyle/>
          <a:p>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DOT PRODUCT</a:t>
            </a:r>
            <a:r>
              <a:rPr lang="en-US" sz="2000" dirty="0">
                <a:solidFill>
                  <a:srgbClr val="000000"/>
                </a:solidFill>
                <a:latin typeface="Times New Roman"/>
                <a:cs typeface="Times New Roman"/>
              </a:rPr>
              <a:t>, and it’s use allows us to write out the work relationship as:</a:t>
            </a:r>
            <a:endParaRPr lang="en-US" sz="2400" dirty="0">
              <a:latin typeface="Apple Chancery"/>
              <a:cs typeface="Apple Chancery"/>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267737966"/>
              </p:ext>
            </p:extLst>
          </p:nvPr>
        </p:nvGraphicFramePr>
        <p:xfrm>
          <a:off x="7013575" y="1714500"/>
          <a:ext cx="204788" cy="306388"/>
        </p:xfrm>
        <a:graphic>
          <a:graphicData uri="http://schemas.openxmlformats.org/presentationml/2006/ole">
            <mc:AlternateContent xmlns:mc="http://schemas.openxmlformats.org/markup-compatibility/2006">
              <mc:Choice xmlns:v="urn:schemas-microsoft-com:vml" Requires="v">
                <p:oleObj spid="_x0000_s216963" name="Equation" r:id="rId13" imgW="127000" imgH="190500" progId="Equation.DSMT4">
                  <p:embed/>
                </p:oleObj>
              </mc:Choice>
              <mc:Fallback>
                <p:oleObj name="Equation" r:id="rId13" imgW="127000" imgH="190500" progId="Equation.DSMT4">
                  <p:embed/>
                  <p:pic>
                    <p:nvPicPr>
                      <p:cNvPr id="0" name=""/>
                      <p:cNvPicPr/>
                      <p:nvPr/>
                    </p:nvPicPr>
                    <p:blipFill>
                      <a:blip r:embed="rId14"/>
                      <a:stretch>
                        <a:fillRect/>
                      </a:stretch>
                    </p:blipFill>
                    <p:spPr>
                      <a:xfrm>
                        <a:off x="7013575" y="1714500"/>
                        <a:ext cx="204788" cy="306388"/>
                      </a:xfrm>
                      <a:prstGeom prst="rect">
                        <a:avLst/>
                      </a:prstGeom>
                    </p:spPr>
                  </p:pic>
                </p:oleObj>
              </mc:Fallback>
            </mc:AlternateContent>
          </a:graphicData>
        </a:graphic>
      </p:graphicFrame>
    </p:spTree>
    <p:extLst>
      <p:ext uri="{BB962C8B-B14F-4D97-AF65-F5344CB8AC3E}">
        <p14:creationId xmlns:p14="http://schemas.microsoft.com/office/powerpoint/2010/main" val="169824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12.)</a:t>
            </a:r>
          </a:p>
        </p:txBody>
      </p:sp>
      <p:sp>
        <p:nvSpPr>
          <p:cNvPr id="11" name="TextBox 10"/>
          <p:cNvSpPr txBox="1"/>
          <p:nvPr/>
        </p:nvSpPr>
        <p:spPr>
          <a:xfrm>
            <a:off x="274956" y="262116"/>
            <a:ext cx="4551044" cy="1446550"/>
          </a:xfrm>
          <a:prstGeom prst="rect">
            <a:avLst/>
          </a:prstGeom>
          <a:noFill/>
        </p:spPr>
        <p:txBody>
          <a:bodyPr wrap="square" rtlCol="0">
            <a:spAutoFit/>
          </a:bodyPr>
          <a:lstStyle/>
          <a:p>
            <a:r>
              <a:rPr lang="en-US" sz="2800" dirty="0">
                <a:solidFill>
                  <a:srgbClr val="FF0000"/>
                </a:solidFill>
                <a:latin typeface="Apple Chancery"/>
                <a:cs typeface="Apple Chancery"/>
              </a:rPr>
              <a:t>Consider: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100-N force F </a:t>
            </a:r>
            <a:r>
              <a:rPr lang="en-US" sz="2000" dirty="0">
                <a:solidFill>
                  <a:srgbClr val="000000"/>
                </a:solidFill>
                <a:latin typeface="Times New Roman"/>
                <a:cs typeface="Times New Roman"/>
              </a:rPr>
              <a:t>applied at  above the horizontal drags a </a:t>
            </a:r>
            <a:r>
              <a:rPr lang="en-US" sz="2000" dirty="0">
                <a:solidFill>
                  <a:srgbClr val="FF0000"/>
                </a:solidFill>
                <a:latin typeface="Times New Roman"/>
                <a:cs typeface="Times New Roman"/>
              </a:rPr>
              <a:t>20-kg</a:t>
            </a:r>
            <a:r>
              <a:rPr lang="en-US" sz="2000" dirty="0">
                <a:solidFill>
                  <a:srgbClr val="000000"/>
                </a:solidFill>
                <a:latin typeface="Times New Roman"/>
                <a:cs typeface="Times New Roman"/>
              </a:rPr>
              <a:t> box </a:t>
            </a:r>
            <a:r>
              <a:rPr lang="en-US" sz="2000" dirty="0">
                <a:solidFill>
                  <a:srgbClr val="FF0000"/>
                </a:solidFill>
                <a:latin typeface="Times New Roman"/>
                <a:cs typeface="Times New Roman"/>
              </a:rPr>
              <a:t>3.0 meters</a:t>
            </a:r>
            <a:r>
              <a:rPr lang="en-US" sz="2000" dirty="0">
                <a:solidFill>
                  <a:srgbClr val="000000"/>
                </a:solidFill>
                <a:latin typeface="Times New Roman"/>
                <a:cs typeface="Times New Roman"/>
              </a:rPr>
              <a:t> across a rough surface whose </a:t>
            </a:r>
            <a:r>
              <a:rPr lang="en-US" sz="2000" i="1" dirty="0">
                <a:solidFill>
                  <a:srgbClr val="0000FF"/>
                </a:solidFill>
                <a:latin typeface="Times New Roman"/>
                <a:cs typeface="Times New Roman"/>
              </a:rPr>
              <a:t>coefficient of kinetic friction </a:t>
            </a:r>
            <a:r>
              <a:rPr lang="en-US" sz="2000" dirty="0">
                <a:solidFill>
                  <a:srgbClr val="000000"/>
                </a:solidFill>
                <a:latin typeface="Times New Roman"/>
                <a:cs typeface="Times New Roman"/>
              </a:rPr>
              <a:t>is              .</a:t>
            </a:r>
            <a:endParaRPr lang="en-US" sz="2400" dirty="0">
              <a:latin typeface="Apple Chancery"/>
              <a:cs typeface="Apple Chancery"/>
            </a:endParaRPr>
          </a:p>
        </p:txBody>
      </p:sp>
      <p:sp>
        <p:nvSpPr>
          <p:cNvPr id="30" name="Rectangle 29"/>
          <p:cNvSpPr/>
          <p:nvPr/>
        </p:nvSpPr>
        <p:spPr>
          <a:xfrm>
            <a:off x="5099050" y="154061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568950" y="970778"/>
            <a:ext cx="635000" cy="569837"/>
          </a:xfrm>
          <a:prstGeom prst="rect">
            <a:avLst/>
          </a:prstGeom>
          <a:solidFill>
            <a:srgbClr val="00C20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6210300" y="241300"/>
            <a:ext cx="803275" cy="98585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167558940"/>
              </p:ext>
            </p:extLst>
          </p:nvPr>
        </p:nvGraphicFramePr>
        <p:xfrm>
          <a:off x="6520656" y="330319"/>
          <a:ext cx="225425" cy="246063"/>
        </p:xfrm>
        <a:graphic>
          <a:graphicData uri="http://schemas.openxmlformats.org/presentationml/2006/ole">
            <mc:AlternateContent xmlns:mc="http://schemas.openxmlformats.org/markup-compatibility/2006">
              <mc:Choice xmlns:v="urn:schemas-microsoft-com:vml" Requires="v">
                <p:oleObj spid="_x0000_s471918"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6520656" y="330319"/>
                        <a:ext cx="225425" cy="246063"/>
                      </a:xfrm>
                      <a:prstGeom prst="rect">
                        <a:avLst/>
                      </a:prstGeom>
                    </p:spPr>
                  </p:pic>
                </p:oleObj>
              </mc:Fallback>
            </mc:AlternateContent>
          </a:graphicData>
        </a:graphic>
      </p:graphicFrame>
      <p:cxnSp>
        <p:nvCxnSpPr>
          <p:cNvPr id="5" name="Straight Arrow Connector 4"/>
          <p:cNvCxnSpPr/>
          <p:nvPr/>
        </p:nvCxnSpPr>
        <p:spPr>
          <a:xfrm>
            <a:off x="5861050" y="1892360"/>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848475" y="182886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299950406"/>
              </p:ext>
            </p:extLst>
          </p:nvPr>
        </p:nvGraphicFramePr>
        <p:xfrm>
          <a:off x="7013575" y="1714500"/>
          <a:ext cx="204788" cy="306388"/>
        </p:xfrm>
        <a:graphic>
          <a:graphicData uri="http://schemas.openxmlformats.org/presentationml/2006/ole">
            <mc:AlternateContent xmlns:mc="http://schemas.openxmlformats.org/markup-compatibility/2006">
              <mc:Choice xmlns:v="urn:schemas-microsoft-com:vml" Requires="v">
                <p:oleObj spid="_x0000_s471919" name="Equation" r:id="rId5" imgW="127000" imgH="190500" progId="Equation.DSMT4">
                  <p:embed/>
                </p:oleObj>
              </mc:Choice>
              <mc:Fallback>
                <p:oleObj name="Equation" r:id="rId5" imgW="127000" imgH="190500" progId="Equation.DSMT4">
                  <p:embed/>
                  <p:pic>
                    <p:nvPicPr>
                      <p:cNvPr id="0" name=""/>
                      <p:cNvPicPr/>
                      <p:nvPr/>
                    </p:nvPicPr>
                    <p:blipFill>
                      <a:blip r:embed="rId6"/>
                      <a:stretch>
                        <a:fillRect/>
                      </a:stretch>
                    </p:blipFill>
                    <p:spPr>
                      <a:xfrm>
                        <a:off x="7013575" y="1714500"/>
                        <a:ext cx="204788" cy="30638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713615943"/>
              </p:ext>
            </p:extLst>
          </p:nvPr>
        </p:nvGraphicFramePr>
        <p:xfrm>
          <a:off x="6520656" y="887456"/>
          <a:ext cx="204787" cy="287338"/>
        </p:xfrm>
        <a:graphic>
          <a:graphicData uri="http://schemas.openxmlformats.org/presentationml/2006/ole">
            <mc:AlternateContent xmlns:mc="http://schemas.openxmlformats.org/markup-compatibility/2006">
              <mc:Choice xmlns:v="urn:schemas-microsoft-com:vml" Requires="v">
                <p:oleObj spid="_x0000_s471920" name="Equation" r:id="rId7" imgW="127000" imgH="177800" progId="Equation.DSMT4">
                  <p:embed/>
                </p:oleObj>
              </mc:Choice>
              <mc:Fallback>
                <p:oleObj name="Equation" r:id="rId7" imgW="127000" imgH="177800" progId="Equation.DSMT4">
                  <p:embed/>
                  <p:pic>
                    <p:nvPicPr>
                      <p:cNvPr id="0" name=""/>
                      <p:cNvPicPr/>
                      <p:nvPr/>
                    </p:nvPicPr>
                    <p:blipFill>
                      <a:blip r:embed="rId8"/>
                      <a:stretch>
                        <a:fillRect/>
                      </a:stretch>
                    </p:blipFill>
                    <p:spPr>
                      <a:xfrm>
                        <a:off x="6520656" y="887456"/>
                        <a:ext cx="204787" cy="287338"/>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475965291"/>
              </p:ext>
            </p:extLst>
          </p:nvPr>
        </p:nvGraphicFramePr>
        <p:xfrm>
          <a:off x="1681163" y="2879726"/>
          <a:ext cx="2265362" cy="1552575"/>
        </p:xfrm>
        <a:graphic>
          <a:graphicData uri="http://schemas.openxmlformats.org/presentationml/2006/ole">
            <mc:AlternateContent xmlns:mc="http://schemas.openxmlformats.org/markup-compatibility/2006">
              <mc:Choice xmlns:v="urn:schemas-microsoft-com:vml" Requires="v">
                <p:oleObj spid="_x0000_s471921" name="Equation" r:id="rId9" imgW="1358900" imgH="927100" progId="Equation.DSMT4">
                  <p:embed/>
                </p:oleObj>
              </mc:Choice>
              <mc:Fallback>
                <p:oleObj name="Equation" r:id="rId9" imgW="1358900" imgH="927100" progId="Equation.DSMT4">
                  <p:embed/>
                  <p:pic>
                    <p:nvPicPr>
                      <p:cNvPr id="0" name=""/>
                      <p:cNvPicPr/>
                      <p:nvPr/>
                    </p:nvPicPr>
                    <p:blipFill>
                      <a:blip r:embed="rId10"/>
                      <a:stretch>
                        <a:fillRect/>
                      </a:stretch>
                    </p:blipFill>
                    <p:spPr>
                      <a:xfrm>
                        <a:off x="1681163" y="2879726"/>
                        <a:ext cx="2265362" cy="1552575"/>
                      </a:xfrm>
                      <a:prstGeom prst="rect">
                        <a:avLst/>
                      </a:prstGeom>
                    </p:spPr>
                  </p:pic>
                </p:oleObj>
              </mc:Fallback>
            </mc:AlternateContent>
          </a:graphicData>
        </a:graphic>
      </p:graphicFrame>
      <p:sp>
        <p:nvSpPr>
          <p:cNvPr id="42" name="TextBox 41"/>
          <p:cNvSpPr txBox="1"/>
          <p:nvPr/>
        </p:nvSpPr>
        <p:spPr>
          <a:xfrm>
            <a:off x="688341" y="2540435"/>
            <a:ext cx="3401059" cy="400110"/>
          </a:xfrm>
          <a:prstGeom prst="rect">
            <a:avLst/>
          </a:prstGeom>
          <a:noFill/>
        </p:spPr>
        <p:txBody>
          <a:bodyPr wrap="square" rtlCol="0">
            <a:spAutoFit/>
          </a:bodyPr>
          <a:lstStyle/>
          <a:p>
            <a:r>
              <a:rPr lang="en-US" sz="2000" dirty="0" err="1">
                <a:solidFill>
                  <a:srgbClr val="FF0000"/>
                </a:solidFill>
                <a:latin typeface="Apple Chancery"/>
                <a:cs typeface="Apple Chancery"/>
              </a:rPr>
              <a:t>gavity</a:t>
            </a:r>
            <a:r>
              <a:rPr lang="en-US" sz="2000" dirty="0">
                <a:solidFill>
                  <a:srgbClr val="FF0000"/>
                </a:solidFill>
                <a:latin typeface="Apple Chancery"/>
                <a:cs typeface="Apple Chancery"/>
              </a:rPr>
              <a:t>:</a:t>
            </a:r>
            <a:endParaRPr lang="en-US" dirty="0">
              <a:latin typeface="Apple Chancery"/>
              <a:cs typeface="Apple Chancery"/>
            </a:endParaRPr>
          </a:p>
        </p:txBody>
      </p:sp>
      <p:sp>
        <p:nvSpPr>
          <p:cNvPr id="21" name="TextBox 20"/>
          <p:cNvSpPr txBox="1"/>
          <p:nvPr/>
        </p:nvSpPr>
        <p:spPr>
          <a:xfrm>
            <a:off x="285910" y="1752431"/>
            <a:ext cx="5403690" cy="830997"/>
          </a:xfrm>
          <a:prstGeom prst="rect">
            <a:avLst/>
          </a:prstGeom>
          <a:noFill/>
        </p:spPr>
        <p:txBody>
          <a:bodyPr wrap="square" rtlCol="0">
            <a:spAutoFit/>
          </a:bodyPr>
          <a:lstStyle/>
          <a:p>
            <a:r>
              <a:rPr lang="en-US" sz="2800" dirty="0">
                <a:solidFill>
                  <a:srgbClr val="FF0000"/>
                </a:solidFill>
                <a:latin typeface="Apple Chancery"/>
                <a:cs typeface="Apple Chancery"/>
              </a:rPr>
              <a:t>Derive </a:t>
            </a:r>
            <a:r>
              <a:rPr lang="en-US" sz="2000" dirty="0">
                <a:solidFill>
                  <a:srgbClr val="000000"/>
                </a:solidFill>
                <a:latin typeface="Times New Roman"/>
                <a:cs typeface="Times New Roman"/>
              </a:rPr>
              <a:t>an expression for the </a:t>
            </a:r>
            <a:r>
              <a:rPr lang="en-US" sz="2000" dirty="0">
                <a:solidFill>
                  <a:srgbClr val="FF0000"/>
                </a:solidFill>
                <a:latin typeface="Times New Roman"/>
                <a:cs typeface="Times New Roman"/>
              </a:rPr>
              <a:t>work done </a:t>
            </a:r>
            <a:r>
              <a:rPr lang="en-US" sz="2000" dirty="0">
                <a:solidFill>
                  <a:srgbClr val="000000"/>
                </a:solidFill>
                <a:latin typeface="Times New Roman"/>
                <a:cs typeface="Times New Roman"/>
              </a:rPr>
              <a:t>by the various forces acting on the box.</a:t>
            </a:r>
            <a:endParaRPr lang="en-US" sz="2400" dirty="0">
              <a:latin typeface="Apple Chancery"/>
              <a:cs typeface="Apple Chancery"/>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868211756"/>
              </p:ext>
            </p:extLst>
          </p:nvPr>
        </p:nvGraphicFramePr>
        <p:xfrm>
          <a:off x="4533900" y="389791"/>
          <a:ext cx="422275" cy="319088"/>
        </p:xfrm>
        <a:graphic>
          <a:graphicData uri="http://schemas.openxmlformats.org/presentationml/2006/ole">
            <mc:AlternateContent xmlns:mc="http://schemas.openxmlformats.org/markup-compatibility/2006">
              <mc:Choice xmlns:v="urn:schemas-microsoft-com:vml" Requires="v">
                <p:oleObj spid="_x0000_s471922" name="Equation" r:id="rId11" imgW="254000" imgH="190500" progId="Equation.DSMT4">
                  <p:embed/>
                </p:oleObj>
              </mc:Choice>
              <mc:Fallback>
                <p:oleObj name="Equation" r:id="rId11" imgW="254000" imgH="190500" progId="Equation.DSMT4">
                  <p:embed/>
                  <p:pic>
                    <p:nvPicPr>
                      <p:cNvPr id="0" name=""/>
                      <p:cNvPicPr/>
                      <p:nvPr/>
                    </p:nvPicPr>
                    <p:blipFill>
                      <a:blip r:embed="rId12"/>
                      <a:stretch>
                        <a:fillRect/>
                      </a:stretch>
                    </p:blipFill>
                    <p:spPr>
                      <a:xfrm>
                        <a:off x="4533900" y="389791"/>
                        <a:ext cx="422275" cy="31908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207641998"/>
              </p:ext>
            </p:extLst>
          </p:nvPr>
        </p:nvGraphicFramePr>
        <p:xfrm>
          <a:off x="3508375" y="1358960"/>
          <a:ext cx="908050" cy="339725"/>
        </p:xfrm>
        <a:graphic>
          <a:graphicData uri="http://schemas.openxmlformats.org/presentationml/2006/ole">
            <mc:AlternateContent xmlns:mc="http://schemas.openxmlformats.org/markup-compatibility/2006">
              <mc:Choice xmlns:v="urn:schemas-microsoft-com:vml" Requires="v">
                <p:oleObj spid="_x0000_s471923" name="Equation" r:id="rId13" imgW="546100" imgH="203200" progId="Equation.DSMT4">
                  <p:embed/>
                </p:oleObj>
              </mc:Choice>
              <mc:Fallback>
                <p:oleObj name="Equation" r:id="rId13" imgW="546100" imgH="203200" progId="Equation.DSMT4">
                  <p:embed/>
                  <p:pic>
                    <p:nvPicPr>
                      <p:cNvPr id="0" name=""/>
                      <p:cNvPicPr/>
                      <p:nvPr/>
                    </p:nvPicPr>
                    <p:blipFill>
                      <a:blip r:embed="rId14"/>
                      <a:stretch>
                        <a:fillRect/>
                      </a:stretch>
                    </p:blipFill>
                    <p:spPr>
                      <a:xfrm>
                        <a:off x="3508375" y="1358960"/>
                        <a:ext cx="908050" cy="339725"/>
                      </a:xfrm>
                      <a:prstGeom prst="rect">
                        <a:avLst/>
                      </a:prstGeom>
                    </p:spPr>
                  </p:pic>
                </p:oleObj>
              </mc:Fallback>
            </mc:AlternateContent>
          </a:graphicData>
        </a:graphic>
      </p:graphicFrame>
      <p:cxnSp>
        <p:nvCxnSpPr>
          <p:cNvPr id="4" name="Straight Connector 3"/>
          <p:cNvCxnSpPr/>
          <p:nvPr/>
        </p:nvCxnSpPr>
        <p:spPr>
          <a:xfrm>
            <a:off x="6299200" y="1227159"/>
            <a:ext cx="714375"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388100" y="1003300"/>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865844184"/>
              </p:ext>
            </p:extLst>
          </p:nvPr>
        </p:nvGraphicFramePr>
        <p:xfrm>
          <a:off x="7954963" y="1171575"/>
          <a:ext cx="306387" cy="328613"/>
        </p:xfrm>
        <a:graphic>
          <a:graphicData uri="http://schemas.openxmlformats.org/presentationml/2006/ole">
            <mc:AlternateContent xmlns:mc="http://schemas.openxmlformats.org/markup-compatibility/2006">
              <mc:Choice xmlns:v="urn:schemas-microsoft-com:vml" Requires="v">
                <p:oleObj spid="_x0000_s471924" name="Equation" r:id="rId15" imgW="190500" imgH="203200" progId="Equation.DSMT4">
                  <p:embed/>
                </p:oleObj>
              </mc:Choice>
              <mc:Fallback>
                <p:oleObj name="Equation" r:id="rId15" imgW="190500" imgH="203200" progId="Equation.DSMT4">
                  <p:embed/>
                  <p:pic>
                    <p:nvPicPr>
                      <p:cNvPr id="0" name=""/>
                      <p:cNvPicPr/>
                      <p:nvPr/>
                    </p:nvPicPr>
                    <p:blipFill>
                      <a:blip r:embed="rId16"/>
                      <a:stretch>
                        <a:fillRect/>
                      </a:stretch>
                    </p:blipFill>
                    <p:spPr>
                      <a:xfrm>
                        <a:off x="7954963" y="1171575"/>
                        <a:ext cx="306387" cy="328613"/>
                      </a:xfrm>
                      <a:prstGeom prst="rect">
                        <a:avLst/>
                      </a:prstGeom>
                    </p:spPr>
                  </p:pic>
                </p:oleObj>
              </mc:Fallback>
            </mc:AlternateContent>
          </a:graphicData>
        </a:graphic>
      </p:graphicFrame>
      <p:sp>
        <p:nvSpPr>
          <p:cNvPr id="29" name="Rectangle 28"/>
          <p:cNvSpPr/>
          <p:nvPr/>
        </p:nvSpPr>
        <p:spPr>
          <a:xfrm>
            <a:off x="6654800" y="3486645"/>
            <a:ext cx="635000" cy="569837"/>
          </a:xfrm>
          <a:prstGeom prst="rect">
            <a:avLst/>
          </a:prstGeom>
          <a:solidFill>
            <a:srgbClr val="00C20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7296150" y="2757167"/>
            <a:ext cx="803275" cy="98585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1740204432"/>
              </p:ext>
            </p:extLst>
          </p:nvPr>
        </p:nvGraphicFramePr>
        <p:xfrm>
          <a:off x="7606506" y="2846186"/>
          <a:ext cx="225425" cy="246063"/>
        </p:xfrm>
        <a:graphic>
          <a:graphicData uri="http://schemas.openxmlformats.org/presentationml/2006/ole">
            <mc:AlternateContent xmlns:mc="http://schemas.openxmlformats.org/markup-compatibility/2006">
              <mc:Choice xmlns:v="urn:schemas-microsoft-com:vml" Requires="v">
                <p:oleObj spid="_x0000_s471925" name="Equation" r:id="rId17" imgW="139700" imgH="152400" progId="Equation.DSMT4">
                  <p:embed/>
                </p:oleObj>
              </mc:Choice>
              <mc:Fallback>
                <p:oleObj name="Equation" r:id="rId17" imgW="139700" imgH="152400" progId="Equation.DSMT4">
                  <p:embed/>
                  <p:pic>
                    <p:nvPicPr>
                      <p:cNvPr id="0" name=""/>
                      <p:cNvPicPr/>
                      <p:nvPr/>
                    </p:nvPicPr>
                    <p:blipFill>
                      <a:blip r:embed="rId4"/>
                      <a:stretch>
                        <a:fillRect/>
                      </a:stretch>
                    </p:blipFill>
                    <p:spPr>
                      <a:xfrm>
                        <a:off x="7606506" y="2846186"/>
                        <a:ext cx="225425" cy="246063"/>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452993609"/>
              </p:ext>
            </p:extLst>
          </p:nvPr>
        </p:nvGraphicFramePr>
        <p:xfrm>
          <a:off x="7606506" y="3403323"/>
          <a:ext cx="204787" cy="287338"/>
        </p:xfrm>
        <a:graphic>
          <a:graphicData uri="http://schemas.openxmlformats.org/presentationml/2006/ole">
            <mc:AlternateContent xmlns:mc="http://schemas.openxmlformats.org/markup-compatibility/2006">
              <mc:Choice xmlns:v="urn:schemas-microsoft-com:vml" Requires="v">
                <p:oleObj spid="_x0000_s471926" name="Equation" r:id="rId18" imgW="127000" imgH="177800" progId="Equation.DSMT4">
                  <p:embed/>
                </p:oleObj>
              </mc:Choice>
              <mc:Fallback>
                <p:oleObj name="Equation" r:id="rId18" imgW="127000" imgH="177800" progId="Equation.DSMT4">
                  <p:embed/>
                  <p:pic>
                    <p:nvPicPr>
                      <p:cNvPr id="0" name=""/>
                      <p:cNvPicPr/>
                      <p:nvPr/>
                    </p:nvPicPr>
                    <p:blipFill>
                      <a:blip r:embed="rId8"/>
                      <a:stretch>
                        <a:fillRect/>
                      </a:stretch>
                    </p:blipFill>
                    <p:spPr>
                      <a:xfrm>
                        <a:off x="7606506" y="3403323"/>
                        <a:ext cx="204787" cy="287338"/>
                      </a:xfrm>
                      <a:prstGeom prst="rect">
                        <a:avLst/>
                      </a:prstGeom>
                    </p:spPr>
                  </p:pic>
                </p:oleObj>
              </mc:Fallback>
            </mc:AlternateContent>
          </a:graphicData>
        </a:graphic>
      </p:graphicFrame>
      <p:cxnSp>
        <p:nvCxnSpPr>
          <p:cNvPr id="38" name="Straight Connector 37"/>
          <p:cNvCxnSpPr/>
          <p:nvPr/>
        </p:nvCxnSpPr>
        <p:spPr>
          <a:xfrm>
            <a:off x="7385050" y="3743026"/>
            <a:ext cx="714375"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7473950" y="3519167"/>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Arrow Connector 42"/>
          <p:cNvCxnSpPr/>
          <p:nvPr/>
        </p:nvCxnSpPr>
        <p:spPr>
          <a:xfrm flipV="1">
            <a:off x="6975475" y="3084535"/>
            <a:ext cx="0" cy="60612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4010227601"/>
              </p:ext>
            </p:extLst>
          </p:nvPr>
        </p:nvGraphicFramePr>
        <p:xfrm>
          <a:off x="6613525" y="2974975"/>
          <a:ext cx="265113" cy="246063"/>
        </p:xfrm>
        <a:graphic>
          <a:graphicData uri="http://schemas.openxmlformats.org/presentationml/2006/ole">
            <mc:AlternateContent xmlns:mc="http://schemas.openxmlformats.org/markup-compatibility/2006">
              <mc:Choice xmlns:v="urn:schemas-microsoft-com:vml" Requires="v">
                <p:oleObj spid="_x0000_s471927" name="Equation" r:id="rId19" imgW="165100" imgH="152400" progId="Equation.DSMT4">
                  <p:embed/>
                </p:oleObj>
              </mc:Choice>
              <mc:Fallback>
                <p:oleObj name="Equation" r:id="rId19" imgW="165100" imgH="152400" progId="Equation.DSMT4">
                  <p:embed/>
                  <p:pic>
                    <p:nvPicPr>
                      <p:cNvPr id="0" name=""/>
                      <p:cNvPicPr/>
                      <p:nvPr/>
                    </p:nvPicPr>
                    <p:blipFill>
                      <a:blip r:embed="rId20"/>
                      <a:stretch>
                        <a:fillRect/>
                      </a:stretch>
                    </p:blipFill>
                    <p:spPr>
                      <a:xfrm>
                        <a:off x="6613525" y="2974975"/>
                        <a:ext cx="265113" cy="246063"/>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4161667316"/>
              </p:ext>
            </p:extLst>
          </p:nvPr>
        </p:nvGraphicFramePr>
        <p:xfrm>
          <a:off x="6532563" y="4857750"/>
          <a:ext cx="387350" cy="266700"/>
        </p:xfrm>
        <a:graphic>
          <a:graphicData uri="http://schemas.openxmlformats.org/presentationml/2006/ole">
            <mc:AlternateContent xmlns:mc="http://schemas.openxmlformats.org/markup-compatibility/2006">
              <mc:Choice xmlns:v="urn:schemas-microsoft-com:vml" Requires="v">
                <p:oleObj spid="_x0000_s471928" name="Equation" r:id="rId21" imgW="241300" imgH="165100" progId="Equation.DSMT4">
                  <p:embed/>
                </p:oleObj>
              </mc:Choice>
              <mc:Fallback>
                <p:oleObj name="Equation" r:id="rId21" imgW="241300" imgH="165100" progId="Equation.DSMT4">
                  <p:embed/>
                  <p:pic>
                    <p:nvPicPr>
                      <p:cNvPr id="0" name=""/>
                      <p:cNvPicPr/>
                      <p:nvPr/>
                    </p:nvPicPr>
                    <p:blipFill>
                      <a:blip r:embed="rId22"/>
                      <a:stretch>
                        <a:fillRect/>
                      </a:stretch>
                    </p:blipFill>
                    <p:spPr>
                      <a:xfrm>
                        <a:off x="6532563" y="4857750"/>
                        <a:ext cx="387350" cy="266700"/>
                      </a:xfrm>
                      <a:prstGeom prst="rect">
                        <a:avLst/>
                      </a:prstGeom>
                    </p:spPr>
                  </p:pic>
                </p:oleObj>
              </mc:Fallback>
            </mc:AlternateContent>
          </a:graphicData>
        </a:graphic>
      </p:graphicFrame>
      <p:cxnSp>
        <p:nvCxnSpPr>
          <p:cNvPr id="46" name="Straight Arrow Connector 45"/>
          <p:cNvCxnSpPr/>
          <p:nvPr/>
        </p:nvCxnSpPr>
        <p:spPr>
          <a:xfrm flipH="1">
            <a:off x="5994400" y="4056482"/>
            <a:ext cx="567532"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7" name="Object 46"/>
          <p:cNvGraphicFramePr>
            <a:graphicFrameLocks noChangeAspect="1"/>
          </p:cNvGraphicFramePr>
          <p:nvPr>
            <p:extLst>
              <p:ext uri="{D42A27DB-BD31-4B8C-83A1-F6EECF244321}">
                <p14:modId xmlns:p14="http://schemas.microsoft.com/office/powerpoint/2010/main" val="4256286942"/>
              </p:ext>
            </p:extLst>
          </p:nvPr>
        </p:nvGraphicFramePr>
        <p:xfrm>
          <a:off x="5708650" y="4116388"/>
          <a:ext cx="917575" cy="327025"/>
        </p:xfrm>
        <a:graphic>
          <a:graphicData uri="http://schemas.openxmlformats.org/presentationml/2006/ole">
            <mc:AlternateContent xmlns:mc="http://schemas.openxmlformats.org/markup-compatibility/2006">
              <mc:Choice xmlns:v="urn:schemas-microsoft-com:vml" Requires="v">
                <p:oleObj spid="_x0000_s471929" name="Equation" r:id="rId23" imgW="571500" imgH="203200" progId="Equation.DSMT4">
                  <p:embed/>
                </p:oleObj>
              </mc:Choice>
              <mc:Fallback>
                <p:oleObj name="Equation" r:id="rId23" imgW="571500" imgH="203200" progId="Equation.DSMT4">
                  <p:embed/>
                  <p:pic>
                    <p:nvPicPr>
                      <p:cNvPr id="0" name=""/>
                      <p:cNvPicPr/>
                      <p:nvPr/>
                    </p:nvPicPr>
                    <p:blipFill>
                      <a:blip r:embed="rId24"/>
                      <a:stretch>
                        <a:fillRect/>
                      </a:stretch>
                    </p:blipFill>
                    <p:spPr>
                      <a:xfrm>
                        <a:off x="5708650" y="4116388"/>
                        <a:ext cx="917575" cy="327025"/>
                      </a:xfrm>
                      <a:prstGeom prst="rect">
                        <a:avLst/>
                      </a:prstGeom>
                    </p:spPr>
                  </p:pic>
                </p:oleObj>
              </mc:Fallback>
            </mc:AlternateContent>
          </a:graphicData>
        </a:graphic>
      </p:graphicFrame>
      <p:cxnSp>
        <p:nvCxnSpPr>
          <p:cNvPr id="48" name="Straight Arrow Connector 47"/>
          <p:cNvCxnSpPr/>
          <p:nvPr/>
        </p:nvCxnSpPr>
        <p:spPr>
          <a:xfrm>
            <a:off x="6988175" y="3843061"/>
            <a:ext cx="0" cy="150363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2" name="Object 51"/>
          <p:cNvGraphicFramePr>
            <a:graphicFrameLocks noChangeAspect="1"/>
          </p:cNvGraphicFramePr>
          <p:nvPr>
            <p:extLst>
              <p:ext uri="{D42A27DB-BD31-4B8C-83A1-F6EECF244321}">
                <p14:modId xmlns:p14="http://schemas.microsoft.com/office/powerpoint/2010/main" val="2807372064"/>
              </p:ext>
            </p:extLst>
          </p:nvPr>
        </p:nvGraphicFramePr>
        <p:xfrm>
          <a:off x="1681163" y="4876800"/>
          <a:ext cx="2117725" cy="1512888"/>
        </p:xfrm>
        <a:graphic>
          <a:graphicData uri="http://schemas.openxmlformats.org/presentationml/2006/ole">
            <mc:AlternateContent xmlns:mc="http://schemas.openxmlformats.org/markup-compatibility/2006">
              <mc:Choice xmlns:v="urn:schemas-microsoft-com:vml" Requires="v">
                <p:oleObj spid="_x0000_s471930" name="Equation" r:id="rId25" imgW="1270000" imgH="901700" progId="Equation.DSMT4">
                  <p:embed/>
                </p:oleObj>
              </mc:Choice>
              <mc:Fallback>
                <p:oleObj name="Equation" r:id="rId25" imgW="1270000" imgH="901700" progId="Equation.DSMT4">
                  <p:embed/>
                  <p:pic>
                    <p:nvPicPr>
                      <p:cNvPr id="0" name=""/>
                      <p:cNvPicPr/>
                      <p:nvPr/>
                    </p:nvPicPr>
                    <p:blipFill>
                      <a:blip r:embed="rId26"/>
                      <a:stretch>
                        <a:fillRect/>
                      </a:stretch>
                    </p:blipFill>
                    <p:spPr>
                      <a:xfrm>
                        <a:off x="1681163" y="4876800"/>
                        <a:ext cx="2117725" cy="1512888"/>
                      </a:xfrm>
                      <a:prstGeom prst="rect">
                        <a:avLst/>
                      </a:prstGeom>
                    </p:spPr>
                  </p:pic>
                </p:oleObj>
              </mc:Fallback>
            </mc:AlternateContent>
          </a:graphicData>
        </a:graphic>
      </p:graphicFrame>
      <p:sp>
        <p:nvSpPr>
          <p:cNvPr id="53" name="TextBox 52"/>
          <p:cNvSpPr txBox="1"/>
          <p:nvPr/>
        </p:nvSpPr>
        <p:spPr>
          <a:xfrm>
            <a:off x="699454" y="4470401"/>
            <a:ext cx="3401059" cy="400110"/>
          </a:xfrm>
          <a:prstGeom prst="rect">
            <a:avLst/>
          </a:prstGeom>
          <a:noFill/>
        </p:spPr>
        <p:txBody>
          <a:bodyPr wrap="square" rtlCol="0">
            <a:spAutoFit/>
          </a:bodyPr>
          <a:lstStyle/>
          <a:p>
            <a:r>
              <a:rPr lang="en-US" sz="2000" dirty="0">
                <a:solidFill>
                  <a:srgbClr val="FF0000"/>
                </a:solidFill>
                <a:latin typeface="Apple Chancery"/>
                <a:cs typeface="Apple Chancery"/>
              </a:rPr>
              <a:t>normal:</a:t>
            </a:r>
            <a:endParaRPr lang="en-US" dirty="0">
              <a:latin typeface="Apple Chancery"/>
              <a:cs typeface="Apple Chancery"/>
            </a:endParaRPr>
          </a:p>
        </p:txBody>
      </p:sp>
    </p:spTree>
    <p:extLst>
      <p:ext uri="{BB962C8B-B14F-4D97-AF65-F5344CB8AC3E}">
        <p14:creationId xmlns:p14="http://schemas.microsoft.com/office/powerpoint/2010/main" val="268419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21" grpId="0"/>
      <p:bldP spid="39"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13.)</a:t>
            </a:r>
          </a:p>
        </p:txBody>
      </p:sp>
      <p:sp>
        <p:nvSpPr>
          <p:cNvPr id="30" name="Rectangle 29"/>
          <p:cNvSpPr/>
          <p:nvPr/>
        </p:nvSpPr>
        <p:spPr>
          <a:xfrm>
            <a:off x="5099050" y="154061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568950" y="970778"/>
            <a:ext cx="635000" cy="569837"/>
          </a:xfrm>
          <a:prstGeom prst="rect">
            <a:avLst/>
          </a:prstGeom>
          <a:solidFill>
            <a:srgbClr val="00C20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6210300" y="241300"/>
            <a:ext cx="803275" cy="98585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3541066568"/>
              </p:ext>
            </p:extLst>
          </p:nvPr>
        </p:nvGraphicFramePr>
        <p:xfrm>
          <a:off x="6520656" y="330319"/>
          <a:ext cx="225425" cy="246063"/>
        </p:xfrm>
        <a:graphic>
          <a:graphicData uri="http://schemas.openxmlformats.org/presentationml/2006/ole">
            <mc:AlternateContent xmlns:mc="http://schemas.openxmlformats.org/markup-compatibility/2006">
              <mc:Choice xmlns:v="urn:schemas-microsoft-com:vml" Requires="v">
                <p:oleObj spid="_x0000_s520980"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6520656" y="330319"/>
                        <a:ext cx="225425" cy="246063"/>
                      </a:xfrm>
                      <a:prstGeom prst="rect">
                        <a:avLst/>
                      </a:prstGeom>
                    </p:spPr>
                  </p:pic>
                </p:oleObj>
              </mc:Fallback>
            </mc:AlternateContent>
          </a:graphicData>
        </a:graphic>
      </p:graphicFrame>
      <p:cxnSp>
        <p:nvCxnSpPr>
          <p:cNvPr id="5" name="Straight Arrow Connector 4"/>
          <p:cNvCxnSpPr/>
          <p:nvPr/>
        </p:nvCxnSpPr>
        <p:spPr>
          <a:xfrm>
            <a:off x="5861050" y="1892360"/>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848475" y="182886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2077008630"/>
              </p:ext>
            </p:extLst>
          </p:nvPr>
        </p:nvGraphicFramePr>
        <p:xfrm>
          <a:off x="6520656" y="887456"/>
          <a:ext cx="204787" cy="287338"/>
        </p:xfrm>
        <a:graphic>
          <a:graphicData uri="http://schemas.openxmlformats.org/presentationml/2006/ole">
            <mc:AlternateContent xmlns:mc="http://schemas.openxmlformats.org/markup-compatibility/2006">
              <mc:Choice xmlns:v="urn:schemas-microsoft-com:vml" Requires="v">
                <p:oleObj spid="_x0000_s520981" name="Equation" r:id="rId5" imgW="127000" imgH="177800" progId="Equation.DSMT4">
                  <p:embed/>
                </p:oleObj>
              </mc:Choice>
              <mc:Fallback>
                <p:oleObj name="Equation" r:id="rId5" imgW="127000" imgH="177800" progId="Equation.DSMT4">
                  <p:embed/>
                  <p:pic>
                    <p:nvPicPr>
                      <p:cNvPr id="0" name=""/>
                      <p:cNvPicPr/>
                      <p:nvPr/>
                    </p:nvPicPr>
                    <p:blipFill>
                      <a:blip r:embed="rId6"/>
                      <a:stretch>
                        <a:fillRect/>
                      </a:stretch>
                    </p:blipFill>
                    <p:spPr>
                      <a:xfrm>
                        <a:off x="6520656" y="887456"/>
                        <a:ext cx="204787" cy="287338"/>
                      </a:xfrm>
                      <a:prstGeom prst="rect">
                        <a:avLst/>
                      </a:prstGeom>
                    </p:spPr>
                  </p:pic>
                </p:oleObj>
              </mc:Fallback>
            </mc:AlternateContent>
          </a:graphicData>
        </a:graphic>
      </p:graphicFrame>
      <p:cxnSp>
        <p:nvCxnSpPr>
          <p:cNvPr id="4" name="Straight Connector 3"/>
          <p:cNvCxnSpPr/>
          <p:nvPr/>
        </p:nvCxnSpPr>
        <p:spPr>
          <a:xfrm>
            <a:off x="6299200" y="1227159"/>
            <a:ext cx="714375"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388100" y="1003300"/>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4141435355"/>
              </p:ext>
            </p:extLst>
          </p:nvPr>
        </p:nvGraphicFramePr>
        <p:xfrm>
          <a:off x="7954963" y="1171575"/>
          <a:ext cx="306387" cy="328613"/>
        </p:xfrm>
        <a:graphic>
          <a:graphicData uri="http://schemas.openxmlformats.org/presentationml/2006/ole">
            <mc:AlternateContent xmlns:mc="http://schemas.openxmlformats.org/markup-compatibility/2006">
              <mc:Choice xmlns:v="urn:schemas-microsoft-com:vml" Requires="v">
                <p:oleObj spid="_x0000_s520982" name="Equation" r:id="rId7" imgW="190500" imgH="203200" progId="Equation.DSMT4">
                  <p:embed/>
                </p:oleObj>
              </mc:Choice>
              <mc:Fallback>
                <p:oleObj name="Equation" r:id="rId7" imgW="190500" imgH="203200" progId="Equation.DSMT4">
                  <p:embed/>
                  <p:pic>
                    <p:nvPicPr>
                      <p:cNvPr id="0" name=""/>
                      <p:cNvPicPr/>
                      <p:nvPr/>
                    </p:nvPicPr>
                    <p:blipFill>
                      <a:blip r:embed="rId8"/>
                      <a:stretch>
                        <a:fillRect/>
                      </a:stretch>
                    </p:blipFill>
                    <p:spPr>
                      <a:xfrm>
                        <a:off x="7954963" y="1171575"/>
                        <a:ext cx="306387" cy="328613"/>
                      </a:xfrm>
                      <a:prstGeom prst="rect">
                        <a:avLst/>
                      </a:prstGeom>
                    </p:spPr>
                  </p:pic>
                </p:oleObj>
              </mc:Fallback>
            </mc:AlternateContent>
          </a:graphicData>
        </a:graphic>
      </p:graphicFrame>
      <p:sp>
        <p:nvSpPr>
          <p:cNvPr id="29" name="Rectangle 28"/>
          <p:cNvSpPr/>
          <p:nvPr/>
        </p:nvSpPr>
        <p:spPr>
          <a:xfrm>
            <a:off x="7188200" y="3486645"/>
            <a:ext cx="635000" cy="569837"/>
          </a:xfrm>
          <a:prstGeom prst="rect">
            <a:avLst/>
          </a:prstGeom>
          <a:solidFill>
            <a:srgbClr val="00C20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7829550" y="2757167"/>
            <a:ext cx="803275" cy="98585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2952604591"/>
              </p:ext>
            </p:extLst>
          </p:nvPr>
        </p:nvGraphicFramePr>
        <p:xfrm>
          <a:off x="8139906" y="2846186"/>
          <a:ext cx="225425" cy="246063"/>
        </p:xfrm>
        <a:graphic>
          <a:graphicData uri="http://schemas.openxmlformats.org/presentationml/2006/ole">
            <mc:AlternateContent xmlns:mc="http://schemas.openxmlformats.org/markup-compatibility/2006">
              <mc:Choice xmlns:v="urn:schemas-microsoft-com:vml" Requires="v">
                <p:oleObj spid="_x0000_s520983" name="Equation" r:id="rId9" imgW="139700" imgH="152400" progId="Equation.DSMT4">
                  <p:embed/>
                </p:oleObj>
              </mc:Choice>
              <mc:Fallback>
                <p:oleObj name="Equation" r:id="rId9" imgW="139700" imgH="152400" progId="Equation.DSMT4">
                  <p:embed/>
                  <p:pic>
                    <p:nvPicPr>
                      <p:cNvPr id="0" name=""/>
                      <p:cNvPicPr/>
                      <p:nvPr/>
                    </p:nvPicPr>
                    <p:blipFill>
                      <a:blip r:embed="rId4"/>
                      <a:stretch>
                        <a:fillRect/>
                      </a:stretch>
                    </p:blipFill>
                    <p:spPr>
                      <a:xfrm>
                        <a:off x="8139906" y="2846186"/>
                        <a:ext cx="225425" cy="246063"/>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563290140"/>
              </p:ext>
            </p:extLst>
          </p:nvPr>
        </p:nvGraphicFramePr>
        <p:xfrm>
          <a:off x="8139906" y="3403323"/>
          <a:ext cx="204787" cy="287338"/>
        </p:xfrm>
        <a:graphic>
          <a:graphicData uri="http://schemas.openxmlformats.org/presentationml/2006/ole">
            <mc:AlternateContent xmlns:mc="http://schemas.openxmlformats.org/markup-compatibility/2006">
              <mc:Choice xmlns:v="urn:schemas-microsoft-com:vml" Requires="v">
                <p:oleObj spid="_x0000_s520984" name="Equation" r:id="rId10" imgW="127000" imgH="177800" progId="Equation.DSMT4">
                  <p:embed/>
                </p:oleObj>
              </mc:Choice>
              <mc:Fallback>
                <p:oleObj name="Equation" r:id="rId10" imgW="127000" imgH="177800" progId="Equation.DSMT4">
                  <p:embed/>
                  <p:pic>
                    <p:nvPicPr>
                      <p:cNvPr id="0" name=""/>
                      <p:cNvPicPr/>
                      <p:nvPr/>
                    </p:nvPicPr>
                    <p:blipFill>
                      <a:blip r:embed="rId6"/>
                      <a:stretch>
                        <a:fillRect/>
                      </a:stretch>
                    </p:blipFill>
                    <p:spPr>
                      <a:xfrm>
                        <a:off x="8139906" y="3403323"/>
                        <a:ext cx="204787" cy="287338"/>
                      </a:xfrm>
                      <a:prstGeom prst="rect">
                        <a:avLst/>
                      </a:prstGeom>
                    </p:spPr>
                  </p:pic>
                </p:oleObj>
              </mc:Fallback>
            </mc:AlternateContent>
          </a:graphicData>
        </a:graphic>
      </p:graphicFrame>
      <p:cxnSp>
        <p:nvCxnSpPr>
          <p:cNvPr id="38" name="Straight Connector 37"/>
          <p:cNvCxnSpPr/>
          <p:nvPr/>
        </p:nvCxnSpPr>
        <p:spPr>
          <a:xfrm>
            <a:off x="7918450" y="3743026"/>
            <a:ext cx="714375"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8007350" y="3519167"/>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Arrow Connector 42"/>
          <p:cNvCxnSpPr/>
          <p:nvPr/>
        </p:nvCxnSpPr>
        <p:spPr>
          <a:xfrm flipV="1">
            <a:off x="7508875" y="3084535"/>
            <a:ext cx="0" cy="60612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2316555195"/>
              </p:ext>
            </p:extLst>
          </p:nvPr>
        </p:nvGraphicFramePr>
        <p:xfrm>
          <a:off x="7146925" y="2974975"/>
          <a:ext cx="265113" cy="246063"/>
        </p:xfrm>
        <a:graphic>
          <a:graphicData uri="http://schemas.openxmlformats.org/presentationml/2006/ole">
            <mc:AlternateContent xmlns:mc="http://schemas.openxmlformats.org/markup-compatibility/2006">
              <mc:Choice xmlns:v="urn:schemas-microsoft-com:vml" Requires="v">
                <p:oleObj spid="_x0000_s520985" name="Equation" r:id="rId11" imgW="165100" imgH="152400" progId="Equation.DSMT4">
                  <p:embed/>
                </p:oleObj>
              </mc:Choice>
              <mc:Fallback>
                <p:oleObj name="Equation" r:id="rId11" imgW="165100" imgH="152400" progId="Equation.DSMT4">
                  <p:embed/>
                  <p:pic>
                    <p:nvPicPr>
                      <p:cNvPr id="0" name=""/>
                      <p:cNvPicPr/>
                      <p:nvPr/>
                    </p:nvPicPr>
                    <p:blipFill>
                      <a:blip r:embed="rId12"/>
                      <a:stretch>
                        <a:fillRect/>
                      </a:stretch>
                    </p:blipFill>
                    <p:spPr>
                      <a:xfrm>
                        <a:off x="7146925" y="2974975"/>
                        <a:ext cx="265113" cy="246063"/>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397391400"/>
              </p:ext>
            </p:extLst>
          </p:nvPr>
        </p:nvGraphicFramePr>
        <p:xfrm>
          <a:off x="7065963" y="4857750"/>
          <a:ext cx="387350" cy="266700"/>
        </p:xfrm>
        <a:graphic>
          <a:graphicData uri="http://schemas.openxmlformats.org/presentationml/2006/ole">
            <mc:AlternateContent xmlns:mc="http://schemas.openxmlformats.org/markup-compatibility/2006">
              <mc:Choice xmlns:v="urn:schemas-microsoft-com:vml" Requires="v">
                <p:oleObj spid="_x0000_s520986" name="Equation" r:id="rId13" imgW="241300" imgH="165100" progId="Equation.DSMT4">
                  <p:embed/>
                </p:oleObj>
              </mc:Choice>
              <mc:Fallback>
                <p:oleObj name="Equation" r:id="rId13" imgW="241300" imgH="165100" progId="Equation.DSMT4">
                  <p:embed/>
                  <p:pic>
                    <p:nvPicPr>
                      <p:cNvPr id="0" name=""/>
                      <p:cNvPicPr/>
                      <p:nvPr/>
                    </p:nvPicPr>
                    <p:blipFill>
                      <a:blip r:embed="rId14"/>
                      <a:stretch>
                        <a:fillRect/>
                      </a:stretch>
                    </p:blipFill>
                    <p:spPr>
                      <a:xfrm>
                        <a:off x="7065963" y="4857750"/>
                        <a:ext cx="387350" cy="266700"/>
                      </a:xfrm>
                      <a:prstGeom prst="rect">
                        <a:avLst/>
                      </a:prstGeom>
                    </p:spPr>
                  </p:pic>
                </p:oleObj>
              </mc:Fallback>
            </mc:AlternateContent>
          </a:graphicData>
        </a:graphic>
      </p:graphicFrame>
      <p:cxnSp>
        <p:nvCxnSpPr>
          <p:cNvPr id="46" name="Straight Arrow Connector 45"/>
          <p:cNvCxnSpPr/>
          <p:nvPr/>
        </p:nvCxnSpPr>
        <p:spPr>
          <a:xfrm flipH="1">
            <a:off x="6527800" y="4056482"/>
            <a:ext cx="567532"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7" name="Object 46"/>
          <p:cNvGraphicFramePr>
            <a:graphicFrameLocks noChangeAspect="1"/>
          </p:cNvGraphicFramePr>
          <p:nvPr>
            <p:extLst>
              <p:ext uri="{D42A27DB-BD31-4B8C-83A1-F6EECF244321}">
                <p14:modId xmlns:p14="http://schemas.microsoft.com/office/powerpoint/2010/main" val="3866137726"/>
              </p:ext>
            </p:extLst>
          </p:nvPr>
        </p:nvGraphicFramePr>
        <p:xfrm>
          <a:off x="6242050" y="4116388"/>
          <a:ext cx="917575" cy="327025"/>
        </p:xfrm>
        <a:graphic>
          <a:graphicData uri="http://schemas.openxmlformats.org/presentationml/2006/ole">
            <mc:AlternateContent xmlns:mc="http://schemas.openxmlformats.org/markup-compatibility/2006">
              <mc:Choice xmlns:v="urn:schemas-microsoft-com:vml" Requires="v">
                <p:oleObj spid="_x0000_s520987" name="Equation" r:id="rId15" imgW="571500" imgH="203200" progId="Equation.DSMT4">
                  <p:embed/>
                </p:oleObj>
              </mc:Choice>
              <mc:Fallback>
                <p:oleObj name="Equation" r:id="rId15" imgW="571500" imgH="203200" progId="Equation.DSMT4">
                  <p:embed/>
                  <p:pic>
                    <p:nvPicPr>
                      <p:cNvPr id="0" name=""/>
                      <p:cNvPicPr/>
                      <p:nvPr/>
                    </p:nvPicPr>
                    <p:blipFill>
                      <a:blip r:embed="rId16"/>
                      <a:stretch>
                        <a:fillRect/>
                      </a:stretch>
                    </p:blipFill>
                    <p:spPr>
                      <a:xfrm>
                        <a:off x="6242050" y="4116388"/>
                        <a:ext cx="917575" cy="327025"/>
                      </a:xfrm>
                      <a:prstGeom prst="rect">
                        <a:avLst/>
                      </a:prstGeom>
                    </p:spPr>
                  </p:pic>
                </p:oleObj>
              </mc:Fallback>
            </mc:AlternateContent>
          </a:graphicData>
        </a:graphic>
      </p:graphicFrame>
      <p:cxnSp>
        <p:nvCxnSpPr>
          <p:cNvPr id="48" name="Straight Arrow Connector 47"/>
          <p:cNvCxnSpPr/>
          <p:nvPr/>
        </p:nvCxnSpPr>
        <p:spPr>
          <a:xfrm>
            <a:off x="7521575" y="3843061"/>
            <a:ext cx="0" cy="150363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1" name="Object 40"/>
          <p:cNvGraphicFramePr>
            <a:graphicFrameLocks noChangeAspect="1"/>
          </p:cNvGraphicFramePr>
          <p:nvPr>
            <p:extLst>
              <p:ext uri="{D42A27DB-BD31-4B8C-83A1-F6EECF244321}">
                <p14:modId xmlns:p14="http://schemas.microsoft.com/office/powerpoint/2010/main" val="1751634999"/>
              </p:ext>
            </p:extLst>
          </p:nvPr>
        </p:nvGraphicFramePr>
        <p:xfrm>
          <a:off x="890588" y="3350936"/>
          <a:ext cx="6097587" cy="3194050"/>
        </p:xfrm>
        <a:graphic>
          <a:graphicData uri="http://schemas.openxmlformats.org/presentationml/2006/ole">
            <mc:AlternateContent xmlns:mc="http://schemas.openxmlformats.org/markup-compatibility/2006">
              <mc:Choice xmlns:v="urn:schemas-microsoft-com:vml" Requires="v">
                <p:oleObj spid="_x0000_s520988" name="Equation" r:id="rId17" imgW="3657600" imgH="1905000" progId="Equation.DSMT4">
                  <p:embed/>
                </p:oleObj>
              </mc:Choice>
              <mc:Fallback>
                <p:oleObj name="Equation" r:id="rId17" imgW="3657600" imgH="1905000" progId="Equation.DSMT4">
                  <p:embed/>
                  <p:pic>
                    <p:nvPicPr>
                      <p:cNvPr id="0" name=""/>
                      <p:cNvPicPr/>
                      <p:nvPr/>
                    </p:nvPicPr>
                    <p:blipFill>
                      <a:blip r:embed="rId18"/>
                      <a:stretch>
                        <a:fillRect/>
                      </a:stretch>
                    </p:blipFill>
                    <p:spPr>
                      <a:xfrm>
                        <a:off x="890588" y="3350936"/>
                        <a:ext cx="6097587" cy="3194050"/>
                      </a:xfrm>
                      <a:prstGeom prst="rect">
                        <a:avLst/>
                      </a:prstGeom>
                    </p:spPr>
                  </p:pic>
                </p:oleObj>
              </mc:Fallback>
            </mc:AlternateContent>
          </a:graphicData>
        </a:graphic>
      </p:graphicFrame>
      <p:sp>
        <p:nvSpPr>
          <p:cNvPr id="49" name="TextBox 48"/>
          <p:cNvSpPr txBox="1"/>
          <p:nvPr/>
        </p:nvSpPr>
        <p:spPr>
          <a:xfrm>
            <a:off x="294641" y="450513"/>
            <a:ext cx="3401059" cy="400110"/>
          </a:xfrm>
          <a:prstGeom prst="rect">
            <a:avLst/>
          </a:prstGeom>
          <a:noFill/>
        </p:spPr>
        <p:txBody>
          <a:bodyPr wrap="square" rtlCol="0">
            <a:spAutoFit/>
          </a:bodyPr>
          <a:lstStyle/>
          <a:p>
            <a:r>
              <a:rPr lang="en-US" sz="2000" dirty="0">
                <a:solidFill>
                  <a:srgbClr val="FF0000"/>
                </a:solidFill>
                <a:latin typeface="Apple Chancery"/>
                <a:cs typeface="Apple Chancery"/>
              </a:rPr>
              <a:t>friction:</a:t>
            </a:r>
            <a:endParaRPr lang="en-US" dirty="0">
              <a:latin typeface="Apple Chancery"/>
              <a:cs typeface="Apple Chancery"/>
            </a:endParaRPr>
          </a:p>
        </p:txBody>
      </p:sp>
      <p:sp>
        <p:nvSpPr>
          <p:cNvPr id="50" name="TextBox 49"/>
          <p:cNvSpPr txBox="1"/>
          <p:nvPr/>
        </p:nvSpPr>
        <p:spPr>
          <a:xfrm>
            <a:off x="490856" y="887456"/>
            <a:ext cx="4279582" cy="1015663"/>
          </a:xfrm>
          <a:prstGeom prst="rect">
            <a:avLst/>
          </a:prstGeom>
          <a:noFill/>
        </p:spPr>
        <p:txBody>
          <a:bodyPr wrap="square" rtlCol="0">
            <a:spAutoFit/>
          </a:bodyPr>
          <a:lstStyle/>
          <a:p>
            <a:r>
              <a:rPr lang="en-US" sz="2000" dirty="0">
                <a:solidFill>
                  <a:srgbClr val="000000"/>
                </a:solidFill>
                <a:latin typeface="Times New Roman"/>
                <a:cs typeface="Times New Roman"/>
              </a:rPr>
              <a:t>To deal with friction, we need the normal force.  Using N.S.L. in the vertical:</a:t>
            </a:r>
            <a:endParaRPr lang="en-US" sz="2400" dirty="0">
              <a:latin typeface="Apple Chancery"/>
              <a:cs typeface="Apple Chancery"/>
            </a:endParaRPr>
          </a:p>
        </p:txBody>
      </p:sp>
      <p:graphicFrame>
        <p:nvGraphicFramePr>
          <p:cNvPr id="51" name="Object 50"/>
          <p:cNvGraphicFramePr>
            <a:graphicFrameLocks noChangeAspect="1"/>
          </p:cNvGraphicFramePr>
          <p:nvPr>
            <p:extLst>
              <p:ext uri="{D42A27DB-BD31-4B8C-83A1-F6EECF244321}">
                <p14:modId xmlns:p14="http://schemas.microsoft.com/office/powerpoint/2010/main" val="2130815910"/>
              </p:ext>
            </p:extLst>
          </p:nvPr>
        </p:nvGraphicFramePr>
        <p:xfrm>
          <a:off x="1644650" y="1968500"/>
          <a:ext cx="2667000" cy="1214438"/>
        </p:xfrm>
        <a:graphic>
          <a:graphicData uri="http://schemas.openxmlformats.org/presentationml/2006/ole">
            <mc:AlternateContent xmlns:mc="http://schemas.openxmlformats.org/markup-compatibility/2006">
              <mc:Choice xmlns:v="urn:schemas-microsoft-com:vml" Requires="v">
                <p:oleObj spid="_x0000_s520989" name="Equation" r:id="rId19" imgW="1600200" imgH="723900" progId="Equation.DSMT4">
                  <p:embed/>
                </p:oleObj>
              </mc:Choice>
              <mc:Fallback>
                <p:oleObj name="Equation" r:id="rId19" imgW="1600200" imgH="723900" progId="Equation.DSMT4">
                  <p:embed/>
                  <p:pic>
                    <p:nvPicPr>
                      <p:cNvPr id="0" name=""/>
                      <p:cNvPicPr/>
                      <p:nvPr/>
                    </p:nvPicPr>
                    <p:blipFill>
                      <a:blip r:embed="rId20"/>
                      <a:stretch>
                        <a:fillRect/>
                      </a:stretch>
                    </p:blipFill>
                    <p:spPr>
                      <a:xfrm>
                        <a:off x="1644650" y="1968500"/>
                        <a:ext cx="2667000" cy="1214438"/>
                      </a:xfrm>
                      <a:prstGeom prst="rect">
                        <a:avLst/>
                      </a:prstGeom>
                    </p:spPr>
                  </p:pic>
                </p:oleObj>
              </mc:Fallback>
            </mc:AlternateContent>
          </a:graphicData>
        </a:graphic>
      </p:graphicFrame>
      <p:sp>
        <p:nvSpPr>
          <p:cNvPr id="52" name="TextBox 51"/>
          <p:cNvSpPr txBox="1"/>
          <p:nvPr/>
        </p:nvSpPr>
        <p:spPr>
          <a:xfrm>
            <a:off x="232729" y="3325536"/>
            <a:ext cx="503871" cy="400110"/>
          </a:xfrm>
          <a:prstGeom prst="rect">
            <a:avLst/>
          </a:prstGeom>
          <a:noFill/>
        </p:spPr>
        <p:txBody>
          <a:bodyPr wrap="square" rtlCol="0">
            <a:spAutoFit/>
          </a:bodyPr>
          <a:lstStyle/>
          <a:p>
            <a:r>
              <a:rPr lang="en-US" sz="2000" dirty="0">
                <a:solidFill>
                  <a:srgbClr val="000000"/>
                </a:solidFill>
                <a:latin typeface="Times New Roman"/>
                <a:cs typeface="Times New Roman"/>
              </a:rPr>
              <a:t>So</a:t>
            </a:r>
            <a:endParaRPr lang="en-US" sz="2400" dirty="0">
              <a:latin typeface="Apple Chancery"/>
              <a:cs typeface="Apple Chancery"/>
            </a:endParaRPr>
          </a:p>
        </p:txBody>
      </p:sp>
      <p:cxnSp>
        <p:nvCxnSpPr>
          <p:cNvPr id="3" name="Straight Connector 2"/>
          <p:cNvCxnSpPr/>
          <p:nvPr/>
        </p:nvCxnSpPr>
        <p:spPr>
          <a:xfrm flipV="1">
            <a:off x="3810000" y="2400300"/>
            <a:ext cx="501650" cy="44588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40" name="Object 39"/>
          <p:cNvGraphicFramePr>
            <a:graphicFrameLocks noChangeAspect="1"/>
          </p:cNvGraphicFramePr>
          <p:nvPr>
            <p:extLst>
              <p:ext uri="{D42A27DB-BD31-4B8C-83A1-F6EECF244321}">
                <p14:modId xmlns:p14="http://schemas.microsoft.com/office/powerpoint/2010/main" val="2820152237"/>
              </p:ext>
            </p:extLst>
          </p:nvPr>
        </p:nvGraphicFramePr>
        <p:xfrm>
          <a:off x="4311650" y="2228849"/>
          <a:ext cx="165237" cy="200025"/>
        </p:xfrm>
        <a:graphic>
          <a:graphicData uri="http://schemas.openxmlformats.org/presentationml/2006/ole">
            <mc:AlternateContent xmlns:mc="http://schemas.openxmlformats.org/markup-compatibility/2006">
              <mc:Choice xmlns:v="urn:schemas-microsoft-com:vml" Requires="v">
                <p:oleObj spid="_x0000_s520990" name="Equation" r:id="rId21" imgW="127000" imgH="152400" progId="Equation.DSMT4">
                  <p:embed/>
                </p:oleObj>
              </mc:Choice>
              <mc:Fallback>
                <p:oleObj name="Equation" r:id="rId21" imgW="127000" imgH="152400" progId="Equation.DSMT4">
                  <p:embed/>
                  <p:pic>
                    <p:nvPicPr>
                      <p:cNvPr id="0" name=""/>
                      <p:cNvPicPr/>
                      <p:nvPr/>
                    </p:nvPicPr>
                    <p:blipFill>
                      <a:blip r:embed="rId22"/>
                      <a:stretch>
                        <a:fillRect/>
                      </a:stretch>
                    </p:blipFill>
                    <p:spPr>
                      <a:xfrm>
                        <a:off x="4311650" y="2228849"/>
                        <a:ext cx="165237" cy="20002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1560218503"/>
              </p:ext>
            </p:extLst>
          </p:nvPr>
        </p:nvGraphicFramePr>
        <p:xfrm>
          <a:off x="7013575" y="1714500"/>
          <a:ext cx="204788" cy="306388"/>
        </p:xfrm>
        <a:graphic>
          <a:graphicData uri="http://schemas.openxmlformats.org/presentationml/2006/ole">
            <mc:AlternateContent xmlns:mc="http://schemas.openxmlformats.org/markup-compatibility/2006">
              <mc:Choice xmlns:v="urn:schemas-microsoft-com:vml" Requires="v">
                <p:oleObj spid="_x0000_s520991" name="Equation" r:id="rId23" imgW="127000" imgH="190500" progId="Equation.DSMT4">
                  <p:embed/>
                </p:oleObj>
              </mc:Choice>
              <mc:Fallback>
                <p:oleObj name="Equation" r:id="rId23" imgW="127000" imgH="190500" progId="Equation.DSMT4">
                  <p:embed/>
                  <p:pic>
                    <p:nvPicPr>
                      <p:cNvPr id="0" name=""/>
                      <p:cNvPicPr/>
                      <p:nvPr/>
                    </p:nvPicPr>
                    <p:blipFill>
                      <a:blip r:embed="rId24"/>
                      <a:stretch>
                        <a:fillRect/>
                      </a:stretch>
                    </p:blipFill>
                    <p:spPr>
                      <a:xfrm>
                        <a:off x="7013575" y="1714500"/>
                        <a:ext cx="204788" cy="306388"/>
                      </a:xfrm>
                      <a:prstGeom prst="rect">
                        <a:avLst/>
                      </a:prstGeom>
                    </p:spPr>
                  </p:pic>
                </p:oleObj>
              </mc:Fallback>
            </mc:AlternateContent>
          </a:graphicData>
        </a:graphic>
      </p:graphicFrame>
      <p:cxnSp>
        <p:nvCxnSpPr>
          <p:cNvPr id="34" name="Straight Connector 33"/>
          <p:cNvCxnSpPr/>
          <p:nvPr/>
        </p:nvCxnSpPr>
        <p:spPr>
          <a:xfrm flipV="1">
            <a:off x="3695700" y="4772024"/>
            <a:ext cx="501650" cy="445886"/>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53" name="Object 52"/>
          <p:cNvGraphicFramePr>
            <a:graphicFrameLocks noChangeAspect="1"/>
          </p:cNvGraphicFramePr>
          <p:nvPr>
            <p:extLst>
              <p:ext uri="{D42A27DB-BD31-4B8C-83A1-F6EECF244321}">
                <p14:modId xmlns:p14="http://schemas.microsoft.com/office/powerpoint/2010/main" val="1347471017"/>
              </p:ext>
            </p:extLst>
          </p:nvPr>
        </p:nvGraphicFramePr>
        <p:xfrm>
          <a:off x="4156075" y="4572000"/>
          <a:ext cx="247650" cy="200025"/>
        </p:xfrm>
        <a:graphic>
          <a:graphicData uri="http://schemas.openxmlformats.org/presentationml/2006/ole">
            <mc:AlternateContent xmlns:mc="http://schemas.openxmlformats.org/markup-compatibility/2006">
              <mc:Choice xmlns:v="urn:schemas-microsoft-com:vml" Requires="v">
                <p:oleObj spid="_x0000_s520992" name="Equation" r:id="rId25" imgW="190500" imgH="152400" progId="Equation.DSMT4">
                  <p:embed/>
                </p:oleObj>
              </mc:Choice>
              <mc:Fallback>
                <p:oleObj name="Equation" r:id="rId25" imgW="190500" imgH="152400" progId="Equation.DSMT4">
                  <p:embed/>
                  <p:pic>
                    <p:nvPicPr>
                      <p:cNvPr id="0" name=""/>
                      <p:cNvPicPr/>
                      <p:nvPr/>
                    </p:nvPicPr>
                    <p:blipFill>
                      <a:blip r:embed="rId26"/>
                      <a:stretch>
                        <a:fillRect/>
                      </a:stretch>
                    </p:blipFill>
                    <p:spPr>
                      <a:xfrm>
                        <a:off x="4156075" y="4572000"/>
                        <a:ext cx="247650" cy="200025"/>
                      </a:xfrm>
                      <a:prstGeom prst="rect">
                        <a:avLst/>
                      </a:prstGeom>
                    </p:spPr>
                  </p:pic>
                </p:oleObj>
              </mc:Fallback>
            </mc:AlternateContent>
          </a:graphicData>
        </a:graphic>
      </p:graphicFrame>
    </p:spTree>
    <p:extLst>
      <p:ext uri="{BB962C8B-B14F-4D97-AF65-F5344CB8AC3E}">
        <p14:creationId xmlns:p14="http://schemas.microsoft.com/office/powerpoint/2010/main" val="374961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dissolve">
                                      <p:cBhvr>
                                        <p:cTn id="23" dur="500"/>
                                        <p:tgtEl>
                                          <p:spTgt spid="41"/>
                                        </p:tgtEl>
                                      </p:cBhvr>
                                    </p:animEffect>
                                  </p:childTnLst>
                                </p:cTn>
                              </p:par>
                              <p:par>
                                <p:cTn id="24" presetID="9"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dissolve">
                                      <p:cBhvr>
                                        <p:cTn id="26" dur="500"/>
                                        <p:tgtEl>
                                          <p:spTgt spid="53"/>
                                        </p:tgtEl>
                                      </p:cBhvr>
                                    </p:animEffect>
                                  </p:childTnLst>
                                </p:cTn>
                              </p:par>
                              <p:par>
                                <p:cTn id="27" presetID="9"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dissolv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14.)</a:t>
            </a:r>
          </a:p>
        </p:txBody>
      </p:sp>
      <p:sp>
        <p:nvSpPr>
          <p:cNvPr id="30" name="Rectangle 29"/>
          <p:cNvSpPr/>
          <p:nvPr/>
        </p:nvSpPr>
        <p:spPr>
          <a:xfrm>
            <a:off x="5099050" y="154061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5568950" y="970778"/>
            <a:ext cx="635000" cy="569837"/>
          </a:xfrm>
          <a:prstGeom prst="rect">
            <a:avLst/>
          </a:prstGeom>
          <a:solidFill>
            <a:srgbClr val="00C20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6210300" y="241300"/>
            <a:ext cx="803275" cy="98585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3298962015"/>
              </p:ext>
            </p:extLst>
          </p:nvPr>
        </p:nvGraphicFramePr>
        <p:xfrm>
          <a:off x="6520656" y="330319"/>
          <a:ext cx="225425" cy="246063"/>
        </p:xfrm>
        <a:graphic>
          <a:graphicData uri="http://schemas.openxmlformats.org/presentationml/2006/ole">
            <mc:AlternateContent xmlns:mc="http://schemas.openxmlformats.org/markup-compatibility/2006">
              <mc:Choice xmlns:v="urn:schemas-microsoft-com:vml" Requires="v">
                <p:oleObj spid="_x0000_s623031"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6520656" y="330319"/>
                        <a:ext cx="225425" cy="246063"/>
                      </a:xfrm>
                      <a:prstGeom prst="rect">
                        <a:avLst/>
                      </a:prstGeom>
                    </p:spPr>
                  </p:pic>
                </p:oleObj>
              </mc:Fallback>
            </mc:AlternateContent>
          </a:graphicData>
        </a:graphic>
      </p:graphicFrame>
      <p:cxnSp>
        <p:nvCxnSpPr>
          <p:cNvPr id="5" name="Straight Arrow Connector 4"/>
          <p:cNvCxnSpPr/>
          <p:nvPr/>
        </p:nvCxnSpPr>
        <p:spPr>
          <a:xfrm>
            <a:off x="5861050" y="1892360"/>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6848475" y="182886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7" name="Object 26"/>
          <p:cNvGraphicFramePr>
            <a:graphicFrameLocks noChangeAspect="1"/>
          </p:cNvGraphicFramePr>
          <p:nvPr>
            <p:extLst>
              <p:ext uri="{D42A27DB-BD31-4B8C-83A1-F6EECF244321}">
                <p14:modId xmlns:p14="http://schemas.microsoft.com/office/powerpoint/2010/main" val="3127654968"/>
              </p:ext>
            </p:extLst>
          </p:nvPr>
        </p:nvGraphicFramePr>
        <p:xfrm>
          <a:off x="6520656" y="887456"/>
          <a:ext cx="204787" cy="287338"/>
        </p:xfrm>
        <a:graphic>
          <a:graphicData uri="http://schemas.openxmlformats.org/presentationml/2006/ole">
            <mc:AlternateContent xmlns:mc="http://schemas.openxmlformats.org/markup-compatibility/2006">
              <mc:Choice xmlns:v="urn:schemas-microsoft-com:vml" Requires="v">
                <p:oleObj spid="_x0000_s623032" name="Equation" r:id="rId5" imgW="127000" imgH="177800" progId="Equation.DSMT4">
                  <p:embed/>
                </p:oleObj>
              </mc:Choice>
              <mc:Fallback>
                <p:oleObj name="Equation" r:id="rId5" imgW="127000" imgH="177800" progId="Equation.DSMT4">
                  <p:embed/>
                  <p:pic>
                    <p:nvPicPr>
                      <p:cNvPr id="0" name=""/>
                      <p:cNvPicPr/>
                      <p:nvPr/>
                    </p:nvPicPr>
                    <p:blipFill>
                      <a:blip r:embed="rId6"/>
                      <a:stretch>
                        <a:fillRect/>
                      </a:stretch>
                    </p:blipFill>
                    <p:spPr>
                      <a:xfrm>
                        <a:off x="6520656" y="887456"/>
                        <a:ext cx="204787" cy="287338"/>
                      </a:xfrm>
                      <a:prstGeom prst="rect">
                        <a:avLst/>
                      </a:prstGeom>
                    </p:spPr>
                  </p:pic>
                </p:oleObj>
              </mc:Fallback>
            </mc:AlternateContent>
          </a:graphicData>
        </a:graphic>
      </p:graphicFrame>
      <p:cxnSp>
        <p:nvCxnSpPr>
          <p:cNvPr id="4" name="Straight Connector 3"/>
          <p:cNvCxnSpPr/>
          <p:nvPr/>
        </p:nvCxnSpPr>
        <p:spPr>
          <a:xfrm>
            <a:off x="6299200" y="1227159"/>
            <a:ext cx="714375"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388100" y="1003300"/>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8" name="Object 27"/>
          <p:cNvGraphicFramePr>
            <a:graphicFrameLocks noChangeAspect="1"/>
          </p:cNvGraphicFramePr>
          <p:nvPr>
            <p:extLst>
              <p:ext uri="{D42A27DB-BD31-4B8C-83A1-F6EECF244321}">
                <p14:modId xmlns:p14="http://schemas.microsoft.com/office/powerpoint/2010/main" val="2721588555"/>
              </p:ext>
            </p:extLst>
          </p:nvPr>
        </p:nvGraphicFramePr>
        <p:xfrm>
          <a:off x="7954963" y="1171575"/>
          <a:ext cx="306387" cy="328613"/>
        </p:xfrm>
        <a:graphic>
          <a:graphicData uri="http://schemas.openxmlformats.org/presentationml/2006/ole">
            <mc:AlternateContent xmlns:mc="http://schemas.openxmlformats.org/markup-compatibility/2006">
              <mc:Choice xmlns:v="urn:schemas-microsoft-com:vml" Requires="v">
                <p:oleObj spid="_x0000_s623033" name="Equation" r:id="rId7" imgW="190500" imgH="203200" progId="Equation.DSMT4">
                  <p:embed/>
                </p:oleObj>
              </mc:Choice>
              <mc:Fallback>
                <p:oleObj name="Equation" r:id="rId7" imgW="190500" imgH="203200" progId="Equation.DSMT4">
                  <p:embed/>
                  <p:pic>
                    <p:nvPicPr>
                      <p:cNvPr id="0" name=""/>
                      <p:cNvPicPr/>
                      <p:nvPr/>
                    </p:nvPicPr>
                    <p:blipFill>
                      <a:blip r:embed="rId8"/>
                      <a:stretch>
                        <a:fillRect/>
                      </a:stretch>
                    </p:blipFill>
                    <p:spPr>
                      <a:xfrm>
                        <a:off x="7954963" y="1171575"/>
                        <a:ext cx="306387" cy="328613"/>
                      </a:xfrm>
                      <a:prstGeom prst="rect">
                        <a:avLst/>
                      </a:prstGeom>
                    </p:spPr>
                  </p:pic>
                </p:oleObj>
              </mc:Fallback>
            </mc:AlternateContent>
          </a:graphicData>
        </a:graphic>
      </p:graphicFrame>
      <p:sp>
        <p:nvSpPr>
          <p:cNvPr id="29" name="Rectangle 28"/>
          <p:cNvSpPr/>
          <p:nvPr/>
        </p:nvSpPr>
        <p:spPr>
          <a:xfrm>
            <a:off x="7188200" y="3778745"/>
            <a:ext cx="635000" cy="569837"/>
          </a:xfrm>
          <a:prstGeom prst="rect">
            <a:avLst/>
          </a:prstGeom>
          <a:solidFill>
            <a:srgbClr val="00C20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Arrow Connector 31"/>
          <p:cNvCxnSpPr/>
          <p:nvPr/>
        </p:nvCxnSpPr>
        <p:spPr>
          <a:xfrm flipV="1">
            <a:off x="7829550" y="3049267"/>
            <a:ext cx="803275" cy="98585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3" name="Object 32"/>
          <p:cNvGraphicFramePr>
            <a:graphicFrameLocks noChangeAspect="1"/>
          </p:cNvGraphicFramePr>
          <p:nvPr>
            <p:extLst>
              <p:ext uri="{D42A27DB-BD31-4B8C-83A1-F6EECF244321}">
                <p14:modId xmlns:p14="http://schemas.microsoft.com/office/powerpoint/2010/main" val="465206816"/>
              </p:ext>
            </p:extLst>
          </p:nvPr>
        </p:nvGraphicFramePr>
        <p:xfrm>
          <a:off x="8139906" y="3138286"/>
          <a:ext cx="225425" cy="246063"/>
        </p:xfrm>
        <a:graphic>
          <a:graphicData uri="http://schemas.openxmlformats.org/presentationml/2006/ole">
            <mc:AlternateContent xmlns:mc="http://schemas.openxmlformats.org/markup-compatibility/2006">
              <mc:Choice xmlns:v="urn:schemas-microsoft-com:vml" Requires="v">
                <p:oleObj spid="_x0000_s623034" name="Equation" r:id="rId9" imgW="139700" imgH="152400" progId="Equation.DSMT4">
                  <p:embed/>
                </p:oleObj>
              </mc:Choice>
              <mc:Fallback>
                <p:oleObj name="Equation" r:id="rId9" imgW="139700" imgH="152400" progId="Equation.DSMT4">
                  <p:embed/>
                  <p:pic>
                    <p:nvPicPr>
                      <p:cNvPr id="0" name=""/>
                      <p:cNvPicPr/>
                      <p:nvPr/>
                    </p:nvPicPr>
                    <p:blipFill>
                      <a:blip r:embed="rId4"/>
                      <a:stretch>
                        <a:fillRect/>
                      </a:stretch>
                    </p:blipFill>
                    <p:spPr>
                      <a:xfrm>
                        <a:off x="8139906" y="3138286"/>
                        <a:ext cx="225425" cy="246063"/>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3246301042"/>
              </p:ext>
            </p:extLst>
          </p:nvPr>
        </p:nvGraphicFramePr>
        <p:xfrm>
          <a:off x="8139906" y="3695423"/>
          <a:ext cx="204787" cy="287338"/>
        </p:xfrm>
        <a:graphic>
          <a:graphicData uri="http://schemas.openxmlformats.org/presentationml/2006/ole">
            <mc:AlternateContent xmlns:mc="http://schemas.openxmlformats.org/markup-compatibility/2006">
              <mc:Choice xmlns:v="urn:schemas-microsoft-com:vml" Requires="v">
                <p:oleObj spid="_x0000_s623035" name="Equation" r:id="rId10" imgW="127000" imgH="177800" progId="Equation.DSMT4">
                  <p:embed/>
                </p:oleObj>
              </mc:Choice>
              <mc:Fallback>
                <p:oleObj name="Equation" r:id="rId10" imgW="127000" imgH="177800" progId="Equation.DSMT4">
                  <p:embed/>
                  <p:pic>
                    <p:nvPicPr>
                      <p:cNvPr id="0" name=""/>
                      <p:cNvPicPr/>
                      <p:nvPr/>
                    </p:nvPicPr>
                    <p:blipFill>
                      <a:blip r:embed="rId6"/>
                      <a:stretch>
                        <a:fillRect/>
                      </a:stretch>
                    </p:blipFill>
                    <p:spPr>
                      <a:xfrm>
                        <a:off x="8139906" y="3695423"/>
                        <a:ext cx="204787" cy="287338"/>
                      </a:xfrm>
                      <a:prstGeom prst="rect">
                        <a:avLst/>
                      </a:prstGeom>
                    </p:spPr>
                  </p:pic>
                </p:oleObj>
              </mc:Fallback>
            </mc:AlternateContent>
          </a:graphicData>
        </a:graphic>
      </p:graphicFrame>
      <p:cxnSp>
        <p:nvCxnSpPr>
          <p:cNvPr id="38" name="Straight Connector 37"/>
          <p:cNvCxnSpPr/>
          <p:nvPr/>
        </p:nvCxnSpPr>
        <p:spPr>
          <a:xfrm>
            <a:off x="7918450" y="4035126"/>
            <a:ext cx="714375"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39" name="Freeform 38"/>
          <p:cNvSpPr/>
          <p:nvPr/>
        </p:nvSpPr>
        <p:spPr>
          <a:xfrm>
            <a:off x="8007350" y="3811267"/>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3" name="Straight Arrow Connector 42"/>
          <p:cNvCxnSpPr/>
          <p:nvPr/>
        </p:nvCxnSpPr>
        <p:spPr>
          <a:xfrm flipV="1">
            <a:off x="7508875" y="3376635"/>
            <a:ext cx="0" cy="60612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320099988"/>
              </p:ext>
            </p:extLst>
          </p:nvPr>
        </p:nvGraphicFramePr>
        <p:xfrm>
          <a:off x="7146925" y="3267075"/>
          <a:ext cx="265113" cy="246063"/>
        </p:xfrm>
        <a:graphic>
          <a:graphicData uri="http://schemas.openxmlformats.org/presentationml/2006/ole">
            <mc:AlternateContent xmlns:mc="http://schemas.openxmlformats.org/markup-compatibility/2006">
              <mc:Choice xmlns:v="urn:schemas-microsoft-com:vml" Requires="v">
                <p:oleObj spid="_x0000_s623036" name="Equation" r:id="rId11" imgW="165100" imgH="152400" progId="Equation.DSMT4">
                  <p:embed/>
                </p:oleObj>
              </mc:Choice>
              <mc:Fallback>
                <p:oleObj name="Equation" r:id="rId11" imgW="165100" imgH="152400" progId="Equation.DSMT4">
                  <p:embed/>
                  <p:pic>
                    <p:nvPicPr>
                      <p:cNvPr id="0" name=""/>
                      <p:cNvPicPr/>
                      <p:nvPr/>
                    </p:nvPicPr>
                    <p:blipFill>
                      <a:blip r:embed="rId12"/>
                      <a:stretch>
                        <a:fillRect/>
                      </a:stretch>
                    </p:blipFill>
                    <p:spPr>
                      <a:xfrm>
                        <a:off x="7146925" y="3267075"/>
                        <a:ext cx="265113" cy="246063"/>
                      </a:xfrm>
                      <a:prstGeom prst="rect">
                        <a:avLst/>
                      </a:prstGeom>
                    </p:spPr>
                  </p:pic>
                </p:oleObj>
              </mc:Fallback>
            </mc:AlternateContent>
          </a:graphicData>
        </a:graphic>
      </p:graphicFrame>
      <p:graphicFrame>
        <p:nvGraphicFramePr>
          <p:cNvPr id="45" name="Object 44"/>
          <p:cNvGraphicFramePr>
            <a:graphicFrameLocks noChangeAspect="1"/>
          </p:cNvGraphicFramePr>
          <p:nvPr>
            <p:extLst>
              <p:ext uri="{D42A27DB-BD31-4B8C-83A1-F6EECF244321}">
                <p14:modId xmlns:p14="http://schemas.microsoft.com/office/powerpoint/2010/main" val="1797878466"/>
              </p:ext>
            </p:extLst>
          </p:nvPr>
        </p:nvGraphicFramePr>
        <p:xfrm>
          <a:off x="7065963" y="5149850"/>
          <a:ext cx="387350" cy="266700"/>
        </p:xfrm>
        <a:graphic>
          <a:graphicData uri="http://schemas.openxmlformats.org/presentationml/2006/ole">
            <mc:AlternateContent xmlns:mc="http://schemas.openxmlformats.org/markup-compatibility/2006">
              <mc:Choice xmlns:v="urn:schemas-microsoft-com:vml" Requires="v">
                <p:oleObj spid="_x0000_s623037" name="Equation" r:id="rId13" imgW="241300" imgH="165100" progId="Equation.DSMT4">
                  <p:embed/>
                </p:oleObj>
              </mc:Choice>
              <mc:Fallback>
                <p:oleObj name="Equation" r:id="rId13" imgW="241300" imgH="165100" progId="Equation.DSMT4">
                  <p:embed/>
                  <p:pic>
                    <p:nvPicPr>
                      <p:cNvPr id="0" name=""/>
                      <p:cNvPicPr/>
                      <p:nvPr/>
                    </p:nvPicPr>
                    <p:blipFill>
                      <a:blip r:embed="rId14"/>
                      <a:stretch>
                        <a:fillRect/>
                      </a:stretch>
                    </p:blipFill>
                    <p:spPr>
                      <a:xfrm>
                        <a:off x="7065963" y="5149850"/>
                        <a:ext cx="387350" cy="266700"/>
                      </a:xfrm>
                      <a:prstGeom prst="rect">
                        <a:avLst/>
                      </a:prstGeom>
                    </p:spPr>
                  </p:pic>
                </p:oleObj>
              </mc:Fallback>
            </mc:AlternateContent>
          </a:graphicData>
        </a:graphic>
      </p:graphicFrame>
      <p:cxnSp>
        <p:nvCxnSpPr>
          <p:cNvPr id="46" name="Straight Arrow Connector 45"/>
          <p:cNvCxnSpPr/>
          <p:nvPr/>
        </p:nvCxnSpPr>
        <p:spPr>
          <a:xfrm flipH="1">
            <a:off x="6527800" y="4348582"/>
            <a:ext cx="567532"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7" name="Object 46"/>
          <p:cNvGraphicFramePr>
            <a:graphicFrameLocks noChangeAspect="1"/>
          </p:cNvGraphicFramePr>
          <p:nvPr>
            <p:extLst>
              <p:ext uri="{D42A27DB-BD31-4B8C-83A1-F6EECF244321}">
                <p14:modId xmlns:p14="http://schemas.microsoft.com/office/powerpoint/2010/main" val="1739367799"/>
              </p:ext>
            </p:extLst>
          </p:nvPr>
        </p:nvGraphicFramePr>
        <p:xfrm>
          <a:off x="6242050" y="4408488"/>
          <a:ext cx="917575" cy="327025"/>
        </p:xfrm>
        <a:graphic>
          <a:graphicData uri="http://schemas.openxmlformats.org/presentationml/2006/ole">
            <mc:AlternateContent xmlns:mc="http://schemas.openxmlformats.org/markup-compatibility/2006">
              <mc:Choice xmlns:v="urn:schemas-microsoft-com:vml" Requires="v">
                <p:oleObj spid="_x0000_s623038" name="Equation" r:id="rId15" imgW="571500" imgH="203200" progId="Equation.DSMT4">
                  <p:embed/>
                </p:oleObj>
              </mc:Choice>
              <mc:Fallback>
                <p:oleObj name="Equation" r:id="rId15" imgW="571500" imgH="203200" progId="Equation.DSMT4">
                  <p:embed/>
                  <p:pic>
                    <p:nvPicPr>
                      <p:cNvPr id="0" name=""/>
                      <p:cNvPicPr/>
                      <p:nvPr/>
                    </p:nvPicPr>
                    <p:blipFill>
                      <a:blip r:embed="rId16"/>
                      <a:stretch>
                        <a:fillRect/>
                      </a:stretch>
                    </p:blipFill>
                    <p:spPr>
                      <a:xfrm>
                        <a:off x="6242050" y="4408488"/>
                        <a:ext cx="917575" cy="327025"/>
                      </a:xfrm>
                      <a:prstGeom prst="rect">
                        <a:avLst/>
                      </a:prstGeom>
                    </p:spPr>
                  </p:pic>
                </p:oleObj>
              </mc:Fallback>
            </mc:AlternateContent>
          </a:graphicData>
        </a:graphic>
      </p:graphicFrame>
      <p:cxnSp>
        <p:nvCxnSpPr>
          <p:cNvPr id="48" name="Straight Arrow Connector 47"/>
          <p:cNvCxnSpPr/>
          <p:nvPr/>
        </p:nvCxnSpPr>
        <p:spPr>
          <a:xfrm>
            <a:off x="7521575" y="4135161"/>
            <a:ext cx="0" cy="1503639"/>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1" name="Object 40"/>
          <p:cNvGraphicFramePr>
            <a:graphicFrameLocks noChangeAspect="1"/>
          </p:cNvGraphicFramePr>
          <p:nvPr>
            <p:extLst>
              <p:ext uri="{D42A27DB-BD31-4B8C-83A1-F6EECF244321}">
                <p14:modId xmlns:p14="http://schemas.microsoft.com/office/powerpoint/2010/main" val="1564869867"/>
              </p:ext>
            </p:extLst>
          </p:nvPr>
        </p:nvGraphicFramePr>
        <p:xfrm>
          <a:off x="1417003" y="3811267"/>
          <a:ext cx="3006725" cy="2235200"/>
        </p:xfrm>
        <a:graphic>
          <a:graphicData uri="http://schemas.openxmlformats.org/presentationml/2006/ole">
            <mc:AlternateContent xmlns:mc="http://schemas.openxmlformats.org/markup-compatibility/2006">
              <mc:Choice xmlns:v="urn:schemas-microsoft-com:vml" Requires="v">
                <p:oleObj spid="_x0000_s623039" name="Equation" r:id="rId17" imgW="1803400" imgH="1333500" progId="Equation.DSMT4">
                  <p:embed/>
                </p:oleObj>
              </mc:Choice>
              <mc:Fallback>
                <p:oleObj name="Equation" r:id="rId17" imgW="1803400" imgH="1333500" progId="Equation.DSMT4">
                  <p:embed/>
                  <p:pic>
                    <p:nvPicPr>
                      <p:cNvPr id="0" name=""/>
                      <p:cNvPicPr/>
                      <p:nvPr/>
                    </p:nvPicPr>
                    <p:blipFill>
                      <a:blip r:embed="rId18"/>
                      <a:stretch>
                        <a:fillRect/>
                      </a:stretch>
                    </p:blipFill>
                    <p:spPr>
                      <a:xfrm>
                        <a:off x="1417003" y="3811267"/>
                        <a:ext cx="3006725" cy="2235200"/>
                      </a:xfrm>
                      <a:prstGeom prst="rect">
                        <a:avLst/>
                      </a:prstGeom>
                    </p:spPr>
                  </p:pic>
                </p:oleObj>
              </mc:Fallback>
            </mc:AlternateContent>
          </a:graphicData>
        </a:graphic>
      </p:graphicFrame>
      <p:sp>
        <p:nvSpPr>
          <p:cNvPr id="49" name="TextBox 48"/>
          <p:cNvSpPr txBox="1"/>
          <p:nvPr/>
        </p:nvSpPr>
        <p:spPr>
          <a:xfrm>
            <a:off x="294641" y="653713"/>
            <a:ext cx="4302759" cy="1754327"/>
          </a:xfrm>
          <a:prstGeom prst="rect">
            <a:avLst/>
          </a:prstGeom>
          <a:noFill/>
        </p:spPr>
        <p:txBody>
          <a:bodyPr wrap="square" rtlCol="0">
            <a:spAutoFit/>
          </a:bodyPr>
          <a:lstStyle/>
          <a:p>
            <a:r>
              <a:rPr lang="en-US" sz="2800" dirty="0">
                <a:solidFill>
                  <a:srgbClr val="FF0000"/>
                </a:solidFill>
                <a:latin typeface="Apple Chancery"/>
                <a:cs typeface="Apple Chancery"/>
              </a:rPr>
              <a:t>Notice </a:t>
            </a:r>
            <a:r>
              <a:rPr lang="en-US" sz="2000" dirty="0">
                <a:solidFill>
                  <a:srgbClr val="000000"/>
                </a:solidFill>
                <a:latin typeface="Times New Roman"/>
                <a:cs typeface="Times New Roman"/>
              </a:rPr>
              <a:t>the units of work are </a:t>
            </a:r>
            <a:r>
              <a:rPr lang="en-US" sz="2000" i="1" dirty="0">
                <a:solidFill>
                  <a:srgbClr val="0000FF"/>
                </a:solidFill>
                <a:latin typeface="Times New Roman"/>
                <a:cs typeface="Times New Roman"/>
              </a:rPr>
              <a:t>newton-meters</a:t>
            </a:r>
            <a:r>
              <a:rPr lang="en-US" sz="2000" dirty="0">
                <a:solidFill>
                  <a:srgbClr val="000000"/>
                </a:solidFill>
                <a:latin typeface="Times New Roman"/>
                <a:cs typeface="Times New Roman"/>
              </a:rPr>
              <a:t>, which are </a:t>
            </a:r>
            <a:r>
              <a:rPr lang="en-US" sz="2000" i="1" dirty="0">
                <a:solidFill>
                  <a:srgbClr val="0000FF"/>
                </a:solidFill>
                <a:latin typeface="Times New Roman"/>
                <a:cs typeface="Times New Roman"/>
              </a:rPr>
              <a:t>joules</a:t>
            </a:r>
            <a:r>
              <a:rPr lang="en-US" sz="2000" dirty="0">
                <a:solidFill>
                  <a:srgbClr val="000000"/>
                </a:solidFill>
                <a:latin typeface="Times New Roman"/>
                <a:cs typeface="Times New Roman"/>
              </a:rPr>
              <a:t>, an energy quantity.  So what must the </a:t>
            </a:r>
            <a:r>
              <a:rPr lang="en-US" sz="2000" dirty="0">
                <a:solidFill>
                  <a:srgbClr val="FF0000"/>
                </a:solidFill>
                <a:latin typeface="Times New Roman"/>
                <a:cs typeface="Times New Roman"/>
              </a:rPr>
              <a:t>significance of </a:t>
            </a:r>
            <a:r>
              <a:rPr lang="en-US" sz="2000" dirty="0">
                <a:latin typeface="Times New Roman"/>
                <a:cs typeface="Times New Roman"/>
              </a:rPr>
              <a:t>a</a:t>
            </a:r>
            <a:r>
              <a:rPr lang="en-US" sz="2000" dirty="0">
                <a:solidFill>
                  <a:srgbClr val="FF0000"/>
                </a:solidFill>
                <a:latin typeface="Times New Roman"/>
                <a:cs typeface="Times New Roman"/>
              </a:rPr>
              <a:t> negative work </a:t>
            </a:r>
            <a:r>
              <a:rPr lang="en-US" sz="2000" dirty="0">
                <a:solidFill>
                  <a:srgbClr val="000000"/>
                </a:solidFill>
                <a:latin typeface="Times New Roman"/>
                <a:cs typeface="Times New Roman"/>
              </a:rPr>
              <a:t>calculation like friction’s be</a:t>
            </a:r>
            <a:r>
              <a:rPr lang="en-US" sz="2000" dirty="0">
                <a:solidFill>
                  <a:srgbClr val="FF0000"/>
                </a:solidFill>
                <a:latin typeface="Times New Roman"/>
                <a:cs typeface="Times New Roman"/>
              </a:rPr>
              <a:t>?</a:t>
            </a:r>
            <a:endParaRPr lang="en-US" sz="2000" dirty="0">
              <a:solidFill>
                <a:srgbClr val="FF0000"/>
              </a:solidFill>
              <a:latin typeface="Apple Chancery"/>
              <a:cs typeface="Apple Chancery"/>
            </a:endParaRPr>
          </a:p>
        </p:txBody>
      </p:sp>
      <p:sp>
        <p:nvSpPr>
          <p:cNvPr id="42" name="TextBox 41"/>
          <p:cNvSpPr txBox="1"/>
          <p:nvPr/>
        </p:nvSpPr>
        <p:spPr>
          <a:xfrm>
            <a:off x="548641" y="2357498"/>
            <a:ext cx="8201659" cy="707886"/>
          </a:xfrm>
          <a:prstGeom prst="rect">
            <a:avLst/>
          </a:prstGeom>
          <a:noFill/>
        </p:spPr>
        <p:txBody>
          <a:bodyPr wrap="square" rtlCol="0">
            <a:spAutoFit/>
          </a:bodyPr>
          <a:lstStyle/>
          <a:p>
            <a:r>
              <a:rPr lang="en-US" sz="2000" dirty="0">
                <a:solidFill>
                  <a:srgbClr val="FF0000"/>
                </a:solidFill>
                <a:latin typeface="Apple Chancery"/>
                <a:cs typeface="Apple Chancery"/>
              </a:rPr>
              <a:t>Negative work </a:t>
            </a:r>
            <a:r>
              <a:rPr lang="en-US" sz="2000" dirty="0">
                <a:solidFill>
                  <a:srgbClr val="000000"/>
                </a:solidFill>
                <a:latin typeface="Times New Roman"/>
                <a:cs typeface="Times New Roman"/>
              </a:rPr>
              <a:t>acts to </a:t>
            </a:r>
            <a:r>
              <a:rPr lang="en-US" sz="2000" i="1" dirty="0">
                <a:solidFill>
                  <a:srgbClr val="FF0000"/>
                </a:solidFill>
                <a:latin typeface="Times New Roman"/>
                <a:cs typeface="Times New Roman"/>
              </a:rPr>
              <a:t>pull energy out of the system</a:t>
            </a:r>
            <a:r>
              <a:rPr lang="en-US" sz="2000" dirty="0">
                <a:solidFill>
                  <a:srgbClr val="000000"/>
                </a:solidFill>
                <a:latin typeface="Times New Roman"/>
                <a:cs typeface="Times New Roman"/>
              </a:rPr>
              <a:t> (which means that </a:t>
            </a:r>
            <a:r>
              <a:rPr lang="en-US" sz="2000" dirty="0">
                <a:solidFill>
                  <a:srgbClr val="0000FF"/>
                </a:solidFill>
                <a:latin typeface="Times New Roman"/>
                <a:cs typeface="Times New Roman"/>
              </a:rPr>
              <a:t>positive work </a:t>
            </a:r>
            <a:r>
              <a:rPr lang="en-US" sz="2000" dirty="0">
                <a:solidFill>
                  <a:srgbClr val="000000"/>
                </a:solidFill>
                <a:latin typeface="Times New Roman"/>
                <a:cs typeface="Times New Roman"/>
              </a:rPr>
              <a:t>must act to </a:t>
            </a:r>
            <a:r>
              <a:rPr lang="en-US" sz="2000" dirty="0">
                <a:solidFill>
                  <a:srgbClr val="0000FF"/>
                </a:solidFill>
                <a:latin typeface="Times New Roman"/>
                <a:cs typeface="Times New Roman"/>
              </a:rPr>
              <a:t>put energy </a:t>
            </a:r>
            <a:r>
              <a:rPr lang="en-US" sz="2000" i="1" dirty="0">
                <a:solidFill>
                  <a:srgbClr val="0000FF"/>
                </a:solidFill>
                <a:latin typeface="Times New Roman"/>
                <a:cs typeface="Times New Roman"/>
              </a:rPr>
              <a:t>into </a:t>
            </a:r>
            <a:r>
              <a:rPr lang="en-US" sz="2000" dirty="0">
                <a:solidFill>
                  <a:srgbClr val="0000FF"/>
                </a:solidFill>
                <a:latin typeface="Times New Roman"/>
                <a:cs typeface="Times New Roman"/>
              </a:rPr>
              <a:t>a system</a:t>
            </a:r>
            <a:r>
              <a:rPr lang="en-US" sz="2000" dirty="0">
                <a:solidFill>
                  <a:srgbClr val="000000"/>
                </a:solidFill>
                <a:latin typeface="Times New Roman"/>
                <a:cs typeface="Times New Roman"/>
              </a:rPr>
              <a:t>).</a:t>
            </a:r>
            <a:endParaRPr lang="en-US" sz="2000" dirty="0">
              <a:latin typeface="Apple Chancery"/>
              <a:cs typeface="Apple Chancery"/>
            </a:endParaRPr>
          </a:p>
        </p:txBody>
      </p:sp>
      <p:sp>
        <p:nvSpPr>
          <p:cNvPr id="53" name="TextBox 52"/>
          <p:cNvSpPr txBox="1"/>
          <p:nvPr/>
        </p:nvSpPr>
        <p:spPr>
          <a:xfrm>
            <a:off x="294641" y="3400088"/>
            <a:ext cx="3401059" cy="400110"/>
          </a:xfrm>
          <a:prstGeom prst="rect">
            <a:avLst/>
          </a:prstGeom>
          <a:noFill/>
        </p:spPr>
        <p:txBody>
          <a:bodyPr wrap="square" rtlCol="0">
            <a:spAutoFit/>
          </a:bodyPr>
          <a:lstStyle/>
          <a:p>
            <a:r>
              <a:rPr lang="en-US" sz="2000" dirty="0">
                <a:solidFill>
                  <a:srgbClr val="FF0000"/>
                </a:solidFill>
                <a:latin typeface="Apple Chancery"/>
                <a:cs typeface="Apple Chancery"/>
              </a:rPr>
              <a:t>F’s work:</a:t>
            </a:r>
            <a:endParaRPr lang="en-US" dirty="0">
              <a:latin typeface="Apple Chancery"/>
              <a:cs typeface="Apple Chancery"/>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560218503"/>
              </p:ext>
            </p:extLst>
          </p:nvPr>
        </p:nvGraphicFramePr>
        <p:xfrm>
          <a:off x="7013575" y="1714500"/>
          <a:ext cx="204788" cy="306388"/>
        </p:xfrm>
        <a:graphic>
          <a:graphicData uri="http://schemas.openxmlformats.org/presentationml/2006/ole">
            <mc:AlternateContent xmlns:mc="http://schemas.openxmlformats.org/markup-compatibility/2006">
              <mc:Choice xmlns:v="urn:schemas-microsoft-com:vml" Requires="v">
                <p:oleObj spid="_x0000_s623040" name="Equation" r:id="rId19" imgW="127000" imgH="190500" progId="Equation.DSMT4">
                  <p:embed/>
                </p:oleObj>
              </mc:Choice>
              <mc:Fallback>
                <p:oleObj name="Equation" r:id="rId19" imgW="127000" imgH="190500" progId="Equation.DSMT4">
                  <p:embed/>
                  <p:pic>
                    <p:nvPicPr>
                      <p:cNvPr id="0" name=""/>
                      <p:cNvPicPr/>
                      <p:nvPr/>
                    </p:nvPicPr>
                    <p:blipFill>
                      <a:blip r:embed="rId20"/>
                      <a:stretch>
                        <a:fillRect/>
                      </a:stretch>
                    </p:blipFill>
                    <p:spPr>
                      <a:xfrm>
                        <a:off x="7013575" y="1714500"/>
                        <a:ext cx="204788" cy="306388"/>
                      </a:xfrm>
                      <a:prstGeom prst="rect">
                        <a:avLst/>
                      </a:prstGeom>
                    </p:spPr>
                  </p:pic>
                </p:oleObj>
              </mc:Fallback>
            </mc:AlternateContent>
          </a:graphicData>
        </a:graphic>
      </p:graphicFrame>
    </p:spTree>
    <p:extLst>
      <p:ext uri="{BB962C8B-B14F-4D97-AF65-F5344CB8AC3E}">
        <p14:creationId xmlns:p14="http://schemas.microsoft.com/office/powerpoint/2010/main" val="317200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15.)</a:t>
            </a:r>
          </a:p>
        </p:txBody>
      </p:sp>
      <p:graphicFrame>
        <p:nvGraphicFramePr>
          <p:cNvPr id="37" name="Object 36"/>
          <p:cNvGraphicFramePr>
            <a:graphicFrameLocks noChangeAspect="1"/>
          </p:cNvGraphicFramePr>
          <p:nvPr>
            <p:extLst>
              <p:ext uri="{D42A27DB-BD31-4B8C-83A1-F6EECF244321}">
                <p14:modId xmlns:p14="http://schemas.microsoft.com/office/powerpoint/2010/main" val="1212357501"/>
              </p:ext>
            </p:extLst>
          </p:nvPr>
        </p:nvGraphicFramePr>
        <p:xfrm>
          <a:off x="1891586" y="2964992"/>
          <a:ext cx="266700" cy="307975"/>
        </p:xfrm>
        <a:graphic>
          <a:graphicData uri="http://schemas.openxmlformats.org/presentationml/2006/ole">
            <mc:AlternateContent xmlns:mc="http://schemas.openxmlformats.org/markup-compatibility/2006">
              <mc:Choice xmlns:v="urn:schemas-microsoft-com:vml" Requires="v">
                <p:oleObj spid="_x0000_s760113" name="Equation" r:id="rId3" imgW="165100" imgH="190500" progId="Equation.DSMT4">
                  <p:embed/>
                </p:oleObj>
              </mc:Choice>
              <mc:Fallback>
                <p:oleObj name="Equation" r:id="rId3" imgW="165100" imgH="190500" progId="Equation.DSMT4">
                  <p:embed/>
                  <p:pic>
                    <p:nvPicPr>
                      <p:cNvPr id="0" name=""/>
                      <p:cNvPicPr/>
                      <p:nvPr/>
                    </p:nvPicPr>
                    <p:blipFill>
                      <a:blip r:embed="rId4"/>
                      <a:stretch>
                        <a:fillRect/>
                      </a:stretch>
                    </p:blipFill>
                    <p:spPr>
                      <a:xfrm>
                        <a:off x="1891586" y="2964992"/>
                        <a:ext cx="266700" cy="307975"/>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2985611296"/>
              </p:ext>
            </p:extLst>
          </p:nvPr>
        </p:nvGraphicFramePr>
        <p:xfrm>
          <a:off x="3169930" y="4029247"/>
          <a:ext cx="204787" cy="287338"/>
        </p:xfrm>
        <a:graphic>
          <a:graphicData uri="http://schemas.openxmlformats.org/presentationml/2006/ole">
            <mc:AlternateContent xmlns:mc="http://schemas.openxmlformats.org/markup-compatibility/2006">
              <mc:Choice xmlns:v="urn:schemas-microsoft-com:vml" Requires="v">
                <p:oleObj spid="_x0000_s760114" name="Equation" r:id="rId5" imgW="127000" imgH="177800" progId="Equation.DSMT4">
                  <p:embed/>
                </p:oleObj>
              </mc:Choice>
              <mc:Fallback>
                <p:oleObj name="Equation" r:id="rId5" imgW="127000" imgH="177800" progId="Equation.DSMT4">
                  <p:embed/>
                  <p:pic>
                    <p:nvPicPr>
                      <p:cNvPr id="0" name=""/>
                      <p:cNvPicPr/>
                      <p:nvPr/>
                    </p:nvPicPr>
                    <p:blipFill>
                      <a:blip r:embed="rId6"/>
                      <a:stretch>
                        <a:fillRect/>
                      </a:stretch>
                    </p:blipFill>
                    <p:spPr>
                      <a:xfrm>
                        <a:off x="3169930" y="4029247"/>
                        <a:ext cx="204787" cy="287338"/>
                      </a:xfrm>
                      <a:prstGeom prst="rect">
                        <a:avLst/>
                      </a:prstGeom>
                    </p:spPr>
                  </p:pic>
                </p:oleObj>
              </mc:Fallback>
            </mc:AlternateContent>
          </a:graphicData>
        </a:graphic>
      </p:graphicFrame>
      <p:sp>
        <p:nvSpPr>
          <p:cNvPr id="49" name="TextBox 48"/>
          <p:cNvSpPr txBox="1"/>
          <p:nvPr/>
        </p:nvSpPr>
        <p:spPr>
          <a:xfrm>
            <a:off x="294641" y="253603"/>
            <a:ext cx="8557259" cy="523220"/>
          </a:xfrm>
          <a:prstGeom prst="rect">
            <a:avLst/>
          </a:prstGeom>
          <a:noFill/>
        </p:spPr>
        <p:txBody>
          <a:bodyPr wrap="square" rtlCol="0">
            <a:spAutoFit/>
          </a:bodyPr>
          <a:lstStyle/>
          <a:p>
            <a:r>
              <a:rPr lang="en-US" sz="2800" dirty="0">
                <a:solidFill>
                  <a:srgbClr val="FF0000"/>
                </a:solidFill>
                <a:latin typeface="Apple Chancery"/>
                <a:cs typeface="Apple Chancery"/>
              </a:rPr>
              <a:t>Summary </a:t>
            </a:r>
            <a:r>
              <a:rPr lang="en-US" sz="2000" dirty="0">
                <a:solidFill>
                  <a:srgbClr val="000000"/>
                </a:solidFill>
                <a:latin typeface="Times New Roman"/>
                <a:cs typeface="Times New Roman"/>
              </a:rPr>
              <a:t>of dot product characteristics</a:t>
            </a:r>
            <a:r>
              <a:rPr lang="en-US" dirty="0">
                <a:solidFill>
                  <a:srgbClr val="000000"/>
                </a:solidFill>
                <a:latin typeface="Times New Roman"/>
                <a:cs typeface="Times New Roman"/>
              </a:rPr>
              <a:t>:</a:t>
            </a:r>
            <a:endParaRPr lang="en-US" sz="2000" dirty="0">
              <a:latin typeface="Apple Chancery"/>
              <a:cs typeface="Apple Chancery"/>
            </a:endParaRPr>
          </a:p>
        </p:txBody>
      </p:sp>
      <p:grpSp>
        <p:nvGrpSpPr>
          <p:cNvPr id="18" name="Group 17"/>
          <p:cNvGrpSpPr/>
          <p:nvPr/>
        </p:nvGrpSpPr>
        <p:grpSpPr>
          <a:xfrm rot="3446235">
            <a:off x="2060456" y="2952895"/>
            <a:ext cx="2201549" cy="997634"/>
            <a:chOff x="584200" y="2235179"/>
            <a:chExt cx="2201549" cy="997634"/>
          </a:xfrm>
        </p:grpSpPr>
        <p:cxnSp>
          <p:nvCxnSpPr>
            <p:cNvPr id="36" name="Straight Arrow Connector 35"/>
            <p:cNvCxnSpPr/>
            <p:nvPr/>
          </p:nvCxnSpPr>
          <p:spPr>
            <a:xfrm flipH="1" flipV="1">
              <a:off x="1803400" y="2235179"/>
              <a:ext cx="982347" cy="98586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flipV="1">
              <a:off x="584200" y="3221038"/>
              <a:ext cx="2201549" cy="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50" name="Freeform 49"/>
            <p:cNvSpPr/>
            <p:nvPr/>
          </p:nvSpPr>
          <p:spPr>
            <a:xfrm rot="14330281">
              <a:off x="2450473" y="3020098"/>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1" name="Straight Arrow Connector 50"/>
            <p:cNvCxnSpPr/>
            <p:nvPr/>
          </p:nvCxnSpPr>
          <p:spPr>
            <a:xfrm flipH="1" flipV="1">
              <a:off x="1791314" y="3221038"/>
              <a:ext cx="990286" cy="11775"/>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1791314" y="2302933"/>
              <a:ext cx="11776" cy="929880"/>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54" name="Object 53"/>
          <p:cNvGraphicFramePr>
            <a:graphicFrameLocks noChangeAspect="1"/>
          </p:cNvGraphicFramePr>
          <p:nvPr>
            <p:extLst>
              <p:ext uri="{D42A27DB-BD31-4B8C-83A1-F6EECF244321}">
                <p14:modId xmlns:p14="http://schemas.microsoft.com/office/powerpoint/2010/main" val="3266486916"/>
              </p:ext>
            </p:extLst>
          </p:nvPr>
        </p:nvGraphicFramePr>
        <p:xfrm>
          <a:off x="3739635" y="3453945"/>
          <a:ext cx="225425" cy="306387"/>
        </p:xfrm>
        <a:graphic>
          <a:graphicData uri="http://schemas.openxmlformats.org/presentationml/2006/ole">
            <mc:AlternateContent xmlns:mc="http://schemas.openxmlformats.org/markup-compatibility/2006">
              <mc:Choice xmlns:v="urn:schemas-microsoft-com:vml" Requires="v">
                <p:oleObj spid="_x0000_s760115" name="Equation" r:id="rId7" imgW="139700" imgH="190500" progId="Equation.DSMT4">
                  <p:embed/>
                </p:oleObj>
              </mc:Choice>
              <mc:Fallback>
                <p:oleObj name="Equation" r:id="rId7" imgW="139700" imgH="190500" progId="Equation.DSMT4">
                  <p:embed/>
                  <p:pic>
                    <p:nvPicPr>
                      <p:cNvPr id="0" name=""/>
                      <p:cNvPicPr/>
                      <p:nvPr/>
                    </p:nvPicPr>
                    <p:blipFill>
                      <a:blip r:embed="rId8"/>
                      <a:stretch>
                        <a:fillRect/>
                      </a:stretch>
                    </p:blipFill>
                    <p:spPr>
                      <a:xfrm>
                        <a:off x="3739635" y="3453945"/>
                        <a:ext cx="225425" cy="306387"/>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2128360568"/>
              </p:ext>
            </p:extLst>
          </p:nvPr>
        </p:nvGraphicFramePr>
        <p:xfrm>
          <a:off x="2117725" y="4035425"/>
          <a:ext cx="800100" cy="452438"/>
        </p:xfrm>
        <a:graphic>
          <a:graphicData uri="http://schemas.openxmlformats.org/presentationml/2006/ole">
            <mc:AlternateContent xmlns:mc="http://schemas.openxmlformats.org/markup-compatibility/2006">
              <mc:Choice xmlns:v="urn:schemas-microsoft-com:vml" Requires="v">
                <p:oleObj spid="_x0000_s760116" name="Equation" r:id="rId9" imgW="495300" imgH="279400" progId="Equation.DSMT4">
                  <p:embed/>
                </p:oleObj>
              </mc:Choice>
              <mc:Fallback>
                <p:oleObj name="Equation" r:id="rId9" imgW="495300" imgH="279400" progId="Equation.DSMT4">
                  <p:embed/>
                  <p:pic>
                    <p:nvPicPr>
                      <p:cNvPr id="0" name=""/>
                      <p:cNvPicPr/>
                      <p:nvPr/>
                    </p:nvPicPr>
                    <p:blipFill>
                      <a:blip r:embed="rId10"/>
                      <a:stretch>
                        <a:fillRect/>
                      </a:stretch>
                    </p:blipFill>
                    <p:spPr>
                      <a:xfrm>
                        <a:off x="2117725" y="4035425"/>
                        <a:ext cx="800100" cy="452438"/>
                      </a:xfrm>
                      <a:prstGeom prst="rect">
                        <a:avLst/>
                      </a:prstGeom>
                    </p:spPr>
                  </p:pic>
                </p:oleObj>
              </mc:Fallback>
            </mc:AlternateContent>
          </a:graphicData>
        </a:graphic>
      </p:graphicFrame>
      <p:cxnSp>
        <p:nvCxnSpPr>
          <p:cNvPr id="66" name="Straight Arrow Connector 65"/>
          <p:cNvCxnSpPr/>
          <p:nvPr/>
        </p:nvCxnSpPr>
        <p:spPr>
          <a:xfrm flipV="1">
            <a:off x="6458941" y="3148568"/>
            <a:ext cx="338734" cy="1509596"/>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3451780" flipH="1" flipV="1">
            <a:off x="6170205" y="3483385"/>
            <a:ext cx="982347" cy="98586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3451780" flipH="1" flipV="1">
            <a:off x="4817463" y="3726650"/>
            <a:ext cx="2201549" cy="1"/>
          </a:xfrm>
          <a:prstGeom prst="straightConnector1">
            <a:avLst/>
          </a:prstGeom>
          <a:ln w="3810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65" name="Freeform 64"/>
          <p:cNvSpPr/>
          <p:nvPr/>
        </p:nvSpPr>
        <p:spPr>
          <a:xfrm rot="17782061">
            <a:off x="6381190" y="4262821"/>
            <a:ext cx="114300" cy="215900"/>
          </a:xfrm>
          <a:custGeom>
            <a:avLst/>
            <a:gdLst>
              <a:gd name="connsiteX0" fmla="*/ 0 w 114300"/>
              <a:gd name="connsiteY0" fmla="*/ 0 h 215900"/>
              <a:gd name="connsiteX1" fmla="*/ 88900 w 114300"/>
              <a:gd name="connsiteY1" fmla="*/ 101600 h 215900"/>
              <a:gd name="connsiteX2" fmla="*/ 114300 w 114300"/>
              <a:gd name="connsiteY2" fmla="*/ 215900 h 215900"/>
            </a:gdLst>
            <a:ahLst/>
            <a:cxnLst>
              <a:cxn ang="0">
                <a:pos x="connsiteX0" y="connsiteY0"/>
              </a:cxn>
              <a:cxn ang="0">
                <a:pos x="connsiteX1" y="connsiteY1"/>
              </a:cxn>
              <a:cxn ang="0">
                <a:pos x="connsiteX2" y="connsiteY2"/>
              </a:cxn>
            </a:cxnLst>
            <a:rect l="l" t="t" r="r" b="b"/>
            <a:pathLst>
              <a:path w="114300" h="215900">
                <a:moveTo>
                  <a:pt x="0" y="0"/>
                </a:moveTo>
                <a:cubicBezTo>
                  <a:pt x="34925" y="32808"/>
                  <a:pt x="69850" y="65617"/>
                  <a:pt x="88900" y="101600"/>
                </a:cubicBezTo>
                <a:cubicBezTo>
                  <a:pt x="107950" y="137583"/>
                  <a:pt x="114300" y="215900"/>
                  <a:pt x="114300" y="21590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8" name="Straight Arrow Connector 67"/>
          <p:cNvCxnSpPr/>
          <p:nvPr/>
        </p:nvCxnSpPr>
        <p:spPr>
          <a:xfrm flipH="1" flipV="1">
            <a:off x="5402713" y="2820886"/>
            <a:ext cx="1394962" cy="327682"/>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9" name="Object 68"/>
          <p:cNvGraphicFramePr>
            <a:graphicFrameLocks noChangeAspect="1"/>
          </p:cNvGraphicFramePr>
          <p:nvPr>
            <p:extLst>
              <p:ext uri="{D42A27DB-BD31-4B8C-83A1-F6EECF244321}">
                <p14:modId xmlns:p14="http://schemas.microsoft.com/office/powerpoint/2010/main" val="1546962326"/>
              </p:ext>
            </p:extLst>
          </p:nvPr>
        </p:nvGraphicFramePr>
        <p:xfrm>
          <a:off x="5316353" y="3251363"/>
          <a:ext cx="266700" cy="307975"/>
        </p:xfrm>
        <a:graphic>
          <a:graphicData uri="http://schemas.openxmlformats.org/presentationml/2006/ole">
            <mc:AlternateContent xmlns:mc="http://schemas.openxmlformats.org/markup-compatibility/2006">
              <mc:Choice xmlns:v="urn:schemas-microsoft-com:vml" Requires="v">
                <p:oleObj spid="_x0000_s760117" name="Equation" r:id="rId11" imgW="165100" imgH="190500" progId="Equation.DSMT4">
                  <p:embed/>
                </p:oleObj>
              </mc:Choice>
              <mc:Fallback>
                <p:oleObj name="Equation" r:id="rId11" imgW="165100" imgH="190500" progId="Equation.DSMT4">
                  <p:embed/>
                  <p:pic>
                    <p:nvPicPr>
                      <p:cNvPr id="0" name=""/>
                      <p:cNvPicPr/>
                      <p:nvPr/>
                    </p:nvPicPr>
                    <p:blipFill>
                      <a:blip r:embed="rId4"/>
                      <a:stretch>
                        <a:fillRect/>
                      </a:stretch>
                    </p:blipFill>
                    <p:spPr>
                      <a:xfrm>
                        <a:off x="5316353" y="3251363"/>
                        <a:ext cx="266700" cy="307975"/>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219940574"/>
              </p:ext>
            </p:extLst>
          </p:nvPr>
        </p:nvGraphicFramePr>
        <p:xfrm>
          <a:off x="6774656" y="3763359"/>
          <a:ext cx="225425" cy="306387"/>
        </p:xfrm>
        <a:graphic>
          <a:graphicData uri="http://schemas.openxmlformats.org/presentationml/2006/ole">
            <mc:AlternateContent xmlns:mc="http://schemas.openxmlformats.org/markup-compatibility/2006">
              <mc:Choice xmlns:v="urn:schemas-microsoft-com:vml" Requires="v">
                <p:oleObj spid="_x0000_s760118" name="Equation" r:id="rId12" imgW="139700" imgH="190500" progId="Equation.DSMT4">
                  <p:embed/>
                </p:oleObj>
              </mc:Choice>
              <mc:Fallback>
                <p:oleObj name="Equation" r:id="rId12" imgW="139700" imgH="190500" progId="Equation.DSMT4">
                  <p:embed/>
                  <p:pic>
                    <p:nvPicPr>
                      <p:cNvPr id="0" name=""/>
                      <p:cNvPicPr/>
                      <p:nvPr/>
                    </p:nvPicPr>
                    <p:blipFill>
                      <a:blip r:embed="rId8"/>
                      <a:stretch>
                        <a:fillRect/>
                      </a:stretch>
                    </p:blipFill>
                    <p:spPr>
                      <a:xfrm>
                        <a:off x="6774656" y="3763359"/>
                        <a:ext cx="225425" cy="306387"/>
                      </a:xfrm>
                      <a:prstGeom prst="rect">
                        <a:avLst/>
                      </a:prstGeom>
                    </p:spPr>
                  </p:pic>
                </p:oleObj>
              </mc:Fallback>
            </mc:AlternateContent>
          </a:graphicData>
        </a:graphic>
      </p:graphicFrame>
      <p:graphicFrame>
        <p:nvGraphicFramePr>
          <p:cNvPr id="71" name="Object 70"/>
          <p:cNvGraphicFramePr>
            <a:graphicFrameLocks noChangeAspect="1"/>
          </p:cNvGraphicFramePr>
          <p:nvPr>
            <p:extLst>
              <p:ext uri="{D42A27DB-BD31-4B8C-83A1-F6EECF244321}">
                <p14:modId xmlns:p14="http://schemas.microsoft.com/office/powerpoint/2010/main" val="103243277"/>
              </p:ext>
            </p:extLst>
          </p:nvPr>
        </p:nvGraphicFramePr>
        <p:xfrm>
          <a:off x="5769867" y="2483644"/>
          <a:ext cx="841375" cy="452437"/>
        </p:xfrm>
        <a:graphic>
          <a:graphicData uri="http://schemas.openxmlformats.org/presentationml/2006/ole">
            <mc:AlternateContent xmlns:mc="http://schemas.openxmlformats.org/markup-compatibility/2006">
              <mc:Choice xmlns:v="urn:schemas-microsoft-com:vml" Requires="v">
                <p:oleObj spid="_x0000_s760119" name="Equation" r:id="rId13" imgW="520700" imgH="279400" progId="Equation.DSMT4">
                  <p:embed/>
                </p:oleObj>
              </mc:Choice>
              <mc:Fallback>
                <p:oleObj name="Equation" r:id="rId13" imgW="520700" imgH="279400" progId="Equation.DSMT4">
                  <p:embed/>
                  <p:pic>
                    <p:nvPicPr>
                      <p:cNvPr id="0" name=""/>
                      <p:cNvPicPr/>
                      <p:nvPr/>
                    </p:nvPicPr>
                    <p:blipFill>
                      <a:blip r:embed="rId14"/>
                      <a:stretch>
                        <a:fillRect/>
                      </a:stretch>
                    </p:blipFill>
                    <p:spPr>
                      <a:xfrm>
                        <a:off x="5769867" y="2483644"/>
                        <a:ext cx="841375" cy="452437"/>
                      </a:xfrm>
                      <a:prstGeom prst="rect">
                        <a:avLst/>
                      </a:prstGeom>
                    </p:spPr>
                  </p:pic>
                </p:oleObj>
              </mc:Fallback>
            </mc:AlternateContent>
          </a:graphicData>
        </a:graphic>
      </p:graphicFrame>
      <p:graphicFrame>
        <p:nvGraphicFramePr>
          <p:cNvPr id="72" name="Object 71"/>
          <p:cNvGraphicFramePr>
            <a:graphicFrameLocks noChangeAspect="1"/>
          </p:cNvGraphicFramePr>
          <p:nvPr>
            <p:extLst>
              <p:ext uri="{D42A27DB-BD31-4B8C-83A1-F6EECF244321}">
                <p14:modId xmlns:p14="http://schemas.microsoft.com/office/powerpoint/2010/main" val="764535905"/>
              </p:ext>
            </p:extLst>
          </p:nvPr>
        </p:nvGraphicFramePr>
        <p:xfrm>
          <a:off x="1237474" y="2203450"/>
          <a:ext cx="2092325" cy="493713"/>
        </p:xfrm>
        <a:graphic>
          <a:graphicData uri="http://schemas.openxmlformats.org/presentationml/2006/ole">
            <mc:AlternateContent xmlns:mc="http://schemas.openxmlformats.org/markup-compatibility/2006">
              <mc:Choice xmlns:v="urn:schemas-microsoft-com:vml" Requires="v">
                <p:oleObj spid="_x0000_s760120" name="Equation" r:id="rId15" imgW="1295400" imgH="304800" progId="Equation.DSMT4">
                  <p:embed/>
                </p:oleObj>
              </mc:Choice>
              <mc:Fallback>
                <p:oleObj name="Equation" r:id="rId15" imgW="1295400" imgH="304800" progId="Equation.DSMT4">
                  <p:embed/>
                  <p:pic>
                    <p:nvPicPr>
                      <p:cNvPr id="0" name=""/>
                      <p:cNvPicPr/>
                      <p:nvPr/>
                    </p:nvPicPr>
                    <p:blipFill>
                      <a:blip r:embed="rId16"/>
                      <a:stretch>
                        <a:fillRect/>
                      </a:stretch>
                    </p:blipFill>
                    <p:spPr>
                      <a:xfrm>
                        <a:off x="1237474" y="2203450"/>
                        <a:ext cx="2092325" cy="493713"/>
                      </a:xfrm>
                      <a:prstGeom prst="rect">
                        <a:avLst/>
                      </a:prstGeom>
                    </p:spPr>
                  </p:pic>
                </p:oleObj>
              </mc:Fallback>
            </mc:AlternateContent>
          </a:graphicData>
        </a:graphic>
      </p:graphicFrame>
      <p:graphicFrame>
        <p:nvGraphicFramePr>
          <p:cNvPr id="73" name="Object 72"/>
          <p:cNvGraphicFramePr>
            <a:graphicFrameLocks noChangeAspect="1"/>
          </p:cNvGraphicFramePr>
          <p:nvPr>
            <p:extLst>
              <p:ext uri="{D42A27DB-BD31-4B8C-83A1-F6EECF244321}">
                <p14:modId xmlns:p14="http://schemas.microsoft.com/office/powerpoint/2010/main" val="3559987506"/>
              </p:ext>
            </p:extLst>
          </p:nvPr>
        </p:nvGraphicFramePr>
        <p:xfrm>
          <a:off x="4869760" y="1781037"/>
          <a:ext cx="2092325" cy="493713"/>
        </p:xfrm>
        <a:graphic>
          <a:graphicData uri="http://schemas.openxmlformats.org/presentationml/2006/ole">
            <mc:AlternateContent xmlns:mc="http://schemas.openxmlformats.org/markup-compatibility/2006">
              <mc:Choice xmlns:v="urn:schemas-microsoft-com:vml" Requires="v">
                <p:oleObj spid="_x0000_s760121" name="Equation" r:id="rId17" imgW="1295400" imgH="304800" progId="Equation.DSMT4">
                  <p:embed/>
                </p:oleObj>
              </mc:Choice>
              <mc:Fallback>
                <p:oleObj name="Equation" r:id="rId17" imgW="1295400" imgH="304800" progId="Equation.DSMT4">
                  <p:embed/>
                  <p:pic>
                    <p:nvPicPr>
                      <p:cNvPr id="0" name=""/>
                      <p:cNvPicPr/>
                      <p:nvPr/>
                    </p:nvPicPr>
                    <p:blipFill>
                      <a:blip r:embed="rId18"/>
                      <a:stretch>
                        <a:fillRect/>
                      </a:stretch>
                    </p:blipFill>
                    <p:spPr>
                      <a:xfrm>
                        <a:off x="4869760" y="1781037"/>
                        <a:ext cx="2092325" cy="493713"/>
                      </a:xfrm>
                      <a:prstGeom prst="rect">
                        <a:avLst/>
                      </a:prstGeom>
                    </p:spPr>
                  </p:pic>
                </p:oleObj>
              </mc:Fallback>
            </mc:AlternateContent>
          </a:graphicData>
        </a:graphic>
      </p:graphicFrame>
      <p:sp>
        <p:nvSpPr>
          <p:cNvPr id="74" name="TextBox 73"/>
          <p:cNvSpPr txBox="1"/>
          <p:nvPr/>
        </p:nvSpPr>
        <p:spPr>
          <a:xfrm>
            <a:off x="529723" y="950040"/>
            <a:ext cx="8201659" cy="830997"/>
          </a:xfrm>
          <a:prstGeom prst="rect">
            <a:avLst/>
          </a:prstGeom>
          <a:noFill/>
        </p:spPr>
        <p:txBody>
          <a:bodyPr wrap="square" rtlCol="0">
            <a:spAutoFit/>
          </a:bodyPr>
          <a:lstStyle/>
          <a:p>
            <a:r>
              <a:rPr lang="en-US" sz="2800" dirty="0">
                <a:solidFill>
                  <a:srgbClr val="FF0000"/>
                </a:solidFill>
                <a:latin typeface="Apple Chancery"/>
                <a:cs typeface="Apple Chancery"/>
              </a:rPr>
              <a:t>A dot product </a:t>
            </a:r>
            <a:r>
              <a:rPr lang="en-US" sz="2000" dirty="0">
                <a:solidFill>
                  <a:srgbClr val="000000"/>
                </a:solidFill>
                <a:latin typeface="Times New Roman"/>
                <a:cs typeface="Times New Roman"/>
              </a:rPr>
              <a:t>is equal to </a:t>
            </a:r>
            <a:r>
              <a:rPr lang="en-US" sz="2000" dirty="0">
                <a:solidFill>
                  <a:srgbClr val="0000FF"/>
                </a:solidFill>
                <a:latin typeface="Times New Roman"/>
                <a:cs typeface="Times New Roman"/>
              </a:rPr>
              <a:t>the magnitude of one vector </a:t>
            </a:r>
            <a:r>
              <a:rPr lang="en-US" sz="2000" dirty="0">
                <a:solidFill>
                  <a:srgbClr val="FF0000"/>
                </a:solidFill>
                <a:latin typeface="Times New Roman"/>
                <a:cs typeface="Times New Roman"/>
              </a:rPr>
              <a:t>times</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the component of the second vector along the line of the first vector</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75" name="TextBox 74"/>
          <p:cNvSpPr txBox="1"/>
          <p:nvPr/>
        </p:nvSpPr>
        <p:spPr>
          <a:xfrm>
            <a:off x="529723" y="5026740"/>
            <a:ext cx="8201659" cy="830997"/>
          </a:xfrm>
          <a:prstGeom prst="rect">
            <a:avLst/>
          </a:prstGeom>
          <a:noFill/>
        </p:spPr>
        <p:txBody>
          <a:bodyPr wrap="square" rtlCol="0">
            <a:spAutoFit/>
          </a:bodyPr>
          <a:lstStyle/>
          <a:p>
            <a:r>
              <a:rPr lang="en-US" sz="2800" dirty="0">
                <a:solidFill>
                  <a:srgbClr val="FF0000"/>
                </a:solidFill>
                <a:latin typeface="Apple Chancery"/>
                <a:cs typeface="Apple Chancery"/>
              </a:rPr>
              <a:t>Or, simply,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magnitudes of one vector </a:t>
            </a:r>
            <a:r>
              <a:rPr lang="en-US" sz="2000" dirty="0">
                <a:solidFill>
                  <a:srgbClr val="000000"/>
                </a:solidFill>
                <a:latin typeface="Times New Roman"/>
                <a:cs typeface="Times New Roman"/>
              </a:rPr>
              <a:t>times the </a:t>
            </a:r>
            <a:r>
              <a:rPr lang="en-US" sz="2000" dirty="0">
                <a:solidFill>
                  <a:srgbClr val="0000FF"/>
                </a:solidFill>
                <a:latin typeface="Times New Roman"/>
                <a:cs typeface="Times New Roman"/>
              </a:rPr>
              <a:t>magnitude of the other vector </a:t>
            </a:r>
            <a:r>
              <a:rPr lang="en-US" sz="2000" dirty="0">
                <a:solidFill>
                  <a:srgbClr val="000000"/>
                </a:solidFill>
                <a:latin typeface="Times New Roman"/>
                <a:cs typeface="Times New Roman"/>
              </a:rPr>
              <a:t>times the </a:t>
            </a:r>
            <a:r>
              <a:rPr lang="en-US" sz="2000" dirty="0">
                <a:solidFill>
                  <a:srgbClr val="0000FF"/>
                </a:solidFill>
                <a:latin typeface="Times New Roman"/>
                <a:cs typeface="Times New Roman"/>
              </a:rPr>
              <a:t>cosine of the angle between the vectors</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28" name="TextBox 27"/>
          <p:cNvSpPr txBox="1"/>
          <p:nvPr/>
        </p:nvSpPr>
        <p:spPr>
          <a:xfrm>
            <a:off x="529723" y="5854760"/>
            <a:ext cx="8201659" cy="523220"/>
          </a:xfrm>
          <a:prstGeom prst="rect">
            <a:avLst/>
          </a:prstGeom>
          <a:noFill/>
        </p:spPr>
        <p:txBody>
          <a:bodyPr wrap="square" rtlCol="0">
            <a:spAutoFit/>
          </a:bodyPr>
          <a:lstStyle/>
          <a:p>
            <a:r>
              <a:rPr lang="en-US" sz="2800" dirty="0">
                <a:solidFill>
                  <a:srgbClr val="FF0000"/>
                </a:solidFill>
                <a:latin typeface="Apple Chancery"/>
                <a:cs typeface="Apple Chancery"/>
              </a:rPr>
              <a:t>But </a:t>
            </a:r>
            <a:r>
              <a:rPr lang="en-US" sz="2000" dirty="0">
                <a:solidFill>
                  <a:srgbClr val="000000"/>
                </a:solidFill>
                <a:latin typeface="Times New Roman"/>
                <a:cs typeface="Times New Roman"/>
              </a:rPr>
              <a:t>everything we’ve done to date has been in terms of unit vectors.  </a:t>
            </a:r>
            <a:endParaRPr lang="en-US" sz="2400" dirty="0">
              <a:latin typeface="Apple Chancery"/>
              <a:cs typeface="Apple Chancery"/>
            </a:endParaRPr>
          </a:p>
        </p:txBody>
      </p:sp>
      <p:sp>
        <p:nvSpPr>
          <p:cNvPr id="6" name="Freeform 5"/>
          <p:cNvSpPr/>
          <p:nvPr/>
        </p:nvSpPr>
        <p:spPr>
          <a:xfrm>
            <a:off x="6328595" y="2705100"/>
            <a:ext cx="590864" cy="1016000"/>
          </a:xfrm>
          <a:custGeom>
            <a:avLst/>
            <a:gdLst>
              <a:gd name="connsiteX0" fmla="*/ 288105 w 590864"/>
              <a:gd name="connsiteY0" fmla="*/ 1016000 h 1016000"/>
              <a:gd name="connsiteX1" fmla="*/ 8705 w 590864"/>
              <a:gd name="connsiteY1" fmla="*/ 520700 h 1016000"/>
              <a:gd name="connsiteX2" fmla="*/ 580205 w 590864"/>
              <a:gd name="connsiteY2" fmla="*/ 190500 h 1016000"/>
              <a:gd name="connsiteX3" fmla="*/ 326205 w 590864"/>
              <a:gd name="connsiteY3" fmla="*/ 0 h 1016000"/>
            </a:gdLst>
            <a:ahLst/>
            <a:cxnLst>
              <a:cxn ang="0">
                <a:pos x="connsiteX0" y="connsiteY0"/>
              </a:cxn>
              <a:cxn ang="0">
                <a:pos x="connsiteX1" y="connsiteY1"/>
              </a:cxn>
              <a:cxn ang="0">
                <a:pos x="connsiteX2" y="connsiteY2"/>
              </a:cxn>
              <a:cxn ang="0">
                <a:pos x="connsiteX3" y="connsiteY3"/>
              </a:cxn>
            </a:cxnLst>
            <a:rect l="l" t="t" r="r" b="b"/>
            <a:pathLst>
              <a:path w="590864" h="1016000">
                <a:moveTo>
                  <a:pt x="288105" y="1016000"/>
                </a:moveTo>
                <a:cubicBezTo>
                  <a:pt x="124063" y="837141"/>
                  <a:pt x="-39978" y="658283"/>
                  <a:pt x="8705" y="520700"/>
                </a:cubicBezTo>
                <a:cubicBezTo>
                  <a:pt x="57388" y="383117"/>
                  <a:pt x="527288" y="277283"/>
                  <a:pt x="580205" y="190500"/>
                </a:cubicBezTo>
                <a:cubicBezTo>
                  <a:pt x="633122" y="103717"/>
                  <a:pt x="479663" y="51858"/>
                  <a:pt x="326205" y="0"/>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2138794395"/>
              </p:ext>
            </p:extLst>
          </p:nvPr>
        </p:nvGraphicFramePr>
        <p:xfrm>
          <a:off x="6306625" y="4037978"/>
          <a:ext cx="204787" cy="287338"/>
        </p:xfrm>
        <a:graphic>
          <a:graphicData uri="http://schemas.openxmlformats.org/presentationml/2006/ole">
            <mc:AlternateContent xmlns:mc="http://schemas.openxmlformats.org/markup-compatibility/2006">
              <mc:Choice xmlns:v="urn:schemas-microsoft-com:vml" Requires="v">
                <p:oleObj spid="_x0000_s760122" name="Equation" r:id="rId19" imgW="127000" imgH="177800" progId="Equation.DSMT4">
                  <p:embed/>
                </p:oleObj>
              </mc:Choice>
              <mc:Fallback>
                <p:oleObj name="Equation" r:id="rId19" imgW="127000" imgH="177800" progId="Equation.DSMT4">
                  <p:embed/>
                  <p:pic>
                    <p:nvPicPr>
                      <p:cNvPr id="0" name=""/>
                      <p:cNvPicPr/>
                      <p:nvPr/>
                    </p:nvPicPr>
                    <p:blipFill>
                      <a:blip r:embed="rId6"/>
                      <a:stretch>
                        <a:fillRect/>
                      </a:stretch>
                    </p:blipFill>
                    <p:spPr>
                      <a:xfrm>
                        <a:off x="6306625" y="4037978"/>
                        <a:ext cx="204787" cy="287338"/>
                      </a:xfrm>
                      <a:prstGeom prst="rect">
                        <a:avLst/>
                      </a:prstGeom>
                    </p:spPr>
                  </p:pic>
                </p:oleObj>
              </mc:Fallback>
            </mc:AlternateContent>
          </a:graphicData>
        </a:graphic>
      </p:graphicFrame>
    </p:spTree>
    <p:extLst>
      <p:ext uri="{BB962C8B-B14F-4D97-AF65-F5344CB8AC3E}">
        <p14:creationId xmlns:p14="http://schemas.microsoft.com/office/powerpoint/2010/main" val="331147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dissolve">
                                      <p:cBhvr>
                                        <p:cTn id="25" dur="500"/>
                                        <p:tgtEl>
                                          <p:spTgt spid="66"/>
                                        </p:tgtEl>
                                      </p:cBhvr>
                                    </p:animEffect>
                                  </p:childTnLst>
                                </p:cTn>
                              </p:par>
                              <p:par>
                                <p:cTn id="26" presetID="9" presetClass="entr" presetSubtype="0" fill="hold"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dissolve">
                                      <p:cBhvr>
                                        <p:cTn id="28" dur="500"/>
                                        <p:tgtEl>
                                          <p:spTgt spid="6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dissolve">
                                      <p:cBhvr>
                                        <p:cTn id="31" dur="500"/>
                                        <p:tgtEl>
                                          <p:spTgt spid="65"/>
                                        </p:tgtEl>
                                      </p:cBhvr>
                                    </p:animEffect>
                                  </p:childTnLst>
                                </p:cTn>
                              </p:par>
                              <p:par>
                                <p:cTn id="32" presetID="9" presetClass="entr" presetSubtype="0" fill="hold" nodeType="with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dissolve">
                                      <p:cBhvr>
                                        <p:cTn id="34" dur="500"/>
                                        <p:tgtEl>
                                          <p:spTgt spid="68"/>
                                        </p:tgtEl>
                                      </p:cBhvr>
                                    </p:animEffect>
                                  </p:childTnLst>
                                </p:cTn>
                              </p:par>
                              <p:par>
                                <p:cTn id="35" presetID="9"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animEffect transition="in" filter="dissolve">
                                      <p:cBhvr>
                                        <p:cTn id="37" dur="500"/>
                                        <p:tgtEl>
                                          <p:spTgt spid="69"/>
                                        </p:tgtEl>
                                      </p:cBhvr>
                                    </p:animEffect>
                                  </p:childTnLst>
                                </p:cTn>
                              </p:par>
                              <p:par>
                                <p:cTn id="38" presetID="9" presetClass="entr" presetSubtype="0" fill="hold" nodeType="with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dissolve">
                                      <p:cBhvr>
                                        <p:cTn id="40" dur="500"/>
                                        <p:tgtEl>
                                          <p:spTgt spid="70"/>
                                        </p:tgtEl>
                                      </p:cBhvr>
                                    </p:animEffect>
                                  </p:childTnLst>
                                </p:cTn>
                              </p:par>
                              <p:par>
                                <p:cTn id="41" presetID="9" presetClass="entr" presetSubtype="0" fill="hold"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dissolve">
                                      <p:cBhvr>
                                        <p:cTn id="43" dur="500"/>
                                        <p:tgtEl>
                                          <p:spTgt spid="71"/>
                                        </p:tgtEl>
                                      </p:cBhvr>
                                    </p:animEffect>
                                  </p:childTnLst>
                                </p:cTn>
                              </p:par>
                              <p:par>
                                <p:cTn id="44" presetID="9" presetClass="entr" presetSubtype="0" fill="hold" nodeType="withEffect">
                                  <p:stCondLst>
                                    <p:cond delay="0"/>
                                  </p:stCondLst>
                                  <p:childTnLst>
                                    <p:set>
                                      <p:cBhvr>
                                        <p:cTn id="45" dur="1" fill="hold">
                                          <p:stCondLst>
                                            <p:cond delay="0"/>
                                          </p:stCondLst>
                                        </p:cTn>
                                        <p:tgtEl>
                                          <p:spTgt spid="73"/>
                                        </p:tgtEl>
                                        <p:attrNameLst>
                                          <p:attrName>style.visibility</p:attrName>
                                        </p:attrNameLst>
                                      </p:cBhvr>
                                      <p:to>
                                        <p:strVal val="visible"/>
                                      </p:to>
                                    </p:set>
                                    <p:animEffect transition="in" filter="dissolve">
                                      <p:cBhvr>
                                        <p:cTn id="46" dur="500"/>
                                        <p:tgtEl>
                                          <p:spTgt spid="73"/>
                                        </p:tgtEl>
                                      </p:cBhvr>
                                    </p:animEffect>
                                  </p:childTnLst>
                                </p:cTn>
                              </p:par>
                              <p:par>
                                <p:cTn id="47" presetID="9" presetClass="entr" presetSubtype="0" fill="hold"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500"/>
                                        <p:tgtEl>
                                          <p:spTgt spid="34"/>
                                        </p:tgtEl>
                                      </p:cBhvr>
                                    </p:animEffect>
                                  </p:childTnLst>
                                </p:cTn>
                              </p:par>
                              <p:par>
                                <p:cTn id="50" presetID="9" presetClass="entr" presetSubtype="0" fill="hold" nodeType="withEffect">
                                  <p:stCondLst>
                                    <p:cond delay="0"/>
                                  </p:stCondLst>
                                  <p:childTnLst>
                                    <p:set>
                                      <p:cBhvr>
                                        <p:cTn id="51" dur="1" fill="hold">
                                          <p:stCondLst>
                                            <p:cond delay="0"/>
                                          </p:stCondLst>
                                        </p:cTn>
                                        <p:tgtEl>
                                          <p:spTgt spid="63"/>
                                        </p:tgtEl>
                                        <p:attrNameLst>
                                          <p:attrName>style.visibility</p:attrName>
                                        </p:attrNameLst>
                                      </p:cBhvr>
                                      <p:to>
                                        <p:strVal val="visible"/>
                                      </p:to>
                                    </p:set>
                                    <p:animEffect transition="in" filter="dissolve">
                                      <p:cBhvr>
                                        <p:cTn id="52" dur="500"/>
                                        <p:tgtEl>
                                          <p:spTgt spid="63"/>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75"/>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74" grpId="0"/>
      <p:bldP spid="75" grpId="0"/>
      <p:bldP spid="28"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16.)</a:t>
            </a:r>
          </a:p>
        </p:txBody>
      </p:sp>
      <p:graphicFrame>
        <p:nvGraphicFramePr>
          <p:cNvPr id="72" name="Object 71"/>
          <p:cNvGraphicFramePr>
            <a:graphicFrameLocks noChangeAspect="1"/>
          </p:cNvGraphicFramePr>
          <p:nvPr>
            <p:extLst>
              <p:ext uri="{D42A27DB-BD31-4B8C-83A1-F6EECF244321}">
                <p14:modId xmlns:p14="http://schemas.microsoft.com/office/powerpoint/2010/main" val="1068598390"/>
              </p:ext>
            </p:extLst>
          </p:nvPr>
        </p:nvGraphicFramePr>
        <p:xfrm>
          <a:off x="2662238" y="1011238"/>
          <a:ext cx="2809875" cy="412750"/>
        </p:xfrm>
        <a:graphic>
          <a:graphicData uri="http://schemas.openxmlformats.org/presentationml/2006/ole">
            <mc:AlternateContent xmlns:mc="http://schemas.openxmlformats.org/markup-compatibility/2006">
              <mc:Choice xmlns:v="urn:schemas-microsoft-com:vml" Requires="v">
                <p:oleObj spid="_x0000_s713049" name="Equation" r:id="rId3" imgW="1739900" imgH="254000" progId="Equation.DSMT4">
                  <p:embed/>
                </p:oleObj>
              </mc:Choice>
              <mc:Fallback>
                <p:oleObj name="Equation" r:id="rId3" imgW="1739900" imgH="254000" progId="Equation.DSMT4">
                  <p:embed/>
                  <p:pic>
                    <p:nvPicPr>
                      <p:cNvPr id="0" name=""/>
                      <p:cNvPicPr/>
                      <p:nvPr/>
                    </p:nvPicPr>
                    <p:blipFill>
                      <a:blip r:embed="rId4"/>
                      <a:stretch>
                        <a:fillRect/>
                      </a:stretch>
                    </p:blipFill>
                    <p:spPr>
                      <a:xfrm>
                        <a:off x="2662238" y="1011238"/>
                        <a:ext cx="2809875" cy="412750"/>
                      </a:xfrm>
                      <a:prstGeom prst="rect">
                        <a:avLst/>
                      </a:prstGeom>
                    </p:spPr>
                  </p:pic>
                </p:oleObj>
              </mc:Fallback>
            </mc:AlternateContent>
          </a:graphicData>
        </a:graphic>
      </p:graphicFrame>
      <p:sp>
        <p:nvSpPr>
          <p:cNvPr id="74" name="TextBox 73"/>
          <p:cNvSpPr txBox="1"/>
          <p:nvPr/>
        </p:nvSpPr>
        <p:spPr>
          <a:xfrm>
            <a:off x="288423" y="327740"/>
            <a:ext cx="8503786" cy="830997"/>
          </a:xfrm>
          <a:prstGeom prst="rect">
            <a:avLst/>
          </a:prstGeom>
          <a:noFill/>
        </p:spPr>
        <p:txBody>
          <a:bodyPr wrap="square" rtlCol="0">
            <a:spAutoFit/>
          </a:bodyPr>
          <a:lstStyle/>
          <a:p>
            <a:r>
              <a:rPr lang="en-US" sz="2800" dirty="0">
                <a:solidFill>
                  <a:srgbClr val="FF0000"/>
                </a:solidFill>
                <a:latin typeface="Apple Chancery"/>
                <a:cs typeface="Apple Chancery"/>
              </a:rPr>
              <a:t>How about a dot product </a:t>
            </a:r>
            <a:r>
              <a:rPr lang="en-US" sz="2000" dirty="0">
                <a:solidFill>
                  <a:srgbClr val="000000"/>
                </a:solidFill>
                <a:latin typeface="Times New Roman"/>
                <a:cs typeface="Times New Roman"/>
              </a:rPr>
              <a:t>if the vectors are in </a:t>
            </a:r>
            <a:r>
              <a:rPr lang="en-US" sz="2000" dirty="0">
                <a:solidFill>
                  <a:srgbClr val="FF0000"/>
                </a:solidFill>
                <a:latin typeface="Times New Roman"/>
                <a:cs typeface="Times New Roman"/>
              </a:rPr>
              <a:t>unit vector notation</a:t>
            </a:r>
            <a:r>
              <a:rPr lang="en-US" sz="2000" dirty="0">
                <a:solidFill>
                  <a:srgbClr val="000000"/>
                </a:solidFill>
                <a:latin typeface="Times New Roman"/>
                <a:cs typeface="Times New Roman"/>
              </a:rPr>
              <a:t>?  In that case:  </a:t>
            </a:r>
            <a:endParaRPr lang="en-US" sz="2400" dirty="0">
              <a:latin typeface="Apple Chancery"/>
              <a:cs typeface="Apple Chancery"/>
            </a:endParaRPr>
          </a:p>
        </p:txBody>
      </p:sp>
      <p:sp>
        <p:nvSpPr>
          <p:cNvPr id="28" name="TextBox 27"/>
          <p:cNvSpPr txBox="1"/>
          <p:nvPr/>
        </p:nvSpPr>
        <p:spPr>
          <a:xfrm>
            <a:off x="224923" y="1898650"/>
            <a:ext cx="8201659" cy="523220"/>
          </a:xfrm>
          <a:prstGeom prst="rect">
            <a:avLst/>
          </a:prstGeom>
          <a:noFill/>
        </p:spPr>
        <p:txBody>
          <a:bodyPr wrap="square" rtlCol="0">
            <a:spAutoFit/>
          </a:bodyPr>
          <a:lstStyle/>
          <a:p>
            <a:r>
              <a:rPr lang="en-US" sz="2800" dirty="0">
                <a:solidFill>
                  <a:srgbClr val="FF0000"/>
                </a:solidFill>
                <a:latin typeface="Apple Chancery"/>
                <a:cs typeface="Apple Chancery"/>
              </a:rPr>
              <a:t>Justification:</a:t>
            </a:r>
            <a:endParaRPr lang="en-US" sz="2000" dirty="0">
              <a:latin typeface="Apple Chancery"/>
              <a:cs typeface="Apple Chancery"/>
            </a:endParaRPr>
          </a:p>
        </p:txBody>
      </p:sp>
      <p:sp>
        <p:nvSpPr>
          <p:cNvPr id="29" name="TextBox 28"/>
          <p:cNvSpPr txBox="1"/>
          <p:nvPr/>
        </p:nvSpPr>
        <p:spPr>
          <a:xfrm>
            <a:off x="288423" y="1423988"/>
            <a:ext cx="8201659" cy="400110"/>
          </a:xfrm>
          <a:prstGeom prst="rect">
            <a:avLst/>
          </a:prstGeom>
          <a:noFill/>
        </p:spPr>
        <p:txBody>
          <a:bodyPr wrap="square" rtlCol="0">
            <a:spAutoFit/>
          </a:bodyPr>
          <a:lstStyle/>
          <a:p>
            <a:r>
              <a:rPr lang="en-US" sz="2000" dirty="0">
                <a:solidFill>
                  <a:srgbClr val="000000"/>
                </a:solidFill>
                <a:latin typeface="Times New Roman"/>
                <a:cs typeface="Times New Roman"/>
              </a:rPr>
              <a:t>which is to say, </a:t>
            </a:r>
            <a:r>
              <a:rPr lang="en-US" sz="2000" dirty="0">
                <a:solidFill>
                  <a:srgbClr val="0000FF"/>
                </a:solidFill>
                <a:latin typeface="Times New Roman"/>
                <a:cs typeface="Times New Roman"/>
              </a:rPr>
              <a:t>the sum of the products of like component</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30" name="TextBox 29"/>
          <p:cNvSpPr txBox="1"/>
          <p:nvPr/>
        </p:nvSpPr>
        <p:spPr>
          <a:xfrm>
            <a:off x="1037723" y="2566988"/>
            <a:ext cx="765677" cy="369332"/>
          </a:xfrm>
          <a:prstGeom prst="rect">
            <a:avLst/>
          </a:prstGeom>
          <a:noFill/>
        </p:spPr>
        <p:txBody>
          <a:bodyPr wrap="square" rtlCol="0">
            <a:spAutoFit/>
          </a:bodyPr>
          <a:lstStyle/>
          <a:p>
            <a:r>
              <a:rPr lang="en-US" dirty="0">
                <a:solidFill>
                  <a:srgbClr val="000000"/>
                </a:solidFill>
                <a:latin typeface="Times New Roman"/>
                <a:cs typeface="Times New Roman"/>
              </a:rPr>
              <a:t>Let </a:t>
            </a:r>
            <a:endParaRPr lang="en-US" sz="2000" dirty="0">
              <a:latin typeface="Apple Chancery"/>
              <a:cs typeface="Apple Chancery"/>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742570269"/>
              </p:ext>
            </p:extLst>
          </p:nvPr>
        </p:nvGraphicFramePr>
        <p:xfrm>
          <a:off x="1543050" y="2544763"/>
          <a:ext cx="2071688" cy="433387"/>
        </p:xfrm>
        <a:graphic>
          <a:graphicData uri="http://schemas.openxmlformats.org/presentationml/2006/ole">
            <mc:AlternateContent xmlns:mc="http://schemas.openxmlformats.org/markup-compatibility/2006">
              <mc:Choice xmlns:v="urn:schemas-microsoft-com:vml" Requires="v">
                <p:oleObj spid="_x0000_s713050" name="Equation" r:id="rId5" imgW="1282700" imgH="266700" progId="Equation.DSMT4">
                  <p:embed/>
                </p:oleObj>
              </mc:Choice>
              <mc:Fallback>
                <p:oleObj name="Equation" r:id="rId5" imgW="1282700" imgH="266700" progId="Equation.DSMT4">
                  <p:embed/>
                  <p:pic>
                    <p:nvPicPr>
                      <p:cNvPr id="0" name=""/>
                      <p:cNvPicPr/>
                      <p:nvPr/>
                    </p:nvPicPr>
                    <p:blipFill>
                      <a:blip r:embed="rId6"/>
                      <a:stretch>
                        <a:fillRect/>
                      </a:stretch>
                    </p:blipFill>
                    <p:spPr>
                      <a:xfrm>
                        <a:off x="1543050" y="2544763"/>
                        <a:ext cx="2071688" cy="433387"/>
                      </a:xfrm>
                      <a:prstGeom prst="rect">
                        <a:avLst/>
                      </a:prstGeom>
                    </p:spPr>
                  </p:pic>
                </p:oleObj>
              </mc:Fallback>
            </mc:AlternateContent>
          </a:graphicData>
        </a:graphic>
      </p:graphicFrame>
      <p:sp>
        <p:nvSpPr>
          <p:cNvPr id="32" name="TextBox 31"/>
          <p:cNvSpPr txBox="1"/>
          <p:nvPr/>
        </p:nvSpPr>
        <p:spPr>
          <a:xfrm>
            <a:off x="3614738" y="2545318"/>
            <a:ext cx="613277" cy="400110"/>
          </a:xfrm>
          <a:prstGeom prst="rect">
            <a:avLst/>
          </a:prstGeom>
          <a:noFill/>
        </p:spPr>
        <p:txBody>
          <a:bodyPr wrap="square" rtlCol="0">
            <a:spAutoFit/>
          </a:bodyPr>
          <a:lstStyle/>
          <a:p>
            <a:r>
              <a:rPr lang="en-US" sz="2000" dirty="0">
                <a:solidFill>
                  <a:srgbClr val="000000"/>
                </a:solidFill>
                <a:latin typeface="Times New Roman"/>
                <a:cs typeface="Times New Roman"/>
              </a:rPr>
              <a:t>and </a:t>
            </a:r>
            <a:endParaRPr lang="en-US" sz="2000" dirty="0">
              <a:latin typeface="Apple Chancery"/>
              <a:cs typeface="Apple Chancery"/>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1534819061"/>
              </p:ext>
            </p:extLst>
          </p:nvPr>
        </p:nvGraphicFramePr>
        <p:xfrm>
          <a:off x="4200525" y="2545260"/>
          <a:ext cx="1949450" cy="433387"/>
        </p:xfrm>
        <a:graphic>
          <a:graphicData uri="http://schemas.openxmlformats.org/presentationml/2006/ole">
            <mc:AlternateContent xmlns:mc="http://schemas.openxmlformats.org/markup-compatibility/2006">
              <mc:Choice xmlns:v="urn:schemas-microsoft-com:vml" Requires="v">
                <p:oleObj spid="_x0000_s713051" name="Equation" r:id="rId7" imgW="1206500" imgH="266700" progId="Equation.DSMT4">
                  <p:embed/>
                </p:oleObj>
              </mc:Choice>
              <mc:Fallback>
                <p:oleObj name="Equation" r:id="rId7" imgW="1206500" imgH="266700" progId="Equation.DSMT4">
                  <p:embed/>
                  <p:pic>
                    <p:nvPicPr>
                      <p:cNvPr id="0" name=""/>
                      <p:cNvPicPr/>
                      <p:nvPr/>
                    </p:nvPicPr>
                    <p:blipFill>
                      <a:blip r:embed="rId8"/>
                      <a:stretch>
                        <a:fillRect/>
                      </a:stretch>
                    </p:blipFill>
                    <p:spPr>
                      <a:xfrm>
                        <a:off x="4200525" y="2545260"/>
                        <a:ext cx="1949450" cy="433387"/>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2399536740"/>
              </p:ext>
            </p:extLst>
          </p:nvPr>
        </p:nvGraphicFramePr>
        <p:xfrm>
          <a:off x="2036763" y="3010177"/>
          <a:ext cx="4349750" cy="928687"/>
        </p:xfrm>
        <a:graphic>
          <a:graphicData uri="http://schemas.openxmlformats.org/presentationml/2006/ole">
            <mc:AlternateContent xmlns:mc="http://schemas.openxmlformats.org/markup-compatibility/2006">
              <mc:Choice xmlns:v="urn:schemas-microsoft-com:vml" Requires="v">
                <p:oleObj spid="_x0000_s713052" name="Equation" r:id="rId9" imgW="2692400" imgH="571500" progId="Equation.DSMT4">
                  <p:embed/>
                </p:oleObj>
              </mc:Choice>
              <mc:Fallback>
                <p:oleObj name="Equation" r:id="rId9" imgW="2692400" imgH="571500" progId="Equation.DSMT4">
                  <p:embed/>
                  <p:pic>
                    <p:nvPicPr>
                      <p:cNvPr id="0" name=""/>
                      <p:cNvPicPr/>
                      <p:nvPr/>
                    </p:nvPicPr>
                    <p:blipFill>
                      <a:blip r:embed="rId10"/>
                      <a:stretch>
                        <a:fillRect/>
                      </a:stretch>
                    </p:blipFill>
                    <p:spPr>
                      <a:xfrm>
                        <a:off x="2036763" y="3010177"/>
                        <a:ext cx="4349750" cy="928687"/>
                      </a:xfrm>
                      <a:prstGeom prst="rect">
                        <a:avLst/>
                      </a:prstGeom>
                    </p:spPr>
                  </p:pic>
                </p:oleObj>
              </mc:Fallback>
            </mc:AlternateContent>
          </a:graphicData>
        </a:graphic>
      </p:graphicFrame>
      <p:sp>
        <p:nvSpPr>
          <p:cNvPr id="38" name="TextBox 37"/>
          <p:cNvSpPr txBox="1"/>
          <p:nvPr/>
        </p:nvSpPr>
        <p:spPr>
          <a:xfrm>
            <a:off x="996951" y="3913464"/>
            <a:ext cx="7931150" cy="400110"/>
          </a:xfrm>
          <a:prstGeom prst="rect">
            <a:avLst/>
          </a:prstGeom>
          <a:noFill/>
        </p:spPr>
        <p:txBody>
          <a:bodyPr wrap="square" rtlCol="0">
            <a:spAutoFit/>
          </a:bodyPr>
          <a:lstStyle/>
          <a:p>
            <a:r>
              <a:rPr lang="en-US" sz="2000" dirty="0">
                <a:solidFill>
                  <a:srgbClr val="FF0000"/>
                </a:solidFill>
                <a:latin typeface="Apple Chancery"/>
                <a:cs typeface="Apple Chancery"/>
              </a:rPr>
              <a:t>Notice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like-terms stay </a:t>
            </a:r>
            <a:r>
              <a:rPr lang="en-US" sz="2000" dirty="0">
                <a:solidFill>
                  <a:srgbClr val="000000"/>
                </a:solidFill>
                <a:latin typeface="Times New Roman"/>
                <a:cs typeface="Times New Roman"/>
              </a:rPr>
              <a:t>and the </a:t>
            </a:r>
            <a:r>
              <a:rPr lang="en-US" sz="2000" dirty="0">
                <a:solidFill>
                  <a:srgbClr val="0000FF"/>
                </a:solidFill>
                <a:latin typeface="Times New Roman"/>
                <a:cs typeface="Times New Roman"/>
              </a:rPr>
              <a:t>off-terms go </a:t>
            </a:r>
            <a:r>
              <a:rPr lang="en-US" sz="2000" dirty="0">
                <a:solidFill>
                  <a:srgbClr val="000000"/>
                </a:solidFill>
                <a:latin typeface="Times New Roman"/>
                <a:cs typeface="Times New Roman"/>
              </a:rPr>
              <a:t>away, so extrapolating:</a:t>
            </a:r>
            <a:endParaRPr lang="en-US" sz="2400" dirty="0">
              <a:latin typeface="Apple Chancery"/>
              <a:cs typeface="Apple Chancery"/>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3297716509"/>
              </p:ext>
            </p:extLst>
          </p:nvPr>
        </p:nvGraphicFramePr>
        <p:xfrm>
          <a:off x="2546350" y="4412872"/>
          <a:ext cx="2809875" cy="412750"/>
        </p:xfrm>
        <a:graphic>
          <a:graphicData uri="http://schemas.openxmlformats.org/presentationml/2006/ole">
            <mc:AlternateContent xmlns:mc="http://schemas.openxmlformats.org/markup-compatibility/2006">
              <mc:Choice xmlns:v="urn:schemas-microsoft-com:vml" Requires="v">
                <p:oleObj spid="_x0000_s713053" name="Equation" r:id="rId11" imgW="1739900" imgH="254000" progId="Equation.DSMT4">
                  <p:embed/>
                </p:oleObj>
              </mc:Choice>
              <mc:Fallback>
                <p:oleObj name="Equation" r:id="rId11" imgW="1739900" imgH="254000" progId="Equation.DSMT4">
                  <p:embed/>
                  <p:pic>
                    <p:nvPicPr>
                      <p:cNvPr id="0" name=""/>
                      <p:cNvPicPr/>
                      <p:nvPr/>
                    </p:nvPicPr>
                    <p:blipFill>
                      <a:blip r:embed="rId4"/>
                      <a:stretch>
                        <a:fillRect/>
                      </a:stretch>
                    </p:blipFill>
                    <p:spPr>
                      <a:xfrm>
                        <a:off x="2546350" y="4412872"/>
                        <a:ext cx="2809875" cy="412750"/>
                      </a:xfrm>
                      <a:prstGeom prst="rect">
                        <a:avLst/>
                      </a:prstGeom>
                    </p:spPr>
                  </p:pic>
                </p:oleObj>
              </mc:Fallback>
            </mc:AlternateContent>
          </a:graphicData>
        </a:graphic>
      </p:graphicFrame>
      <p:sp>
        <p:nvSpPr>
          <p:cNvPr id="41" name="TextBox 40"/>
          <p:cNvSpPr txBox="1"/>
          <p:nvPr/>
        </p:nvSpPr>
        <p:spPr>
          <a:xfrm>
            <a:off x="288423" y="5020506"/>
            <a:ext cx="8201659" cy="523220"/>
          </a:xfrm>
          <a:prstGeom prst="rect">
            <a:avLst/>
          </a:prstGeom>
          <a:noFill/>
        </p:spPr>
        <p:txBody>
          <a:bodyPr wrap="square" rtlCol="0">
            <a:spAutoFit/>
          </a:bodyPr>
          <a:lstStyle/>
          <a:p>
            <a:r>
              <a:rPr lang="en-US" sz="2800" dirty="0">
                <a:solidFill>
                  <a:srgbClr val="FF0000"/>
                </a:solidFill>
                <a:latin typeface="Apple Chancery"/>
                <a:cs typeface="Apple Chancery"/>
              </a:rPr>
              <a:t>Example: </a:t>
            </a:r>
            <a:r>
              <a:rPr lang="en-US" sz="2000" dirty="0">
                <a:latin typeface="Times New Roman"/>
                <a:cs typeface="Times New Roman"/>
              </a:rPr>
              <a:t>if</a:t>
            </a:r>
            <a:endParaRPr lang="en-US" sz="2000" dirty="0">
              <a:latin typeface="Apple Chancery"/>
              <a:cs typeface="Apple Chancery"/>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84441288"/>
              </p:ext>
            </p:extLst>
          </p:nvPr>
        </p:nvGraphicFramePr>
        <p:xfrm>
          <a:off x="2130425" y="5088760"/>
          <a:ext cx="1785938" cy="392113"/>
        </p:xfrm>
        <a:graphic>
          <a:graphicData uri="http://schemas.openxmlformats.org/presentationml/2006/ole">
            <mc:AlternateContent xmlns:mc="http://schemas.openxmlformats.org/markup-compatibility/2006">
              <mc:Choice xmlns:v="urn:schemas-microsoft-com:vml" Requires="v">
                <p:oleObj spid="_x0000_s713054" name="Equation" r:id="rId12" imgW="1104900" imgH="241300" progId="Equation.DSMT4">
                  <p:embed/>
                </p:oleObj>
              </mc:Choice>
              <mc:Fallback>
                <p:oleObj name="Equation" r:id="rId12" imgW="1104900" imgH="241300" progId="Equation.DSMT4">
                  <p:embed/>
                  <p:pic>
                    <p:nvPicPr>
                      <p:cNvPr id="0" name=""/>
                      <p:cNvPicPr/>
                      <p:nvPr/>
                    </p:nvPicPr>
                    <p:blipFill>
                      <a:blip r:embed="rId13"/>
                      <a:stretch>
                        <a:fillRect/>
                      </a:stretch>
                    </p:blipFill>
                    <p:spPr>
                      <a:xfrm>
                        <a:off x="2130425" y="5088760"/>
                        <a:ext cx="1785938" cy="392113"/>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4108405672"/>
              </p:ext>
            </p:extLst>
          </p:nvPr>
        </p:nvGraphicFramePr>
        <p:xfrm>
          <a:off x="4491038" y="5099270"/>
          <a:ext cx="1743075" cy="392113"/>
        </p:xfrm>
        <a:graphic>
          <a:graphicData uri="http://schemas.openxmlformats.org/presentationml/2006/ole">
            <mc:AlternateContent xmlns:mc="http://schemas.openxmlformats.org/markup-compatibility/2006">
              <mc:Choice xmlns:v="urn:schemas-microsoft-com:vml" Requires="v">
                <p:oleObj spid="_x0000_s713055" name="Equation" r:id="rId14" imgW="1079500" imgH="241300" progId="Equation.DSMT4">
                  <p:embed/>
                </p:oleObj>
              </mc:Choice>
              <mc:Fallback>
                <p:oleObj name="Equation" r:id="rId14" imgW="1079500" imgH="241300" progId="Equation.DSMT4">
                  <p:embed/>
                  <p:pic>
                    <p:nvPicPr>
                      <p:cNvPr id="0" name=""/>
                      <p:cNvPicPr/>
                      <p:nvPr/>
                    </p:nvPicPr>
                    <p:blipFill>
                      <a:blip r:embed="rId15"/>
                      <a:stretch>
                        <a:fillRect/>
                      </a:stretch>
                    </p:blipFill>
                    <p:spPr>
                      <a:xfrm>
                        <a:off x="4491038" y="5099270"/>
                        <a:ext cx="1743075" cy="392113"/>
                      </a:xfrm>
                      <a:prstGeom prst="rect">
                        <a:avLst/>
                      </a:prstGeom>
                    </p:spPr>
                  </p:pic>
                </p:oleObj>
              </mc:Fallback>
            </mc:AlternateContent>
          </a:graphicData>
        </a:graphic>
      </p:graphicFrame>
      <p:sp>
        <p:nvSpPr>
          <p:cNvPr id="44" name="TextBox 43"/>
          <p:cNvSpPr txBox="1"/>
          <p:nvPr/>
        </p:nvSpPr>
        <p:spPr>
          <a:xfrm>
            <a:off x="3915278" y="5118100"/>
            <a:ext cx="613277" cy="400110"/>
          </a:xfrm>
          <a:prstGeom prst="rect">
            <a:avLst/>
          </a:prstGeom>
          <a:noFill/>
        </p:spPr>
        <p:txBody>
          <a:bodyPr wrap="square" rtlCol="0">
            <a:spAutoFit/>
          </a:bodyPr>
          <a:lstStyle/>
          <a:p>
            <a:r>
              <a:rPr lang="en-US" sz="2000" dirty="0">
                <a:solidFill>
                  <a:srgbClr val="000000"/>
                </a:solidFill>
                <a:latin typeface="Times New Roman"/>
                <a:cs typeface="Times New Roman"/>
              </a:rPr>
              <a:t>and </a:t>
            </a:r>
            <a:endParaRPr lang="en-US" sz="2000" dirty="0">
              <a:latin typeface="Apple Chancery"/>
              <a:cs typeface="Apple Chancery"/>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1485886067"/>
              </p:ext>
            </p:extLst>
          </p:nvPr>
        </p:nvGraphicFramePr>
        <p:xfrm>
          <a:off x="2376488" y="5634038"/>
          <a:ext cx="3486150" cy="701675"/>
        </p:xfrm>
        <a:graphic>
          <a:graphicData uri="http://schemas.openxmlformats.org/presentationml/2006/ole">
            <mc:AlternateContent xmlns:mc="http://schemas.openxmlformats.org/markup-compatibility/2006">
              <mc:Choice xmlns:v="urn:schemas-microsoft-com:vml" Requires="v">
                <p:oleObj spid="_x0000_s713056" name="Equation" r:id="rId16" imgW="2159000" imgH="431800" progId="Equation.DSMT4">
                  <p:embed/>
                </p:oleObj>
              </mc:Choice>
              <mc:Fallback>
                <p:oleObj name="Equation" r:id="rId16" imgW="2159000" imgH="431800" progId="Equation.DSMT4">
                  <p:embed/>
                  <p:pic>
                    <p:nvPicPr>
                      <p:cNvPr id="0" name=""/>
                      <p:cNvPicPr/>
                      <p:nvPr/>
                    </p:nvPicPr>
                    <p:blipFill>
                      <a:blip r:embed="rId17"/>
                      <a:stretch>
                        <a:fillRect/>
                      </a:stretch>
                    </p:blipFill>
                    <p:spPr>
                      <a:xfrm>
                        <a:off x="2376488" y="5634038"/>
                        <a:ext cx="3486150" cy="701675"/>
                      </a:xfrm>
                      <a:prstGeom prst="rect">
                        <a:avLst/>
                      </a:prstGeom>
                    </p:spPr>
                  </p:pic>
                </p:oleObj>
              </mc:Fallback>
            </mc:AlternateContent>
          </a:graphicData>
        </a:graphic>
      </p:graphicFrame>
      <p:cxnSp>
        <p:nvCxnSpPr>
          <p:cNvPr id="20" name="Straight Connector 19"/>
          <p:cNvCxnSpPr/>
          <p:nvPr/>
        </p:nvCxnSpPr>
        <p:spPr>
          <a:xfrm flipV="1">
            <a:off x="4737237" y="3510441"/>
            <a:ext cx="501650" cy="445886"/>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795371773"/>
              </p:ext>
            </p:extLst>
          </p:nvPr>
        </p:nvGraphicFramePr>
        <p:xfrm>
          <a:off x="5238887" y="3338990"/>
          <a:ext cx="165237" cy="200025"/>
        </p:xfrm>
        <a:graphic>
          <a:graphicData uri="http://schemas.openxmlformats.org/presentationml/2006/ole">
            <mc:AlternateContent xmlns:mc="http://schemas.openxmlformats.org/markup-compatibility/2006">
              <mc:Choice xmlns:v="urn:schemas-microsoft-com:vml" Requires="v">
                <p:oleObj spid="_x0000_s713057" name="Equation" r:id="rId18" imgW="127000" imgH="152400" progId="Equation.DSMT4">
                  <p:embed/>
                </p:oleObj>
              </mc:Choice>
              <mc:Fallback>
                <p:oleObj name="Equation" r:id="rId18" imgW="127000" imgH="152400" progId="Equation.DSMT4">
                  <p:embed/>
                  <p:pic>
                    <p:nvPicPr>
                      <p:cNvPr id="0" name=""/>
                      <p:cNvPicPr/>
                      <p:nvPr/>
                    </p:nvPicPr>
                    <p:blipFill>
                      <a:blip r:embed="rId19"/>
                      <a:stretch>
                        <a:fillRect/>
                      </a:stretch>
                    </p:blipFill>
                    <p:spPr>
                      <a:xfrm>
                        <a:off x="5238887" y="3338990"/>
                        <a:ext cx="165237" cy="200025"/>
                      </a:xfrm>
                      <a:prstGeom prst="rect">
                        <a:avLst/>
                      </a:prstGeom>
                    </p:spPr>
                  </p:pic>
                </p:oleObj>
              </mc:Fallback>
            </mc:AlternateContent>
          </a:graphicData>
        </a:graphic>
      </p:graphicFrame>
      <p:cxnSp>
        <p:nvCxnSpPr>
          <p:cNvPr id="22" name="Straight Connector 21"/>
          <p:cNvCxnSpPr/>
          <p:nvPr/>
        </p:nvCxnSpPr>
        <p:spPr>
          <a:xfrm flipV="1">
            <a:off x="3302137" y="3520242"/>
            <a:ext cx="501650" cy="445886"/>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1864010312"/>
              </p:ext>
            </p:extLst>
          </p:nvPr>
        </p:nvGraphicFramePr>
        <p:xfrm>
          <a:off x="3819525" y="3348038"/>
          <a:ext cx="131763" cy="200025"/>
        </p:xfrm>
        <a:graphic>
          <a:graphicData uri="http://schemas.openxmlformats.org/presentationml/2006/ole">
            <mc:AlternateContent xmlns:mc="http://schemas.openxmlformats.org/markup-compatibility/2006">
              <mc:Choice xmlns:v="urn:schemas-microsoft-com:vml" Requires="v">
                <p:oleObj spid="_x0000_s713058" name="Equation" r:id="rId20" imgW="101600" imgH="152400" progId="Equation.DSMT4">
                  <p:embed/>
                </p:oleObj>
              </mc:Choice>
              <mc:Fallback>
                <p:oleObj name="Equation" r:id="rId20" imgW="101600" imgH="152400" progId="Equation.DSMT4">
                  <p:embed/>
                  <p:pic>
                    <p:nvPicPr>
                      <p:cNvPr id="0" name=""/>
                      <p:cNvPicPr/>
                      <p:nvPr/>
                    </p:nvPicPr>
                    <p:blipFill>
                      <a:blip r:embed="rId21"/>
                      <a:stretch>
                        <a:fillRect/>
                      </a:stretch>
                    </p:blipFill>
                    <p:spPr>
                      <a:xfrm>
                        <a:off x="3819525" y="3348038"/>
                        <a:ext cx="131763" cy="200025"/>
                      </a:xfrm>
                      <a:prstGeom prst="rect">
                        <a:avLst/>
                      </a:prstGeom>
                    </p:spPr>
                  </p:pic>
                </p:oleObj>
              </mc:Fallback>
            </mc:AlternateContent>
          </a:graphicData>
        </a:graphic>
      </p:graphicFrame>
    </p:spTree>
    <p:extLst>
      <p:ext uri="{BB962C8B-B14F-4D97-AF65-F5344CB8AC3E}">
        <p14:creationId xmlns:p14="http://schemas.microsoft.com/office/powerpoint/2010/main" val="153456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2" grpId="0"/>
      <p:bldP spid="38" grpId="0"/>
      <p:bldP spid="41"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2B675E6-0D0F-DA42-9D1C-FC060CB9C569}"/>
              </a:ext>
            </a:extLst>
          </p:cNvPr>
          <p:cNvSpPr txBox="1"/>
          <p:nvPr/>
        </p:nvSpPr>
        <p:spPr>
          <a:xfrm>
            <a:off x="114301" y="5907302"/>
            <a:ext cx="9029700" cy="400110"/>
          </a:xfrm>
          <a:prstGeom prst="rect">
            <a:avLst/>
          </a:prstGeom>
          <a:noFill/>
        </p:spPr>
        <p:txBody>
          <a:bodyPr wrap="square" rtlCol="0">
            <a:spAutoFit/>
          </a:bodyPr>
          <a:lstStyle/>
          <a:p>
            <a:r>
              <a:rPr lang="en-US" sz="2000" dirty="0">
                <a:solidFill>
                  <a:srgbClr val="FF0000"/>
                </a:solidFill>
                <a:latin typeface="Apple Chancery"/>
                <a:cs typeface="Apple Chancery"/>
              </a:rPr>
              <a:t>Please note that </a:t>
            </a:r>
            <a:r>
              <a:rPr lang="en-US" sz="2000" dirty="0">
                <a:solidFill>
                  <a:srgbClr val="000000"/>
                </a:solidFill>
                <a:latin typeface="Times New Roman"/>
                <a:cs typeface="Times New Roman"/>
              </a:rPr>
              <a:t>a general differential displacement is denoted as:</a:t>
            </a:r>
          </a:p>
        </p:txBody>
      </p:sp>
      <p:sp>
        <p:nvSpPr>
          <p:cNvPr id="24" name="TextBox 23"/>
          <p:cNvSpPr txBox="1"/>
          <p:nvPr/>
        </p:nvSpPr>
        <p:spPr>
          <a:xfrm>
            <a:off x="0" y="0"/>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Work and Variable Forces</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470901" y="6427113"/>
            <a:ext cx="558800" cy="276999"/>
          </a:xfrm>
          <a:prstGeom prst="rect">
            <a:avLst/>
          </a:prstGeom>
          <a:noFill/>
        </p:spPr>
        <p:txBody>
          <a:bodyPr wrap="square" rtlCol="0">
            <a:spAutoFit/>
          </a:bodyPr>
          <a:lstStyle/>
          <a:p>
            <a:r>
              <a:rPr lang="en-US" sz="1200" dirty="0">
                <a:latin typeface="Times New Roman"/>
                <a:cs typeface="Times New Roman"/>
              </a:rPr>
              <a:t>17.)</a:t>
            </a:r>
          </a:p>
        </p:txBody>
      </p:sp>
      <p:sp>
        <p:nvSpPr>
          <p:cNvPr id="38" name="TextBox 37"/>
          <p:cNvSpPr txBox="1"/>
          <p:nvPr/>
        </p:nvSpPr>
        <p:spPr>
          <a:xfrm>
            <a:off x="110623" y="865464"/>
            <a:ext cx="4499477" cy="2123658"/>
          </a:xfrm>
          <a:prstGeom prst="rect">
            <a:avLst/>
          </a:prstGeom>
          <a:noFill/>
        </p:spPr>
        <p:txBody>
          <a:bodyPr wrap="square" rtlCol="0">
            <a:spAutoFit/>
          </a:bodyPr>
          <a:lstStyle/>
          <a:p>
            <a:r>
              <a:rPr lang="en-US" sz="3200" dirty="0">
                <a:solidFill>
                  <a:srgbClr val="FF0000"/>
                </a:solidFill>
                <a:latin typeface="Apple Chancery"/>
                <a:cs typeface="Apple Chancery"/>
              </a:rPr>
              <a:t>Consider a force </a:t>
            </a:r>
            <a:r>
              <a:rPr lang="en-US" sz="2000" dirty="0">
                <a:solidFill>
                  <a:srgbClr val="000000"/>
                </a:solidFill>
                <a:latin typeface="Times New Roman"/>
                <a:cs typeface="Times New Roman"/>
              </a:rPr>
              <a:t>that changes both its </a:t>
            </a:r>
            <a:r>
              <a:rPr lang="en-US" sz="2000" i="1" dirty="0">
                <a:solidFill>
                  <a:srgbClr val="0000FF"/>
                </a:solidFill>
                <a:latin typeface="Times New Roman"/>
                <a:cs typeface="Times New Roman"/>
              </a:rPr>
              <a:t>direction</a:t>
            </a:r>
            <a:r>
              <a:rPr lang="en-US" sz="2000" dirty="0">
                <a:solidFill>
                  <a:srgbClr val="000000"/>
                </a:solidFill>
                <a:latin typeface="Times New Roman"/>
                <a:cs typeface="Times New Roman"/>
              </a:rPr>
              <a:t> and </a:t>
            </a:r>
            <a:r>
              <a:rPr lang="en-US" sz="2000" i="1" dirty="0">
                <a:solidFill>
                  <a:srgbClr val="0000FF"/>
                </a:solidFill>
                <a:latin typeface="Times New Roman"/>
                <a:cs typeface="Times New Roman"/>
              </a:rPr>
              <a:t>magnitude</a:t>
            </a:r>
            <a:r>
              <a:rPr lang="en-US" sz="2000" dirty="0">
                <a:solidFill>
                  <a:srgbClr val="000000"/>
                </a:solidFill>
                <a:latin typeface="Times New Roman"/>
                <a:cs typeface="Times New Roman"/>
              </a:rPr>
              <a:t> as a body moves </a:t>
            </a:r>
            <a:r>
              <a:rPr lang="en-US" sz="2000" dirty="0">
                <a:solidFill>
                  <a:srgbClr val="0000FF"/>
                </a:solidFill>
                <a:latin typeface="Times New Roman"/>
                <a:cs typeface="Times New Roman"/>
              </a:rPr>
              <a:t>along the x-axis</a:t>
            </a:r>
            <a:r>
              <a:rPr lang="en-US" sz="2000" dirty="0">
                <a:solidFill>
                  <a:srgbClr val="000000"/>
                </a:solidFill>
                <a:latin typeface="Times New Roman"/>
                <a:cs typeface="Times New Roman"/>
              </a:rPr>
              <a:t>.  Specifically, assume that                     How much </a:t>
            </a:r>
            <a:r>
              <a:rPr lang="en-US" sz="2000" dirty="0">
                <a:solidFill>
                  <a:srgbClr val="FF0000"/>
                </a:solidFill>
                <a:latin typeface="Times New Roman"/>
                <a:cs typeface="Times New Roman"/>
              </a:rPr>
              <a:t>work</a:t>
            </a:r>
            <a:r>
              <a:rPr lang="en-US" sz="2000" dirty="0">
                <a:solidFill>
                  <a:srgbClr val="000000"/>
                </a:solidFill>
                <a:latin typeface="Times New Roman"/>
                <a:cs typeface="Times New Roman"/>
              </a:rPr>
              <a:t> does the force do as the body travels from </a:t>
            </a:r>
            <a:r>
              <a:rPr lang="en-US" sz="2000" dirty="0">
                <a:solidFill>
                  <a:srgbClr val="0000FF"/>
                </a:solidFill>
                <a:latin typeface="Times New Roman"/>
                <a:cs typeface="Times New Roman"/>
              </a:rPr>
              <a:t>x = 1 to x = 4 meters</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26" name="Rectangle 25"/>
          <p:cNvSpPr/>
          <p:nvPr/>
        </p:nvSpPr>
        <p:spPr>
          <a:xfrm>
            <a:off x="5275263" y="2092672"/>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745163" y="1522835"/>
            <a:ext cx="635000" cy="569837"/>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6386513" y="1035630"/>
            <a:ext cx="1549400" cy="743585"/>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6" name="Object 35"/>
          <p:cNvGraphicFramePr>
            <a:graphicFrameLocks noChangeAspect="1"/>
          </p:cNvGraphicFramePr>
          <p:nvPr>
            <p:extLst>
              <p:ext uri="{D42A27DB-BD31-4B8C-83A1-F6EECF244321}">
                <p14:modId xmlns:p14="http://schemas.microsoft.com/office/powerpoint/2010/main" val="1669822995"/>
              </p:ext>
            </p:extLst>
          </p:nvPr>
        </p:nvGraphicFramePr>
        <p:xfrm>
          <a:off x="7307263" y="925298"/>
          <a:ext cx="225425" cy="246063"/>
        </p:xfrm>
        <a:graphic>
          <a:graphicData uri="http://schemas.openxmlformats.org/presentationml/2006/ole">
            <mc:AlternateContent xmlns:mc="http://schemas.openxmlformats.org/markup-compatibility/2006">
              <mc:Choice xmlns:v="urn:schemas-microsoft-com:vml" Requires="v">
                <p:oleObj spid="_x0000_s315184"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7307263" y="925298"/>
                        <a:ext cx="225425" cy="246063"/>
                      </a:xfrm>
                      <a:prstGeom prst="rect">
                        <a:avLst/>
                      </a:prstGeom>
                    </p:spPr>
                  </p:pic>
                </p:oleObj>
              </mc:Fallback>
            </mc:AlternateContent>
          </a:graphicData>
        </a:graphic>
      </p:graphicFrame>
      <p:cxnSp>
        <p:nvCxnSpPr>
          <p:cNvPr id="37" name="Straight Arrow Connector 36"/>
          <p:cNvCxnSpPr/>
          <p:nvPr/>
        </p:nvCxnSpPr>
        <p:spPr>
          <a:xfrm>
            <a:off x="6037263" y="2444417"/>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7024688" y="2380917"/>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6" name="Object 45"/>
          <p:cNvGraphicFramePr>
            <a:graphicFrameLocks noChangeAspect="1"/>
          </p:cNvGraphicFramePr>
          <p:nvPr>
            <p:extLst>
              <p:ext uri="{D42A27DB-BD31-4B8C-83A1-F6EECF244321}">
                <p14:modId xmlns:p14="http://schemas.microsoft.com/office/powerpoint/2010/main" val="993361"/>
              </p:ext>
            </p:extLst>
          </p:nvPr>
        </p:nvGraphicFramePr>
        <p:xfrm>
          <a:off x="7189788" y="2266557"/>
          <a:ext cx="204788" cy="306388"/>
        </p:xfrm>
        <a:graphic>
          <a:graphicData uri="http://schemas.openxmlformats.org/presentationml/2006/ole">
            <mc:AlternateContent xmlns:mc="http://schemas.openxmlformats.org/markup-compatibility/2006">
              <mc:Choice xmlns:v="urn:schemas-microsoft-com:vml" Requires="v">
                <p:oleObj spid="_x0000_s315185" name="Equation" r:id="rId5" imgW="127000" imgH="190500" progId="Equation.DSMT4">
                  <p:embed/>
                </p:oleObj>
              </mc:Choice>
              <mc:Fallback>
                <p:oleObj name="Equation" r:id="rId5" imgW="127000" imgH="190500" progId="Equation.DSMT4">
                  <p:embed/>
                  <p:pic>
                    <p:nvPicPr>
                      <p:cNvPr id="0" name=""/>
                      <p:cNvPicPr/>
                      <p:nvPr/>
                    </p:nvPicPr>
                    <p:blipFill>
                      <a:blip r:embed="rId6"/>
                      <a:stretch>
                        <a:fillRect/>
                      </a:stretch>
                    </p:blipFill>
                    <p:spPr>
                      <a:xfrm>
                        <a:off x="7189788" y="2266557"/>
                        <a:ext cx="204788" cy="306388"/>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3616786601"/>
              </p:ext>
            </p:extLst>
          </p:nvPr>
        </p:nvGraphicFramePr>
        <p:xfrm>
          <a:off x="6922294" y="1506204"/>
          <a:ext cx="204787" cy="287338"/>
        </p:xfrm>
        <a:graphic>
          <a:graphicData uri="http://schemas.openxmlformats.org/presentationml/2006/ole">
            <mc:AlternateContent xmlns:mc="http://schemas.openxmlformats.org/markup-compatibility/2006">
              <mc:Choice xmlns:v="urn:schemas-microsoft-com:vml" Requires="v">
                <p:oleObj spid="_x0000_s315186" name="Equation" r:id="rId7" imgW="127000" imgH="177800" progId="Equation.DSMT4">
                  <p:embed/>
                </p:oleObj>
              </mc:Choice>
              <mc:Fallback>
                <p:oleObj name="Equation" r:id="rId7" imgW="127000" imgH="177800" progId="Equation.DSMT4">
                  <p:embed/>
                  <p:pic>
                    <p:nvPicPr>
                      <p:cNvPr id="0" name=""/>
                      <p:cNvPicPr/>
                      <p:nvPr/>
                    </p:nvPicPr>
                    <p:blipFill>
                      <a:blip r:embed="rId8"/>
                      <a:stretch>
                        <a:fillRect/>
                      </a:stretch>
                    </p:blipFill>
                    <p:spPr>
                      <a:xfrm>
                        <a:off x="6922294" y="1506204"/>
                        <a:ext cx="204787" cy="287338"/>
                      </a:xfrm>
                      <a:prstGeom prst="rect">
                        <a:avLst/>
                      </a:prstGeom>
                    </p:spPr>
                  </p:pic>
                </p:oleObj>
              </mc:Fallback>
            </mc:AlternateContent>
          </a:graphicData>
        </a:graphic>
      </p:graphicFrame>
      <p:sp>
        <p:nvSpPr>
          <p:cNvPr id="52" name="Freeform 51"/>
          <p:cNvSpPr/>
          <p:nvPr/>
        </p:nvSpPr>
        <p:spPr>
          <a:xfrm>
            <a:off x="6767513" y="1593517"/>
            <a:ext cx="89004" cy="177800"/>
          </a:xfrm>
          <a:custGeom>
            <a:avLst/>
            <a:gdLst>
              <a:gd name="connsiteX0" fmla="*/ 0 w 89004"/>
              <a:gd name="connsiteY0" fmla="*/ 0 h 177800"/>
              <a:gd name="connsiteX1" fmla="*/ 76200 w 89004"/>
              <a:gd name="connsiteY1" fmla="*/ 76200 h 177800"/>
              <a:gd name="connsiteX2" fmla="*/ 88900 w 89004"/>
              <a:gd name="connsiteY2" fmla="*/ 177800 h 177800"/>
            </a:gdLst>
            <a:ahLst/>
            <a:cxnLst>
              <a:cxn ang="0">
                <a:pos x="connsiteX0" y="connsiteY0"/>
              </a:cxn>
              <a:cxn ang="0">
                <a:pos x="connsiteX1" y="connsiteY1"/>
              </a:cxn>
              <a:cxn ang="0">
                <a:pos x="connsiteX2" y="connsiteY2"/>
              </a:cxn>
            </a:cxnLst>
            <a:rect l="l" t="t" r="r" b="b"/>
            <a:pathLst>
              <a:path w="89004" h="177800">
                <a:moveTo>
                  <a:pt x="0" y="0"/>
                </a:moveTo>
                <a:cubicBezTo>
                  <a:pt x="30691" y="23283"/>
                  <a:pt x="61383" y="46567"/>
                  <a:pt x="76200" y="76200"/>
                </a:cubicBezTo>
                <a:cubicBezTo>
                  <a:pt x="91017" y="105833"/>
                  <a:pt x="88900" y="177800"/>
                  <a:pt x="88900" y="1778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Connector 52"/>
          <p:cNvCxnSpPr/>
          <p:nvPr/>
        </p:nvCxnSpPr>
        <p:spPr>
          <a:xfrm>
            <a:off x="6420644" y="1779215"/>
            <a:ext cx="973932"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54" name="Object 53"/>
          <p:cNvGraphicFramePr>
            <a:graphicFrameLocks noChangeAspect="1"/>
          </p:cNvGraphicFramePr>
          <p:nvPr>
            <p:extLst>
              <p:ext uri="{D42A27DB-BD31-4B8C-83A1-F6EECF244321}">
                <p14:modId xmlns:p14="http://schemas.microsoft.com/office/powerpoint/2010/main" val="611720903"/>
              </p:ext>
            </p:extLst>
          </p:nvPr>
        </p:nvGraphicFramePr>
        <p:xfrm>
          <a:off x="1468438" y="1965672"/>
          <a:ext cx="1127125" cy="392112"/>
        </p:xfrm>
        <a:graphic>
          <a:graphicData uri="http://schemas.openxmlformats.org/presentationml/2006/ole">
            <mc:AlternateContent xmlns:mc="http://schemas.openxmlformats.org/markup-compatibility/2006">
              <mc:Choice xmlns:v="urn:schemas-microsoft-com:vml" Requires="v">
                <p:oleObj spid="_x0000_s315187" name="Equation" r:id="rId9" imgW="698500" imgH="241300" progId="Equation.DSMT4">
                  <p:embed/>
                </p:oleObj>
              </mc:Choice>
              <mc:Fallback>
                <p:oleObj name="Equation" r:id="rId9" imgW="698500" imgH="241300" progId="Equation.DSMT4">
                  <p:embed/>
                  <p:pic>
                    <p:nvPicPr>
                      <p:cNvPr id="0" name=""/>
                      <p:cNvPicPr/>
                      <p:nvPr/>
                    </p:nvPicPr>
                    <p:blipFill>
                      <a:blip r:embed="rId10"/>
                      <a:stretch>
                        <a:fillRect/>
                      </a:stretch>
                    </p:blipFill>
                    <p:spPr>
                      <a:xfrm>
                        <a:off x="1468438" y="1965672"/>
                        <a:ext cx="1127125" cy="392112"/>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746565772"/>
              </p:ext>
            </p:extLst>
          </p:nvPr>
        </p:nvGraphicFramePr>
        <p:xfrm>
          <a:off x="6929438" y="5898426"/>
          <a:ext cx="2012950" cy="387350"/>
        </p:xfrm>
        <a:graphic>
          <a:graphicData uri="http://schemas.openxmlformats.org/presentationml/2006/ole">
            <mc:AlternateContent xmlns:mc="http://schemas.openxmlformats.org/markup-compatibility/2006">
              <mc:Choice xmlns:v="urn:schemas-microsoft-com:vml" Requires="v">
                <p:oleObj spid="_x0000_s315188" name="Equation" r:id="rId11" imgW="1244600" imgH="241300" progId="Equation.DSMT4">
                  <p:embed/>
                </p:oleObj>
              </mc:Choice>
              <mc:Fallback>
                <p:oleObj name="Equation" r:id="rId11" imgW="1244600" imgH="241300" progId="Equation.DSMT4">
                  <p:embed/>
                  <p:pic>
                    <p:nvPicPr>
                      <p:cNvPr id="0" name=""/>
                      <p:cNvPicPr/>
                      <p:nvPr/>
                    </p:nvPicPr>
                    <p:blipFill>
                      <a:blip r:embed="rId12"/>
                      <a:stretch>
                        <a:fillRect/>
                      </a:stretch>
                    </p:blipFill>
                    <p:spPr>
                      <a:xfrm>
                        <a:off x="6929438" y="5898426"/>
                        <a:ext cx="2012950" cy="38735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5872D35C-CD1C-A24E-923C-1EFFCDA04FB7}"/>
              </a:ext>
            </a:extLst>
          </p:cNvPr>
          <p:cNvGrpSpPr/>
          <p:nvPr/>
        </p:nvGrpSpPr>
        <p:grpSpPr>
          <a:xfrm>
            <a:off x="114301" y="3063502"/>
            <a:ext cx="9029700" cy="2369880"/>
            <a:chOff x="114301" y="3063502"/>
            <a:chExt cx="9029700" cy="2369880"/>
          </a:xfrm>
        </p:grpSpPr>
        <p:sp>
          <p:nvSpPr>
            <p:cNvPr id="55" name="TextBox 54"/>
            <p:cNvSpPr txBox="1"/>
            <p:nvPr/>
          </p:nvSpPr>
          <p:spPr>
            <a:xfrm>
              <a:off x="114301" y="3063502"/>
              <a:ext cx="9029700" cy="2369880"/>
            </a:xfrm>
            <a:prstGeom prst="rect">
              <a:avLst/>
            </a:prstGeom>
            <a:noFill/>
          </p:spPr>
          <p:txBody>
            <a:bodyPr wrap="square" rtlCol="0">
              <a:spAutoFit/>
            </a:bodyPr>
            <a:lstStyle/>
            <a:p>
              <a:r>
                <a:rPr lang="en-US" sz="2800" dirty="0">
                  <a:solidFill>
                    <a:srgbClr val="FF0000"/>
                  </a:solidFill>
                  <a:latin typeface="Apple Chancery"/>
                  <a:cs typeface="Apple Chancery"/>
                </a:rPr>
                <a:t>To begin with, </a:t>
              </a:r>
              <a:r>
                <a:rPr lang="en-US" sz="2000" dirty="0">
                  <a:solidFill>
                    <a:srgbClr val="000000"/>
                  </a:solidFill>
                  <a:latin typeface="Times New Roman"/>
                  <a:cs typeface="Times New Roman"/>
                </a:rPr>
                <a:t>because the force changes continuously as the body moves from point to point, we need to determine the “differential work” (that is, the tiny bit of the work) equal to                   , that is generated when the body moves through “differentially small displacement </a:t>
              </a:r>
              <a:r>
                <a:rPr lang="en-US" sz="2000" dirty="0" err="1">
                  <a:solidFill>
                    <a:srgbClr val="FF0000"/>
                  </a:solidFill>
                  <a:latin typeface="Times New Roman"/>
                  <a:cs typeface="Times New Roman"/>
                </a:rPr>
                <a:t>dr</a:t>
              </a:r>
              <a:r>
                <a:rPr lang="en-US" sz="2000" dirty="0">
                  <a:solidFill>
                    <a:srgbClr val="000000"/>
                  </a:solidFill>
                  <a:latin typeface="Times New Roman"/>
                  <a:cs typeface="Times New Roman"/>
                </a:rPr>
                <a:t> . . . or </a:t>
              </a:r>
              <a:r>
                <a:rPr lang="en-US" sz="2000" dirty="0">
                  <a:solidFill>
                    <a:srgbClr val="FF0000"/>
                  </a:solidFill>
                  <a:latin typeface="Times New Roman"/>
                  <a:cs typeface="Times New Roman"/>
                </a:rPr>
                <a:t>dx</a:t>
              </a:r>
              <a:r>
                <a:rPr lang="en-US" sz="2000" dirty="0">
                  <a:solidFill>
                    <a:srgbClr val="000000"/>
                  </a:solidFill>
                  <a:latin typeface="Times New Roman"/>
                  <a:cs typeface="Times New Roman"/>
                </a:rPr>
                <a:t> if the displacement is along the x-axis (notice that if the displacement was large, we’d use     , but because it’s edging toward infinitesimally small, we’d use “</a:t>
              </a:r>
              <a:r>
                <a:rPr lang="en-US" sz="2000" dirty="0">
                  <a:solidFill>
                    <a:srgbClr val="FF0000"/>
                  </a:solidFill>
                  <a:latin typeface="Times New Roman"/>
                  <a:cs typeface="Times New Roman"/>
                </a:rPr>
                <a:t>dx</a:t>
              </a:r>
              <a:r>
                <a:rPr lang="en-US" sz="2000" dirty="0">
                  <a:solidFill>
                    <a:srgbClr val="000000"/>
                  </a:solidFill>
                  <a:latin typeface="Times New Roman"/>
                  <a:cs typeface="Times New Roman"/>
                </a:rPr>
                <a:t>” instead).  And once we had that expression, we could differential to determine the total work done over the entire path, or  </a:t>
              </a:r>
            </a:p>
          </p:txBody>
        </p:sp>
        <p:graphicFrame>
          <p:nvGraphicFramePr>
            <p:cNvPr id="56" name="Object 55"/>
            <p:cNvGraphicFramePr>
              <a:graphicFrameLocks noChangeAspect="1"/>
            </p:cNvGraphicFramePr>
            <p:nvPr>
              <p:extLst>
                <p:ext uri="{D42A27DB-BD31-4B8C-83A1-F6EECF244321}">
                  <p14:modId xmlns:p14="http://schemas.microsoft.com/office/powerpoint/2010/main" val="4068243551"/>
                </p:ext>
              </p:extLst>
            </p:nvPr>
          </p:nvGraphicFramePr>
          <p:xfrm>
            <a:off x="5395913" y="4477577"/>
            <a:ext cx="349250" cy="265112"/>
          </p:xfrm>
          <a:graphic>
            <a:graphicData uri="http://schemas.openxmlformats.org/presentationml/2006/ole">
              <mc:AlternateContent xmlns:mc="http://schemas.openxmlformats.org/markup-compatibility/2006">
                <mc:Choice xmlns:v="urn:schemas-microsoft-com:vml" Requires="v">
                  <p:oleObj spid="_x0000_s315189" name="Equation" r:id="rId13" imgW="215900" imgH="165100" progId="Equation.DSMT4">
                    <p:embed/>
                  </p:oleObj>
                </mc:Choice>
                <mc:Fallback>
                  <p:oleObj name="Equation" r:id="rId13" imgW="215900" imgH="165100" progId="Equation.DSMT4">
                    <p:embed/>
                    <p:pic>
                      <p:nvPicPr>
                        <p:cNvPr id="0" name=""/>
                        <p:cNvPicPr/>
                        <p:nvPr/>
                      </p:nvPicPr>
                      <p:blipFill>
                        <a:blip r:embed="rId14"/>
                        <a:stretch>
                          <a:fillRect/>
                        </a:stretch>
                      </p:blipFill>
                      <p:spPr>
                        <a:xfrm>
                          <a:off x="5395913" y="4477577"/>
                          <a:ext cx="349250" cy="26511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B989EAC3-9588-2644-8B3C-7B887F69CE45}"/>
                </a:ext>
              </a:extLst>
            </p:cNvPr>
            <p:cNvGraphicFramePr>
              <a:graphicFrameLocks noChangeAspect="1"/>
            </p:cNvGraphicFramePr>
            <p:nvPr>
              <p:extLst>
                <p:ext uri="{D42A27DB-BD31-4B8C-83A1-F6EECF244321}">
                  <p14:modId xmlns:p14="http://schemas.microsoft.com/office/powerpoint/2010/main" val="1123007226"/>
                </p:ext>
              </p:extLst>
            </p:nvPr>
          </p:nvGraphicFramePr>
          <p:xfrm>
            <a:off x="1722830" y="3803924"/>
            <a:ext cx="1211263" cy="306387"/>
          </p:xfrm>
          <a:graphic>
            <a:graphicData uri="http://schemas.openxmlformats.org/presentationml/2006/ole">
              <mc:AlternateContent xmlns:mc="http://schemas.openxmlformats.org/markup-compatibility/2006">
                <mc:Choice xmlns:v="urn:schemas-microsoft-com:vml" Requires="v">
                  <p:oleObj spid="_x0000_s315190" name="Equation" r:id="rId15" imgW="749300" imgH="190500" progId="Equation.DSMT4">
                    <p:embed/>
                  </p:oleObj>
                </mc:Choice>
                <mc:Fallback>
                  <p:oleObj name="Equation" r:id="rId15" imgW="749300" imgH="190500" progId="Equation.DSMT4">
                    <p:embed/>
                    <p:pic>
                      <p:nvPicPr>
                        <p:cNvPr id="56" name="Object 55"/>
                        <p:cNvPicPr/>
                        <p:nvPr/>
                      </p:nvPicPr>
                      <p:blipFill>
                        <a:blip r:embed="rId16"/>
                        <a:stretch>
                          <a:fillRect/>
                        </a:stretch>
                      </p:blipFill>
                      <p:spPr>
                        <a:xfrm>
                          <a:off x="1722830" y="3803924"/>
                          <a:ext cx="1211263" cy="306387"/>
                        </a:xfrm>
                        <a:prstGeom prst="rect">
                          <a:avLst/>
                        </a:prstGeom>
                      </p:spPr>
                    </p:pic>
                  </p:oleObj>
                </mc:Fallback>
              </mc:AlternateContent>
            </a:graphicData>
          </a:graphic>
        </p:graphicFrame>
      </p:grpSp>
      <p:graphicFrame>
        <p:nvGraphicFramePr>
          <p:cNvPr id="21" name="Object 20">
            <a:extLst>
              <a:ext uri="{FF2B5EF4-FFF2-40B4-BE49-F238E27FC236}">
                <a16:creationId xmlns:a16="http://schemas.microsoft.com/office/drawing/2014/main" id="{7B29803F-B745-BE45-AFF3-A9EC15B0D2A1}"/>
              </a:ext>
            </a:extLst>
          </p:cNvPr>
          <p:cNvGraphicFramePr>
            <a:graphicFrameLocks noChangeAspect="1"/>
          </p:cNvGraphicFramePr>
          <p:nvPr>
            <p:extLst>
              <p:ext uri="{D42A27DB-BD31-4B8C-83A1-F6EECF244321}">
                <p14:modId xmlns:p14="http://schemas.microsoft.com/office/powerpoint/2010/main" val="2836500151"/>
              </p:ext>
            </p:extLst>
          </p:nvPr>
        </p:nvGraphicFramePr>
        <p:xfrm>
          <a:off x="3827463" y="5451624"/>
          <a:ext cx="1252537" cy="469900"/>
        </p:xfrm>
        <a:graphic>
          <a:graphicData uri="http://schemas.openxmlformats.org/presentationml/2006/ole">
            <mc:AlternateContent xmlns:mc="http://schemas.openxmlformats.org/markup-compatibility/2006">
              <mc:Choice xmlns:v="urn:schemas-microsoft-com:vml" Requires="v">
                <p:oleObj spid="_x0000_s315191" name="Equation" r:id="rId17" imgW="774700" imgH="292100" progId="Equation.DSMT4">
                  <p:embed/>
                </p:oleObj>
              </mc:Choice>
              <mc:Fallback>
                <p:oleObj name="Equation" r:id="rId17" imgW="774700" imgH="292100" progId="Equation.DSMT4">
                  <p:embed/>
                  <p:pic>
                    <p:nvPicPr>
                      <p:cNvPr id="20" name="Object 19">
                        <a:extLst>
                          <a:ext uri="{FF2B5EF4-FFF2-40B4-BE49-F238E27FC236}">
                            <a16:creationId xmlns:a16="http://schemas.microsoft.com/office/drawing/2014/main" id="{B989EAC3-9588-2644-8B3C-7B887F69CE45}"/>
                          </a:ext>
                        </a:extLst>
                      </p:cNvPr>
                      <p:cNvPicPr/>
                      <p:nvPr/>
                    </p:nvPicPr>
                    <p:blipFill>
                      <a:blip r:embed="rId18"/>
                      <a:stretch>
                        <a:fillRect/>
                      </a:stretch>
                    </p:blipFill>
                    <p:spPr>
                      <a:xfrm>
                        <a:off x="3827463" y="5451624"/>
                        <a:ext cx="1252537" cy="469900"/>
                      </a:xfrm>
                      <a:prstGeom prst="rect">
                        <a:avLst/>
                      </a:prstGeom>
                    </p:spPr>
                  </p:pic>
                </p:oleObj>
              </mc:Fallback>
            </mc:AlternateContent>
          </a:graphicData>
        </a:graphic>
      </p:graphicFrame>
    </p:spTree>
    <p:extLst>
      <p:ext uri="{BB962C8B-B14F-4D97-AF65-F5344CB8AC3E}">
        <p14:creationId xmlns:p14="http://schemas.microsoft.com/office/powerpoint/2010/main" val="34936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dissolv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dissolve">
                                      <p:cBhvr>
                                        <p:cTn id="17" dur="500"/>
                                        <p:tgtEl>
                                          <p:spTgt spid="57"/>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dissolv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483601" y="6427113"/>
            <a:ext cx="546100" cy="276999"/>
          </a:xfrm>
          <a:prstGeom prst="rect">
            <a:avLst/>
          </a:prstGeom>
          <a:noFill/>
        </p:spPr>
        <p:txBody>
          <a:bodyPr wrap="square" rtlCol="0">
            <a:spAutoFit/>
          </a:bodyPr>
          <a:lstStyle/>
          <a:p>
            <a:r>
              <a:rPr lang="en-US" sz="1200" dirty="0">
                <a:latin typeface="Times New Roman"/>
                <a:cs typeface="Times New Roman"/>
              </a:rPr>
              <a:t>18.)</a:t>
            </a:r>
          </a:p>
        </p:txBody>
      </p:sp>
      <p:sp>
        <p:nvSpPr>
          <p:cNvPr id="38" name="TextBox 37"/>
          <p:cNvSpPr txBox="1"/>
          <p:nvPr/>
        </p:nvSpPr>
        <p:spPr>
          <a:xfrm>
            <a:off x="168095" y="607424"/>
            <a:ext cx="4950475" cy="584775"/>
          </a:xfrm>
          <a:prstGeom prst="rect">
            <a:avLst/>
          </a:prstGeom>
          <a:noFill/>
        </p:spPr>
        <p:txBody>
          <a:bodyPr wrap="square" rtlCol="0">
            <a:spAutoFit/>
          </a:bodyPr>
          <a:lstStyle/>
          <a:p>
            <a:r>
              <a:rPr lang="en-US" sz="3200" dirty="0">
                <a:solidFill>
                  <a:srgbClr val="FF0000"/>
                </a:solidFill>
                <a:latin typeface="Apple Chancery"/>
                <a:cs typeface="Apple Chancery"/>
              </a:rPr>
              <a:t>There are </a:t>
            </a:r>
            <a:r>
              <a:rPr lang="en-US" sz="2000" i="1" dirty="0">
                <a:solidFill>
                  <a:srgbClr val="000000"/>
                </a:solidFill>
                <a:latin typeface="Times New Roman"/>
                <a:cs typeface="Times New Roman"/>
              </a:rPr>
              <a:t>two ways </a:t>
            </a:r>
            <a:r>
              <a:rPr lang="en-US" sz="2000" dirty="0">
                <a:solidFill>
                  <a:srgbClr val="000000"/>
                </a:solidFill>
                <a:latin typeface="Times New Roman"/>
                <a:cs typeface="Times New Roman"/>
              </a:rPr>
              <a:t>to do a dot product.  </a:t>
            </a:r>
            <a:endParaRPr lang="en-US" sz="2400" dirty="0">
              <a:latin typeface="Apple Chancery"/>
              <a:cs typeface="Apple Chancery"/>
            </a:endParaRPr>
          </a:p>
        </p:txBody>
      </p:sp>
      <p:sp>
        <p:nvSpPr>
          <p:cNvPr id="26" name="Rectangle 25"/>
          <p:cNvSpPr/>
          <p:nvPr/>
        </p:nvSpPr>
        <p:spPr>
          <a:xfrm>
            <a:off x="5275263" y="2092672"/>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745163" y="1522835"/>
            <a:ext cx="635000" cy="569837"/>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flipV="1">
            <a:off x="6386513" y="1035630"/>
            <a:ext cx="1549400" cy="743585"/>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6" name="Object 35"/>
          <p:cNvGraphicFramePr>
            <a:graphicFrameLocks noChangeAspect="1"/>
          </p:cNvGraphicFramePr>
          <p:nvPr/>
        </p:nvGraphicFramePr>
        <p:xfrm>
          <a:off x="7307263" y="925298"/>
          <a:ext cx="225425" cy="246063"/>
        </p:xfrm>
        <a:graphic>
          <a:graphicData uri="http://schemas.openxmlformats.org/presentationml/2006/ole">
            <mc:AlternateContent xmlns:mc="http://schemas.openxmlformats.org/markup-compatibility/2006">
              <mc:Choice xmlns:v="urn:schemas-microsoft-com:vml" Requires="v">
                <p:oleObj spid="_x0000_s933090" name="Equation" r:id="rId3" imgW="139700" imgH="152400" progId="Equation.DSMT4">
                  <p:embed/>
                </p:oleObj>
              </mc:Choice>
              <mc:Fallback>
                <p:oleObj name="Equation" r:id="rId3" imgW="139700" imgH="152400" progId="Equation.DSMT4">
                  <p:embed/>
                  <p:pic>
                    <p:nvPicPr>
                      <p:cNvPr id="36" name="Object 35"/>
                      <p:cNvPicPr/>
                      <p:nvPr/>
                    </p:nvPicPr>
                    <p:blipFill>
                      <a:blip r:embed="rId4"/>
                      <a:stretch>
                        <a:fillRect/>
                      </a:stretch>
                    </p:blipFill>
                    <p:spPr>
                      <a:xfrm>
                        <a:off x="7307263" y="925298"/>
                        <a:ext cx="225425" cy="246063"/>
                      </a:xfrm>
                      <a:prstGeom prst="rect">
                        <a:avLst/>
                      </a:prstGeom>
                    </p:spPr>
                  </p:pic>
                </p:oleObj>
              </mc:Fallback>
            </mc:AlternateContent>
          </a:graphicData>
        </a:graphic>
      </p:graphicFrame>
      <p:cxnSp>
        <p:nvCxnSpPr>
          <p:cNvPr id="37" name="Straight Arrow Connector 36"/>
          <p:cNvCxnSpPr/>
          <p:nvPr/>
        </p:nvCxnSpPr>
        <p:spPr>
          <a:xfrm>
            <a:off x="6037263" y="2444417"/>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7024688" y="2380917"/>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6" name="Object 45"/>
          <p:cNvGraphicFramePr>
            <a:graphicFrameLocks noChangeAspect="1"/>
          </p:cNvGraphicFramePr>
          <p:nvPr/>
        </p:nvGraphicFramePr>
        <p:xfrm>
          <a:off x="7189788" y="2266557"/>
          <a:ext cx="204788" cy="306388"/>
        </p:xfrm>
        <a:graphic>
          <a:graphicData uri="http://schemas.openxmlformats.org/presentationml/2006/ole">
            <mc:AlternateContent xmlns:mc="http://schemas.openxmlformats.org/markup-compatibility/2006">
              <mc:Choice xmlns:v="urn:schemas-microsoft-com:vml" Requires="v">
                <p:oleObj spid="_x0000_s933091" name="Equation" r:id="rId5" imgW="127000" imgH="190500" progId="Equation.DSMT4">
                  <p:embed/>
                </p:oleObj>
              </mc:Choice>
              <mc:Fallback>
                <p:oleObj name="Equation" r:id="rId5" imgW="127000" imgH="190500" progId="Equation.DSMT4">
                  <p:embed/>
                  <p:pic>
                    <p:nvPicPr>
                      <p:cNvPr id="46" name="Object 45"/>
                      <p:cNvPicPr/>
                      <p:nvPr/>
                    </p:nvPicPr>
                    <p:blipFill>
                      <a:blip r:embed="rId6"/>
                      <a:stretch>
                        <a:fillRect/>
                      </a:stretch>
                    </p:blipFill>
                    <p:spPr>
                      <a:xfrm>
                        <a:off x="7189788" y="2266557"/>
                        <a:ext cx="204788" cy="306388"/>
                      </a:xfrm>
                      <a:prstGeom prst="rect">
                        <a:avLst/>
                      </a:prstGeom>
                    </p:spPr>
                  </p:pic>
                </p:oleObj>
              </mc:Fallback>
            </mc:AlternateContent>
          </a:graphicData>
        </a:graphic>
      </p:graphicFrame>
      <p:graphicFrame>
        <p:nvGraphicFramePr>
          <p:cNvPr id="51" name="Object 50"/>
          <p:cNvGraphicFramePr>
            <a:graphicFrameLocks noChangeAspect="1"/>
          </p:cNvGraphicFramePr>
          <p:nvPr/>
        </p:nvGraphicFramePr>
        <p:xfrm>
          <a:off x="6922294" y="1506204"/>
          <a:ext cx="204787" cy="287338"/>
        </p:xfrm>
        <a:graphic>
          <a:graphicData uri="http://schemas.openxmlformats.org/presentationml/2006/ole">
            <mc:AlternateContent xmlns:mc="http://schemas.openxmlformats.org/markup-compatibility/2006">
              <mc:Choice xmlns:v="urn:schemas-microsoft-com:vml" Requires="v">
                <p:oleObj spid="_x0000_s933092" name="Equation" r:id="rId7" imgW="127000" imgH="177800" progId="Equation.DSMT4">
                  <p:embed/>
                </p:oleObj>
              </mc:Choice>
              <mc:Fallback>
                <p:oleObj name="Equation" r:id="rId7" imgW="127000" imgH="177800" progId="Equation.DSMT4">
                  <p:embed/>
                  <p:pic>
                    <p:nvPicPr>
                      <p:cNvPr id="51" name="Object 50"/>
                      <p:cNvPicPr/>
                      <p:nvPr/>
                    </p:nvPicPr>
                    <p:blipFill>
                      <a:blip r:embed="rId8"/>
                      <a:stretch>
                        <a:fillRect/>
                      </a:stretch>
                    </p:blipFill>
                    <p:spPr>
                      <a:xfrm>
                        <a:off x="6922294" y="1506204"/>
                        <a:ext cx="204787" cy="287338"/>
                      </a:xfrm>
                      <a:prstGeom prst="rect">
                        <a:avLst/>
                      </a:prstGeom>
                    </p:spPr>
                  </p:pic>
                </p:oleObj>
              </mc:Fallback>
            </mc:AlternateContent>
          </a:graphicData>
        </a:graphic>
      </p:graphicFrame>
      <p:sp>
        <p:nvSpPr>
          <p:cNvPr id="52" name="Freeform 51"/>
          <p:cNvSpPr/>
          <p:nvPr/>
        </p:nvSpPr>
        <p:spPr>
          <a:xfrm>
            <a:off x="6767513" y="1593517"/>
            <a:ext cx="89004" cy="177800"/>
          </a:xfrm>
          <a:custGeom>
            <a:avLst/>
            <a:gdLst>
              <a:gd name="connsiteX0" fmla="*/ 0 w 89004"/>
              <a:gd name="connsiteY0" fmla="*/ 0 h 177800"/>
              <a:gd name="connsiteX1" fmla="*/ 76200 w 89004"/>
              <a:gd name="connsiteY1" fmla="*/ 76200 h 177800"/>
              <a:gd name="connsiteX2" fmla="*/ 88900 w 89004"/>
              <a:gd name="connsiteY2" fmla="*/ 177800 h 177800"/>
            </a:gdLst>
            <a:ahLst/>
            <a:cxnLst>
              <a:cxn ang="0">
                <a:pos x="connsiteX0" y="connsiteY0"/>
              </a:cxn>
              <a:cxn ang="0">
                <a:pos x="connsiteX1" y="connsiteY1"/>
              </a:cxn>
              <a:cxn ang="0">
                <a:pos x="connsiteX2" y="connsiteY2"/>
              </a:cxn>
            </a:cxnLst>
            <a:rect l="l" t="t" r="r" b="b"/>
            <a:pathLst>
              <a:path w="89004" h="177800">
                <a:moveTo>
                  <a:pt x="0" y="0"/>
                </a:moveTo>
                <a:cubicBezTo>
                  <a:pt x="30691" y="23283"/>
                  <a:pt x="61383" y="46567"/>
                  <a:pt x="76200" y="76200"/>
                </a:cubicBezTo>
                <a:cubicBezTo>
                  <a:pt x="91017" y="105833"/>
                  <a:pt x="88900" y="177800"/>
                  <a:pt x="88900" y="1778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3" name="Straight Connector 52"/>
          <p:cNvCxnSpPr/>
          <p:nvPr/>
        </p:nvCxnSpPr>
        <p:spPr>
          <a:xfrm>
            <a:off x="6420644" y="1779215"/>
            <a:ext cx="973932"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55" name="TextBox 54"/>
          <p:cNvSpPr txBox="1"/>
          <p:nvPr/>
        </p:nvSpPr>
        <p:spPr>
          <a:xfrm>
            <a:off x="405408" y="4227059"/>
            <a:ext cx="8179793" cy="461665"/>
          </a:xfrm>
          <a:prstGeom prst="rect">
            <a:avLst/>
          </a:prstGeom>
          <a:noFill/>
        </p:spPr>
        <p:txBody>
          <a:bodyPr wrap="square" rtlCol="0">
            <a:spAutoFit/>
          </a:bodyPr>
          <a:lstStyle/>
          <a:p>
            <a:r>
              <a:rPr lang="en-US" sz="2400" dirty="0">
                <a:solidFill>
                  <a:srgbClr val="2218CE"/>
                </a:solidFill>
                <a:latin typeface="Apple Chancery"/>
                <a:cs typeface="Apple Chancery"/>
              </a:rPr>
              <a:t>The second </a:t>
            </a:r>
            <a:r>
              <a:rPr lang="en-US" sz="2000" dirty="0">
                <a:solidFill>
                  <a:srgbClr val="000000"/>
                </a:solidFill>
                <a:latin typeface="Times New Roman"/>
                <a:cs typeface="Times New Roman"/>
              </a:rPr>
              <a:t>is from the unit vector perspective.  It looks like:</a:t>
            </a:r>
          </a:p>
        </p:txBody>
      </p:sp>
      <p:graphicFrame>
        <p:nvGraphicFramePr>
          <p:cNvPr id="20" name="Object 19">
            <a:extLst>
              <a:ext uri="{FF2B5EF4-FFF2-40B4-BE49-F238E27FC236}">
                <a16:creationId xmlns:a16="http://schemas.microsoft.com/office/drawing/2014/main" id="{257DDC74-C1B9-DC46-AB32-50EC48D06D3F}"/>
              </a:ext>
            </a:extLst>
          </p:cNvPr>
          <p:cNvGraphicFramePr>
            <a:graphicFrameLocks noChangeAspect="1"/>
          </p:cNvGraphicFramePr>
          <p:nvPr>
            <p:extLst>
              <p:ext uri="{D42A27DB-BD31-4B8C-83A1-F6EECF244321}">
                <p14:modId xmlns:p14="http://schemas.microsoft.com/office/powerpoint/2010/main" val="3966238003"/>
              </p:ext>
            </p:extLst>
          </p:nvPr>
        </p:nvGraphicFramePr>
        <p:xfrm>
          <a:off x="1759888" y="1857722"/>
          <a:ext cx="1766887" cy="469900"/>
        </p:xfrm>
        <a:graphic>
          <a:graphicData uri="http://schemas.openxmlformats.org/presentationml/2006/ole">
            <mc:AlternateContent xmlns:mc="http://schemas.openxmlformats.org/markup-compatibility/2006">
              <mc:Choice xmlns:v="urn:schemas-microsoft-com:vml" Requires="v">
                <p:oleObj spid="_x0000_s933093" name="Equation" r:id="rId9" imgW="1092200" imgH="292100" progId="Equation.DSMT4">
                  <p:embed/>
                </p:oleObj>
              </mc:Choice>
              <mc:Fallback>
                <p:oleObj name="Equation" r:id="rId9" imgW="1092200" imgH="292100" progId="Equation.DSMT4">
                  <p:embed/>
                  <p:pic>
                    <p:nvPicPr>
                      <p:cNvPr id="21" name="Object 20">
                        <a:extLst>
                          <a:ext uri="{FF2B5EF4-FFF2-40B4-BE49-F238E27FC236}">
                            <a16:creationId xmlns:a16="http://schemas.microsoft.com/office/drawing/2014/main" id="{7B29803F-B745-BE45-AFF3-A9EC15B0D2A1}"/>
                          </a:ext>
                        </a:extLst>
                      </p:cNvPr>
                      <p:cNvPicPr/>
                      <p:nvPr/>
                    </p:nvPicPr>
                    <p:blipFill>
                      <a:blip r:embed="rId10"/>
                      <a:stretch>
                        <a:fillRect/>
                      </a:stretch>
                    </p:blipFill>
                    <p:spPr>
                      <a:xfrm>
                        <a:off x="1759888" y="1857722"/>
                        <a:ext cx="1766887" cy="469900"/>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7A544085-D4E8-6142-823B-515A005A0FEC}"/>
              </a:ext>
            </a:extLst>
          </p:cNvPr>
          <p:cNvGrpSpPr/>
          <p:nvPr/>
        </p:nvGrpSpPr>
        <p:grpSpPr>
          <a:xfrm>
            <a:off x="405408" y="2449078"/>
            <a:ext cx="4950475" cy="400110"/>
            <a:chOff x="405408" y="2449078"/>
            <a:chExt cx="4950475" cy="400110"/>
          </a:xfrm>
        </p:grpSpPr>
        <p:sp>
          <p:nvSpPr>
            <p:cNvPr id="21" name="TextBox 20">
              <a:extLst>
                <a:ext uri="{FF2B5EF4-FFF2-40B4-BE49-F238E27FC236}">
                  <a16:creationId xmlns:a16="http://schemas.microsoft.com/office/drawing/2014/main" id="{E4D987FD-A035-8644-8C93-FC6B1BD602E6}"/>
                </a:ext>
              </a:extLst>
            </p:cNvPr>
            <p:cNvSpPr txBox="1"/>
            <p:nvPr/>
          </p:nvSpPr>
          <p:spPr>
            <a:xfrm>
              <a:off x="405408" y="2449078"/>
              <a:ext cx="4950475" cy="400110"/>
            </a:xfrm>
            <a:prstGeom prst="rect">
              <a:avLst/>
            </a:prstGeom>
            <a:noFill/>
          </p:spPr>
          <p:txBody>
            <a:bodyPr wrap="square" rtlCol="0">
              <a:spAutoFit/>
            </a:bodyPr>
            <a:lstStyle/>
            <a:p>
              <a:r>
                <a:rPr lang="en-US" sz="2000" dirty="0">
                  <a:solidFill>
                    <a:srgbClr val="000000"/>
                  </a:solidFill>
                  <a:latin typeface="Times New Roman"/>
                  <a:cs typeface="Times New Roman"/>
                </a:rPr>
                <a:t>where     is the angle between     and     . </a:t>
              </a:r>
              <a:endParaRPr lang="en-US" sz="2400" dirty="0">
                <a:latin typeface="Apple Chancery"/>
                <a:cs typeface="Apple Chancery"/>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3837667"/>
                </p:ext>
              </p:extLst>
            </p:nvPr>
          </p:nvGraphicFramePr>
          <p:xfrm>
            <a:off x="3556784" y="2450722"/>
            <a:ext cx="225425" cy="309562"/>
          </p:xfrm>
          <a:graphic>
            <a:graphicData uri="http://schemas.openxmlformats.org/presentationml/2006/ole">
              <mc:AlternateContent xmlns:mc="http://schemas.openxmlformats.org/markup-compatibility/2006">
                <mc:Choice xmlns:v="urn:schemas-microsoft-com:vml" Requires="v">
                  <p:oleObj spid="_x0000_s933094" name="Equation" r:id="rId11" imgW="139700" imgH="190500" progId="Equation.DSMT4">
                    <p:embed/>
                  </p:oleObj>
                </mc:Choice>
                <mc:Fallback>
                  <p:oleObj name="Equation" r:id="rId11" imgW="139700" imgH="190500" progId="Equation.DSMT4">
                    <p:embed/>
                    <p:pic>
                      <p:nvPicPr>
                        <p:cNvPr id="54" name="Object 53"/>
                        <p:cNvPicPr/>
                        <p:nvPr/>
                      </p:nvPicPr>
                      <p:blipFill>
                        <a:blip r:embed="rId12"/>
                        <a:stretch>
                          <a:fillRect/>
                        </a:stretch>
                      </p:blipFill>
                      <p:spPr>
                        <a:xfrm>
                          <a:off x="3556784" y="2450722"/>
                          <a:ext cx="225425" cy="309562"/>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F60AD571-505B-EA4D-A0BD-7C84DC5B7901}"/>
                </a:ext>
              </a:extLst>
            </p:cNvPr>
            <p:cNvGraphicFramePr>
              <a:graphicFrameLocks noChangeAspect="1"/>
            </p:cNvGraphicFramePr>
            <p:nvPr>
              <p:extLst>
                <p:ext uri="{D42A27DB-BD31-4B8C-83A1-F6EECF244321}">
                  <p14:modId xmlns:p14="http://schemas.microsoft.com/office/powerpoint/2010/main" val="1198355264"/>
                </p:ext>
              </p:extLst>
            </p:nvPr>
          </p:nvGraphicFramePr>
          <p:xfrm>
            <a:off x="1175699" y="2497915"/>
            <a:ext cx="204787" cy="309563"/>
          </p:xfrm>
          <a:graphic>
            <a:graphicData uri="http://schemas.openxmlformats.org/presentationml/2006/ole">
              <mc:AlternateContent xmlns:mc="http://schemas.openxmlformats.org/markup-compatibility/2006">
                <mc:Choice xmlns:v="urn:schemas-microsoft-com:vml" Requires="v">
                  <p:oleObj spid="_x0000_s933095" name="Equation" r:id="rId13" imgW="127000" imgH="190500" progId="Equation.DSMT4">
                    <p:embed/>
                  </p:oleObj>
                </mc:Choice>
                <mc:Fallback>
                  <p:oleObj name="Equation" r:id="rId13" imgW="127000" imgH="190500" progId="Equation.DSMT4">
                    <p:embed/>
                    <p:pic>
                      <p:nvPicPr>
                        <p:cNvPr id="54" name="Object 53"/>
                        <p:cNvPicPr/>
                        <p:nvPr/>
                      </p:nvPicPr>
                      <p:blipFill>
                        <a:blip r:embed="rId14"/>
                        <a:stretch>
                          <a:fillRect/>
                        </a:stretch>
                      </p:blipFill>
                      <p:spPr>
                        <a:xfrm>
                          <a:off x="1175699" y="2497915"/>
                          <a:ext cx="204787" cy="309563"/>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C5ADD588-A99E-2E43-B916-EEBE5978A320}"/>
                </a:ext>
              </a:extLst>
            </p:cNvPr>
            <p:cNvGraphicFramePr>
              <a:graphicFrameLocks noChangeAspect="1"/>
            </p:cNvGraphicFramePr>
            <p:nvPr>
              <p:extLst>
                <p:ext uri="{D42A27DB-BD31-4B8C-83A1-F6EECF244321}">
                  <p14:modId xmlns:p14="http://schemas.microsoft.com/office/powerpoint/2010/main" val="38792845"/>
                </p:ext>
              </p:extLst>
            </p:nvPr>
          </p:nvGraphicFramePr>
          <p:xfrm>
            <a:off x="4234960" y="2490788"/>
            <a:ext cx="307975" cy="268287"/>
          </p:xfrm>
          <a:graphic>
            <a:graphicData uri="http://schemas.openxmlformats.org/presentationml/2006/ole">
              <mc:AlternateContent xmlns:mc="http://schemas.openxmlformats.org/markup-compatibility/2006">
                <mc:Choice xmlns:v="urn:schemas-microsoft-com:vml" Requires="v">
                  <p:oleObj spid="_x0000_s933096" name="Equation" r:id="rId15" imgW="190500" imgH="165100" progId="Equation.DSMT4">
                    <p:embed/>
                  </p:oleObj>
                </mc:Choice>
                <mc:Fallback>
                  <p:oleObj name="Equation" r:id="rId15" imgW="190500" imgH="165100" progId="Equation.DSMT4">
                    <p:embed/>
                    <p:pic>
                      <p:nvPicPr>
                        <p:cNvPr id="54" name="Object 53"/>
                        <p:cNvPicPr/>
                        <p:nvPr/>
                      </p:nvPicPr>
                      <p:blipFill>
                        <a:blip r:embed="rId16"/>
                        <a:stretch>
                          <a:fillRect/>
                        </a:stretch>
                      </p:blipFill>
                      <p:spPr>
                        <a:xfrm>
                          <a:off x="4234960" y="2490788"/>
                          <a:ext cx="307975" cy="268287"/>
                        </a:xfrm>
                        <a:prstGeom prst="rect">
                          <a:avLst/>
                        </a:prstGeom>
                      </p:spPr>
                    </p:pic>
                  </p:oleObj>
                </mc:Fallback>
              </mc:AlternateContent>
            </a:graphicData>
          </a:graphic>
        </p:graphicFrame>
      </p:grpSp>
      <p:sp>
        <p:nvSpPr>
          <p:cNvPr id="25" name="TextBox 24">
            <a:extLst>
              <a:ext uri="{FF2B5EF4-FFF2-40B4-BE49-F238E27FC236}">
                <a16:creationId xmlns:a16="http://schemas.microsoft.com/office/drawing/2014/main" id="{FBD35B93-F5D1-1647-AFC6-94544D496E34}"/>
              </a:ext>
            </a:extLst>
          </p:cNvPr>
          <p:cNvSpPr txBox="1"/>
          <p:nvPr/>
        </p:nvSpPr>
        <p:spPr>
          <a:xfrm>
            <a:off x="405408" y="1282212"/>
            <a:ext cx="4950475" cy="769441"/>
          </a:xfrm>
          <a:prstGeom prst="rect">
            <a:avLst/>
          </a:prstGeom>
          <a:noFill/>
        </p:spPr>
        <p:txBody>
          <a:bodyPr wrap="square" rtlCol="0">
            <a:spAutoFit/>
          </a:bodyPr>
          <a:lstStyle/>
          <a:p>
            <a:r>
              <a:rPr lang="en-US" sz="2400" dirty="0">
                <a:solidFill>
                  <a:srgbClr val="2218CE"/>
                </a:solidFill>
                <a:latin typeface="Apple Chancery" panose="03020702040506060504" pitchFamily="66" charset="-79"/>
                <a:cs typeface="Apple Chancery" panose="03020702040506060504" pitchFamily="66" charset="-79"/>
              </a:rPr>
              <a:t>The first </a:t>
            </a:r>
            <a:r>
              <a:rPr lang="en-US" sz="2000" dirty="0">
                <a:solidFill>
                  <a:srgbClr val="000000"/>
                </a:solidFill>
                <a:latin typeface="Times New Roman"/>
                <a:cs typeface="Times New Roman"/>
              </a:rPr>
              <a:t>is from a polar perspective.  It looks like:</a:t>
            </a:r>
            <a:endParaRPr lang="en-US" sz="2400" dirty="0">
              <a:latin typeface="Apple Chancery"/>
              <a:cs typeface="Apple Chancery"/>
            </a:endParaRPr>
          </a:p>
        </p:txBody>
      </p:sp>
      <p:sp>
        <p:nvSpPr>
          <p:cNvPr id="28" name="TextBox 27">
            <a:extLst>
              <a:ext uri="{FF2B5EF4-FFF2-40B4-BE49-F238E27FC236}">
                <a16:creationId xmlns:a16="http://schemas.microsoft.com/office/drawing/2014/main" id="{4221D6CC-5AA7-2241-8E0C-332856391450}"/>
              </a:ext>
            </a:extLst>
          </p:cNvPr>
          <p:cNvSpPr txBox="1"/>
          <p:nvPr/>
        </p:nvSpPr>
        <p:spPr>
          <a:xfrm>
            <a:off x="729727" y="2916297"/>
            <a:ext cx="8179793" cy="1077218"/>
          </a:xfrm>
          <a:prstGeom prst="rect">
            <a:avLst/>
          </a:prstGeom>
          <a:noFill/>
        </p:spPr>
        <p:txBody>
          <a:bodyPr wrap="square" rtlCol="0">
            <a:spAutoFit/>
          </a:bodyPr>
          <a:lstStyle/>
          <a:p>
            <a:r>
              <a:rPr lang="en-US" sz="2400" dirty="0">
                <a:solidFill>
                  <a:srgbClr val="2218CE"/>
                </a:solidFill>
                <a:latin typeface="Apple Chancery"/>
                <a:cs typeface="Apple Chancery"/>
              </a:rPr>
              <a:t>To use </a:t>
            </a:r>
            <a:r>
              <a:rPr lang="en-US" sz="2000" dirty="0">
                <a:solidFill>
                  <a:srgbClr val="000000"/>
                </a:solidFill>
                <a:latin typeface="Times New Roman"/>
                <a:cs typeface="Times New Roman"/>
              </a:rPr>
              <a:t>this approach, you need to determine expressions for the </a:t>
            </a:r>
            <a:r>
              <a:rPr lang="en-US" sz="2000" dirty="0">
                <a:solidFill>
                  <a:srgbClr val="00C201"/>
                </a:solidFill>
                <a:latin typeface="Times New Roman"/>
                <a:cs typeface="Times New Roman"/>
              </a:rPr>
              <a:t>magnitude of the force</a:t>
            </a:r>
            <a:r>
              <a:rPr lang="en-US" sz="2000" dirty="0">
                <a:solidFill>
                  <a:srgbClr val="000000"/>
                </a:solidFill>
                <a:latin typeface="Times New Roman"/>
                <a:cs typeface="Times New Roman"/>
              </a:rPr>
              <a:t>, the </a:t>
            </a:r>
            <a:r>
              <a:rPr lang="en-US" sz="2000" dirty="0">
                <a:solidFill>
                  <a:srgbClr val="00C201"/>
                </a:solidFill>
                <a:latin typeface="Times New Roman"/>
                <a:cs typeface="Times New Roman"/>
              </a:rPr>
              <a:t>magnitude of the differential displacement</a:t>
            </a:r>
            <a:r>
              <a:rPr lang="en-US" sz="2000" dirty="0">
                <a:solidFill>
                  <a:srgbClr val="000000"/>
                </a:solidFill>
                <a:latin typeface="Times New Roman"/>
                <a:cs typeface="Times New Roman"/>
              </a:rPr>
              <a:t>, and the </a:t>
            </a:r>
            <a:r>
              <a:rPr lang="en-US" sz="2000" dirty="0">
                <a:solidFill>
                  <a:srgbClr val="00C201"/>
                </a:solidFill>
                <a:latin typeface="Times New Roman"/>
                <a:cs typeface="Times New Roman"/>
              </a:rPr>
              <a:t>cosine of the angle</a:t>
            </a:r>
            <a:r>
              <a:rPr lang="en-US" sz="2000" dirty="0">
                <a:solidFill>
                  <a:srgbClr val="000000"/>
                </a:solidFill>
                <a:latin typeface="Times New Roman"/>
                <a:cs typeface="Times New Roman"/>
              </a:rPr>
              <a:t> between those two.</a:t>
            </a:r>
          </a:p>
        </p:txBody>
      </p:sp>
      <p:graphicFrame>
        <p:nvGraphicFramePr>
          <p:cNvPr id="29" name="Object 28">
            <a:extLst>
              <a:ext uri="{FF2B5EF4-FFF2-40B4-BE49-F238E27FC236}">
                <a16:creationId xmlns:a16="http://schemas.microsoft.com/office/drawing/2014/main" id="{3B87CE9C-EFCB-E64D-A845-16113E2D3AAE}"/>
              </a:ext>
            </a:extLst>
          </p:cNvPr>
          <p:cNvGraphicFramePr>
            <a:graphicFrameLocks noChangeAspect="1"/>
          </p:cNvGraphicFramePr>
          <p:nvPr>
            <p:extLst>
              <p:ext uri="{D42A27DB-BD31-4B8C-83A1-F6EECF244321}">
                <p14:modId xmlns:p14="http://schemas.microsoft.com/office/powerpoint/2010/main" val="475165013"/>
              </p:ext>
            </p:extLst>
          </p:nvPr>
        </p:nvGraphicFramePr>
        <p:xfrm>
          <a:off x="3053065" y="4696092"/>
          <a:ext cx="2671763" cy="469900"/>
        </p:xfrm>
        <a:graphic>
          <a:graphicData uri="http://schemas.openxmlformats.org/presentationml/2006/ole">
            <mc:AlternateContent xmlns:mc="http://schemas.openxmlformats.org/markup-compatibility/2006">
              <mc:Choice xmlns:v="urn:schemas-microsoft-com:vml" Requires="v">
                <p:oleObj spid="_x0000_s933097" name="Equation" r:id="rId17" imgW="1651000" imgH="292100" progId="Equation.DSMT4">
                  <p:embed/>
                </p:oleObj>
              </mc:Choice>
              <mc:Fallback>
                <p:oleObj name="Equation" r:id="rId17" imgW="1651000" imgH="292100" progId="Equation.DSMT4">
                  <p:embed/>
                  <p:pic>
                    <p:nvPicPr>
                      <p:cNvPr id="20" name="Object 19">
                        <a:extLst>
                          <a:ext uri="{FF2B5EF4-FFF2-40B4-BE49-F238E27FC236}">
                            <a16:creationId xmlns:a16="http://schemas.microsoft.com/office/drawing/2014/main" id="{257DDC74-C1B9-DC46-AB32-50EC48D06D3F}"/>
                          </a:ext>
                        </a:extLst>
                      </p:cNvPr>
                      <p:cNvPicPr/>
                      <p:nvPr/>
                    </p:nvPicPr>
                    <p:blipFill>
                      <a:blip r:embed="rId18"/>
                      <a:stretch>
                        <a:fillRect/>
                      </a:stretch>
                    </p:blipFill>
                    <p:spPr>
                      <a:xfrm>
                        <a:off x="3053065" y="4696092"/>
                        <a:ext cx="2671763" cy="469900"/>
                      </a:xfrm>
                      <a:prstGeom prst="rect">
                        <a:avLst/>
                      </a:prstGeom>
                    </p:spPr>
                  </p:pic>
                </p:oleObj>
              </mc:Fallback>
            </mc:AlternateContent>
          </a:graphicData>
        </a:graphic>
      </p:graphicFrame>
      <p:sp>
        <p:nvSpPr>
          <p:cNvPr id="30" name="TextBox 29">
            <a:extLst>
              <a:ext uri="{FF2B5EF4-FFF2-40B4-BE49-F238E27FC236}">
                <a16:creationId xmlns:a16="http://schemas.microsoft.com/office/drawing/2014/main" id="{E646B65D-539C-AB4D-8AE1-6946D22BBAA2}"/>
              </a:ext>
            </a:extLst>
          </p:cNvPr>
          <p:cNvSpPr txBox="1"/>
          <p:nvPr/>
        </p:nvSpPr>
        <p:spPr>
          <a:xfrm>
            <a:off x="729727" y="5251620"/>
            <a:ext cx="8179793" cy="769441"/>
          </a:xfrm>
          <a:prstGeom prst="rect">
            <a:avLst/>
          </a:prstGeom>
          <a:noFill/>
        </p:spPr>
        <p:txBody>
          <a:bodyPr wrap="square" rtlCol="0">
            <a:spAutoFit/>
          </a:bodyPr>
          <a:lstStyle/>
          <a:p>
            <a:r>
              <a:rPr lang="en-US" sz="2400" dirty="0">
                <a:solidFill>
                  <a:srgbClr val="2218CE"/>
                </a:solidFill>
                <a:latin typeface="Apple Chancery"/>
                <a:cs typeface="Apple Chancery"/>
              </a:rPr>
              <a:t>To use </a:t>
            </a:r>
            <a:r>
              <a:rPr lang="en-US" sz="2000" dirty="0">
                <a:solidFill>
                  <a:srgbClr val="000000"/>
                </a:solidFill>
                <a:latin typeface="Times New Roman"/>
                <a:cs typeface="Times New Roman"/>
              </a:rPr>
              <a:t>this approach, </a:t>
            </a:r>
            <a:r>
              <a:rPr lang="en-US" sz="2000" dirty="0">
                <a:solidFill>
                  <a:srgbClr val="00C201"/>
                </a:solidFill>
                <a:latin typeface="Times New Roman"/>
                <a:cs typeface="Times New Roman"/>
              </a:rPr>
              <a:t>multiply the components </a:t>
            </a:r>
            <a:r>
              <a:rPr lang="en-US" sz="2000" dirty="0">
                <a:solidFill>
                  <a:srgbClr val="000000"/>
                </a:solidFill>
                <a:latin typeface="Times New Roman"/>
                <a:cs typeface="Times New Roman"/>
              </a:rPr>
              <a:t>and integrate (note that this is actually three integrals                                      ).</a:t>
            </a:r>
          </a:p>
        </p:txBody>
      </p:sp>
      <p:graphicFrame>
        <p:nvGraphicFramePr>
          <p:cNvPr id="31" name="Object 30">
            <a:extLst>
              <a:ext uri="{FF2B5EF4-FFF2-40B4-BE49-F238E27FC236}">
                <a16:creationId xmlns:a16="http://schemas.microsoft.com/office/drawing/2014/main" id="{7C83AA7D-D918-4944-BCF2-3B56BE12D061}"/>
              </a:ext>
            </a:extLst>
          </p:cNvPr>
          <p:cNvGraphicFramePr>
            <a:graphicFrameLocks noChangeAspect="1"/>
          </p:cNvGraphicFramePr>
          <p:nvPr>
            <p:extLst>
              <p:ext uri="{D42A27DB-BD31-4B8C-83A1-F6EECF244321}">
                <p14:modId xmlns:p14="http://schemas.microsoft.com/office/powerpoint/2010/main" val="795196296"/>
              </p:ext>
            </p:extLst>
          </p:nvPr>
        </p:nvGraphicFramePr>
        <p:xfrm>
          <a:off x="3124011" y="5588488"/>
          <a:ext cx="2446337" cy="469900"/>
        </p:xfrm>
        <a:graphic>
          <a:graphicData uri="http://schemas.openxmlformats.org/presentationml/2006/ole">
            <mc:AlternateContent xmlns:mc="http://schemas.openxmlformats.org/markup-compatibility/2006">
              <mc:Choice xmlns:v="urn:schemas-microsoft-com:vml" Requires="v">
                <p:oleObj spid="_x0000_s933098" name="Equation" r:id="rId19" imgW="1511300" imgH="292100" progId="Equation.DSMT4">
                  <p:embed/>
                </p:oleObj>
              </mc:Choice>
              <mc:Fallback>
                <p:oleObj name="Equation" r:id="rId19" imgW="1511300" imgH="292100" progId="Equation.DSMT4">
                  <p:embed/>
                  <p:pic>
                    <p:nvPicPr>
                      <p:cNvPr id="29" name="Object 28">
                        <a:extLst>
                          <a:ext uri="{FF2B5EF4-FFF2-40B4-BE49-F238E27FC236}">
                            <a16:creationId xmlns:a16="http://schemas.microsoft.com/office/drawing/2014/main" id="{3B87CE9C-EFCB-E64D-A845-16113E2D3AAE}"/>
                          </a:ext>
                        </a:extLst>
                      </p:cNvPr>
                      <p:cNvPicPr/>
                      <p:nvPr/>
                    </p:nvPicPr>
                    <p:blipFill>
                      <a:blip r:embed="rId20"/>
                      <a:stretch>
                        <a:fillRect/>
                      </a:stretch>
                    </p:blipFill>
                    <p:spPr>
                      <a:xfrm>
                        <a:off x="3124011" y="5588488"/>
                        <a:ext cx="2446337" cy="469900"/>
                      </a:xfrm>
                      <a:prstGeom prst="rect">
                        <a:avLst/>
                      </a:prstGeom>
                    </p:spPr>
                  </p:pic>
                </p:oleObj>
              </mc:Fallback>
            </mc:AlternateContent>
          </a:graphicData>
        </a:graphic>
      </p:graphicFrame>
    </p:spTree>
    <p:extLst>
      <p:ext uri="{BB962C8B-B14F-4D97-AF65-F5344CB8AC3E}">
        <p14:creationId xmlns:p14="http://schemas.microsoft.com/office/powerpoint/2010/main" val="42106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500"/>
                                        <p:tgtEl>
                                          <p:spTgt spid="20"/>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dissolv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dissolve">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dissolve">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19.)</a:t>
            </a:r>
          </a:p>
        </p:txBody>
      </p:sp>
      <p:graphicFrame>
        <p:nvGraphicFramePr>
          <p:cNvPr id="114" name="Object 113"/>
          <p:cNvGraphicFramePr>
            <a:graphicFrameLocks noChangeAspect="1"/>
          </p:cNvGraphicFramePr>
          <p:nvPr>
            <p:extLst>
              <p:ext uri="{D42A27DB-BD31-4B8C-83A1-F6EECF244321}">
                <p14:modId xmlns:p14="http://schemas.microsoft.com/office/powerpoint/2010/main" val="3284051974"/>
              </p:ext>
            </p:extLst>
          </p:nvPr>
        </p:nvGraphicFramePr>
        <p:xfrm>
          <a:off x="1394624" y="4643438"/>
          <a:ext cx="1863725" cy="1481137"/>
        </p:xfrm>
        <a:graphic>
          <a:graphicData uri="http://schemas.openxmlformats.org/presentationml/2006/ole">
            <mc:AlternateContent xmlns:mc="http://schemas.openxmlformats.org/markup-compatibility/2006">
              <mc:Choice xmlns:v="urn:schemas-microsoft-com:vml" Requires="v">
                <p:oleObj spid="_x0000_s670489" name="Equation" r:id="rId3" imgW="1155700" imgH="914400" progId="Equation.DSMT4">
                  <p:embed/>
                </p:oleObj>
              </mc:Choice>
              <mc:Fallback>
                <p:oleObj name="Equation" r:id="rId3" imgW="1155700" imgH="914400" progId="Equation.DSMT4">
                  <p:embed/>
                  <p:pic>
                    <p:nvPicPr>
                      <p:cNvPr id="0" name=""/>
                      <p:cNvPicPr/>
                      <p:nvPr/>
                    </p:nvPicPr>
                    <p:blipFill>
                      <a:blip r:embed="rId4"/>
                      <a:stretch>
                        <a:fillRect/>
                      </a:stretch>
                    </p:blipFill>
                    <p:spPr>
                      <a:xfrm>
                        <a:off x="1394624" y="4643438"/>
                        <a:ext cx="1863725" cy="1481137"/>
                      </a:xfrm>
                      <a:prstGeom prst="rect">
                        <a:avLst/>
                      </a:prstGeom>
                    </p:spPr>
                  </p:pic>
                </p:oleObj>
              </mc:Fallback>
            </mc:AlternateContent>
          </a:graphicData>
        </a:graphic>
      </p:graphicFrame>
      <p:sp>
        <p:nvSpPr>
          <p:cNvPr id="116" name="TextBox 115"/>
          <p:cNvSpPr txBox="1"/>
          <p:nvPr/>
        </p:nvSpPr>
        <p:spPr>
          <a:xfrm>
            <a:off x="201361" y="204633"/>
            <a:ext cx="8588877" cy="523220"/>
          </a:xfrm>
          <a:prstGeom prst="rect">
            <a:avLst/>
          </a:prstGeom>
          <a:noFill/>
        </p:spPr>
        <p:txBody>
          <a:bodyPr wrap="square" rtlCol="0">
            <a:spAutoFit/>
          </a:bodyPr>
          <a:lstStyle/>
          <a:p>
            <a:r>
              <a:rPr lang="en-US" sz="2800" dirty="0">
                <a:solidFill>
                  <a:srgbClr val="FF0000"/>
                </a:solidFill>
                <a:latin typeface="Apple Chancery"/>
                <a:cs typeface="Apple Chancery"/>
              </a:rPr>
              <a:t>Kindly notice </a:t>
            </a:r>
            <a:r>
              <a:rPr lang="en-US" sz="2000" dirty="0">
                <a:latin typeface="Times New Roman"/>
                <a:cs typeface="Times New Roman"/>
              </a:rPr>
              <a:t>that the force                   at </a:t>
            </a:r>
            <a:r>
              <a:rPr lang="en-US" sz="2000" dirty="0">
                <a:solidFill>
                  <a:srgbClr val="0000FF"/>
                </a:solidFill>
                <a:latin typeface="Times New Roman"/>
                <a:cs typeface="Times New Roman"/>
              </a:rPr>
              <a:t>x=1,y=1</a:t>
            </a:r>
            <a:r>
              <a:rPr lang="en-US" sz="2000" dirty="0">
                <a:latin typeface="Times New Roman"/>
                <a:cs typeface="Times New Roman"/>
              </a:rPr>
              <a:t> and </a:t>
            </a:r>
            <a:r>
              <a:rPr lang="en-US" sz="2000" dirty="0">
                <a:solidFill>
                  <a:srgbClr val="0000FF"/>
                </a:solidFill>
                <a:latin typeface="Times New Roman"/>
                <a:cs typeface="Times New Roman"/>
              </a:rPr>
              <a:t>x=4,y=1</a:t>
            </a:r>
            <a:r>
              <a:rPr lang="en-US" sz="2000" dirty="0">
                <a:latin typeface="Times New Roman"/>
                <a:cs typeface="Times New Roman"/>
              </a:rPr>
              <a:t> looks like:</a:t>
            </a:r>
            <a:endParaRPr lang="en-US" sz="2000" dirty="0">
              <a:latin typeface="Apple Chancery"/>
              <a:cs typeface="Apple Chancery"/>
            </a:endParaRPr>
          </a:p>
        </p:txBody>
      </p:sp>
      <p:sp>
        <p:nvSpPr>
          <p:cNvPr id="117" name="TextBox 116"/>
          <p:cNvSpPr txBox="1"/>
          <p:nvPr/>
        </p:nvSpPr>
        <p:spPr>
          <a:xfrm>
            <a:off x="201361" y="3489653"/>
            <a:ext cx="8588877" cy="1015663"/>
          </a:xfrm>
          <a:prstGeom prst="rect">
            <a:avLst/>
          </a:prstGeom>
          <a:noFill/>
        </p:spPr>
        <p:txBody>
          <a:bodyPr wrap="square" rtlCol="0">
            <a:spAutoFit/>
          </a:bodyPr>
          <a:lstStyle/>
          <a:p>
            <a:r>
              <a:rPr lang="en-US" sz="2000" dirty="0">
                <a:solidFill>
                  <a:srgbClr val="FF0000"/>
                </a:solidFill>
                <a:latin typeface="Apple Chancery"/>
                <a:cs typeface="Apple Chancery"/>
              </a:rPr>
              <a:t>So both the </a:t>
            </a:r>
            <a:r>
              <a:rPr lang="en-US" sz="2000" i="1" dirty="0">
                <a:solidFill>
                  <a:srgbClr val="0000FF"/>
                </a:solidFill>
                <a:latin typeface="Times New Roman"/>
                <a:cs typeface="Times New Roman"/>
              </a:rPr>
              <a:t>angle</a:t>
            </a:r>
            <a:r>
              <a:rPr lang="en-US" sz="2000" dirty="0">
                <a:solidFill>
                  <a:srgbClr val="0000FF"/>
                </a:solidFill>
                <a:latin typeface="Times New Roman"/>
                <a:cs typeface="Times New Roman"/>
              </a:rPr>
              <a:t> </a:t>
            </a:r>
            <a:r>
              <a:rPr lang="en-US" sz="2000" dirty="0">
                <a:latin typeface="Times New Roman"/>
                <a:cs typeface="Times New Roman"/>
              </a:rPr>
              <a:t>and the </a:t>
            </a:r>
            <a:r>
              <a:rPr lang="en-US" sz="2000" i="1" dirty="0">
                <a:solidFill>
                  <a:srgbClr val="0000FF"/>
                </a:solidFill>
                <a:latin typeface="Times New Roman"/>
                <a:cs typeface="Times New Roman"/>
              </a:rPr>
              <a:t>magnitude of the force </a:t>
            </a:r>
            <a:r>
              <a:rPr lang="en-US" sz="2000" dirty="0">
                <a:latin typeface="Times New Roman"/>
                <a:cs typeface="Times New Roman"/>
              </a:rPr>
              <a:t>are changing as the body moves along its path.  With the angle between the force and the displacement along the x-direction at any point defined as    , we can write:  </a:t>
            </a:r>
            <a:endParaRPr lang="en-US" sz="2000" dirty="0">
              <a:latin typeface="Apple Chancery"/>
              <a:cs typeface="Apple Chancery"/>
            </a:endParaRPr>
          </a:p>
        </p:txBody>
      </p:sp>
      <p:grpSp>
        <p:nvGrpSpPr>
          <p:cNvPr id="184" name="Group 183"/>
          <p:cNvGrpSpPr/>
          <p:nvPr/>
        </p:nvGrpSpPr>
        <p:grpSpPr>
          <a:xfrm>
            <a:off x="1394624" y="964455"/>
            <a:ext cx="5665784" cy="2393108"/>
            <a:chOff x="747716" y="942230"/>
            <a:chExt cx="5665784" cy="2393108"/>
          </a:xfrm>
        </p:grpSpPr>
        <p:cxnSp>
          <p:nvCxnSpPr>
            <p:cNvPr id="24" name="Straight Connector 23"/>
            <p:cNvCxnSpPr/>
            <p:nvPr/>
          </p:nvCxnSpPr>
          <p:spPr>
            <a:xfrm>
              <a:off x="1048547" y="2973015"/>
              <a:ext cx="5364953"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1048547" y="2820615"/>
              <a:ext cx="5364953"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048547" y="2668215"/>
              <a:ext cx="5364953"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048547" y="2515815"/>
              <a:ext cx="5364953"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48547" y="2363415"/>
              <a:ext cx="5364953"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1048547" y="2211015"/>
              <a:ext cx="5364953"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183" name="Group 182"/>
            <p:cNvGrpSpPr/>
            <p:nvPr/>
          </p:nvGrpSpPr>
          <p:grpSpPr>
            <a:xfrm>
              <a:off x="1048547" y="1144215"/>
              <a:ext cx="5364953" cy="914400"/>
              <a:chOff x="1048547" y="1144215"/>
              <a:chExt cx="7079457" cy="914400"/>
            </a:xfrm>
          </p:grpSpPr>
          <p:cxnSp>
            <p:nvCxnSpPr>
              <p:cNvPr id="34" name="Straight Connector 33"/>
              <p:cNvCxnSpPr/>
              <p:nvPr/>
            </p:nvCxnSpPr>
            <p:spPr>
              <a:xfrm>
                <a:off x="1048547" y="2058615"/>
                <a:ext cx="707945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048547" y="1906215"/>
                <a:ext cx="707945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048547" y="1753815"/>
                <a:ext cx="707945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048547" y="1601415"/>
                <a:ext cx="707945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048547" y="1449015"/>
                <a:ext cx="707945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1048547" y="1296615"/>
                <a:ext cx="707945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1048547" y="1144215"/>
                <a:ext cx="7079457" cy="0"/>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pSp>
        <p:cxnSp>
          <p:nvCxnSpPr>
            <p:cNvPr id="45" name="Straight Connector 44"/>
            <p:cNvCxnSpPr/>
            <p:nvPr/>
          </p:nvCxnSpPr>
          <p:spPr>
            <a:xfrm>
              <a:off x="1048547"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1200946"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1353345"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1505744"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658143"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1810542"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1962941"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115340"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267739"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420138"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2572537"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2724936"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877335"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029734"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182133"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334532"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3486931"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3639330"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3791729"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3944128"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096527"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48926"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01325"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553724"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06123"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858522"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5010921"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163320"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315719"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5468118"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5620517"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5772916"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5925315"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6077714"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6230113" y="942230"/>
              <a:ext cx="0" cy="2030785"/>
            </a:xfrm>
            <a:prstGeom prst="line">
              <a:avLst/>
            </a:prstGeom>
            <a:ln w="9525" cmpd="sng">
              <a:solidFill>
                <a:srgbClr val="000000"/>
              </a:solidFill>
              <a:prstDash val="solid"/>
            </a:ln>
            <a:effectLst/>
          </p:spPr>
          <p:style>
            <a:lnRef idx="2">
              <a:schemeClr val="accent1"/>
            </a:lnRef>
            <a:fillRef idx="0">
              <a:schemeClr val="accent1"/>
            </a:fillRef>
            <a:effectRef idx="1">
              <a:schemeClr val="accent1"/>
            </a:effectRef>
            <a:fontRef idx="minor">
              <a:schemeClr val="tx1"/>
            </a:fontRef>
          </p:style>
        </p:cxnSp>
        <p:graphicFrame>
          <p:nvGraphicFramePr>
            <p:cNvPr id="98" name="Object 97"/>
            <p:cNvGraphicFramePr>
              <a:graphicFrameLocks noChangeAspect="1"/>
            </p:cNvGraphicFramePr>
            <p:nvPr>
              <p:extLst>
                <p:ext uri="{D42A27DB-BD31-4B8C-83A1-F6EECF244321}">
                  <p14:modId xmlns:p14="http://schemas.microsoft.com/office/powerpoint/2010/main" val="1125662362"/>
                </p:ext>
              </p:extLst>
            </p:nvPr>
          </p:nvGraphicFramePr>
          <p:xfrm>
            <a:off x="1574803" y="3078163"/>
            <a:ext cx="165100" cy="246062"/>
          </p:xfrm>
          <a:graphic>
            <a:graphicData uri="http://schemas.openxmlformats.org/presentationml/2006/ole">
              <mc:AlternateContent xmlns:mc="http://schemas.openxmlformats.org/markup-compatibility/2006">
                <mc:Choice xmlns:v="urn:schemas-microsoft-com:vml" Requires="v">
                  <p:oleObj spid="_x0000_s670490" name="Equation" r:id="rId5" imgW="101600" imgH="152400" progId="Equation.DSMT4">
                    <p:embed/>
                  </p:oleObj>
                </mc:Choice>
                <mc:Fallback>
                  <p:oleObj name="Equation" r:id="rId5" imgW="101600" imgH="152400" progId="Equation.DSMT4">
                    <p:embed/>
                    <p:pic>
                      <p:nvPicPr>
                        <p:cNvPr id="0" name=""/>
                        <p:cNvPicPr/>
                        <p:nvPr/>
                      </p:nvPicPr>
                      <p:blipFill>
                        <a:blip r:embed="rId6"/>
                        <a:stretch>
                          <a:fillRect/>
                        </a:stretch>
                      </p:blipFill>
                      <p:spPr>
                        <a:xfrm>
                          <a:off x="1574803" y="3078163"/>
                          <a:ext cx="165100" cy="246062"/>
                        </a:xfrm>
                        <a:prstGeom prst="rect">
                          <a:avLst/>
                        </a:prstGeom>
                      </p:spPr>
                    </p:pic>
                  </p:oleObj>
                </mc:Fallback>
              </mc:AlternateContent>
            </a:graphicData>
          </a:graphic>
        </p:graphicFrame>
        <p:graphicFrame>
          <p:nvGraphicFramePr>
            <p:cNvPr id="99" name="Object 98"/>
            <p:cNvGraphicFramePr>
              <a:graphicFrameLocks noChangeAspect="1"/>
            </p:cNvGraphicFramePr>
            <p:nvPr>
              <p:extLst>
                <p:ext uri="{D42A27DB-BD31-4B8C-83A1-F6EECF244321}">
                  <p14:modId xmlns:p14="http://schemas.microsoft.com/office/powerpoint/2010/main" val="1801030835"/>
                </p:ext>
              </p:extLst>
            </p:nvPr>
          </p:nvGraphicFramePr>
          <p:xfrm>
            <a:off x="2176466" y="3078163"/>
            <a:ext cx="206375" cy="246062"/>
          </p:xfrm>
          <a:graphic>
            <a:graphicData uri="http://schemas.openxmlformats.org/presentationml/2006/ole">
              <mc:AlternateContent xmlns:mc="http://schemas.openxmlformats.org/markup-compatibility/2006">
                <mc:Choice xmlns:v="urn:schemas-microsoft-com:vml" Requires="v">
                  <p:oleObj spid="_x0000_s670491" name="Equation" r:id="rId7" imgW="127000" imgH="152400" progId="Equation.DSMT4">
                    <p:embed/>
                  </p:oleObj>
                </mc:Choice>
                <mc:Fallback>
                  <p:oleObj name="Equation" r:id="rId7" imgW="127000" imgH="152400" progId="Equation.DSMT4">
                    <p:embed/>
                    <p:pic>
                      <p:nvPicPr>
                        <p:cNvPr id="0" name=""/>
                        <p:cNvPicPr/>
                        <p:nvPr/>
                      </p:nvPicPr>
                      <p:blipFill>
                        <a:blip r:embed="rId8"/>
                        <a:stretch>
                          <a:fillRect/>
                        </a:stretch>
                      </p:blipFill>
                      <p:spPr>
                        <a:xfrm>
                          <a:off x="2176466" y="3078163"/>
                          <a:ext cx="206375" cy="246062"/>
                        </a:xfrm>
                        <a:prstGeom prst="rect">
                          <a:avLst/>
                        </a:prstGeom>
                      </p:spPr>
                    </p:pic>
                  </p:oleObj>
                </mc:Fallback>
              </mc:AlternateContent>
            </a:graphicData>
          </a:graphic>
        </p:graphicFrame>
        <p:graphicFrame>
          <p:nvGraphicFramePr>
            <p:cNvPr id="100" name="Object 99"/>
            <p:cNvGraphicFramePr>
              <a:graphicFrameLocks noChangeAspect="1"/>
            </p:cNvGraphicFramePr>
            <p:nvPr>
              <p:extLst>
                <p:ext uri="{D42A27DB-BD31-4B8C-83A1-F6EECF244321}">
                  <p14:modId xmlns:p14="http://schemas.microsoft.com/office/powerpoint/2010/main" val="123259846"/>
                </p:ext>
              </p:extLst>
            </p:nvPr>
          </p:nvGraphicFramePr>
          <p:xfrm>
            <a:off x="2811466" y="3078163"/>
            <a:ext cx="185737" cy="246062"/>
          </p:xfrm>
          <a:graphic>
            <a:graphicData uri="http://schemas.openxmlformats.org/presentationml/2006/ole">
              <mc:AlternateContent xmlns:mc="http://schemas.openxmlformats.org/markup-compatibility/2006">
                <mc:Choice xmlns:v="urn:schemas-microsoft-com:vml" Requires="v">
                  <p:oleObj spid="_x0000_s670492" name="Equation" r:id="rId9" imgW="114300" imgH="152400" progId="Equation.DSMT4">
                    <p:embed/>
                  </p:oleObj>
                </mc:Choice>
                <mc:Fallback>
                  <p:oleObj name="Equation" r:id="rId9" imgW="114300" imgH="152400" progId="Equation.DSMT4">
                    <p:embed/>
                    <p:pic>
                      <p:nvPicPr>
                        <p:cNvPr id="0" name=""/>
                        <p:cNvPicPr/>
                        <p:nvPr/>
                      </p:nvPicPr>
                      <p:blipFill>
                        <a:blip r:embed="rId10"/>
                        <a:stretch>
                          <a:fillRect/>
                        </a:stretch>
                      </p:blipFill>
                      <p:spPr>
                        <a:xfrm>
                          <a:off x="2811466" y="3078163"/>
                          <a:ext cx="185737" cy="246062"/>
                        </a:xfrm>
                        <a:prstGeom prst="rect">
                          <a:avLst/>
                        </a:prstGeom>
                      </p:spPr>
                    </p:pic>
                  </p:oleObj>
                </mc:Fallback>
              </mc:AlternateContent>
            </a:graphicData>
          </a:graphic>
        </p:graphicFrame>
        <p:graphicFrame>
          <p:nvGraphicFramePr>
            <p:cNvPr id="101" name="Object 100"/>
            <p:cNvGraphicFramePr>
              <a:graphicFrameLocks noChangeAspect="1"/>
            </p:cNvGraphicFramePr>
            <p:nvPr>
              <p:extLst>
                <p:ext uri="{D42A27DB-BD31-4B8C-83A1-F6EECF244321}">
                  <p14:modId xmlns:p14="http://schemas.microsoft.com/office/powerpoint/2010/main" val="3755812912"/>
                </p:ext>
              </p:extLst>
            </p:nvPr>
          </p:nvGraphicFramePr>
          <p:xfrm>
            <a:off x="3397253" y="3078163"/>
            <a:ext cx="206375" cy="246062"/>
          </p:xfrm>
          <a:graphic>
            <a:graphicData uri="http://schemas.openxmlformats.org/presentationml/2006/ole">
              <mc:AlternateContent xmlns:mc="http://schemas.openxmlformats.org/markup-compatibility/2006">
                <mc:Choice xmlns:v="urn:schemas-microsoft-com:vml" Requires="v">
                  <p:oleObj spid="_x0000_s670493" name="Equation" r:id="rId11" imgW="127000" imgH="152400" progId="Equation.DSMT4">
                    <p:embed/>
                  </p:oleObj>
                </mc:Choice>
                <mc:Fallback>
                  <p:oleObj name="Equation" r:id="rId11" imgW="127000" imgH="152400" progId="Equation.DSMT4">
                    <p:embed/>
                    <p:pic>
                      <p:nvPicPr>
                        <p:cNvPr id="0" name=""/>
                        <p:cNvPicPr/>
                        <p:nvPr/>
                      </p:nvPicPr>
                      <p:blipFill>
                        <a:blip r:embed="rId12"/>
                        <a:stretch>
                          <a:fillRect/>
                        </a:stretch>
                      </p:blipFill>
                      <p:spPr>
                        <a:xfrm>
                          <a:off x="3397253" y="3078163"/>
                          <a:ext cx="206375" cy="246062"/>
                        </a:xfrm>
                        <a:prstGeom prst="rect">
                          <a:avLst/>
                        </a:prstGeom>
                      </p:spPr>
                    </p:pic>
                  </p:oleObj>
                </mc:Fallback>
              </mc:AlternateContent>
            </a:graphicData>
          </a:graphic>
        </p:graphicFrame>
        <p:graphicFrame>
          <p:nvGraphicFramePr>
            <p:cNvPr id="102" name="Object 101"/>
            <p:cNvGraphicFramePr>
              <a:graphicFrameLocks noChangeAspect="1"/>
            </p:cNvGraphicFramePr>
            <p:nvPr>
              <p:extLst>
                <p:ext uri="{D42A27DB-BD31-4B8C-83A1-F6EECF244321}">
                  <p14:modId xmlns:p14="http://schemas.microsoft.com/office/powerpoint/2010/main" val="812303487"/>
                </p:ext>
              </p:extLst>
            </p:nvPr>
          </p:nvGraphicFramePr>
          <p:xfrm>
            <a:off x="4021141" y="3068638"/>
            <a:ext cx="206375" cy="266700"/>
          </p:xfrm>
          <a:graphic>
            <a:graphicData uri="http://schemas.openxmlformats.org/presentationml/2006/ole">
              <mc:AlternateContent xmlns:mc="http://schemas.openxmlformats.org/markup-compatibility/2006">
                <mc:Choice xmlns:v="urn:schemas-microsoft-com:vml" Requires="v">
                  <p:oleObj spid="_x0000_s670494" name="Equation" r:id="rId13" imgW="127000" imgH="165100" progId="Equation.DSMT4">
                    <p:embed/>
                  </p:oleObj>
                </mc:Choice>
                <mc:Fallback>
                  <p:oleObj name="Equation" r:id="rId13" imgW="127000" imgH="165100" progId="Equation.DSMT4">
                    <p:embed/>
                    <p:pic>
                      <p:nvPicPr>
                        <p:cNvPr id="0" name=""/>
                        <p:cNvPicPr/>
                        <p:nvPr/>
                      </p:nvPicPr>
                      <p:blipFill>
                        <a:blip r:embed="rId14"/>
                        <a:stretch>
                          <a:fillRect/>
                        </a:stretch>
                      </p:blipFill>
                      <p:spPr>
                        <a:xfrm>
                          <a:off x="4021141" y="3068638"/>
                          <a:ext cx="206375" cy="266700"/>
                        </a:xfrm>
                        <a:prstGeom prst="rect">
                          <a:avLst/>
                        </a:prstGeom>
                      </p:spPr>
                    </p:pic>
                  </p:oleObj>
                </mc:Fallback>
              </mc:AlternateContent>
            </a:graphicData>
          </a:graphic>
        </p:graphicFrame>
        <p:graphicFrame>
          <p:nvGraphicFramePr>
            <p:cNvPr id="103" name="Object 102"/>
            <p:cNvGraphicFramePr>
              <a:graphicFrameLocks noChangeAspect="1"/>
            </p:cNvGraphicFramePr>
            <p:nvPr>
              <p:extLst>
                <p:ext uri="{D42A27DB-BD31-4B8C-83A1-F6EECF244321}">
                  <p14:modId xmlns:p14="http://schemas.microsoft.com/office/powerpoint/2010/main" val="607664346"/>
                </p:ext>
              </p:extLst>
            </p:nvPr>
          </p:nvGraphicFramePr>
          <p:xfrm>
            <a:off x="4618041" y="3078163"/>
            <a:ext cx="206375" cy="246062"/>
          </p:xfrm>
          <a:graphic>
            <a:graphicData uri="http://schemas.openxmlformats.org/presentationml/2006/ole">
              <mc:AlternateContent xmlns:mc="http://schemas.openxmlformats.org/markup-compatibility/2006">
                <mc:Choice xmlns:v="urn:schemas-microsoft-com:vml" Requires="v">
                  <p:oleObj spid="_x0000_s670495" name="Equation" r:id="rId15" imgW="127000" imgH="152400" progId="Equation.DSMT4">
                    <p:embed/>
                  </p:oleObj>
                </mc:Choice>
                <mc:Fallback>
                  <p:oleObj name="Equation" r:id="rId15" imgW="127000" imgH="152400" progId="Equation.DSMT4">
                    <p:embed/>
                    <p:pic>
                      <p:nvPicPr>
                        <p:cNvPr id="0" name=""/>
                        <p:cNvPicPr/>
                        <p:nvPr/>
                      </p:nvPicPr>
                      <p:blipFill>
                        <a:blip r:embed="rId16"/>
                        <a:stretch>
                          <a:fillRect/>
                        </a:stretch>
                      </p:blipFill>
                      <p:spPr>
                        <a:xfrm>
                          <a:off x="4618041" y="3078163"/>
                          <a:ext cx="206375" cy="246062"/>
                        </a:xfrm>
                        <a:prstGeom prst="rect">
                          <a:avLst/>
                        </a:prstGeom>
                      </p:spPr>
                    </p:pic>
                  </p:oleObj>
                </mc:Fallback>
              </mc:AlternateContent>
            </a:graphicData>
          </a:graphic>
        </p:graphicFrame>
        <p:graphicFrame>
          <p:nvGraphicFramePr>
            <p:cNvPr id="104" name="Object 103"/>
            <p:cNvGraphicFramePr>
              <a:graphicFrameLocks noChangeAspect="1"/>
            </p:cNvGraphicFramePr>
            <p:nvPr>
              <p:extLst>
                <p:ext uri="{D42A27DB-BD31-4B8C-83A1-F6EECF244321}">
                  <p14:modId xmlns:p14="http://schemas.microsoft.com/office/powerpoint/2010/main" val="2165286710"/>
                </p:ext>
              </p:extLst>
            </p:nvPr>
          </p:nvGraphicFramePr>
          <p:xfrm>
            <a:off x="5229228" y="3078163"/>
            <a:ext cx="206375" cy="246062"/>
          </p:xfrm>
          <a:graphic>
            <a:graphicData uri="http://schemas.openxmlformats.org/presentationml/2006/ole">
              <mc:AlternateContent xmlns:mc="http://schemas.openxmlformats.org/markup-compatibility/2006">
                <mc:Choice xmlns:v="urn:schemas-microsoft-com:vml" Requires="v">
                  <p:oleObj spid="_x0000_s670496" name="Equation" r:id="rId17" imgW="127000" imgH="152400" progId="Equation.DSMT4">
                    <p:embed/>
                  </p:oleObj>
                </mc:Choice>
                <mc:Fallback>
                  <p:oleObj name="Equation" r:id="rId17" imgW="127000" imgH="152400" progId="Equation.DSMT4">
                    <p:embed/>
                    <p:pic>
                      <p:nvPicPr>
                        <p:cNvPr id="0" name=""/>
                        <p:cNvPicPr/>
                        <p:nvPr/>
                      </p:nvPicPr>
                      <p:blipFill>
                        <a:blip r:embed="rId18"/>
                        <a:stretch>
                          <a:fillRect/>
                        </a:stretch>
                      </p:blipFill>
                      <p:spPr>
                        <a:xfrm>
                          <a:off x="5229228" y="3078163"/>
                          <a:ext cx="206375" cy="246062"/>
                        </a:xfrm>
                        <a:prstGeom prst="rect">
                          <a:avLst/>
                        </a:prstGeom>
                      </p:spPr>
                    </p:pic>
                  </p:oleObj>
                </mc:Fallback>
              </mc:AlternateContent>
            </a:graphicData>
          </a:graphic>
        </p:graphicFrame>
        <p:graphicFrame>
          <p:nvGraphicFramePr>
            <p:cNvPr id="105" name="Object 104"/>
            <p:cNvGraphicFramePr>
              <a:graphicFrameLocks noChangeAspect="1"/>
            </p:cNvGraphicFramePr>
            <p:nvPr>
              <p:extLst>
                <p:ext uri="{D42A27DB-BD31-4B8C-83A1-F6EECF244321}">
                  <p14:modId xmlns:p14="http://schemas.microsoft.com/office/powerpoint/2010/main" val="223828349"/>
                </p:ext>
              </p:extLst>
            </p:nvPr>
          </p:nvGraphicFramePr>
          <p:xfrm>
            <a:off x="5826128" y="3078163"/>
            <a:ext cx="206375" cy="246062"/>
          </p:xfrm>
          <a:graphic>
            <a:graphicData uri="http://schemas.openxmlformats.org/presentationml/2006/ole">
              <mc:AlternateContent xmlns:mc="http://schemas.openxmlformats.org/markup-compatibility/2006">
                <mc:Choice xmlns:v="urn:schemas-microsoft-com:vml" Requires="v">
                  <p:oleObj spid="_x0000_s670497" name="Equation" r:id="rId19" imgW="127000" imgH="152400" progId="Equation.DSMT4">
                    <p:embed/>
                  </p:oleObj>
                </mc:Choice>
                <mc:Fallback>
                  <p:oleObj name="Equation" r:id="rId19" imgW="127000" imgH="152400" progId="Equation.DSMT4">
                    <p:embed/>
                    <p:pic>
                      <p:nvPicPr>
                        <p:cNvPr id="0" name=""/>
                        <p:cNvPicPr/>
                        <p:nvPr/>
                      </p:nvPicPr>
                      <p:blipFill>
                        <a:blip r:embed="rId20"/>
                        <a:stretch>
                          <a:fillRect/>
                        </a:stretch>
                      </p:blipFill>
                      <p:spPr>
                        <a:xfrm>
                          <a:off x="5826128" y="3078163"/>
                          <a:ext cx="206375" cy="246062"/>
                        </a:xfrm>
                        <a:prstGeom prst="rect">
                          <a:avLst/>
                        </a:prstGeom>
                      </p:spPr>
                    </p:pic>
                  </p:oleObj>
                </mc:Fallback>
              </mc:AlternateContent>
            </a:graphicData>
          </a:graphic>
        </p:graphicFrame>
        <p:graphicFrame>
          <p:nvGraphicFramePr>
            <p:cNvPr id="109" name="Object 108"/>
            <p:cNvGraphicFramePr>
              <a:graphicFrameLocks noChangeAspect="1"/>
            </p:cNvGraphicFramePr>
            <p:nvPr>
              <p:extLst>
                <p:ext uri="{D42A27DB-BD31-4B8C-83A1-F6EECF244321}">
                  <p14:modId xmlns:p14="http://schemas.microsoft.com/office/powerpoint/2010/main" val="987417084"/>
                </p:ext>
              </p:extLst>
            </p:nvPr>
          </p:nvGraphicFramePr>
          <p:xfrm>
            <a:off x="768353" y="2227684"/>
            <a:ext cx="165100" cy="246062"/>
          </p:xfrm>
          <a:graphic>
            <a:graphicData uri="http://schemas.openxmlformats.org/presentationml/2006/ole">
              <mc:AlternateContent xmlns:mc="http://schemas.openxmlformats.org/markup-compatibility/2006">
                <mc:Choice xmlns:v="urn:schemas-microsoft-com:vml" Requires="v">
                  <p:oleObj spid="_x0000_s670498" name="Equation" r:id="rId21" imgW="101600" imgH="152400" progId="Equation.DSMT4">
                    <p:embed/>
                  </p:oleObj>
                </mc:Choice>
                <mc:Fallback>
                  <p:oleObj name="Equation" r:id="rId21" imgW="101600" imgH="152400" progId="Equation.DSMT4">
                    <p:embed/>
                    <p:pic>
                      <p:nvPicPr>
                        <p:cNvPr id="0" name=""/>
                        <p:cNvPicPr/>
                        <p:nvPr/>
                      </p:nvPicPr>
                      <p:blipFill>
                        <a:blip r:embed="rId6"/>
                        <a:stretch>
                          <a:fillRect/>
                        </a:stretch>
                      </p:blipFill>
                      <p:spPr>
                        <a:xfrm>
                          <a:off x="768353" y="2227684"/>
                          <a:ext cx="165100" cy="246062"/>
                        </a:xfrm>
                        <a:prstGeom prst="rect">
                          <a:avLst/>
                        </a:prstGeom>
                      </p:spPr>
                    </p:pic>
                  </p:oleObj>
                </mc:Fallback>
              </mc:AlternateContent>
            </a:graphicData>
          </a:graphic>
        </p:graphicFrame>
        <p:graphicFrame>
          <p:nvGraphicFramePr>
            <p:cNvPr id="110" name="Object 109"/>
            <p:cNvGraphicFramePr>
              <a:graphicFrameLocks noChangeAspect="1"/>
            </p:cNvGraphicFramePr>
            <p:nvPr>
              <p:extLst>
                <p:ext uri="{D42A27DB-BD31-4B8C-83A1-F6EECF244321}">
                  <p14:modId xmlns:p14="http://schemas.microsoft.com/office/powerpoint/2010/main" val="3112491292"/>
                </p:ext>
              </p:extLst>
            </p:nvPr>
          </p:nvGraphicFramePr>
          <p:xfrm>
            <a:off x="747716" y="1601788"/>
            <a:ext cx="206375" cy="246062"/>
          </p:xfrm>
          <a:graphic>
            <a:graphicData uri="http://schemas.openxmlformats.org/presentationml/2006/ole">
              <mc:AlternateContent xmlns:mc="http://schemas.openxmlformats.org/markup-compatibility/2006">
                <mc:Choice xmlns:v="urn:schemas-microsoft-com:vml" Requires="v">
                  <p:oleObj spid="_x0000_s670499" name="Equation" r:id="rId22" imgW="127000" imgH="152400" progId="Equation.DSMT4">
                    <p:embed/>
                  </p:oleObj>
                </mc:Choice>
                <mc:Fallback>
                  <p:oleObj name="Equation" r:id="rId22" imgW="127000" imgH="152400" progId="Equation.DSMT4">
                    <p:embed/>
                    <p:pic>
                      <p:nvPicPr>
                        <p:cNvPr id="0" name=""/>
                        <p:cNvPicPr/>
                        <p:nvPr/>
                      </p:nvPicPr>
                      <p:blipFill>
                        <a:blip r:embed="rId23"/>
                        <a:stretch>
                          <a:fillRect/>
                        </a:stretch>
                      </p:blipFill>
                      <p:spPr>
                        <a:xfrm>
                          <a:off x="747716" y="1601788"/>
                          <a:ext cx="206375" cy="246062"/>
                        </a:xfrm>
                        <a:prstGeom prst="rect">
                          <a:avLst/>
                        </a:prstGeom>
                      </p:spPr>
                    </p:pic>
                  </p:oleObj>
                </mc:Fallback>
              </mc:AlternateContent>
            </a:graphicData>
          </a:graphic>
        </p:graphicFrame>
        <p:graphicFrame>
          <p:nvGraphicFramePr>
            <p:cNvPr id="111" name="Object 110"/>
            <p:cNvGraphicFramePr>
              <a:graphicFrameLocks noChangeAspect="1"/>
            </p:cNvGraphicFramePr>
            <p:nvPr>
              <p:extLst>
                <p:ext uri="{D42A27DB-BD31-4B8C-83A1-F6EECF244321}">
                  <p14:modId xmlns:p14="http://schemas.microsoft.com/office/powerpoint/2010/main" val="883564584"/>
                </p:ext>
              </p:extLst>
            </p:nvPr>
          </p:nvGraphicFramePr>
          <p:xfrm>
            <a:off x="758828" y="1023938"/>
            <a:ext cx="185738" cy="246062"/>
          </p:xfrm>
          <a:graphic>
            <a:graphicData uri="http://schemas.openxmlformats.org/presentationml/2006/ole">
              <mc:AlternateContent xmlns:mc="http://schemas.openxmlformats.org/markup-compatibility/2006">
                <mc:Choice xmlns:v="urn:schemas-microsoft-com:vml" Requires="v">
                  <p:oleObj spid="_x0000_s670500" name="Equation" r:id="rId24" imgW="114300" imgH="152400" progId="Equation.DSMT4">
                    <p:embed/>
                  </p:oleObj>
                </mc:Choice>
                <mc:Fallback>
                  <p:oleObj name="Equation" r:id="rId24" imgW="114300" imgH="152400" progId="Equation.DSMT4">
                    <p:embed/>
                    <p:pic>
                      <p:nvPicPr>
                        <p:cNvPr id="0" name=""/>
                        <p:cNvPicPr/>
                        <p:nvPr/>
                      </p:nvPicPr>
                      <p:blipFill>
                        <a:blip r:embed="rId25"/>
                        <a:stretch>
                          <a:fillRect/>
                        </a:stretch>
                      </p:blipFill>
                      <p:spPr>
                        <a:xfrm>
                          <a:off x="758828" y="1023938"/>
                          <a:ext cx="185738" cy="246062"/>
                        </a:xfrm>
                        <a:prstGeom prst="rect">
                          <a:avLst/>
                        </a:prstGeom>
                      </p:spPr>
                    </p:pic>
                  </p:oleObj>
                </mc:Fallback>
              </mc:AlternateContent>
            </a:graphicData>
          </a:graphic>
        </p:graphicFrame>
        <p:cxnSp>
          <p:nvCxnSpPr>
            <p:cNvPr id="112" name="Straight Arrow Connector 111"/>
            <p:cNvCxnSpPr/>
            <p:nvPr/>
          </p:nvCxnSpPr>
          <p:spPr>
            <a:xfrm flipV="1">
              <a:off x="1632733" y="1753815"/>
              <a:ext cx="635006" cy="60960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p:nvPr/>
          </p:nvCxnSpPr>
          <p:spPr>
            <a:xfrm flipV="1">
              <a:off x="3474226" y="1753815"/>
              <a:ext cx="2451089" cy="609601"/>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4787879" y="2058615"/>
              <a:ext cx="320672" cy="287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p:cNvSpPr/>
            <p:nvPr/>
          </p:nvSpPr>
          <p:spPr>
            <a:xfrm>
              <a:off x="4545787" y="1423615"/>
              <a:ext cx="456426"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9" name="Object 118"/>
            <p:cNvGraphicFramePr>
              <a:graphicFrameLocks noChangeAspect="1"/>
            </p:cNvGraphicFramePr>
            <p:nvPr>
              <p:extLst>
                <p:ext uri="{D42A27DB-BD31-4B8C-83A1-F6EECF244321}">
                  <p14:modId xmlns:p14="http://schemas.microsoft.com/office/powerpoint/2010/main" val="3477496213"/>
                </p:ext>
              </p:extLst>
            </p:nvPr>
          </p:nvGraphicFramePr>
          <p:xfrm>
            <a:off x="4611666" y="1386730"/>
            <a:ext cx="352425" cy="519113"/>
          </p:xfrm>
          <a:graphic>
            <a:graphicData uri="http://schemas.openxmlformats.org/presentationml/2006/ole">
              <mc:AlternateContent xmlns:mc="http://schemas.openxmlformats.org/markup-compatibility/2006">
                <mc:Choice xmlns:v="urn:schemas-microsoft-com:vml" Requires="v">
                  <p:oleObj spid="_x0000_s670501" name="Equation" r:id="rId26" imgW="190500" imgH="279400" progId="Equation.DSMT4">
                    <p:embed/>
                  </p:oleObj>
                </mc:Choice>
                <mc:Fallback>
                  <p:oleObj name="Equation" r:id="rId26" imgW="190500" imgH="279400" progId="Equation.DSMT4">
                    <p:embed/>
                    <p:pic>
                      <p:nvPicPr>
                        <p:cNvPr id="0" name=""/>
                        <p:cNvPicPr/>
                        <p:nvPr/>
                      </p:nvPicPr>
                      <p:blipFill>
                        <a:blip r:embed="rId27"/>
                        <a:stretch>
                          <a:fillRect/>
                        </a:stretch>
                      </p:blipFill>
                      <p:spPr>
                        <a:xfrm>
                          <a:off x="4611666" y="1386730"/>
                          <a:ext cx="352425" cy="519113"/>
                        </a:xfrm>
                        <a:prstGeom prst="rect">
                          <a:avLst/>
                        </a:prstGeom>
                      </p:spPr>
                    </p:pic>
                  </p:oleObj>
                </mc:Fallback>
              </mc:AlternateContent>
            </a:graphicData>
          </a:graphic>
        </p:graphicFrame>
        <p:cxnSp>
          <p:nvCxnSpPr>
            <p:cNvPr id="121" name="Straight Arrow Connector 120"/>
            <p:cNvCxnSpPr/>
            <p:nvPr/>
          </p:nvCxnSpPr>
          <p:spPr>
            <a:xfrm flipV="1">
              <a:off x="3626626" y="2355632"/>
              <a:ext cx="2298689" cy="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120" name="Object 119"/>
            <p:cNvGraphicFramePr>
              <a:graphicFrameLocks noChangeAspect="1"/>
            </p:cNvGraphicFramePr>
            <p:nvPr>
              <p:extLst>
                <p:ext uri="{D42A27DB-BD31-4B8C-83A1-F6EECF244321}">
                  <p14:modId xmlns:p14="http://schemas.microsoft.com/office/powerpoint/2010/main" val="1594131201"/>
                </p:ext>
              </p:extLst>
            </p:nvPr>
          </p:nvGraphicFramePr>
          <p:xfrm>
            <a:off x="4846615" y="2058614"/>
            <a:ext cx="204787" cy="287338"/>
          </p:xfrm>
          <a:graphic>
            <a:graphicData uri="http://schemas.openxmlformats.org/presentationml/2006/ole">
              <mc:AlternateContent xmlns:mc="http://schemas.openxmlformats.org/markup-compatibility/2006">
                <mc:Choice xmlns:v="urn:schemas-microsoft-com:vml" Requires="v">
                  <p:oleObj spid="_x0000_s670502" name="Equation" r:id="rId28" imgW="127000" imgH="177800" progId="Equation.DSMT4">
                    <p:embed/>
                  </p:oleObj>
                </mc:Choice>
                <mc:Fallback>
                  <p:oleObj name="Equation" r:id="rId28" imgW="127000" imgH="177800" progId="Equation.DSMT4">
                    <p:embed/>
                    <p:pic>
                      <p:nvPicPr>
                        <p:cNvPr id="0" name=""/>
                        <p:cNvPicPr/>
                        <p:nvPr/>
                      </p:nvPicPr>
                      <p:blipFill>
                        <a:blip r:embed="rId29"/>
                        <a:stretch>
                          <a:fillRect/>
                        </a:stretch>
                      </p:blipFill>
                      <p:spPr>
                        <a:xfrm>
                          <a:off x="4846615" y="2058614"/>
                          <a:ext cx="204787" cy="287338"/>
                        </a:xfrm>
                        <a:prstGeom prst="rect">
                          <a:avLst/>
                        </a:prstGeom>
                      </p:spPr>
                    </p:pic>
                  </p:oleObj>
                </mc:Fallback>
              </mc:AlternateContent>
            </a:graphicData>
          </a:graphic>
        </p:graphicFrame>
        <p:sp>
          <p:nvSpPr>
            <p:cNvPr id="122" name="Rectangle 121"/>
            <p:cNvSpPr/>
            <p:nvPr/>
          </p:nvSpPr>
          <p:spPr>
            <a:xfrm>
              <a:off x="5087506" y="2399180"/>
              <a:ext cx="456426"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8" name="Object 117"/>
            <p:cNvGraphicFramePr>
              <a:graphicFrameLocks noChangeAspect="1"/>
            </p:cNvGraphicFramePr>
            <p:nvPr>
              <p:extLst>
                <p:ext uri="{D42A27DB-BD31-4B8C-83A1-F6EECF244321}">
                  <p14:modId xmlns:p14="http://schemas.microsoft.com/office/powerpoint/2010/main" val="1788803976"/>
                </p:ext>
              </p:extLst>
            </p:nvPr>
          </p:nvGraphicFramePr>
          <p:xfrm>
            <a:off x="5163320" y="2443014"/>
            <a:ext cx="330174" cy="377601"/>
          </p:xfrm>
          <a:graphic>
            <a:graphicData uri="http://schemas.openxmlformats.org/presentationml/2006/ole">
              <mc:AlternateContent xmlns:mc="http://schemas.openxmlformats.org/markup-compatibility/2006">
                <mc:Choice xmlns:v="urn:schemas-microsoft-com:vml" Requires="v">
                  <p:oleObj spid="_x0000_s670503" name="Equation" r:id="rId30" imgW="177800" imgH="203200" progId="Equation.DSMT4">
                    <p:embed/>
                  </p:oleObj>
                </mc:Choice>
                <mc:Fallback>
                  <p:oleObj name="Equation" r:id="rId30" imgW="177800" imgH="203200" progId="Equation.DSMT4">
                    <p:embed/>
                    <p:pic>
                      <p:nvPicPr>
                        <p:cNvPr id="0" name=""/>
                        <p:cNvPicPr/>
                        <p:nvPr/>
                      </p:nvPicPr>
                      <p:blipFill>
                        <a:blip r:embed="rId31"/>
                        <a:stretch>
                          <a:fillRect/>
                        </a:stretch>
                      </p:blipFill>
                      <p:spPr>
                        <a:xfrm>
                          <a:off x="5163320" y="2443014"/>
                          <a:ext cx="330174" cy="377601"/>
                        </a:xfrm>
                        <a:prstGeom prst="rect">
                          <a:avLst/>
                        </a:prstGeom>
                      </p:spPr>
                    </p:pic>
                  </p:oleObj>
                </mc:Fallback>
              </mc:AlternateContent>
            </a:graphicData>
          </a:graphic>
        </p:graphicFrame>
        <p:sp>
          <p:nvSpPr>
            <p:cNvPr id="123" name="Rectangle 122"/>
            <p:cNvSpPr/>
            <p:nvPr/>
          </p:nvSpPr>
          <p:spPr>
            <a:xfrm>
              <a:off x="1969828" y="2073006"/>
              <a:ext cx="206638" cy="28733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p:cNvSpPr/>
            <p:nvPr/>
          </p:nvSpPr>
          <p:spPr>
            <a:xfrm>
              <a:off x="1541462" y="1531143"/>
              <a:ext cx="456426"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5" name="Object 124"/>
            <p:cNvGraphicFramePr>
              <a:graphicFrameLocks noChangeAspect="1"/>
            </p:cNvGraphicFramePr>
            <p:nvPr>
              <p:extLst>
                <p:ext uri="{D42A27DB-BD31-4B8C-83A1-F6EECF244321}">
                  <p14:modId xmlns:p14="http://schemas.microsoft.com/office/powerpoint/2010/main" val="2795992079"/>
                </p:ext>
              </p:extLst>
            </p:nvPr>
          </p:nvGraphicFramePr>
          <p:xfrm>
            <a:off x="1649676" y="1494258"/>
            <a:ext cx="352425" cy="519113"/>
          </p:xfrm>
          <a:graphic>
            <a:graphicData uri="http://schemas.openxmlformats.org/presentationml/2006/ole">
              <mc:AlternateContent xmlns:mc="http://schemas.openxmlformats.org/markup-compatibility/2006">
                <mc:Choice xmlns:v="urn:schemas-microsoft-com:vml" Requires="v">
                  <p:oleObj spid="_x0000_s670504" name="Equation" r:id="rId32" imgW="190500" imgH="279400" progId="Equation.DSMT4">
                    <p:embed/>
                  </p:oleObj>
                </mc:Choice>
                <mc:Fallback>
                  <p:oleObj name="Equation" r:id="rId32" imgW="190500" imgH="279400" progId="Equation.DSMT4">
                    <p:embed/>
                    <p:pic>
                      <p:nvPicPr>
                        <p:cNvPr id="0" name=""/>
                        <p:cNvPicPr/>
                        <p:nvPr/>
                      </p:nvPicPr>
                      <p:blipFill>
                        <a:blip r:embed="rId27"/>
                        <a:stretch>
                          <a:fillRect/>
                        </a:stretch>
                      </p:blipFill>
                      <p:spPr>
                        <a:xfrm>
                          <a:off x="1649676" y="1494258"/>
                          <a:ext cx="352425" cy="519113"/>
                        </a:xfrm>
                        <a:prstGeom prst="rect">
                          <a:avLst/>
                        </a:prstGeom>
                      </p:spPr>
                    </p:pic>
                  </p:oleObj>
                </mc:Fallback>
              </mc:AlternateContent>
            </a:graphicData>
          </a:graphic>
        </p:graphicFrame>
        <p:graphicFrame>
          <p:nvGraphicFramePr>
            <p:cNvPr id="126" name="Object 125"/>
            <p:cNvGraphicFramePr>
              <a:graphicFrameLocks noChangeAspect="1"/>
            </p:cNvGraphicFramePr>
            <p:nvPr>
              <p:extLst>
                <p:ext uri="{D42A27DB-BD31-4B8C-83A1-F6EECF244321}">
                  <p14:modId xmlns:p14="http://schemas.microsoft.com/office/powerpoint/2010/main" val="1954427224"/>
                </p:ext>
              </p:extLst>
            </p:nvPr>
          </p:nvGraphicFramePr>
          <p:xfrm>
            <a:off x="1969828" y="2013371"/>
            <a:ext cx="204787" cy="287338"/>
          </p:xfrm>
          <a:graphic>
            <a:graphicData uri="http://schemas.openxmlformats.org/presentationml/2006/ole">
              <mc:AlternateContent xmlns:mc="http://schemas.openxmlformats.org/markup-compatibility/2006">
                <mc:Choice xmlns:v="urn:schemas-microsoft-com:vml" Requires="v">
                  <p:oleObj spid="_x0000_s670505" name="Equation" r:id="rId33" imgW="127000" imgH="177800" progId="Equation.DSMT4">
                    <p:embed/>
                  </p:oleObj>
                </mc:Choice>
                <mc:Fallback>
                  <p:oleObj name="Equation" r:id="rId33" imgW="127000" imgH="177800" progId="Equation.DSMT4">
                    <p:embed/>
                    <p:pic>
                      <p:nvPicPr>
                        <p:cNvPr id="0" name=""/>
                        <p:cNvPicPr/>
                        <p:nvPr/>
                      </p:nvPicPr>
                      <p:blipFill>
                        <a:blip r:embed="rId29"/>
                        <a:stretch>
                          <a:fillRect/>
                        </a:stretch>
                      </p:blipFill>
                      <p:spPr>
                        <a:xfrm>
                          <a:off x="1969828" y="2013371"/>
                          <a:ext cx="204787" cy="287338"/>
                        </a:xfrm>
                        <a:prstGeom prst="rect">
                          <a:avLst/>
                        </a:prstGeom>
                      </p:spPr>
                    </p:pic>
                  </p:oleObj>
                </mc:Fallback>
              </mc:AlternateContent>
            </a:graphicData>
          </a:graphic>
        </p:graphicFrame>
        <p:sp>
          <p:nvSpPr>
            <p:cNvPr id="127" name="Rectangle 126"/>
            <p:cNvSpPr/>
            <p:nvPr/>
          </p:nvSpPr>
          <p:spPr>
            <a:xfrm>
              <a:off x="1863039" y="2379703"/>
              <a:ext cx="456426" cy="3791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8" name="Object 127"/>
            <p:cNvGraphicFramePr>
              <a:graphicFrameLocks noChangeAspect="1"/>
            </p:cNvGraphicFramePr>
            <p:nvPr>
              <p:extLst>
                <p:ext uri="{D42A27DB-BD31-4B8C-83A1-F6EECF244321}">
                  <p14:modId xmlns:p14="http://schemas.microsoft.com/office/powerpoint/2010/main" val="181506601"/>
                </p:ext>
              </p:extLst>
            </p:nvPr>
          </p:nvGraphicFramePr>
          <p:xfrm>
            <a:off x="1938853" y="2381202"/>
            <a:ext cx="330174" cy="377601"/>
          </p:xfrm>
          <a:graphic>
            <a:graphicData uri="http://schemas.openxmlformats.org/presentationml/2006/ole">
              <mc:AlternateContent xmlns:mc="http://schemas.openxmlformats.org/markup-compatibility/2006">
                <mc:Choice xmlns:v="urn:schemas-microsoft-com:vml" Requires="v">
                  <p:oleObj spid="_x0000_s670506" name="Equation" r:id="rId34" imgW="177800" imgH="203200" progId="Equation.DSMT4">
                    <p:embed/>
                  </p:oleObj>
                </mc:Choice>
                <mc:Fallback>
                  <p:oleObj name="Equation" r:id="rId34" imgW="177800" imgH="203200" progId="Equation.DSMT4">
                    <p:embed/>
                    <p:pic>
                      <p:nvPicPr>
                        <p:cNvPr id="0" name=""/>
                        <p:cNvPicPr/>
                        <p:nvPr/>
                      </p:nvPicPr>
                      <p:blipFill>
                        <a:blip r:embed="rId31"/>
                        <a:stretch>
                          <a:fillRect/>
                        </a:stretch>
                      </p:blipFill>
                      <p:spPr>
                        <a:xfrm>
                          <a:off x="1938853" y="2381202"/>
                          <a:ext cx="330174" cy="377601"/>
                        </a:xfrm>
                        <a:prstGeom prst="rect">
                          <a:avLst/>
                        </a:prstGeom>
                      </p:spPr>
                    </p:pic>
                  </p:oleObj>
                </mc:Fallback>
              </mc:AlternateContent>
            </a:graphicData>
          </a:graphic>
        </p:graphicFrame>
        <p:cxnSp>
          <p:nvCxnSpPr>
            <p:cNvPr id="129" name="Straight Arrow Connector 128"/>
            <p:cNvCxnSpPr/>
            <p:nvPr/>
          </p:nvCxnSpPr>
          <p:spPr>
            <a:xfrm flipV="1">
              <a:off x="1662121" y="2345950"/>
              <a:ext cx="605618" cy="2"/>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8" name="Freeform 7"/>
            <p:cNvSpPr/>
            <p:nvPr/>
          </p:nvSpPr>
          <p:spPr>
            <a:xfrm>
              <a:off x="4673600" y="2074333"/>
              <a:ext cx="110067" cy="270934"/>
            </a:xfrm>
            <a:custGeom>
              <a:avLst/>
              <a:gdLst>
                <a:gd name="connsiteX0" fmla="*/ 0 w 110067"/>
                <a:gd name="connsiteY0" fmla="*/ 0 h 270934"/>
                <a:gd name="connsiteX1" fmla="*/ 76200 w 110067"/>
                <a:gd name="connsiteY1" fmla="*/ 110067 h 270934"/>
                <a:gd name="connsiteX2" fmla="*/ 110067 w 110067"/>
                <a:gd name="connsiteY2" fmla="*/ 270934 h 270934"/>
              </a:gdLst>
              <a:ahLst/>
              <a:cxnLst>
                <a:cxn ang="0">
                  <a:pos x="connsiteX0" y="connsiteY0"/>
                </a:cxn>
                <a:cxn ang="0">
                  <a:pos x="connsiteX1" y="connsiteY1"/>
                </a:cxn>
                <a:cxn ang="0">
                  <a:pos x="connsiteX2" y="connsiteY2"/>
                </a:cxn>
              </a:cxnLst>
              <a:rect l="l" t="t" r="r" b="b"/>
              <a:pathLst>
                <a:path w="110067" h="270934">
                  <a:moveTo>
                    <a:pt x="0" y="0"/>
                  </a:moveTo>
                  <a:cubicBezTo>
                    <a:pt x="28928" y="32455"/>
                    <a:pt x="57856" y="64911"/>
                    <a:pt x="76200" y="110067"/>
                  </a:cubicBezTo>
                  <a:cubicBezTo>
                    <a:pt x="94544" y="155223"/>
                    <a:pt x="102305" y="213078"/>
                    <a:pt x="110067" y="270934"/>
                  </a:cubicBezTo>
                </a:path>
              </a:pathLst>
            </a:cu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0" name="Freeform 129"/>
            <p:cNvSpPr/>
            <p:nvPr/>
          </p:nvSpPr>
          <p:spPr>
            <a:xfrm>
              <a:off x="1892034" y="2089409"/>
              <a:ext cx="110067" cy="270934"/>
            </a:xfrm>
            <a:custGeom>
              <a:avLst/>
              <a:gdLst>
                <a:gd name="connsiteX0" fmla="*/ 0 w 110067"/>
                <a:gd name="connsiteY0" fmla="*/ 0 h 270934"/>
                <a:gd name="connsiteX1" fmla="*/ 76200 w 110067"/>
                <a:gd name="connsiteY1" fmla="*/ 110067 h 270934"/>
                <a:gd name="connsiteX2" fmla="*/ 110067 w 110067"/>
                <a:gd name="connsiteY2" fmla="*/ 270934 h 270934"/>
              </a:gdLst>
              <a:ahLst/>
              <a:cxnLst>
                <a:cxn ang="0">
                  <a:pos x="connsiteX0" y="connsiteY0"/>
                </a:cxn>
                <a:cxn ang="0">
                  <a:pos x="connsiteX1" y="connsiteY1"/>
                </a:cxn>
                <a:cxn ang="0">
                  <a:pos x="connsiteX2" y="connsiteY2"/>
                </a:cxn>
              </a:cxnLst>
              <a:rect l="l" t="t" r="r" b="b"/>
              <a:pathLst>
                <a:path w="110067" h="270934">
                  <a:moveTo>
                    <a:pt x="0" y="0"/>
                  </a:moveTo>
                  <a:cubicBezTo>
                    <a:pt x="28928" y="32455"/>
                    <a:pt x="57856" y="64911"/>
                    <a:pt x="76200" y="110067"/>
                  </a:cubicBezTo>
                  <a:cubicBezTo>
                    <a:pt x="94544" y="155223"/>
                    <a:pt x="102305" y="213078"/>
                    <a:pt x="110067" y="270934"/>
                  </a:cubicBezTo>
                </a:path>
              </a:pathLst>
            </a:cu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aphicFrame>
        <p:nvGraphicFramePr>
          <p:cNvPr id="185" name="Object 184"/>
          <p:cNvGraphicFramePr>
            <a:graphicFrameLocks noChangeAspect="1"/>
          </p:cNvGraphicFramePr>
          <p:nvPr>
            <p:extLst>
              <p:ext uri="{D42A27DB-BD31-4B8C-83A1-F6EECF244321}">
                <p14:modId xmlns:p14="http://schemas.microsoft.com/office/powerpoint/2010/main" val="2402515835"/>
              </p:ext>
            </p:extLst>
          </p:nvPr>
        </p:nvGraphicFramePr>
        <p:xfrm>
          <a:off x="3610747" y="4132584"/>
          <a:ext cx="204787" cy="288925"/>
        </p:xfrm>
        <a:graphic>
          <a:graphicData uri="http://schemas.openxmlformats.org/presentationml/2006/ole">
            <mc:AlternateContent xmlns:mc="http://schemas.openxmlformats.org/markup-compatibility/2006">
              <mc:Choice xmlns:v="urn:schemas-microsoft-com:vml" Requires="v">
                <p:oleObj spid="_x0000_s670507" name="Equation" r:id="rId35" imgW="127000" imgH="177800" progId="Equation.DSMT4">
                  <p:embed/>
                </p:oleObj>
              </mc:Choice>
              <mc:Fallback>
                <p:oleObj name="Equation" r:id="rId35" imgW="127000" imgH="177800" progId="Equation.DSMT4">
                  <p:embed/>
                  <p:pic>
                    <p:nvPicPr>
                      <p:cNvPr id="0" name=""/>
                      <p:cNvPicPr/>
                      <p:nvPr/>
                    </p:nvPicPr>
                    <p:blipFill>
                      <a:blip r:embed="rId36"/>
                      <a:stretch>
                        <a:fillRect/>
                      </a:stretch>
                    </p:blipFill>
                    <p:spPr>
                      <a:xfrm>
                        <a:off x="3610747" y="4132584"/>
                        <a:ext cx="204787" cy="288925"/>
                      </a:xfrm>
                      <a:prstGeom prst="rect">
                        <a:avLst/>
                      </a:prstGeom>
                    </p:spPr>
                  </p:pic>
                </p:oleObj>
              </mc:Fallback>
            </mc:AlternateContent>
          </a:graphicData>
        </a:graphic>
      </p:graphicFrame>
      <p:graphicFrame>
        <p:nvGraphicFramePr>
          <p:cNvPr id="188" name="Object 187"/>
          <p:cNvGraphicFramePr>
            <a:graphicFrameLocks noChangeAspect="1"/>
          </p:cNvGraphicFramePr>
          <p:nvPr>
            <p:extLst>
              <p:ext uri="{D42A27DB-BD31-4B8C-83A1-F6EECF244321}">
                <p14:modId xmlns:p14="http://schemas.microsoft.com/office/powerpoint/2010/main" val="2095498423"/>
              </p:ext>
            </p:extLst>
          </p:nvPr>
        </p:nvGraphicFramePr>
        <p:xfrm>
          <a:off x="3793166" y="267510"/>
          <a:ext cx="1085850" cy="392113"/>
        </p:xfrm>
        <a:graphic>
          <a:graphicData uri="http://schemas.openxmlformats.org/presentationml/2006/ole">
            <mc:AlternateContent xmlns:mc="http://schemas.openxmlformats.org/markup-compatibility/2006">
              <mc:Choice xmlns:v="urn:schemas-microsoft-com:vml" Requires="v">
                <p:oleObj spid="_x0000_s670508" name="Equation" r:id="rId37" imgW="673100" imgH="241300" progId="Equation.DSMT4">
                  <p:embed/>
                </p:oleObj>
              </mc:Choice>
              <mc:Fallback>
                <p:oleObj name="Equation" r:id="rId37" imgW="673100" imgH="241300" progId="Equation.DSMT4">
                  <p:embed/>
                  <p:pic>
                    <p:nvPicPr>
                      <p:cNvPr id="0" name=""/>
                      <p:cNvPicPr/>
                      <p:nvPr/>
                    </p:nvPicPr>
                    <p:blipFill>
                      <a:blip r:embed="rId38"/>
                      <a:stretch>
                        <a:fillRect/>
                      </a:stretch>
                    </p:blipFill>
                    <p:spPr>
                      <a:xfrm>
                        <a:off x="3793166" y="267510"/>
                        <a:ext cx="1085850" cy="392113"/>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1257675024"/>
              </p:ext>
            </p:extLst>
          </p:nvPr>
        </p:nvGraphicFramePr>
        <p:xfrm>
          <a:off x="4291789" y="4875543"/>
          <a:ext cx="1576387" cy="534988"/>
        </p:xfrm>
        <a:graphic>
          <a:graphicData uri="http://schemas.openxmlformats.org/presentationml/2006/ole">
            <mc:AlternateContent xmlns:mc="http://schemas.openxmlformats.org/markup-compatibility/2006">
              <mc:Choice xmlns:v="urn:schemas-microsoft-com:vml" Requires="v">
                <p:oleObj spid="_x0000_s670509" name="Equation" r:id="rId39" imgW="977900" imgH="330200" progId="Equation.DSMT4">
                  <p:embed/>
                </p:oleObj>
              </mc:Choice>
              <mc:Fallback>
                <p:oleObj name="Equation" r:id="rId39" imgW="977900" imgH="330200" progId="Equation.DSMT4">
                  <p:embed/>
                  <p:pic>
                    <p:nvPicPr>
                      <p:cNvPr id="0" name=""/>
                      <p:cNvPicPr/>
                      <p:nvPr/>
                    </p:nvPicPr>
                    <p:blipFill>
                      <a:blip r:embed="rId40"/>
                      <a:stretch>
                        <a:fillRect/>
                      </a:stretch>
                    </p:blipFill>
                    <p:spPr>
                      <a:xfrm>
                        <a:off x="4291789" y="4875543"/>
                        <a:ext cx="1576387" cy="534988"/>
                      </a:xfrm>
                      <a:prstGeom prst="rect">
                        <a:avLst/>
                      </a:prstGeom>
                    </p:spPr>
                  </p:pic>
                </p:oleObj>
              </mc:Fallback>
            </mc:AlternateContent>
          </a:graphicData>
        </a:graphic>
      </p:graphicFrame>
      <p:sp>
        <p:nvSpPr>
          <p:cNvPr id="89" name="TextBox 88"/>
          <p:cNvSpPr txBox="1"/>
          <p:nvPr/>
        </p:nvSpPr>
        <p:spPr>
          <a:xfrm>
            <a:off x="3371844" y="4989453"/>
            <a:ext cx="687639" cy="400110"/>
          </a:xfrm>
          <a:prstGeom prst="rect">
            <a:avLst/>
          </a:prstGeom>
          <a:noFill/>
        </p:spPr>
        <p:txBody>
          <a:bodyPr wrap="square" rtlCol="0">
            <a:spAutoFit/>
          </a:bodyPr>
          <a:lstStyle/>
          <a:p>
            <a:r>
              <a:rPr lang="en-US" sz="2000" dirty="0">
                <a:latin typeface="Times New Roman"/>
                <a:cs typeface="Times New Roman"/>
              </a:rPr>
              <a:t>with</a:t>
            </a:r>
            <a:endParaRPr lang="en-US" sz="2000" dirty="0">
              <a:latin typeface="Apple Chancery"/>
              <a:cs typeface="Apple Chancery"/>
            </a:endParaRPr>
          </a:p>
        </p:txBody>
      </p:sp>
      <p:sp>
        <p:nvSpPr>
          <p:cNvPr id="90" name="TextBox 89"/>
          <p:cNvSpPr txBox="1"/>
          <p:nvPr/>
        </p:nvSpPr>
        <p:spPr>
          <a:xfrm>
            <a:off x="6304602" y="4989453"/>
            <a:ext cx="687639" cy="400110"/>
          </a:xfrm>
          <a:prstGeom prst="rect">
            <a:avLst/>
          </a:prstGeom>
          <a:noFill/>
        </p:spPr>
        <p:txBody>
          <a:bodyPr wrap="square" rtlCol="0">
            <a:spAutoFit/>
          </a:bodyPr>
          <a:lstStyle/>
          <a:p>
            <a:r>
              <a:rPr lang="en-US" sz="2000" dirty="0">
                <a:latin typeface="Times New Roman"/>
                <a:cs typeface="Times New Roman"/>
              </a:rPr>
              <a:t>and</a:t>
            </a:r>
            <a:endParaRPr lang="en-US" sz="2000" dirty="0">
              <a:latin typeface="Apple Chancery"/>
              <a:cs typeface="Apple Chancery"/>
            </a:endParaRPr>
          </a:p>
        </p:txBody>
      </p:sp>
      <p:graphicFrame>
        <p:nvGraphicFramePr>
          <p:cNvPr id="91" name="Object 90"/>
          <p:cNvGraphicFramePr>
            <a:graphicFrameLocks noChangeAspect="1"/>
          </p:cNvGraphicFramePr>
          <p:nvPr>
            <p:extLst>
              <p:ext uri="{D42A27DB-BD31-4B8C-83A1-F6EECF244321}">
                <p14:modId xmlns:p14="http://schemas.microsoft.com/office/powerpoint/2010/main" val="1625798176"/>
              </p:ext>
            </p:extLst>
          </p:nvPr>
        </p:nvGraphicFramePr>
        <p:xfrm>
          <a:off x="6877021" y="5011217"/>
          <a:ext cx="881062" cy="369887"/>
        </p:xfrm>
        <a:graphic>
          <a:graphicData uri="http://schemas.openxmlformats.org/presentationml/2006/ole">
            <mc:AlternateContent xmlns:mc="http://schemas.openxmlformats.org/markup-compatibility/2006">
              <mc:Choice xmlns:v="urn:schemas-microsoft-com:vml" Requires="v">
                <p:oleObj spid="_x0000_s670510" name="Equation" r:id="rId41" imgW="546100" imgH="228600" progId="Equation.DSMT4">
                  <p:embed/>
                </p:oleObj>
              </mc:Choice>
              <mc:Fallback>
                <p:oleObj name="Equation" r:id="rId41" imgW="546100" imgH="228600" progId="Equation.DSMT4">
                  <p:embed/>
                  <p:pic>
                    <p:nvPicPr>
                      <p:cNvPr id="0" name=""/>
                      <p:cNvPicPr/>
                      <p:nvPr/>
                    </p:nvPicPr>
                    <p:blipFill>
                      <a:blip r:embed="rId42"/>
                      <a:stretch>
                        <a:fillRect/>
                      </a:stretch>
                    </p:blipFill>
                    <p:spPr>
                      <a:xfrm>
                        <a:off x="6877021" y="5011217"/>
                        <a:ext cx="881062" cy="369887"/>
                      </a:xfrm>
                      <a:prstGeom prst="rect">
                        <a:avLst/>
                      </a:prstGeom>
                    </p:spPr>
                  </p:pic>
                </p:oleObj>
              </mc:Fallback>
            </mc:AlternateContent>
          </a:graphicData>
        </a:graphic>
      </p:graphicFrame>
    </p:spTree>
    <p:extLst>
      <p:ext uri="{BB962C8B-B14F-4D97-AF65-F5344CB8AC3E}">
        <p14:creationId xmlns:p14="http://schemas.microsoft.com/office/powerpoint/2010/main" val="235762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dissolve">
                                      <p:cBhvr>
                                        <p:cTn id="7" dur="500"/>
                                        <p:tgtEl>
                                          <p:spTgt spid="117"/>
                                        </p:tgtEl>
                                      </p:cBhvr>
                                    </p:animEffect>
                                  </p:childTnLst>
                                </p:cTn>
                              </p:par>
                              <p:par>
                                <p:cTn id="8" presetID="9"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dissolve">
                                      <p:cBhvr>
                                        <p:cTn id="10" dur="500"/>
                                        <p:tgtEl>
                                          <p:spTgt spid="18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animEffect transition="in" filter="dissolve">
                                      <p:cBhvr>
                                        <p:cTn id="15" dur="500"/>
                                        <p:tgtEl>
                                          <p:spTgt spid="11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dissolve">
                                      <p:cBhvr>
                                        <p:cTn id="20" dur="500"/>
                                        <p:tgtEl>
                                          <p:spTgt spid="89"/>
                                        </p:tgtEl>
                                      </p:cBhvr>
                                    </p:animEffect>
                                  </p:childTnLst>
                                </p:cTn>
                              </p:par>
                              <p:par>
                                <p:cTn id="21" presetID="9" presetClass="entr" presetSubtype="0" fill="hold" nodeType="with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dissolve">
                                      <p:cBhvr>
                                        <p:cTn id="23" dur="500"/>
                                        <p:tgtEl>
                                          <p:spTgt spid="8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dissolve">
                                      <p:cBhvr>
                                        <p:cTn id="28" dur="500"/>
                                        <p:tgtEl>
                                          <p:spTgt spid="9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9" grpId="0"/>
      <p:bldP spid="9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1083099"/>
            <a:ext cx="8526143" cy="830997"/>
          </a:xfrm>
          <a:prstGeom prst="rect">
            <a:avLst/>
          </a:prstGeom>
          <a:noFill/>
        </p:spPr>
        <p:txBody>
          <a:bodyPr wrap="square" rtlCol="0">
            <a:spAutoFit/>
          </a:bodyPr>
          <a:lstStyle/>
          <a:p>
            <a:r>
              <a:rPr lang="en-US" sz="2800" dirty="0">
                <a:solidFill>
                  <a:srgbClr val="FF0000"/>
                </a:solidFill>
                <a:latin typeface="Apple Chancery"/>
                <a:cs typeface="Apple Chancery"/>
              </a:rPr>
              <a:t>What </a:t>
            </a:r>
            <a:r>
              <a:rPr lang="en-US" sz="2000" i="1" dirty="0">
                <a:solidFill>
                  <a:srgbClr val="000000"/>
                </a:solidFill>
                <a:latin typeface="Times New Roman"/>
                <a:cs typeface="Times New Roman"/>
              </a:rPr>
              <a:t>does</a:t>
            </a:r>
            <a:r>
              <a:rPr lang="en-US" sz="2000" dirty="0">
                <a:solidFill>
                  <a:srgbClr val="000000"/>
                </a:solidFill>
                <a:latin typeface="Times New Roman"/>
                <a:cs typeface="Times New Roman"/>
              </a:rPr>
              <a:t> govern how much </a:t>
            </a:r>
            <a:r>
              <a:rPr lang="en-US" sz="2000" i="1" dirty="0">
                <a:solidFill>
                  <a:srgbClr val="000000"/>
                </a:solidFill>
                <a:latin typeface="Times New Roman"/>
                <a:cs typeface="Times New Roman"/>
              </a:rPr>
              <a:t>velocity change </a:t>
            </a:r>
            <a:r>
              <a:rPr lang="en-US" sz="2000" dirty="0">
                <a:solidFill>
                  <a:srgbClr val="000000"/>
                </a:solidFill>
                <a:latin typeface="Times New Roman"/>
                <a:cs typeface="Times New Roman"/>
              </a:rPr>
              <a:t>a body experiences under the influence of a force?  The two parameters that will matter are:  </a:t>
            </a:r>
            <a:endParaRPr lang="en-US" sz="2400" dirty="0">
              <a:latin typeface="Apple Chancery"/>
              <a:cs typeface="Apple Chancery"/>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Solution to Island Problem</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a:t>
            </a:r>
          </a:p>
        </p:txBody>
      </p:sp>
      <p:sp>
        <p:nvSpPr>
          <p:cNvPr id="9" name="TextBox 8"/>
          <p:cNvSpPr txBox="1"/>
          <p:nvPr/>
        </p:nvSpPr>
        <p:spPr>
          <a:xfrm>
            <a:off x="732156" y="2109997"/>
            <a:ext cx="8170543" cy="707886"/>
          </a:xfrm>
          <a:prstGeom prst="rect">
            <a:avLst/>
          </a:prstGeom>
          <a:noFill/>
        </p:spPr>
        <p:txBody>
          <a:bodyPr wrap="square" rtlCol="0">
            <a:spAutoFit/>
          </a:bodyPr>
          <a:lstStyle/>
          <a:p>
            <a:r>
              <a:rPr lang="en-US" sz="2000" dirty="0">
                <a:solidFill>
                  <a:srgbClr val="0000FF"/>
                </a:solidFill>
                <a:latin typeface="Apple Chancery"/>
                <a:cs typeface="Apple Chancery"/>
              </a:rPr>
              <a:t>The magnitude of the force </a:t>
            </a:r>
            <a:r>
              <a:rPr lang="en-US" sz="2000" dirty="0">
                <a:solidFill>
                  <a:srgbClr val="000000"/>
                </a:solidFill>
                <a:latin typeface="Times New Roman"/>
                <a:cs typeface="Times New Roman"/>
              </a:rPr>
              <a:t>(the bigger the force, the larger the velocity change will likely be); and</a:t>
            </a:r>
            <a:endParaRPr lang="en-US" sz="2400" dirty="0">
              <a:latin typeface="Apple Chancery"/>
              <a:cs typeface="Apple Chancery"/>
            </a:endParaRPr>
          </a:p>
        </p:txBody>
      </p:sp>
      <p:sp>
        <p:nvSpPr>
          <p:cNvPr id="12" name="TextBox 11"/>
          <p:cNvSpPr txBox="1"/>
          <p:nvPr/>
        </p:nvSpPr>
        <p:spPr>
          <a:xfrm>
            <a:off x="732156" y="3030807"/>
            <a:ext cx="8170543" cy="707886"/>
          </a:xfrm>
          <a:prstGeom prst="rect">
            <a:avLst/>
          </a:prstGeom>
          <a:noFill/>
        </p:spPr>
        <p:txBody>
          <a:bodyPr wrap="square" rtlCol="0">
            <a:spAutoFit/>
          </a:bodyPr>
          <a:lstStyle/>
          <a:p>
            <a:r>
              <a:rPr lang="en-US" sz="2000" dirty="0">
                <a:solidFill>
                  <a:srgbClr val="0000FF"/>
                </a:solidFill>
                <a:latin typeface="Apple Chancery"/>
                <a:cs typeface="Apple Chancery"/>
              </a:rPr>
              <a:t>The distance over which the force acts </a:t>
            </a:r>
            <a:r>
              <a:rPr lang="en-US" sz="2000" dirty="0">
                <a:solidFill>
                  <a:srgbClr val="000000"/>
                </a:solidFill>
                <a:latin typeface="Times New Roman"/>
                <a:cs typeface="Times New Roman"/>
              </a:rPr>
              <a:t>(the farther the force acts, the more the body will pick up speed);</a:t>
            </a:r>
            <a:endParaRPr lang="en-US" sz="2400" dirty="0">
              <a:latin typeface="Apple Chancery"/>
              <a:cs typeface="Apple Chancery"/>
            </a:endParaRPr>
          </a:p>
        </p:txBody>
      </p:sp>
      <p:sp>
        <p:nvSpPr>
          <p:cNvPr id="38" name="TextBox 37"/>
          <p:cNvSpPr txBox="1"/>
          <p:nvPr/>
        </p:nvSpPr>
        <p:spPr>
          <a:xfrm>
            <a:off x="274956" y="4010765"/>
            <a:ext cx="8526143" cy="830997"/>
          </a:xfrm>
          <a:prstGeom prst="rect">
            <a:avLst/>
          </a:prstGeom>
          <a:noFill/>
        </p:spPr>
        <p:txBody>
          <a:bodyPr wrap="square" rtlCol="0">
            <a:spAutoFit/>
          </a:bodyPr>
          <a:lstStyle/>
          <a:p>
            <a:r>
              <a:rPr lang="en-US" sz="2800" dirty="0">
                <a:solidFill>
                  <a:srgbClr val="FF0000"/>
                </a:solidFill>
                <a:latin typeface="Apple Chancery"/>
                <a:cs typeface="Apple Chancery"/>
              </a:rPr>
              <a:t>Except </a:t>
            </a:r>
            <a:r>
              <a:rPr lang="en-US" sz="2000" dirty="0">
                <a:solidFill>
                  <a:srgbClr val="000000"/>
                </a:solidFill>
                <a:latin typeface="Times New Roman"/>
                <a:cs typeface="Times New Roman"/>
              </a:rPr>
              <a:t>there is a problem with this as stated.  We will take a look at what it is shortly.</a:t>
            </a:r>
            <a:endParaRPr lang="en-US" sz="2400" dirty="0">
              <a:latin typeface="Apple Chancery"/>
              <a:cs typeface="Apple Chancery"/>
            </a:endParaRPr>
          </a:p>
        </p:txBody>
      </p:sp>
    </p:spTree>
    <p:extLst>
      <p:ext uri="{BB962C8B-B14F-4D97-AF65-F5344CB8AC3E}">
        <p14:creationId xmlns:p14="http://schemas.microsoft.com/office/powerpoint/2010/main" val="140827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p:cNvGraphicFramePr>
            <a:graphicFrameLocks noChangeAspect="1"/>
          </p:cNvGraphicFramePr>
          <p:nvPr>
            <p:extLst>
              <p:ext uri="{D42A27DB-BD31-4B8C-83A1-F6EECF244321}">
                <p14:modId xmlns:p14="http://schemas.microsoft.com/office/powerpoint/2010/main" val="3229199841"/>
              </p:ext>
            </p:extLst>
          </p:nvPr>
        </p:nvGraphicFramePr>
        <p:xfrm>
          <a:off x="2540000" y="2263775"/>
          <a:ext cx="3732212" cy="3695700"/>
        </p:xfrm>
        <a:graphic>
          <a:graphicData uri="http://schemas.openxmlformats.org/presentationml/2006/ole">
            <mc:AlternateContent xmlns:mc="http://schemas.openxmlformats.org/markup-compatibility/2006">
              <mc:Choice xmlns:v="urn:schemas-microsoft-com:vml" Requires="v">
                <p:oleObj spid="_x0000_s302680" name="Equation" r:id="rId3" imgW="2247900" imgH="2209800" progId="Equation.DSMT4">
                  <p:embed/>
                </p:oleObj>
              </mc:Choice>
              <mc:Fallback>
                <p:oleObj name="Equation" r:id="rId3" imgW="2247900" imgH="2209800" progId="Equation.DSMT4">
                  <p:embed/>
                  <p:pic>
                    <p:nvPicPr>
                      <p:cNvPr id="0" name=""/>
                      <p:cNvPicPr/>
                      <p:nvPr/>
                    </p:nvPicPr>
                    <p:blipFill>
                      <a:blip r:embed="rId4"/>
                      <a:stretch>
                        <a:fillRect/>
                      </a:stretch>
                    </p:blipFill>
                    <p:spPr>
                      <a:xfrm>
                        <a:off x="2540000" y="2263775"/>
                        <a:ext cx="3732212" cy="3695700"/>
                      </a:xfrm>
                      <a:prstGeom prst="rect">
                        <a:avLst/>
                      </a:prstGeom>
                    </p:spPr>
                  </p:pic>
                </p:oleObj>
              </mc:Fallback>
            </mc:AlternateContent>
          </a:graphicData>
        </a:graphic>
      </p:graphicFrame>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20.)</a:t>
            </a:r>
          </a:p>
        </p:txBody>
      </p:sp>
      <p:graphicFrame>
        <p:nvGraphicFramePr>
          <p:cNvPr id="25" name="Object 24"/>
          <p:cNvGraphicFramePr>
            <a:graphicFrameLocks noChangeAspect="1"/>
          </p:cNvGraphicFramePr>
          <p:nvPr>
            <p:extLst>
              <p:ext uri="{D42A27DB-BD31-4B8C-83A1-F6EECF244321}">
                <p14:modId xmlns:p14="http://schemas.microsoft.com/office/powerpoint/2010/main" val="1696389468"/>
              </p:ext>
            </p:extLst>
          </p:nvPr>
        </p:nvGraphicFramePr>
        <p:xfrm>
          <a:off x="7018337" y="727853"/>
          <a:ext cx="1884363" cy="822325"/>
        </p:xfrm>
        <a:graphic>
          <a:graphicData uri="http://schemas.openxmlformats.org/presentationml/2006/ole">
            <mc:AlternateContent xmlns:mc="http://schemas.openxmlformats.org/markup-compatibility/2006">
              <mc:Choice xmlns:v="urn:schemas-microsoft-com:vml" Requires="v">
                <p:oleObj spid="_x0000_s302681" name="Equation" r:id="rId5" imgW="1168400" imgH="508000" progId="Equation.DSMT4">
                  <p:embed/>
                </p:oleObj>
              </mc:Choice>
              <mc:Fallback>
                <p:oleObj name="Equation" r:id="rId5" imgW="1168400" imgH="508000" progId="Equation.DSMT4">
                  <p:embed/>
                  <p:pic>
                    <p:nvPicPr>
                      <p:cNvPr id="0" name=""/>
                      <p:cNvPicPr/>
                      <p:nvPr/>
                    </p:nvPicPr>
                    <p:blipFill>
                      <a:blip r:embed="rId6"/>
                      <a:stretch>
                        <a:fillRect/>
                      </a:stretch>
                    </p:blipFill>
                    <p:spPr>
                      <a:xfrm>
                        <a:off x="7018337" y="727853"/>
                        <a:ext cx="1884363" cy="822325"/>
                      </a:xfrm>
                      <a:prstGeom prst="rect">
                        <a:avLst/>
                      </a:prstGeom>
                    </p:spPr>
                  </p:pic>
                </p:oleObj>
              </mc:Fallback>
            </mc:AlternateContent>
          </a:graphicData>
        </a:graphic>
      </p:graphicFrame>
      <p:sp>
        <p:nvSpPr>
          <p:cNvPr id="7" name="TextBox 6"/>
          <p:cNvSpPr txBox="1"/>
          <p:nvPr/>
        </p:nvSpPr>
        <p:spPr>
          <a:xfrm>
            <a:off x="201361" y="280833"/>
            <a:ext cx="8588877" cy="523220"/>
          </a:xfrm>
          <a:prstGeom prst="rect">
            <a:avLst/>
          </a:prstGeom>
          <a:noFill/>
        </p:spPr>
        <p:txBody>
          <a:bodyPr wrap="square" rtlCol="0">
            <a:spAutoFit/>
          </a:bodyPr>
          <a:lstStyle/>
          <a:p>
            <a:r>
              <a:rPr lang="en-US" sz="2800" dirty="0">
                <a:solidFill>
                  <a:srgbClr val="FF0000"/>
                </a:solidFill>
                <a:latin typeface="Apple Chancery"/>
                <a:cs typeface="Apple Chancery"/>
              </a:rPr>
              <a:t>So using polar </a:t>
            </a:r>
            <a:r>
              <a:rPr lang="en-US" sz="2000" dirty="0">
                <a:latin typeface="Times New Roman"/>
                <a:cs typeface="Times New Roman"/>
              </a:rPr>
              <a:t>notation, we can write:</a:t>
            </a:r>
            <a:endParaRPr lang="en-US" sz="2000" dirty="0">
              <a:latin typeface="Apple Chancery"/>
              <a:cs typeface="Apple Chancery"/>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506429917"/>
              </p:ext>
            </p:extLst>
          </p:nvPr>
        </p:nvGraphicFramePr>
        <p:xfrm>
          <a:off x="7154863" y="206375"/>
          <a:ext cx="1576387" cy="534988"/>
        </p:xfrm>
        <a:graphic>
          <a:graphicData uri="http://schemas.openxmlformats.org/presentationml/2006/ole">
            <mc:AlternateContent xmlns:mc="http://schemas.openxmlformats.org/markup-compatibility/2006">
              <mc:Choice xmlns:v="urn:schemas-microsoft-com:vml" Requires="v">
                <p:oleObj spid="_x0000_s302682" name="Equation" r:id="rId7" imgW="977900" imgH="330200" progId="Equation.DSMT4">
                  <p:embed/>
                </p:oleObj>
              </mc:Choice>
              <mc:Fallback>
                <p:oleObj name="Equation" r:id="rId7" imgW="977900" imgH="330200" progId="Equation.DSMT4">
                  <p:embed/>
                  <p:pic>
                    <p:nvPicPr>
                      <p:cNvPr id="0" name=""/>
                      <p:cNvPicPr/>
                      <p:nvPr/>
                    </p:nvPicPr>
                    <p:blipFill>
                      <a:blip r:embed="rId8"/>
                      <a:stretch>
                        <a:fillRect/>
                      </a:stretch>
                    </p:blipFill>
                    <p:spPr>
                      <a:xfrm>
                        <a:off x="7154863" y="206375"/>
                        <a:ext cx="1576387" cy="534988"/>
                      </a:xfrm>
                      <a:prstGeom prst="rect">
                        <a:avLst/>
                      </a:prstGeom>
                    </p:spPr>
                  </p:pic>
                </p:oleObj>
              </mc:Fallback>
            </mc:AlternateContent>
          </a:graphicData>
        </a:graphic>
      </p:graphicFrame>
      <p:cxnSp>
        <p:nvCxnSpPr>
          <p:cNvPr id="3" name="Straight Connector 2"/>
          <p:cNvCxnSpPr/>
          <p:nvPr/>
        </p:nvCxnSpPr>
        <p:spPr>
          <a:xfrm flipV="1">
            <a:off x="3513137" y="3073400"/>
            <a:ext cx="792163" cy="4953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5100637" y="3321050"/>
            <a:ext cx="792163" cy="49530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0" name="Object 9"/>
          <p:cNvGraphicFramePr>
            <a:graphicFrameLocks noChangeAspect="1"/>
          </p:cNvGraphicFramePr>
          <p:nvPr>
            <p:extLst>
              <p:ext uri="{D42A27DB-BD31-4B8C-83A1-F6EECF244321}">
                <p14:modId xmlns:p14="http://schemas.microsoft.com/office/powerpoint/2010/main" val="3843901072"/>
              </p:ext>
            </p:extLst>
          </p:nvPr>
        </p:nvGraphicFramePr>
        <p:xfrm>
          <a:off x="7507288" y="1646238"/>
          <a:ext cx="881062" cy="369887"/>
        </p:xfrm>
        <a:graphic>
          <a:graphicData uri="http://schemas.openxmlformats.org/presentationml/2006/ole">
            <mc:AlternateContent xmlns:mc="http://schemas.openxmlformats.org/markup-compatibility/2006">
              <mc:Choice xmlns:v="urn:schemas-microsoft-com:vml" Requires="v">
                <p:oleObj spid="_x0000_s302683" name="Equation" r:id="rId9" imgW="546100" imgH="228600" progId="Equation.DSMT4">
                  <p:embed/>
                </p:oleObj>
              </mc:Choice>
              <mc:Fallback>
                <p:oleObj name="Equation" r:id="rId9" imgW="546100" imgH="228600" progId="Equation.DSMT4">
                  <p:embed/>
                  <p:pic>
                    <p:nvPicPr>
                      <p:cNvPr id="0" name=""/>
                      <p:cNvPicPr/>
                      <p:nvPr/>
                    </p:nvPicPr>
                    <p:blipFill>
                      <a:blip r:embed="rId10"/>
                      <a:stretch>
                        <a:fillRect/>
                      </a:stretch>
                    </p:blipFill>
                    <p:spPr>
                      <a:xfrm>
                        <a:off x="7507288" y="1646238"/>
                        <a:ext cx="881062" cy="369887"/>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029252683"/>
              </p:ext>
            </p:extLst>
          </p:nvPr>
        </p:nvGraphicFramePr>
        <p:xfrm>
          <a:off x="2540000" y="1104107"/>
          <a:ext cx="1517650" cy="1084262"/>
        </p:xfrm>
        <a:graphic>
          <a:graphicData uri="http://schemas.openxmlformats.org/presentationml/2006/ole">
            <mc:AlternateContent xmlns:mc="http://schemas.openxmlformats.org/markup-compatibility/2006">
              <mc:Choice xmlns:v="urn:schemas-microsoft-com:vml" Requires="v">
                <p:oleObj spid="_x0000_s302684" name="Equation" r:id="rId11" imgW="914400" imgH="647700" progId="Equation.DSMT4">
                  <p:embed/>
                </p:oleObj>
              </mc:Choice>
              <mc:Fallback>
                <p:oleObj name="Equation" r:id="rId11" imgW="914400" imgH="647700" progId="Equation.DSMT4">
                  <p:embed/>
                  <p:pic>
                    <p:nvPicPr>
                      <p:cNvPr id="0" name=""/>
                      <p:cNvPicPr/>
                      <p:nvPr/>
                    </p:nvPicPr>
                    <p:blipFill>
                      <a:blip r:embed="rId12"/>
                      <a:stretch>
                        <a:fillRect/>
                      </a:stretch>
                    </p:blipFill>
                    <p:spPr>
                      <a:xfrm>
                        <a:off x="2540000" y="1104107"/>
                        <a:ext cx="1517650" cy="1084262"/>
                      </a:xfrm>
                      <a:prstGeom prst="rect">
                        <a:avLst/>
                      </a:prstGeom>
                    </p:spPr>
                  </p:pic>
                </p:oleObj>
              </mc:Fallback>
            </mc:AlternateContent>
          </a:graphicData>
        </a:graphic>
      </p:graphicFrame>
    </p:spTree>
    <p:extLst>
      <p:ext uri="{BB962C8B-B14F-4D97-AF65-F5344CB8AC3E}">
        <p14:creationId xmlns:p14="http://schemas.microsoft.com/office/powerpoint/2010/main" val="411931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par>
                                <p:cTn id="13" presetID="9"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par>
                                <p:cTn id="16" presetID="9"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21.)</a:t>
            </a:r>
          </a:p>
        </p:txBody>
      </p:sp>
      <p:sp>
        <p:nvSpPr>
          <p:cNvPr id="7" name="TextBox 6"/>
          <p:cNvSpPr txBox="1"/>
          <p:nvPr/>
        </p:nvSpPr>
        <p:spPr>
          <a:xfrm>
            <a:off x="201361" y="204633"/>
            <a:ext cx="8588877" cy="523220"/>
          </a:xfrm>
          <a:prstGeom prst="rect">
            <a:avLst/>
          </a:prstGeom>
          <a:noFill/>
        </p:spPr>
        <p:txBody>
          <a:bodyPr wrap="square" rtlCol="0">
            <a:spAutoFit/>
          </a:bodyPr>
          <a:lstStyle/>
          <a:p>
            <a:r>
              <a:rPr lang="en-US" sz="2800" dirty="0">
                <a:solidFill>
                  <a:srgbClr val="FF0000"/>
                </a:solidFill>
                <a:latin typeface="Apple Chancery"/>
                <a:cs typeface="Apple Chancery"/>
              </a:rPr>
              <a:t>And using unit </a:t>
            </a:r>
            <a:r>
              <a:rPr lang="en-US" sz="2000" dirty="0">
                <a:latin typeface="Times New Roman"/>
                <a:cs typeface="Times New Roman"/>
              </a:rPr>
              <a:t>vector notation, we can write:</a:t>
            </a:r>
            <a:endParaRPr lang="en-US" sz="2000" dirty="0">
              <a:latin typeface="Apple Chancery"/>
              <a:cs typeface="Apple Chancery"/>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2549716635"/>
              </p:ext>
            </p:extLst>
          </p:nvPr>
        </p:nvGraphicFramePr>
        <p:xfrm>
          <a:off x="6238081" y="204633"/>
          <a:ext cx="1127125" cy="392112"/>
        </p:xfrm>
        <a:graphic>
          <a:graphicData uri="http://schemas.openxmlformats.org/presentationml/2006/ole">
            <mc:AlternateContent xmlns:mc="http://schemas.openxmlformats.org/markup-compatibility/2006">
              <mc:Choice xmlns:v="urn:schemas-microsoft-com:vml" Requires="v">
                <p:oleObj spid="_x0000_s307647" name="Equation" r:id="rId3" imgW="698500" imgH="241300" progId="Equation.DSMT4">
                  <p:embed/>
                </p:oleObj>
              </mc:Choice>
              <mc:Fallback>
                <p:oleObj name="Equation" r:id="rId3" imgW="698500" imgH="241300" progId="Equation.DSMT4">
                  <p:embed/>
                  <p:pic>
                    <p:nvPicPr>
                      <p:cNvPr id="0" name=""/>
                      <p:cNvPicPr/>
                      <p:nvPr/>
                    </p:nvPicPr>
                    <p:blipFill>
                      <a:blip r:embed="rId4"/>
                      <a:stretch>
                        <a:fillRect/>
                      </a:stretch>
                    </p:blipFill>
                    <p:spPr>
                      <a:xfrm>
                        <a:off x="6238081" y="204633"/>
                        <a:ext cx="1127125" cy="392112"/>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826265494"/>
              </p:ext>
            </p:extLst>
          </p:nvPr>
        </p:nvGraphicFramePr>
        <p:xfrm>
          <a:off x="6245225" y="625475"/>
          <a:ext cx="2898775" cy="588963"/>
        </p:xfrm>
        <a:graphic>
          <a:graphicData uri="http://schemas.openxmlformats.org/presentationml/2006/ole">
            <mc:AlternateContent xmlns:mc="http://schemas.openxmlformats.org/markup-compatibility/2006">
              <mc:Choice xmlns:v="urn:schemas-microsoft-com:vml" Requires="v">
                <p:oleObj spid="_x0000_s307648" name="Equation" r:id="rId5" imgW="1790700" imgH="368300" progId="Equation.DSMT4">
                  <p:embed/>
                </p:oleObj>
              </mc:Choice>
              <mc:Fallback>
                <p:oleObj name="Equation" r:id="rId5" imgW="1790700" imgH="368300" progId="Equation.DSMT4">
                  <p:embed/>
                  <p:pic>
                    <p:nvPicPr>
                      <p:cNvPr id="0" name=""/>
                      <p:cNvPicPr/>
                      <p:nvPr/>
                    </p:nvPicPr>
                    <p:blipFill>
                      <a:blip r:embed="rId6"/>
                      <a:stretch>
                        <a:fillRect/>
                      </a:stretch>
                    </p:blipFill>
                    <p:spPr>
                      <a:xfrm>
                        <a:off x="6245225" y="625475"/>
                        <a:ext cx="2898775" cy="58896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4056713662"/>
              </p:ext>
            </p:extLst>
          </p:nvPr>
        </p:nvGraphicFramePr>
        <p:xfrm>
          <a:off x="2235200" y="2122488"/>
          <a:ext cx="2376488" cy="2517775"/>
        </p:xfrm>
        <a:graphic>
          <a:graphicData uri="http://schemas.openxmlformats.org/presentationml/2006/ole">
            <mc:AlternateContent xmlns:mc="http://schemas.openxmlformats.org/markup-compatibility/2006">
              <mc:Choice xmlns:v="urn:schemas-microsoft-com:vml" Requires="v">
                <p:oleObj spid="_x0000_s307649" name="Equation" r:id="rId7" imgW="1473200" imgH="1549400" progId="Equation.DSMT4">
                  <p:embed/>
                </p:oleObj>
              </mc:Choice>
              <mc:Fallback>
                <p:oleObj name="Equation" r:id="rId7" imgW="1473200" imgH="1549400" progId="Equation.DSMT4">
                  <p:embed/>
                  <p:pic>
                    <p:nvPicPr>
                      <p:cNvPr id="0" name=""/>
                      <p:cNvPicPr/>
                      <p:nvPr/>
                    </p:nvPicPr>
                    <p:blipFill>
                      <a:blip r:embed="rId8"/>
                      <a:stretch>
                        <a:fillRect/>
                      </a:stretch>
                    </p:blipFill>
                    <p:spPr>
                      <a:xfrm>
                        <a:off x="2235200" y="2122488"/>
                        <a:ext cx="2376488" cy="2517775"/>
                      </a:xfrm>
                      <a:prstGeom prst="rect">
                        <a:avLst/>
                      </a:prstGeom>
                    </p:spPr>
                  </p:pic>
                </p:oleObj>
              </mc:Fallback>
            </mc:AlternateContent>
          </a:graphicData>
        </a:graphic>
      </p:graphicFrame>
      <p:sp>
        <p:nvSpPr>
          <p:cNvPr id="14" name="TextBox 13"/>
          <p:cNvSpPr txBox="1"/>
          <p:nvPr/>
        </p:nvSpPr>
        <p:spPr>
          <a:xfrm>
            <a:off x="201361" y="4827433"/>
            <a:ext cx="8588877" cy="830997"/>
          </a:xfrm>
          <a:prstGeom prst="rect">
            <a:avLst/>
          </a:prstGeom>
          <a:noFill/>
        </p:spPr>
        <p:txBody>
          <a:bodyPr wrap="square" rtlCol="0">
            <a:spAutoFit/>
          </a:bodyPr>
          <a:lstStyle/>
          <a:p>
            <a:r>
              <a:rPr lang="en-US" sz="2800" dirty="0">
                <a:solidFill>
                  <a:srgbClr val="FF0000"/>
                </a:solidFill>
                <a:latin typeface="Apple Chancery"/>
                <a:cs typeface="Apple Chancery"/>
              </a:rPr>
              <a:t>Great jumping huzzahs</a:t>
            </a:r>
            <a:r>
              <a:rPr lang="en-US" sz="2000" dirty="0">
                <a:latin typeface="Times New Roman"/>
                <a:cs typeface="Times New Roman"/>
              </a:rPr>
              <a:t> . . . same work value using either notation!  </a:t>
            </a:r>
            <a:r>
              <a:rPr lang="en-US" sz="2000" dirty="0" err="1">
                <a:latin typeface="Times New Roman"/>
                <a:cs typeface="Times New Roman"/>
              </a:rPr>
              <a:t>Aint</a:t>
            </a:r>
            <a:r>
              <a:rPr lang="en-US" sz="2000" dirty="0">
                <a:latin typeface="Times New Roman"/>
                <a:cs typeface="Times New Roman"/>
              </a:rPr>
              <a:t> physics grand!  </a:t>
            </a:r>
            <a:endParaRPr lang="en-US" sz="2000" dirty="0">
              <a:latin typeface="Apple Chancery"/>
              <a:cs typeface="Apple Chancery"/>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764235581"/>
              </p:ext>
            </p:extLst>
          </p:nvPr>
        </p:nvGraphicFramePr>
        <p:xfrm>
          <a:off x="2247900" y="1012924"/>
          <a:ext cx="1474787" cy="1052512"/>
        </p:xfrm>
        <a:graphic>
          <a:graphicData uri="http://schemas.openxmlformats.org/presentationml/2006/ole">
            <mc:AlternateContent xmlns:mc="http://schemas.openxmlformats.org/markup-compatibility/2006">
              <mc:Choice xmlns:v="urn:schemas-microsoft-com:vml" Requires="v">
                <p:oleObj spid="_x0000_s307650" name="Equation" r:id="rId9" imgW="914400" imgH="647700" progId="Equation.DSMT4">
                  <p:embed/>
                </p:oleObj>
              </mc:Choice>
              <mc:Fallback>
                <p:oleObj name="Equation" r:id="rId9" imgW="914400" imgH="647700" progId="Equation.DSMT4">
                  <p:embed/>
                  <p:pic>
                    <p:nvPicPr>
                      <p:cNvPr id="0" name=""/>
                      <p:cNvPicPr/>
                      <p:nvPr/>
                    </p:nvPicPr>
                    <p:blipFill>
                      <a:blip r:embed="rId10"/>
                      <a:stretch>
                        <a:fillRect/>
                      </a:stretch>
                    </p:blipFill>
                    <p:spPr>
                      <a:xfrm>
                        <a:off x="2247900" y="1012924"/>
                        <a:ext cx="1474787" cy="1052512"/>
                      </a:xfrm>
                      <a:prstGeom prst="rect">
                        <a:avLst/>
                      </a:prstGeom>
                    </p:spPr>
                  </p:pic>
                </p:oleObj>
              </mc:Fallback>
            </mc:AlternateContent>
          </a:graphicData>
        </a:graphic>
      </p:graphicFrame>
    </p:spTree>
    <p:extLst>
      <p:ext uri="{BB962C8B-B14F-4D97-AF65-F5344CB8AC3E}">
        <p14:creationId xmlns:p14="http://schemas.microsoft.com/office/powerpoint/2010/main" val="313494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Box 117"/>
          <p:cNvSpPr txBox="1"/>
          <p:nvPr/>
        </p:nvSpPr>
        <p:spPr>
          <a:xfrm>
            <a:off x="566967" y="1903132"/>
            <a:ext cx="8347578" cy="1384995"/>
          </a:xfrm>
          <a:prstGeom prst="rect">
            <a:avLst/>
          </a:prstGeom>
          <a:noFill/>
        </p:spPr>
        <p:txBody>
          <a:bodyPr wrap="square" rtlCol="0">
            <a:spAutoFit/>
          </a:bodyPr>
          <a:lstStyle/>
          <a:p>
            <a:r>
              <a:rPr lang="en-US" sz="2400" dirty="0">
                <a:solidFill>
                  <a:srgbClr val="FF0000"/>
                </a:solidFill>
                <a:latin typeface="Apple Chancery"/>
                <a:cs typeface="Apple Chancery"/>
              </a:rPr>
              <a:t>Noting </a:t>
            </a:r>
            <a:r>
              <a:rPr lang="en-US" sz="2000" dirty="0">
                <a:solidFill>
                  <a:srgbClr val="000000"/>
                </a:solidFill>
                <a:latin typeface="Times New Roman"/>
                <a:cs typeface="Times New Roman"/>
              </a:rPr>
              <a:t>that the last problem used                         to come to solutions, and give that integrals yields </a:t>
            </a:r>
            <a:r>
              <a:rPr lang="en-US" sz="2000" i="1" dirty="0">
                <a:solidFill>
                  <a:srgbClr val="000000"/>
                </a:solidFill>
                <a:latin typeface="Times New Roman"/>
                <a:cs typeface="Times New Roman"/>
              </a:rPr>
              <a:t>areas under curves</a:t>
            </a:r>
            <a:r>
              <a:rPr lang="en-US" sz="2000" dirty="0">
                <a:solidFill>
                  <a:srgbClr val="000000"/>
                </a:solidFill>
                <a:latin typeface="Times New Roman"/>
                <a:cs typeface="Times New Roman"/>
              </a:rPr>
              <a:t>, it pretty much makes sense that the amount of work a force does as a body moves in, say, the x-direction is equal to the </a:t>
            </a:r>
            <a:r>
              <a:rPr lang="en-US" sz="2000" i="1" dirty="0">
                <a:solidFill>
                  <a:srgbClr val="FF0000"/>
                </a:solidFill>
                <a:latin typeface="Times New Roman"/>
                <a:cs typeface="Times New Roman"/>
              </a:rPr>
              <a:t>area under </a:t>
            </a:r>
            <a:r>
              <a:rPr lang="en-US" sz="2000" dirty="0">
                <a:solidFill>
                  <a:srgbClr val="000000"/>
                </a:solidFill>
                <a:latin typeface="Times New Roman"/>
                <a:cs typeface="Times New Roman"/>
              </a:rPr>
              <a:t>the </a:t>
            </a:r>
            <a:r>
              <a:rPr lang="en-US" sz="2000" i="1" dirty="0">
                <a:solidFill>
                  <a:srgbClr val="FF0000"/>
                </a:solidFill>
                <a:latin typeface="Times New Roman"/>
                <a:cs typeface="Times New Roman"/>
              </a:rPr>
              <a:t>force versus x-displacement </a:t>
            </a:r>
            <a:r>
              <a:rPr lang="en-US" sz="2000" dirty="0">
                <a:solidFill>
                  <a:srgbClr val="FF0000"/>
                </a:solidFill>
                <a:latin typeface="Times New Roman"/>
                <a:cs typeface="Times New Roman"/>
              </a:rPr>
              <a:t>graph.</a:t>
            </a:r>
            <a:endParaRPr lang="en-US" sz="2400" dirty="0">
              <a:latin typeface="Apple Chancery"/>
              <a:cs typeface="Apple Chancery"/>
            </a:endParaRPr>
          </a:p>
        </p:txBody>
      </p:sp>
      <p:sp>
        <p:nvSpPr>
          <p:cNvPr id="24" name="TextBox 23"/>
          <p:cNvSpPr txBox="1"/>
          <p:nvPr/>
        </p:nvSpPr>
        <p:spPr>
          <a:xfrm>
            <a:off x="0" y="0"/>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Force </a:t>
            </a:r>
            <a:r>
              <a:rPr lang="en-US" sz="4800" dirty="0" err="1">
                <a:solidFill>
                  <a:srgbClr val="FF0000"/>
                </a:solidFill>
                <a:latin typeface="Apple Chancery"/>
                <a:cs typeface="Apple Chancery"/>
              </a:rPr>
              <a:t>vs</a:t>
            </a:r>
            <a:r>
              <a:rPr lang="en-US" sz="4800" dirty="0">
                <a:solidFill>
                  <a:srgbClr val="FF0000"/>
                </a:solidFill>
                <a:latin typeface="Apple Chancery"/>
                <a:cs typeface="Apple Chancery"/>
              </a:rPr>
              <a:t> Displacement Graphs</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22.)</a:t>
            </a:r>
          </a:p>
        </p:txBody>
      </p:sp>
      <p:sp>
        <p:nvSpPr>
          <p:cNvPr id="38" name="TextBox 37"/>
          <p:cNvSpPr txBox="1"/>
          <p:nvPr/>
        </p:nvSpPr>
        <p:spPr>
          <a:xfrm>
            <a:off x="237623" y="1005164"/>
            <a:ext cx="8347578" cy="892552"/>
          </a:xfrm>
          <a:prstGeom prst="rect">
            <a:avLst/>
          </a:prstGeom>
          <a:noFill/>
        </p:spPr>
        <p:txBody>
          <a:bodyPr wrap="square" rtlCol="0">
            <a:spAutoFit/>
          </a:bodyPr>
          <a:lstStyle/>
          <a:p>
            <a:r>
              <a:rPr lang="en-US" sz="3200" dirty="0">
                <a:solidFill>
                  <a:srgbClr val="FF0000"/>
                </a:solidFill>
                <a:latin typeface="Apple Chancery"/>
                <a:cs typeface="Apple Chancery"/>
              </a:rPr>
              <a:t>As a small </a:t>
            </a:r>
            <a:r>
              <a:rPr lang="en-US" sz="2000" dirty="0">
                <a:solidFill>
                  <a:srgbClr val="000000"/>
                </a:solidFill>
                <a:latin typeface="Times New Roman"/>
                <a:cs typeface="Times New Roman"/>
              </a:rPr>
              <a:t>aside, how are </a:t>
            </a:r>
            <a:r>
              <a:rPr lang="en-US" sz="2000" i="1" dirty="0">
                <a:solidFill>
                  <a:srgbClr val="FF0000"/>
                </a:solidFill>
                <a:latin typeface="Times New Roman"/>
                <a:cs typeface="Times New Roman"/>
              </a:rPr>
              <a:t>force versus displacement </a:t>
            </a:r>
            <a:r>
              <a:rPr lang="en-US" sz="2000" dirty="0">
                <a:solidFill>
                  <a:srgbClr val="FF0000"/>
                </a:solidFill>
                <a:latin typeface="Times New Roman"/>
                <a:cs typeface="Times New Roman"/>
              </a:rPr>
              <a:t>graphs </a:t>
            </a:r>
            <a:r>
              <a:rPr lang="en-US" sz="2000" dirty="0">
                <a:solidFill>
                  <a:srgbClr val="000000"/>
                </a:solidFill>
                <a:latin typeface="Times New Roman"/>
                <a:cs typeface="Times New Roman"/>
              </a:rPr>
              <a:t>related to </a:t>
            </a:r>
            <a:r>
              <a:rPr lang="en-US" sz="2000" i="1" dirty="0">
                <a:solidFill>
                  <a:srgbClr val="0000FF"/>
                </a:solidFill>
                <a:latin typeface="Times New Roman"/>
                <a:cs typeface="Times New Roman"/>
              </a:rPr>
              <a:t>work</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quantities?  </a:t>
            </a:r>
            <a:endParaRPr lang="en-US" sz="2400" dirty="0">
              <a:latin typeface="Apple Chancery"/>
              <a:cs typeface="Apple Chancery"/>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708990445"/>
              </p:ext>
            </p:extLst>
          </p:nvPr>
        </p:nvGraphicFramePr>
        <p:xfrm>
          <a:off x="4257794" y="1868376"/>
          <a:ext cx="1539875" cy="552450"/>
        </p:xfrm>
        <a:graphic>
          <a:graphicData uri="http://schemas.openxmlformats.org/presentationml/2006/ole">
            <mc:AlternateContent xmlns:mc="http://schemas.openxmlformats.org/markup-compatibility/2006">
              <mc:Choice xmlns:v="urn:schemas-microsoft-com:vml" Requires="v">
                <p:oleObj spid="_x0000_s858543" name="Equation" r:id="rId3" imgW="927100" imgH="330200" progId="Equation.DSMT4">
                  <p:embed/>
                </p:oleObj>
              </mc:Choice>
              <mc:Fallback>
                <p:oleObj name="Equation" r:id="rId3" imgW="927100" imgH="330200" progId="Equation.DSMT4">
                  <p:embed/>
                  <p:pic>
                    <p:nvPicPr>
                      <p:cNvPr id="0" name=""/>
                      <p:cNvPicPr/>
                      <p:nvPr/>
                    </p:nvPicPr>
                    <p:blipFill>
                      <a:blip r:embed="rId4"/>
                      <a:stretch>
                        <a:fillRect/>
                      </a:stretch>
                    </p:blipFill>
                    <p:spPr>
                      <a:xfrm>
                        <a:off x="4257794" y="1868376"/>
                        <a:ext cx="1539875" cy="552450"/>
                      </a:xfrm>
                      <a:prstGeom prst="rect">
                        <a:avLst/>
                      </a:prstGeom>
                    </p:spPr>
                  </p:pic>
                </p:oleObj>
              </mc:Fallback>
            </mc:AlternateContent>
          </a:graphicData>
        </a:graphic>
      </p:graphicFrame>
      <p:sp>
        <p:nvSpPr>
          <p:cNvPr id="22" name="TextBox 21"/>
          <p:cNvSpPr txBox="1"/>
          <p:nvPr/>
        </p:nvSpPr>
        <p:spPr>
          <a:xfrm>
            <a:off x="189197" y="3554208"/>
            <a:ext cx="2719103" cy="1631216"/>
          </a:xfrm>
          <a:prstGeom prst="rect">
            <a:avLst/>
          </a:prstGeom>
          <a:noFill/>
        </p:spPr>
        <p:txBody>
          <a:bodyPr wrap="square" rtlCol="0">
            <a:spAutoFit/>
          </a:bodyPr>
          <a:lstStyle/>
          <a:p>
            <a:r>
              <a:rPr lang="en-US" sz="2000" dirty="0">
                <a:solidFill>
                  <a:srgbClr val="FF0000"/>
                </a:solidFill>
                <a:latin typeface="Apple Chancery"/>
                <a:cs typeface="Apple Chancery"/>
              </a:rPr>
              <a:t>So how much</a:t>
            </a:r>
            <a:r>
              <a:rPr lang="en-US" sz="2000" dirty="0">
                <a:solidFill>
                  <a:srgbClr val="000000"/>
                </a:solidFill>
                <a:latin typeface="Times New Roman"/>
                <a:cs typeface="Times New Roman"/>
              </a:rPr>
              <a:t> </a:t>
            </a:r>
            <a:r>
              <a:rPr lang="en-US" sz="2000" i="1" dirty="0">
                <a:solidFill>
                  <a:srgbClr val="FF0000"/>
                </a:solidFill>
                <a:latin typeface="Times New Roman"/>
                <a:cs typeface="Times New Roman"/>
              </a:rPr>
              <a:t>work</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does the force graphed to the right do as the body moves </a:t>
            </a:r>
            <a:r>
              <a:rPr lang="en-US" sz="2000" dirty="0">
                <a:solidFill>
                  <a:srgbClr val="FF0000"/>
                </a:solidFill>
                <a:latin typeface="Times New Roman"/>
                <a:cs typeface="Times New Roman"/>
              </a:rPr>
              <a:t>from x = 1 meter to x = 6 meters? </a:t>
            </a:r>
            <a:endParaRPr lang="en-US" sz="2400" dirty="0">
              <a:solidFill>
                <a:srgbClr val="FF0000"/>
              </a:solidFill>
              <a:latin typeface="Apple Chancery"/>
              <a:cs typeface="Apple Chancery"/>
            </a:endParaRPr>
          </a:p>
        </p:txBody>
      </p:sp>
      <p:sp>
        <p:nvSpPr>
          <p:cNvPr id="119" name="TextBox 118"/>
          <p:cNvSpPr txBox="1"/>
          <p:nvPr/>
        </p:nvSpPr>
        <p:spPr>
          <a:xfrm>
            <a:off x="411442" y="5190852"/>
            <a:ext cx="2719103" cy="1015663"/>
          </a:xfrm>
          <a:prstGeom prst="rect">
            <a:avLst/>
          </a:prstGeom>
          <a:noFill/>
        </p:spPr>
        <p:txBody>
          <a:bodyPr wrap="square" rtlCol="0">
            <a:spAutoFit/>
          </a:bodyPr>
          <a:lstStyle/>
          <a:p>
            <a:r>
              <a:rPr lang="en-US" sz="2000" dirty="0">
                <a:solidFill>
                  <a:srgbClr val="FF0000"/>
                </a:solidFill>
                <a:latin typeface="Apple Chancery"/>
                <a:cs typeface="Apple Chancery"/>
              </a:rPr>
              <a:t>Solution: </a:t>
            </a:r>
            <a:r>
              <a:rPr lang="en-US" sz="2000" dirty="0">
                <a:solidFill>
                  <a:srgbClr val="000000"/>
                </a:solidFill>
                <a:latin typeface="Times New Roman"/>
                <a:cs typeface="Times New Roman"/>
              </a:rPr>
              <a:t>the </a:t>
            </a:r>
            <a:r>
              <a:rPr lang="en-US" sz="2000" dirty="0">
                <a:solidFill>
                  <a:srgbClr val="0000FF"/>
                </a:solidFill>
                <a:latin typeface="Times New Roman"/>
                <a:cs typeface="Times New Roman"/>
              </a:rPr>
              <a:t>area</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under the graph </a:t>
            </a:r>
            <a:r>
              <a:rPr lang="en-US" sz="2000" dirty="0">
                <a:solidFill>
                  <a:srgbClr val="FF0000"/>
                </a:solidFill>
                <a:latin typeface="Times New Roman"/>
                <a:cs typeface="Times New Roman"/>
              </a:rPr>
              <a:t>above the axis is positive </a:t>
            </a:r>
            <a:r>
              <a:rPr lang="en-US" sz="2000" dirty="0">
                <a:solidFill>
                  <a:srgbClr val="000000"/>
                </a:solidFill>
                <a:latin typeface="Times New Roman"/>
                <a:cs typeface="Times New Roman"/>
              </a:rPr>
              <a:t>and </a:t>
            </a:r>
            <a:r>
              <a:rPr lang="en-US" sz="2000" dirty="0">
                <a:solidFill>
                  <a:srgbClr val="FF0000"/>
                </a:solidFill>
                <a:latin typeface="Times New Roman"/>
                <a:cs typeface="Times New Roman"/>
              </a:rPr>
              <a:t>below is</a:t>
            </a:r>
            <a:endParaRPr lang="en-US" sz="2400" dirty="0">
              <a:solidFill>
                <a:srgbClr val="FF0000"/>
              </a:solidFill>
              <a:latin typeface="Apple Chancery"/>
              <a:cs typeface="Apple Chancery"/>
            </a:endParaRPr>
          </a:p>
        </p:txBody>
      </p:sp>
      <p:sp>
        <p:nvSpPr>
          <p:cNvPr id="120" name="TextBox 119"/>
          <p:cNvSpPr txBox="1"/>
          <p:nvPr/>
        </p:nvSpPr>
        <p:spPr>
          <a:xfrm>
            <a:off x="411442" y="6111270"/>
            <a:ext cx="7604219" cy="400110"/>
          </a:xfrm>
          <a:prstGeom prst="rect">
            <a:avLst/>
          </a:prstGeom>
          <a:noFill/>
        </p:spPr>
        <p:txBody>
          <a:bodyPr wrap="square" rtlCol="0">
            <a:spAutoFit/>
          </a:bodyPr>
          <a:lstStyle/>
          <a:p>
            <a:r>
              <a:rPr lang="en-US" sz="2000" dirty="0">
                <a:solidFill>
                  <a:srgbClr val="FF0000"/>
                </a:solidFill>
                <a:latin typeface="Times New Roman"/>
                <a:cs typeface="Times New Roman"/>
              </a:rPr>
              <a:t>negative</a:t>
            </a:r>
            <a:r>
              <a:rPr lang="en-US" sz="2000" dirty="0">
                <a:solidFill>
                  <a:srgbClr val="000000"/>
                </a:solidFill>
                <a:latin typeface="Times New Roman"/>
                <a:cs typeface="Times New Roman"/>
              </a:rPr>
              <a:t>, so at .25 joules per square the solution is </a:t>
            </a:r>
            <a:r>
              <a:rPr lang="en-US" sz="2000" dirty="0">
                <a:solidFill>
                  <a:srgbClr val="008000"/>
                </a:solidFill>
                <a:latin typeface="Times New Roman"/>
                <a:cs typeface="Times New Roman"/>
              </a:rPr>
              <a:t>6.5 joules</a:t>
            </a:r>
            <a:r>
              <a:rPr lang="en-US" sz="2000" dirty="0">
                <a:solidFill>
                  <a:srgbClr val="000000"/>
                </a:solidFill>
                <a:latin typeface="Times New Roman"/>
                <a:cs typeface="Times New Roman"/>
              </a:rPr>
              <a:t>.</a:t>
            </a:r>
            <a:endParaRPr lang="en-US" sz="2400" dirty="0">
              <a:latin typeface="Apple Chancery"/>
              <a:cs typeface="Apple Chancery"/>
            </a:endParaRPr>
          </a:p>
        </p:txBody>
      </p:sp>
      <p:grpSp>
        <p:nvGrpSpPr>
          <p:cNvPr id="8" name="Group 7"/>
          <p:cNvGrpSpPr/>
          <p:nvPr/>
        </p:nvGrpSpPr>
        <p:grpSpPr>
          <a:xfrm>
            <a:off x="3032125" y="3303588"/>
            <a:ext cx="6111875" cy="2463055"/>
            <a:chOff x="3032125" y="3303588"/>
            <a:chExt cx="6111875" cy="2463055"/>
          </a:xfrm>
        </p:grpSpPr>
        <p:cxnSp>
          <p:nvCxnSpPr>
            <p:cNvPr id="25" name="Straight Connector 24"/>
            <p:cNvCxnSpPr/>
            <p:nvPr/>
          </p:nvCxnSpPr>
          <p:spPr>
            <a:xfrm>
              <a:off x="3520276" y="5611440"/>
              <a:ext cx="5364953"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3520276" y="5459040"/>
              <a:ext cx="5364953"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520276" y="5306640"/>
              <a:ext cx="5364953"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3520276" y="5154240"/>
              <a:ext cx="5364953"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520276" y="5001840"/>
              <a:ext cx="5364953"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520276" y="4849440"/>
              <a:ext cx="5364953"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pSp>
          <p:nvGrpSpPr>
            <p:cNvPr id="34" name="Group 33"/>
            <p:cNvGrpSpPr/>
            <p:nvPr/>
          </p:nvGrpSpPr>
          <p:grpSpPr>
            <a:xfrm>
              <a:off x="3520276" y="3782640"/>
              <a:ext cx="5364953" cy="914400"/>
              <a:chOff x="1048547" y="1144215"/>
              <a:chExt cx="7079457" cy="914400"/>
            </a:xfrm>
          </p:grpSpPr>
          <p:cxnSp>
            <p:nvCxnSpPr>
              <p:cNvPr id="111" name="Straight Connector 110"/>
              <p:cNvCxnSpPr/>
              <p:nvPr/>
            </p:nvCxnSpPr>
            <p:spPr>
              <a:xfrm>
                <a:off x="1048547" y="2058615"/>
                <a:ext cx="7079457"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1048547" y="1906215"/>
                <a:ext cx="7079457"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1048547" y="1753815"/>
                <a:ext cx="7079457"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1048547" y="1601415"/>
                <a:ext cx="7079457"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1048547" y="1449015"/>
                <a:ext cx="7079457"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1048547" y="1296615"/>
                <a:ext cx="7079457"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1048547" y="1144215"/>
                <a:ext cx="7079457"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pSp>
        <p:cxnSp>
          <p:nvCxnSpPr>
            <p:cNvPr id="35" name="Straight Connector 34"/>
            <p:cNvCxnSpPr/>
            <p:nvPr/>
          </p:nvCxnSpPr>
          <p:spPr>
            <a:xfrm>
              <a:off x="3520276"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672675"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825074"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977473"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129872"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282271"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434670"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587069"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739468"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891867"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044266"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5196665"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5349064"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5501463"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5653862"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5806261"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5958660"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6111059"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6263458"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6415857"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6568256"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6720655"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6873054"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7025453"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7177852"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330251"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7482650"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7635049"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7787448"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939847"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8092246"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8244645"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8397044"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8549443"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8701842" y="3580655"/>
              <a:ext cx="0" cy="2030785"/>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82" name="Object 81"/>
            <p:cNvGraphicFramePr>
              <a:graphicFrameLocks noChangeAspect="1"/>
            </p:cNvGraphicFramePr>
            <p:nvPr>
              <p:extLst>
                <p:ext uri="{D42A27DB-BD31-4B8C-83A1-F6EECF244321}">
                  <p14:modId xmlns:p14="http://schemas.microsoft.com/office/powerpoint/2010/main" val="1602831473"/>
                </p:ext>
              </p:extLst>
            </p:nvPr>
          </p:nvGraphicFramePr>
          <p:xfrm>
            <a:off x="4059232" y="4574009"/>
            <a:ext cx="165100" cy="246062"/>
          </p:xfrm>
          <a:graphic>
            <a:graphicData uri="http://schemas.openxmlformats.org/presentationml/2006/ole">
              <mc:AlternateContent xmlns:mc="http://schemas.openxmlformats.org/markup-compatibility/2006">
                <mc:Choice xmlns:v="urn:schemas-microsoft-com:vml" Requires="v">
                  <p:oleObj spid="_x0000_s858544" name="Equation" r:id="rId5" imgW="101600" imgH="152400" progId="Equation.DSMT4">
                    <p:embed/>
                  </p:oleObj>
                </mc:Choice>
                <mc:Fallback>
                  <p:oleObj name="Equation" r:id="rId5" imgW="101600" imgH="152400" progId="Equation.DSMT4">
                    <p:embed/>
                    <p:pic>
                      <p:nvPicPr>
                        <p:cNvPr id="0" name=""/>
                        <p:cNvPicPr/>
                        <p:nvPr/>
                      </p:nvPicPr>
                      <p:blipFill>
                        <a:blip r:embed="rId6"/>
                        <a:stretch>
                          <a:fillRect/>
                        </a:stretch>
                      </p:blipFill>
                      <p:spPr>
                        <a:xfrm>
                          <a:off x="4059232" y="4574009"/>
                          <a:ext cx="165100" cy="246062"/>
                        </a:xfrm>
                        <a:prstGeom prst="rect">
                          <a:avLst/>
                        </a:prstGeom>
                      </p:spPr>
                    </p:pic>
                  </p:oleObj>
                </mc:Fallback>
              </mc:AlternateContent>
            </a:graphicData>
          </a:graphic>
        </p:graphicFrame>
        <p:graphicFrame>
          <p:nvGraphicFramePr>
            <p:cNvPr id="83" name="Object 82"/>
            <p:cNvGraphicFramePr>
              <a:graphicFrameLocks noChangeAspect="1"/>
            </p:cNvGraphicFramePr>
            <p:nvPr>
              <p:extLst>
                <p:ext uri="{D42A27DB-BD31-4B8C-83A1-F6EECF244321}">
                  <p14:modId xmlns:p14="http://schemas.microsoft.com/office/powerpoint/2010/main" val="1259871316"/>
                </p:ext>
              </p:extLst>
            </p:nvPr>
          </p:nvGraphicFramePr>
          <p:xfrm>
            <a:off x="4636280" y="4574009"/>
            <a:ext cx="206375" cy="246062"/>
          </p:xfrm>
          <a:graphic>
            <a:graphicData uri="http://schemas.openxmlformats.org/presentationml/2006/ole">
              <mc:AlternateContent xmlns:mc="http://schemas.openxmlformats.org/markup-compatibility/2006">
                <mc:Choice xmlns:v="urn:schemas-microsoft-com:vml" Requires="v">
                  <p:oleObj spid="_x0000_s858545" name="Equation" r:id="rId7" imgW="127000" imgH="152400" progId="Equation.DSMT4">
                    <p:embed/>
                  </p:oleObj>
                </mc:Choice>
                <mc:Fallback>
                  <p:oleObj name="Equation" r:id="rId7" imgW="127000" imgH="152400" progId="Equation.DSMT4">
                    <p:embed/>
                    <p:pic>
                      <p:nvPicPr>
                        <p:cNvPr id="0" name=""/>
                        <p:cNvPicPr/>
                        <p:nvPr/>
                      </p:nvPicPr>
                      <p:blipFill>
                        <a:blip r:embed="rId8"/>
                        <a:stretch>
                          <a:fillRect/>
                        </a:stretch>
                      </p:blipFill>
                      <p:spPr>
                        <a:xfrm>
                          <a:off x="4636280" y="4574009"/>
                          <a:ext cx="206375" cy="246062"/>
                        </a:xfrm>
                        <a:prstGeom prst="rect">
                          <a:avLst/>
                        </a:prstGeom>
                      </p:spPr>
                    </p:pic>
                  </p:oleObj>
                </mc:Fallback>
              </mc:AlternateContent>
            </a:graphicData>
          </a:graphic>
        </p:graphicFrame>
        <p:graphicFrame>
          <p:nvGraphicFramePr>
            <p:cNvPr id="84" name="Object 83"/>
            <p:cNvGraphicFramePr>
              <a:graphicFrameLocks noChangeAspect="1"/>
            </p:cNvGraphicFramePr>
            <p:nvPr>
              <p:extLst>
                <p:ext uri="{D42A27DB-BD31-4B8C-83A1-F6EECF244321}">
                  <p14:modId xmlns:p14="http://schemas.microsoft.com/office/powerpoint/2010/main" val="3560256878"/>
                </p:ext>
              </p:extLst>
            </p:nvPr>
          </p:nvGraphicFramePr>
          <p:xfrm>
            <a:off x="5257795" y="4574009"/>
            <a:ext cx="185737" cy="246062"/>
          </p:xfrm>
          <a:graphic>
            <a:graphicData uri="http://schemas.openxmlformats.org/presentationml/2006/ole">
              <mc:AlternateContent xmlns:mc="http://schemas.openxmlformats.org/markup-compatibility/2006">
                <mc:Choice xmlns:v="urn:schemas-microsoft-com:vml" Requires="v">
                  <p:oleObj spid="_x0000_s858546" name="Equation" r:id="rId9" imgW="114300" imgH="152400" progId="Equation.DSMT4">
                    <p:embed/>
                  </p:oleObj>
                </mc:Choice>
                <mc:Fallback>
                  <p:oleObj name="Equation" r:id="rId9" imgW="114300" imgH="152400" progId="Equation.DSMT4">
                    <p:embed/>
                    <p:pic>
                      <p:nvPicPr>
                        <p:cNvPr id="0" name=""/>
                        <p:cNvPicPr/>
                        <p:nvPr/>
                      </p:nvPicPr>
                      <p:blipFill>
                        <a:blip r:embed="rId10"/>
                        <a:stretch>
                          <a:fillRect/>
                        </a:stretch>
                      </p:blipFill>
                      <p:spPr>
                        <a:xfrm>
                          <a:off x="5257795" y="4574009"/>
                          <a:ext cx="185737" cy="246062"/>
                        </a:xfrm>
                        <a:prstGeom prst="rect">
                          <a:avLst/>
                        </a:prstGeom>
                      </p:spPr>
                    </p:pic>
                  </p:oleObj>
                </mc:Fallback>
              </mc:AlternateContent>
            </a:graphicData>
          </a:graphic>
        </p:graphicFrame>
        <p:graphicFrame>
          <p:nvGraphicFramePr>
            <p:cNvPr id="85" name="Object 84"/>
            <p:cNvGraphicFramePr>
              <a:graphicFrameLocks noChangeAspect="1"/>
            </p:cNvGraphicFramePr>
            <p:nvPr>
              <p:extLst>
                <p:ext uri="{D42A27DB-BD31-4B8C-83A1-F6EECF244321}">
                  <p14:modId xmlns:p14="http://schemas.microsoft.com/office/powerpoint/2010/main" val="4046809414"/>
                </p:ext>
              </p:extLst>
            </p:nvPr>
          </p:nvGraphicFramePr>
          <p:xfrm>
            <a:off x="5855472" y="4574009"/>
            <a:ext cx="206375" cy="246062"/>
          </p:xfrm>
          <a:graphic>
            <a:graphicData uri="http://schemas.openxmlformats.org/presentationml/2006/ole">
              <mc:AlternateContent xmlns:mc="http://schemas.openxmlformats.org/markup-compatibility/2006">
                <mc:Choice xmlns:v="urn:schemas-microsoft-com:vml" Requires="v">
                  <p:oleObj spid="_x0000_s858547" name="Equation" r:id="rId11" imgW="127000" imgH="152400" progId="Equation.DSMT4">
                    <p:embed/>
                  </p:oleObj>
                </mc:Choice>
                <mc:Fallback>
                  <p:oleObj name="Equation" r:id="rId11" imgW="127000" imgH="152400" progId="Equation.DSMT4">
                    <p:embed/>
                    <p:pic>
                      <p:nvPicPr>
                        <p:cNvPr id="0" name=""/>
                        <p:cNvPicPr/>
                        <p:nvPr/>
                      </p:nvPicPr>
                      <p:blipFill>
                        <a:blip r:embed="rId12"/>
                        <a:stretch>
                          <a:fillRect/>
                        </a:stretch>
                      </p:blipFill>
                      <p:spPr>
                        <a:xfrm>
                          <a:off x="5855472" y="4574009"/>
                          <a:ext cx="206375" cy="246062"/>
                        </a:xfrm>
                        <a:prstGeom prst="rect">
                          <a:avLst/>
                        </a:prstGeom>
                      </p:spPr>
                    </p:pic>
                  </p:oleObj>
                </mc:Fallback>
              </mc:AlternateContent>
            </a:graphicData>
          </a:graphic>
        </p:graphicFrame>
        <p:graphicFrame>
          <p:nvGraphicFramePr>
            <p:cNvPr id="86" name="Object 85"/>
            <p:cNvGraphicFramePr>
              <a:graphicFrameLocks noChangeAspect="1"/>
            </p:cNvGraphicFramePr>
            <p:nvPr>
              <p:extLst>
                <p:ext uri="{D42A27DB-BD31-4B8C-83A1-F6EECF244321}">
                  <p14:modId xmlns:p14="http://schemas.microsoft.com/office/powerpoint/2010/main" val="2893411837"/>
                </p:ext>
              </p:extLst>
            </p:nvPr>
          </p:nvGraphicFramePr>
          <p:xfrm>
            <a:off x="6476176" y="4553371"/>
            <a:ext cx="206375" cy="266700"/>
          </p:xfrm>
          <a:graphic>
            <a:graphicData uri="http://schemas.openxmlformats.org/presentationml/2006/ole">
              <mc:AlternateContent xmlns:mc="http://schemas.openxmlformats.org/markup-compatibility/2006">
                <mc:Choice xmlns:v="urn:schemas-microsoft-com:vml" Requires="v">
                  <p:oleObj spid="_x0000_s858548" name="Equation" r:id="rId13" imgW="127000" imgH="165100" progId="Equation.DSMT4">
                    <p:embed/>
                  </p:oleObj>
                </mc:Choice>
                <mc:Fallback>
                  <p:oleObj name="Equation" r:id="rId13" imgW="127000" imgH="165100" progId="Equation.DSMT4">
                    <p:embed/>
                    <p:pic>
                      <p:nvPicPr>
                        <p:cNvPr id="0" name=""/>
                        <p:cNvPicPr/>
                        <p:nvPr/>
                      </p:nvPicPr>
                      <p:blipFill>
                        <a:blip r:embed="rId14"/>
                        <a:stretch>
                          <a:fillRect/>
                        </a:stretch>
                      </p:blipFill>
                      <p:spPr>
                        <a:xfrm>
                          <a:off x="6476176" y="4553371"/>
                          <a:ext cx="206375" cy="266700"/>
                        </a:xfrm>
                        <a:prstGeom prst="rect">
                          <a:avLst/>
                        </a:prstGeom>
                      </p:spPr>
                    </p:pic>
                  </p:oleObj>
                </mc:Fallback>
              </mc:AlternateContent>
            </a:graphicData>
          </a:graphic>
        </p:graphicFrame>
        <p:graphicFrame>
          <p:nvGraphicFramePr>
            <p:cNvPr id="87" name="Object 86"/>
            <p:cNvGraphicFramePr>
              <a:graphicFrameLocks noChangeAspect="1"/>
            </p:cNvGraphicFramePr>
            <p:nvPr>
              <p:extLst>
                <p:ext uri="{D42A27DB-BD31-4B8C-83A1-F6EECF244321}">
                  <p14:modId xmlns:p14="http://schemas.microsoft.com/office/powerpoint/2010/main" val="3962171431"/>
                </p:ext>
              </p:extLst>
            </p:nvPr>
          </p:nvGraphicFramePr>
          <p:xfrm>
            <a:off x="7089770" y="4574009"/>
            <a:ext cx="206375" cy="246062"/>
          </p:xfrm>
          <a:graphic>
            <a:graphicData uri="http://schemas.openxmlformats.org/presentationml/2006/ole">
              <mc:AlternateContent xmlns:mc="http://schemas.openxmlformats.org/markup-compatibility/2006">
                <mc:Choice xmlns:v="urn:schemas-microsoft-com:vml" Requires="v">
                  <p:oleObj spid="_x0000_s858549" name="Equation" r:id="rId15" imgW="127000" imgH="152400" progId="Equation.DSMT4">
                    <p:embed/>
                  </p:oleObj>
                </mc:Choice>
                <mc:Fallback>
                  <p:oleObj name="Equation" r:id="rId15" imgW="127000" imgH="152400" progId="Equation.DSMT4">
                    <p:embed/>
                    <p:pic>
                      <p:nvPicPr>
                        <p:cNvPr id="0" name=""/>
                        <p:cNvPicPr/>
                        <p:nvPr/>
                      </p:nvPicPr>
                      <p:blipFill>
                        <a:blip r:embed="rId16"/>
                        <a:stretch>
                          <a:fillRect/>
                        </a:stretch>
                      </p:blipFill>
                      <p:spPr>
                        <a:xfrm>
                          <a:off x="7089770" y="4574009"/>
                          <a:ext cx="206375" cy="246062"/>
                        </a:xfrm>
                        <a:prstGeom prst="rect">
                          <a:avLst/>
                        </a:prstGeom>
                      </p:spPr>
                    </p:pic>
                  </p:oleObj>
                </mc:Fallback>
              </mc:AlternateContent>
            </a:graphicData>
          </a:graphic>
        </p:graphicFrame>
        <p:graphicFrame>
          <p:nvGraphicFramePr>
            <p:cNvPr id="88" name="Object 87"/>
            <p:cNvGraphicFramePr>
              <a:graphicFrameLocks noChangeAspect="1"/>
            </p:cNvGraphicFramePr>
            <p:nvPr>
              <p:extLst>
                <p:ext uri="{D42A27DB-BD31-4B8C-83A1-F6EECF244321}">
                  <p14:modId xmlns:p14="http://schemas.microsoft.com/office/powerpoint/2010/main" val="1609433365"/>
                </p:ext>
              </p:extLst>
            </p:nvPr>
          </p:nvGraphicFramePr>
          <p:xfrm>
            <a:off x="7684260" y="4574009"/>
            <a:ext cx="206375" cy="246062"/>
          </p:xfrm>
          <a:graphic>
            <a:graphicData uri="http://schemas.openxmlformats.org/presentationml/2006/ole">
              <mc:AlternateContent xmlns:mc="http://schemas.openxmlformats.org/markup-compatibility/2006">
                <mc:Choice xmlns:v="urn:schemas-microsoft-com:vml" Requires="v">
                  <p:oleObj spid="_x0000_s858550" name="Equation" r:id="rId17" imgW="127000" imgH="152400" progId="Equation.DSMT4">
                    <p:embed/>
                  </p:oleObj>
                </mc:Choice>
                <mc:Fallback>
                  <p:oleObj name="Equation" r:id="rId17" imgW="127000" imgH="152400" progId="Equation.DSMT4">
                    <p:embed/>
                    <p:pic>
                      <p:nvPicPr>
                        <p:cNvPr id="0" name=""/>
                        <p:cNvPicPr/>
                        <p:nvPr/>
                      </p:nvPicPr>
                      <p:blipFill>
                        <a:blip r:embed="rId18"/>
                        <a:stretch>
                          <a:fillRect/>
                        </a:stretch>
                      </p:blipFill>
                      <p:spPr>
                        <a:xfrm>
                          <a:off x="7684260" y="4574009"/>
                          <a:ext cx="206375" cy="246062"/>
                        </a:xfrm>
                        <a:prstGeom prst="rect">
                          <a:avLst/>
                        </a:prstGeom>
                      </p:spPr>
                    </p:pic>
                  </p:oleObj>
                </mc:Fallback>
              </mc:AlternateContent>
            </a:graphicData>
          </a:graphic>
        </p:graphicFrame>
        <p:graphicFrame>
          <p:nvGraphicFramePr>
            <p:cNvPr id="89" name="Object 88"/>
            <p:cNvGraphicFramePr>
              <a:graphicFrameLocks noChangeAspect="1"/>
            </p:cNvGraphicFramePr>
            <p:nvPr>
              <p:extLst>
                <p:ext uri="{D42A27DB-BD31-4B8C-83A1-F6EECF244321}">
                  <p14:modId xmlns:p14="http://schemas.microsoft.com/office/powerpoint/2010/main" val="2651805333"/>
                </p:ext>
              </p:extLst>
            </p:nvPr>
          </p:nvGraphicFramePr>
          <p:xfrm>
            <a:off x="8297857" y="4574009"/>
            <a:ext cx="206375" cy="246062"/>
          </p:xfrm>
          <a:graphic>
            <a:graphicData uri="http://schemas.openxmlformats.org/presentationml/2006/ole">
              <mc:AlternateContent xmlns:mc="http://schemas.openxmlformats.org/markup-compatibility/2006">
                <mc:Choice xmlns:v="urn:schemas-microsoft-com:vml" Requires="v">
                  <p:oleObj spid="_x0000_s858551" name="Equation" r:id="rId19" imgW="127000" imgH="152400" progId="Equation.DSMT4">
                    <p:embed/>
                  </p:oleObj>
                </mc:Choice>
                <mc:Fallback>
                  <p:oleObj name="Equation" r:id="rId19" imgW="127000" imgH="152400" progId="Equation.DSMT4">
                    <p:embed/>
                    <p:pic>
                      <p:nvPicPr>
                        <p:cNvPr id="0" name=""/>
                        <p:cNvPicPr/>
                        <p:nvPr/>
                      </p:nvPicPr>
                      <p:blipFill>
                        <a:blip r:embed="rId20"/>
                        <a:stretch>
                          <a:fillRect/>
                        </a:stretch>
                      </p:blipFill>
                      <p:spPr>
                        <a:xfrm>
                          <a:off x="8297857" y="4574009"/>
                          <a:ext cx="206375" cy="246062"/>
                        </a:xfrm>
                        <a:prstGeom prst="rect">
                          <a:avLst/>
                        </a:prstGeom>
                      </p:spPr>
                    </p:pic>
                  </p:oleObj>
                </mc:Fallback>
              </mc:AlternateContent>
            </a:graphicData>
          </a:graphic>
        </p:graphicFrame>
        <p:graphicFrame>
          <p:nvGraphicFramePr>
            <p:cNvPr id="90" name="Object 89"/>
            <p:cNvGraphicFramePr>
              <a:graphicFrameLocks noChangeAspect="1"/>
            </p:cNvGraphicFramePr>
            <p:nvPr>
              <p:extLst>
                <p:ext uri="{D42A27DB-BD31-4B8C-83A1-F6EECF244321}">
                  <p14:modId xmlns:p14="http://schemas.microsoft.com/office/powerpoint/2010/main" val="459096123"/>
                </p:ext>
              </p:extLst>
            </p:nvPr>
          </p:nvGraphicFramePr>
          <p:xfrm>
            <a:off x="3159125" y="5145088"/>
            <a:ext cx="350838" cy="246062"/>
          </p:xfrm>
          <a:graphic>
            <a:graphicData uri="http://schemas.openxmlformats.org/presentationml/2006/ole">
              <mc:AlternateContent xmlns:mc="http://schemas.openxmlformats.org/markup-compatibility/2006">
                <mc:Choice xmlns:v="urn:schemas-microsoft-com:vml" Requires="v">
                  <p:oleObj spid="_x0000_s858552" name="Equation" r:id="rId21" imgW="215900" imgH="152400" progId="Equation.DSMT4">
                    <p:embed/>
                  </p:oleObj>
                </mc:Choice>
                <mc:Fallback>
                  <p:oleObj name="Equation" r:id="rId21" imgW="215900" imgH="152400" progId="Equation.DSMT4">
                    <p:embed/>
                    <p:pic>
                      <p:nvPicPr>
                        <p:cNvPr id="0" name=""/>
                        <p:cNvPicPr/>
                        <p:nvPr/>
                      </p:nvPicPr>
                      <p:blipFill>
                        <a:blip r:embed="rId22"/>
                        <a:stretch>
                          <a:fillRect/>
                        </a:stretch>
                      </p:blipFill>
                      <p:spPr>
                        <a:xfrm>
                          <a:off x="3159125" y="5145088"/>
                          <a:ext cx="350838" cy="246062"/>
                        </a:xfrm>
                        <a:prstGeom prst="rect">
                          <a:avLst/>
                        </a:prstGeom>
                      </p:spPr>
                    </p:pic>
                  </p:oleObj>
                </mc:Fallback>
              </mc:AlternateContent>
            </a:graphicData>
          </a:graphic>
        </p:graphicFrame>
        <p:graphicFrame>
          <p:nvGraphicFramePr>
            <p:cNvPr id="91" name="Object 90"/>
            <p:cNvGraphicFramePr>
              <a:graphicFrameLocks noChangeAspect="1"/>
            </p:cNvGraphicFramePr>
            <p:nvPr>
              <p:extLst>
                <p:ext uri="{D42A27DB-BD31-4B8C-83A1-F6EECF244321}">
                  <p14:modId xmlns:p14="http://schemas.microsoft.com/office/powerpoint/2010/main" val="1448379016"/>
                </p:ext>
              </p:extLst>
            </p:nvPr>
          </p:nvGraphicFramePr>
          <p:xfrm>
            <a:off x="3240082" y="4544640"/>
            <a:ext cx="206375" cy="246062"/>
          </p:xfrm>
          <a:graphic>
            <a:graphicData uri="http://schemas.openxmlformats.org/presentationml/2006/ole">
              <mc:AlternateContent xmlns:mc="http://schemas.openxmlformats.org/markup-compatibility/2006">
                <mc:Choice xmlns:v="urn:schemas-microsoft-com:vml" Requires="v">
                  <p:oleObj spid="_x0000_s858553" name="Equation" r:id="rId23" imgW="127000" imgH="152400" progId="Equation.DSMT4">
                    <p:embed/>
                  </p:oleObj>
                </mc:Choice>
                <mc:Fallback>
                  <p:oleObj name="Equation" r:id="rId23" imgW="127000" imgH="152400" progId="Equation.DSMT4">
                    <p:embed/>
                    <p:pic>
                      <p:nvPicPr>
                        <p:cNvPr id="0" name=""/>
                        <p:cNvPicPr/>
                        <p:nvPr/>
                      </p:nvPicPr>
                      <p:blipFill>
                        <a:blip r:embed="rId24"/>
                        <a:stretch>
                          <a:fillRect/>
                        </a:stretch>
                      </p:blipFill>
                      <p:spPr>
                        <a:xfrm>
                          <a:off x="3240082" y="4544640"/>
                          <a:ext cx="206375" cy="246062"/>
                        </a:xfrm>
                        <a:prstGeom prst="rect">
                          <a:avLst/>
                        </a:prstGeom>
                      </p:spPr>
                    </p:pic>
                  </p:oleObj>
                </mc:Fallback>
              </mc:AlternateContent>
            </a:graphicData>
          </a:graphic>
        </p:graphicFrame>
        <p:graphicFrame>
          <p:nvGraphicFramePr>
            <p:cNvPr id="92" name="Object 91"/>
            <p:cNvGraphicFramePr>
              <a:graphicFrameLocks noChangeAspect="1"/>
            </p:cNvGraphicFramePr>
            <p:nvPr>
              <p:extLst>
                <p:ext uri="{D42A27DB-BD31-4B8C-83A1-F6EECF244321}">
                  <p14:modId xmlns:p14="http://schemas.microsoft.com/office/powerpoint/2010/main" val="3894329656"/>
                </p:ext>
              </p:extLst>
            </p:nvPr>
          </p:nvGraphicFramePr>
          <p:xfrm>
            <a:off x="3238500" y="3946525"/>
            <a:ext cx="206375" cy="246063"/>
          </p:xfrm>
          <a:graphic>
            <a:graphicData uri="http://schemas.openxmlformats.org/presentationml/2006/ole">
              <mc:AlternateContent xmlns:mc="http://schemas.openxmlformats.org/markup-compatibility/2006">
                <mc:Choice xmlns:v="urn:schemas-microsoft-com:vml" Requires="v">
                  <p:oleObj spid="_x0000_s858554" name="Equation" r:id="rId25" imgW="127000" imgH="152400" progId="Equation.DSMT4">
                    <p:embed/>
                  </p:oleObj>
                </mc:Choice>
                <mc:Fallback>
                  <p:oleObj name="Equation" r:id="rId25" imgW="127000" imgH="152400" progId="Equation.DSMT4">
                    <p:embed/>
                    <p:pic>
                      <p:nvPicPr>
                        <p:cNvPr id="0" name=""/>
                        <p:cNvPicPr/>
                        <p:nvPr/>
                      </p:nvPicPr>
                      <p:blipFill>
                        <a:blip r:embed="rId26"/>
                        <a:stretch>
                          <a:fillRect/>
                        </a:stretch>
                      </p:blipFill>
                      <p:spPr>
                        <a:xfrm>
                          <a:off x="3238500" y="3946525"/>
                          <a:ext cx="206375" cy="246063"/>
                        </a:xfrm>
                        <a:prstGeom prst="rect">
                          <a:avLst/>
                        </a:prstGeom>
                      </p:spPr>
                    </p:pic>
                  </p:oleObj>
                </mc:Fallback>
              </mc:AlternateContent>
            </a:graphicData>
          </a:graphic>
        </p:graphicFrame>
        <p:cxnSp>
          <p:nvCxnSpPr>
            <p:cNvPr id="3" name="Straight Connector 2"/>
            <p:cNvCxnSpPr/>
            <p:nvPr/>
          </p:nvCxnSpPr>
          <p:spPr>
            <a:xfrm>
              <a:off x="3520276" y="4697040"/>
              <a:ext cx="5509424" cy="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flipV="1">
              <a:off x="3520276" y="3444503"/>
              <a:ext cx="0" cy="2322140"/>
            </a:xfrm>
            <a:prstGeom prst="line">
              <a:avLst/>
            </a:prstGeom>
            <a:ln w="19050"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22" name="Object 121"/>
            <p:cNvGraphicFramePr>
              <a:graphicFrameLocks noChangeAspect="1"/>
            </p:cNvGraphicFramePr>
            <p:nvPr>
              <p:extLst>
                <p:ext uri="{D42A27DB-BD31-4B8C-83A1-F6EECF244321}">
                  <p14:modId xmlns:p14="http://schemas.microsoft.com/office/powerpoint/2010/main" val="2992531804"/>
                </p:ext>
              </p:extLst>
            </p:nvPr>
          </p:nvGraphicFramePr>
          <p:xfrm>
            <a:off x="3032125" y="3303588"/>
            <a:ext cx="288925" cy="328612"/>
          </p:xfrm>
          <a:graphic>
            <a:graphicData uri="http://schemas.openxmlformats.org/presentationml/2006/ole">
              <mc:AlternateContent xmlns:mc="http://schemas.openxmlformats.org/markup-compatibility/2006">
                <mc:Choice xmlns:v="urn:schemas-microsoft-com:vml" Requires="v">
                  <p:oleObj spid="_x0000_s858555" name="Equation" r:id="rId27" imgW="177800" imgH="203200" progId="Equation.DSMT4">
                    <p:embed/>
                  </p:oleObj>
                </mc:Choice>
                <mc:Fallback>
                  <p:oleObj name="Equation" r:id="rId27" imgW="177800" imgH="203200" progId="Equation.DSMT4">
                    <p:embed/>
                    <p:pic>
                      <p:nvPicPr>
                        <p:cNvPr id="0" name=""/>
                        <p:cNvPicPr/>
                        <p:nvPr/>
                      </p:nvPicPr>
                      <p:blipFill>
                        <a:blip r:embed="rId28"/>
                        <a:stretch>
                          <a:fillRect/>
                        </a:stretch>
                      </p:blipFill>
                      <p:spPr>
                        <a:xfrm>
                          <a:off x="3032125" y="3303588"/>
                          <a:ext cx="288925" cy="328612"/>
                        </a:xfrm>
                        <a:prstGeom prst="rect">
                          <a:avLst/>
                        </a:prstGeom>
                      </p:spPr>
                    </p:pic>
                  </p:oleObj>
                </mc:Fallback>
              </mc:AlternateContent>
            </a:graphicData>
          </a:graphic>
        </p:graphicFrame>
        <p:graphicFrame>
          <p:nvGraphicFramePr>
            <p:cNvPr id="123" name="Object 122"/>
            <p:cNvGraphicFramePr>
              <a:graphicFrameLocks noChangeAspect="1"/>
            </p:cNvGraphicFramePr>
            <p:nvPr>
              <p:extLst>
                <p:ext uri="{D42A27DB-BD31-4B8C-83A1-F6EECF244321}">
                  <p14:modId xmlns:p14="http://schemas.microsoft.com/office/powerpoint/2010/main" val="4219528811"/>
                </p:ext>
              </p:extLst>
            </p:nvPr>
          </p:nvGraphicFramePr>
          <p:xfrm>
            <a:off x="3250982" y="3347240"/>
            <a:ext cx="273486" cy="233415"/>
          </p:xfrm>
          <a:graphic>
            <a:graphicData uri="http://schemas.openxmlformats.org/presentationml/2006/ole">
              <mc:AlternateContent xmlns:mc="http://schemas.openxmlformats.org/markup-compatibility/2006">
                <mc:Choice xmlns:v="urn:schemas-microsoft-com:vml" Requires="v">
                  <p:oleObj spid="_x0000_s858556" name="Equation" r:id="rId29" imgW="266700" imgH="228600" progId="Equation.DSMT4">
                    <p:embed/>
                  </p:oleObj>
                </mc:Choice>
                <mc:Fallback>
                  <p:oleObj name="Equation" r:id="rId29" imgW="266700" imgH="228600" progId="Equation.DSMT4">
                    <p:embed/>
                    <p:pic>
                      <p:nvPicPr>
                        <p:cNvPr id="0" name=""/>
                        <p:cNvPicPr/>
                        <p:nvPr/>
                      </p:nvPicPr>
                      <p:blipFill>
                        <a:blip r:embed="rId30"/>
                        <a:stretch>
                          <a:fillRect/>
                        </a:stretch>
                      </p:blipFill>
                      <p:spPr>
                        <a:xfrm>
                          <a:off x="3250982" y="3347240"/>
                          <a:ext cx="273486" cy="233415"/>
                        </a:xfrm>
                        <a:prstGeom prst="rect">
                          <a:avLst/>
                        </a:prstGeom>
                      </p:spPr>
                    </p:pic>
                  </p:oleObj>
                </mc:Fallback>
              </mc:AlternateContent>
            </a:graphicData>
          </a:graphic>
        </p:graphicFrame>
        <p:graphicFrame>
          <p:nvGraphicFramePr>
            <p:cNvPr id="124" name="Object 123"/>
            <p:cNvGraphicFramePr>
              <a:graphicFrameLocks noChangeAspect="1"/>
            </p:cNvGraphicFramePr>
            <p:nvPr>
              <p:extLst>
                <p:ext uri="{D42A27DB-BD31-4B8C-83A1-F6EECF244321}">
                  <p14:modId xmlns:p14="http://schemas.microsoft.com/office/powerpoint/2010/main" val="497063721"/>
                </p:ext>
              </p:extLst>
            </p:nvPr>
          </p:nvGraphicFramePr>
          <p:xfrm>
            <a:off x="8686800" y="4673600"/>
            <a:ext cx="206375" cy="206375"/>
          </p:xfrm>
          <a:graphic>
            <a:graphicData uri="http://schemas.openxmlformats.org/presentationml/2006/ole">
              <mc:AlternateContent xmlns:mc="http://schemas.openxmlformats.org/markup-compatibility/2006">
                <mc:Choice xmlns:v="urn:schemas-microsoft-com:vml" Requires="v">
                  <p:oleObj spid="_x0000_s858557" name="Equation" r:id="rId31" imgW="127000" imgH="127000" progId="Equation.DSMT4">
                    <p:embed/>
                  </p:oleObj>
                </mc:Choice>
                <mc:Fallback>
                  <p:oleObj name="Equation" r:id="rId31" imgW="127000" imgH="127000" progId="Equation.DSMT4">
                    <p:embed/>
                    <p:pic>
                      <p:nvPicPr>
                        <p:cNvPr id="0" name=""/>
                        <p:cNvPicPr/>
                        <p:nvPr/>
                      </p:nvPicPr>
                      <p:blipFill>
                        <a:blip r:embed="rId32"/>
                        <a:stretch>
                          <a:fillRect/>
                        </a:stretch>
                      </p:blipFill>
                      <p:spPr>
                        <a:xfrm>
                          <a:off x="8686800" y="4673600"/>
                          <a:ext cx="206375" cy="206375"/>
                        </a:xfrm>
                        <a:prstGeom prst="rect">
                          <a:avLst/>
                        </a:prstGeom>
                      </p:spPr>
                    </p:pic>
                  </p:oleObj>
                </mc:Fallback>
              </mc:AlternateContent>
            </a:graphicData>
          </a:graphic>
        </p:graphicFrame>
        <p:graphicFrame>
          <p:nvGraphicFramePr>
            <p:cNvPr id="125" name="Object 124"/>
            <p:cNvGraphicFramePr>
              <a:graphicFrameLocks noChangeAspect="1"/>
            </p:cNvGraphicFramePr>
            <p:nvPr>
              <p:extLst>
                <p:ext uri="{D42A27DB-BD31-4B8C-83A1-F6EECF244321}">
                  <p14:modId xmlns:p14="http://schemas.microsoft.com/office/powerpoint/2010/main" val="1127439395"/>
                </p:ext>
              </p:extLst>
            </p:nvPr>
          </p:nvGraphicFramePr>
          <p:xfrm>
            <a:off x="8856663" y="4656138"/>
            <a:ext cx="287337" cy="233362"/>
          </p:xfrm>
          <a:graphic>
            <a:graphicData uri="http://schemas.openxmlformats.org/presentationml/2006/ole">
              <mc:AlternateContent xmlns:mc="http://schemas.openxmlformats.org/markup-compatibility/2006">
                <mc:Choice xmlns:v="urn:schemas-microsoft-com:vml" Requires="v">
                  <p:oleObj spid="_x0000_s858558" name="Equation" r:id="rId33" imgW="279400" imgH="228600" progId="Equation.DSMT4">
                    <p:embed/>
                  </p:oleObj>
                </mc:Choice>
                <mc:Fallback>
                  <p:oleObj name="Equation" r:id="rId33" imgW="279400" imgH="228600" progId="Equation.DSMT4">
                    <p:embed/>
                    <p:pic>
                      <p:nvPicPr>
                        <p:cNvPr id="0" name=""/>
                        <p:cNvPicPr/>
                        <p:nvPr/>
                      </p:nvPicPr>
                      <p:blipFill>
                        <a:blip r:embed="rId34"/>
                        <a:stretch>
                          <a:fillRect/>
                        </a:stretch>
                      </p:blipFill>
                      <p:spPr>
                        <a:xfrm>
                          <a:off x="8856663" y="4656138"/>
                          <a:ext cx="287337" cy="233362"/>
                        </a:xfrm>
                        <a:prstGeom prst="rect">
                          <a:avLst/>
                        </a:prstGeom>
                      </p:spPr>
                    </p:pic>
                  </p:oleObj>
                </mc:Fallback>
              </mc:AlternateContent>
            </a:graphicData>
          </a:graphic>
        </p:graphicFrame>
        <p:sp>
          <p:nvSpPr>
            <p:cNvPr id="7" name="Freeform 6"/>
            <p:cNvSpPr/>
            <p:nvPr/>
          </p:nvSpPr>
          <p:spPr>
            <a:xfrm>
              <a:off x="3524250" y="4083050"/>
              <a:ext cx="4870450" cy="920750"/>
            </a:xfrm>
            <a:custGeom>
              <a:avLst/>
              <a:gdLst>
                <a:gd name="connsiteX0" fmla="*/ 0 w 4870450"/>
                <a:gd name="connsiteY0" fmla="*/ 609600 h 920750"/>
                <a:gd name="connsiteX1" fmla="*/ 1212850 w 4870450"/>
                <a:gd name="connsiteY1" fmla="*/ 6350 h 920750"/>
                <a:gd name="connsiteX2" fmla="*/ 1822450 w 4870450"/>
                <a:gd name="connsiteY2" fmla="*/ 0 h 920750"/>
                <a:gd name="connsiteX3" fmla="*/ 2736850 w 4870450"/>
                <a:gd name="connsiteY3" fmla="*/ 920750 h 920750"/>
                <a:gd name="connsiteX4" fmla="*/ 4870450 w 4870450"/>
                <a:gd name="connsiteY4" fmla="*/ 914400 h 920750"/>
                <a:gd name="connsiteX5" fmla="*/ 4870450 w 4870450"/>
                <a:gd name="connsiteY5" fmla="*/ 914400 h 92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0450" h="920750">
                  <a:moveTo>
                    <a:pt x="0" y="609600"/>
                  </a:moveTo>
                  <a:lnTo>
                    <a:pt x="1212850" y="6350"/>
                  </a:lnTo>
                  <a:lnTo>
                    <a:pt x="1822450" y="0"/>
                  </a:lnTo>
                  <a:lnTo>
                    <a:pt x="2736850" y="920750"/>
                  </a:lnTo>
                  <a:lnTo>
                    <a:pt x="4870450" y="914400"/>
                  </a:lnTo>
                  <a:lnTo>
                    <a:pt x="4870450" y="914400"/>
                  </a:lnTo>
                </a:path>
              </a:pathLst>
            </a:custGeom>
            <a:ln w="2857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96093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22" grpId="0"/>
      <p:bldP spid="119" grpId="0"/>
      <p:bldP spid="1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A Useful Observation</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23.)</a:t>
            </a:r>
          </a:p>
        </p:txBody>
      </p:sp>
      <p:sp>
        <p:nvSpPr>
          <p:cNvPr id="38" name="TextBox 37"/>
          <p:cNvSpPr txBox="1"/>
          <p:nvPr/>
        </p:nvSpPr>
        <p:spPr>
          <a:xfrm>
            <a:off x="275723" y="1005164"/>
            <a:ext cx="8538077" cy="2431435"/>
          </a:xfrm>
          <a:prstGeom prst="rect">
            <a:avLst/>
          </a:prstGeom>
          <a:noFill/>
        </p:spPr>
        <p:txBody>
          <a:bodyPr wrap="square" rtlCol="0">
            <a:spAutoFit/>
          </a:bodyPr>
          <a:lstStyle/>
          <a:p>
            <a:r>
              <a:rPr lang="en-US" sz="3200" dirty="0">
                <a:solidFill>
                  <a:srgbClr val="FF0000"/>
                </a:solidFill>
                <a:latin typeface="Apple Chancery"/>
                <a:cs typeface="Apple Chancery"/>
              </a:rPr>
              <a:t>In the Island Series </a:t>
            </a:r>
            <a:r>
              <a:rPr lang="en-US" sz="2000" dirty="0">
                <a:solidFill>
                  <a:srgbClr val="000000"/>
                </a:solidFill>
                <a:latin typeface="Times New Roman"/>
                <a:cs typeface="Times New Roman"/>
              </a:rPr>
              <a:t>question, what you hopefully realized was this.  First, mass was not a player in the scenario.  You were given a mass; the question was whether it would experience a big or small velocity change . . . </a:t>
            </a:r>
          </a:p>
          <a:p>
            <a:r>
              <a:rPr lang="en-US" sz="2000" dirty="0">
                <a:solidFill>
                  <a:srgbClr val="000000"/>
                </a:solidFill>
                <a:latin typeface="Times New Roman"/>
                <a:cs typeface="Times New Roman"/>
              </a:rPr>
              <a:t>     If you’d been thinking, you may have deduced that the </a:t>
            </a:r>
            <a:r>
              <a:rPr lang="en-US" sz="2000" dirty="0">
                <a:solidFill>
                  <a:srgbClr val="0000FF"/>
                </a:solidFill>
                <a:latin typeface="Times New Roman"/>
                <a:cs typeface="Times New Roman"/>
              </a:rPr>
              <a:t>bigger the net force along the line of motion</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the bigger the velocity change</a:t>
            </a:r>
            <a:r>
              <a:rPr lang="en-US" sz="2000" dirty="0">
                <a:solidFill>
                  <a:srgbClr val="000000"/>
                </a:solidFill>
                <a:latin typeface="Times New Roman"/>
                <a:cs typeface="Times New Roman"/>
              </a:rPr>
              <a:t>, and </a:t>
            </a:r>
            <a:r>
              <a:rPr lang="en-US" sz="2000" dirty="0">
                <a:solidFill>
                  <a:srgbClr val="0000FF"/>
                </a:solidFill>
                <a:latin typeface="Times New Roman"/>
                <a:cs typeface="Times New Roman"/>
              </a:rPr>
              <a:t>the bigger the distance over which the net force acts</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bigger the velocity change</a:t>
            </a:r>
            <a:r>
              <a:rPr lang="en-US" sz="2000" dirty="0">
                <a:solidFill>
                  <a:srgbClr val="000000"/>
                </a:solidFill>
                <a:latin typeface="Times New Roman"/>
                <a:cs typeface="Times New Roman"/>
              </a:rPr>
              <a:t>.  From those two observation should come have formed your two questions.  </a:t>
            </a:r>
          </a:p>
        </p:txBody>
      </p:sp>
      <p:sp>
        <p:nvSpPr>
          <p:cNvPr id="55" name="TextBox 54"/>
          <p:cNvSpPr txBox="1"/>
          <p:nvPr/>
        </p:nvSpPr>
        <p:spPr>
          <a:xfrm>
            <a:off x="186823" y="3635002"/>
            <a:ext cx="8842877" cy="1138773"/>
          </a:xfrm>
          <a:prstGeom prst="rect">
            <a:avLst/>
          </a:prstGeom>
          <a:noFill/>
        </p:spPr>
        <p:txBody>
          <a:bodyPr wrap="square" rtlCol="0">
            <a:spAutoFit/>
          </a:bodyPr>
          <a:lstStyle/>
          <a:p>
            <a:r>
              <a:rPr lang="en-US" sz="2800" dirty="0">
                <a:solidFill>
                  <a:srgbClr val="FF0000"/>
                </a:solidFill>
                <a:latin typeface="Apple Chancery"/>
                <a:cs typeface="Apple Chancery"/>
              </a:rPr>
              <a:t>Put in a </a:t>
            </a:r>
            <a:r>
              <a:rPr lang="en-US" sz="2000" dirty="0">
                <a:solidFill>
                  <a:srgbClr val="000000"/>
                </a:solidFill>
                <a:latin typeface="Times New Roman"/>
                <a:cs typeface="Times New Roman"/>
              </a:rPr>
              <a:t>little different light, what you were really asking about was the amount of WORK          being done on the mass: </a:t>
            </a:r>
            <a:r>
              <a:rPr lang="en-US" sz="2000" i="1" dirty="0">
                <a:solidFill>
                  <a:srgbClr val="0000FF"/>
                </a:solidFill>
                <a:latin typeface="Times New Roman"/>
                <a:cs typeface="Times New Roman"/>
              </a:rPr>
              <a:t>the greater the work</a:t>
            </a:r>
            <a:r>
              <a:rPr lang="en-US" sz="2000" dirty="0">
                <a:solidFill>
                  <a:srgbClr val="000000"/>
                </a:solidFill>
                <a:latin typeface="Times New Roman"/>
                <a:cs typeface="Times New Roman"/>
              </a:rPr>
              <a:t>, </a:t>
            </a:r>
            <a:r>
              <a:rPr lang="en-US" sz="2000" i="1" dirty="0">
                <a:solidFill>
                  <a:srgbClr val="0000FF"/>
                </a:solidFill>
                <a:latin typeface="Times New Roman"/>
                <a:cs typeface="Times New Roman"/>
              </a:rPr>
              <a:t>the greater the velocity change</a:t>
            </a:r>
            <a:r>
              <a:rPr lang="en-US" sz="2000" dirty="0">
                <a:solidFill>
                  <a:srgbClr val="000000"/>
                </a:solidFill>
                <a:latin typeface="Times New Roman"/>
                <a:cs typeface="Times New Roman"/>
              </a:rPr>
              <a:t>! </a:t>
            </a:r>
          </a:p>
        </p:txBody>
      </p:sp>
      <p:graphicFrame>
        <p:nvGraphicFramePr>
          <p:cNvPr id="20" name="Object 19"/>
          <p:cNvGraphicFramePr>
            <a:graphicFrameLocks noChangeAspect="1"/>
          </p:cNvGraphicFramePr>
          <p:nvPr>
            <p:extLst>
              <p:ext uri="{D42A27DB-BD31-4B8C-83A1-F6EECF244321}">
                <p14:modId xmlns:p14="http://schemas.microsoft.com/office/powerpoint/2010/main" val="714454820"/>
              </p:ext>
            </p:extLst>
          </p:nvPr>
        </p:nvGraphicFramePr>
        <p:xfrm>
          <a:off x="1352048" y="4043969"/>
          <a:ext cx="565110" cy="474289"/>
        </p:xfrm>
        <a:graphic>
          <a:graphicData uri="http://schemas.openxmlformats.org/presentationml/2006/ole">
            <mc:AlternateContent xmlns:mc="http://schemas.openxmlformats.org/markup-compatibility/2006">
              <mc:Choice xmlns:v="urn:schemas-microsoft-com:vml" Requires="v">
                <p:oleObj spid="_x0000_s310426" name="Equation" r:id="rId3" imgW="330200" imgH="279400" progId="Equation.DSMT4">
                  <p:embed/>
                </p:oleObj>
              </mc:Choice>
              <mc:Fallback>
                <p:oleObj name="Equation" r:id="rId3" imgW="330200" imgH="279400" progId="Equation.DSMT4">
                  <p:embed/>
                  <p:pic>
                    <p:nvPicPr>
                      <p:cNvPr id="0" name=""/>
                      <p:cNvPicPr/>
                      <p:nvPr/>
                    </p:nvPicPr>
                    <p:blipFill>
                      <a:blip r:embed="rId4"/>
                      <a:stretch>
                        <a:fillRect/>
                      </a:stretch>
                    </p:blipFill>
                    <p:spPr>
                      <a:xfrm>
                        <a:off x="1352048" y="4043969"/>
                        <a:ext cx="565110" cy="474289"/>
                      </a:xfrm>
                      <a:prstGeom prst="rect">
                        <a:avLst/>
                      </a:prstGeom>
                    </p:spPr>
                  </p:pic>
                </p:oleObj>
              </mc:Fallback>
            </mc:AlternateContent>
          </a:graphicData>
        </a:graphic>
      </p:graphicFrame>
      <p:sp>
        <p:nvSpPr>
          <p:cNvPr id="8" name="TextBox 7"/>
          <p:cNvSpPr txBox="1"/>
          <p:nvPr/>
        </p:nvSpPr>
        <p:spPr>
          <a:xfrm>
            <a:off x="186823" y="4982963"/>
            <a:ext cx="8842877" cy="830997"/>
          </a:xfrm>
          <a:prstGeom prst="rect">
            <a:avLst/>
          </a:prstGeom>
          <a:noFill/>
        </p:spPr>
        <p:txBody>
          <a:bodyPr wrap="square" rtlCol="0">
            <a:spAutoFit/>
          </a:bodyPr>
          <a:lstStyle/>
          <a:p>
            <a:r>
              <a:rPr lang="en-US" sz="2800" dirty="0">
                <a:solidFill>
                  <a:srgbClr val="FF0000"/>
                </a:solidFill>
                <a:latin typeface="Apple Chancery"/>
                <a:cs typeface="Apple Chancery"/>
              </a:rPr>
              <a:t>In short</a:t>
            </a:r>
            <a:r>
              <a:rPr lang="en-US" sz="2000" dirty="0">
                <a:solidFill>
                  <a:srgbClr val="000000"/>
                </a:solidFill>
                <a:latin typeface="Times New Roman"/>
                <a:cs typeface="Times New Roman"/>
              </a:rPr>
              <a:t>, there must be a </a:t>
            </a:r>
            <a:r>
              <a:rPr lang="en-US" sz="2000" dirty="0">
                <a:solidFill>
                  <a:srgbClr val="0000FF"/>
                </a:solidFill>
                <a:latin typeface="Times New Roman"/>
                <a:cs typeface="Times New Roman"/>
              </a:rPr>
              <a:t>quantitative relationship </a:t>
            </a:r>
            <a:r>
              <a:rPr lang="en-US" sz="2000" dirty="0">
                <a:solidFill>
                  <a:srgbClr val="000000"/>
                </a:solidFill>
                <a:latin typeface="Times New Roman"/>
                <a:cs typeface="Times New Roman"/>
              </a:rPr>
              <a:t>between </a:t>
            </a:r>
            <a:r>
              <a:rPr lang="en-US" sz="2000" dirty="0">
                <a:solidFill>
                  <a:srgbClr val="FF0000"/>
                </a:solidFill>
                <a:latin typeface="Times New Roman"/>
                <a:cs typeface="Times New Roman"/>
              </a:rPr>
              <a:t>velocity-change </a:t>
            </a:r>
            <a:r>
              <a:rPr lang="en-US" sz="2000" dirty="0">
                <a:solidFill>
                  <a:srgbClr val="000000"/>
                </a:solidFill>
                <a:latin typeface="Times New Roman"/>
                <a:cs typeface="Times New Roman"/>
              </a:rPr>
              <a:t>and </a:t>
            </a:r>
            <a:r>
              <a:rPr lang="en-US" sz="2000" dirty="0">
                <a:solidFill>
                  <a:srgbClr val="FF0000"/>
                </a:solidFill>
                <a:latin typeface="Times New Roman"/>
                <a:cs typeface="Times New Roman"/>
              </a:rPr>
              <a:t>net work</a:t>
            </a:r>
            <a:r>
              <a:rPr lang="en-US" sz="2000" dirty="0">
                <a:solidFill>
                  <a:srgbClr val="000000"/>
                </a:solidFill>
                <a:latin typeface="Times New Roman"/>
                <a:cs typeface="Times New Roman"/>
              </a:rPr>
              <a:t>.  What is what we are about to derive.</a:t>
            </a:r>
          </a:p>
        </p:txBody>
      </p:sp>
    </p:spTree>
    <p:extLst>
      <p:ext uri="{BB962C8B-B14F-4D97-AF65-F5344CB8AC3E}">
        <p14:creationId xmlns:p14="http://schemas.microsoft.com/office/powerpoint/2010/main" val="67436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24.)</a:t>
            </a:r>
          </a:p>
        </p:txBody>
      </p:sp>
      <p:sp>
        <p:nvSpPr>
          <p:cNvPr id="38" name="TextBox 37"/>
          <p:cNvSpPr txBox="1"/>
          <p:nvPr/>
        </p:nvSpPr>
        <p:spPr>
          <a:xfrm>
            <a:off x="1" y="280688"/>
            <a:ext cx="9144000" cy="584776"/>
          </a:xfrm>
          <a:prstGeom prst="rect">
            <a:avLst/>
          </a:prstGeom>
          <a:noFill/>
        </p:spPr>
        <p:txBody>
          <a:bodyPr wrap="square" rtlCol="0">
            <a:spAutoFit/>
          </a:bodyPr>
          <a:lstStyle/>
          <a:p>
            <a:r>
              <a:rPr lang="en-US" sz="3200" dirty="0">
                <a:solidFill>
                  <a:srgbClr val="0000FF"/>
                </a:solidFill>
                <a:latin typeface="Apple Chancery"/>
                <a:cs typeface="Apple Chancery"/>
              </a:rPr>
              <a:t>Derivation of </a:t>
            </a:r>
            <a:r>
              <a:rPr lang="en-US" sz="2800" dirty="0">
                <a:solidFill>
                  <a:srgbClr val="0000FF"/>
                </a:solidFill>
                <a:latin typeface="Apple Chancery"/>
                <a:cs typeface="Apple Chancery"/>
              </a:rPr>
              <a:t>the </a:t>
            </a:r>
            <a:r>
              <a:rPr lang="en-US" sz="3200" i="1" dirty="0">
                <a:solidFill>
                  <a:srgbClr val="FF0000"/>
                </a:solidFill>
                <a:latin typeface="Apple Chancery"/>
                <a:cs typeface="Apple Chancery"/>
              </a:rPr>
              <a:t>WORK/ENERGY THEOREM</a:t>
            </a:r>
            <a:endParaRPr lang="en-US" sz="2800" dirty="0">
              <a:solidFill>
                <a:srgbClr val="FF0000"/>
              </a:solidFill>
              <a:latin typeface="Apple Chancery"/>
              <a:cs typeface="Apple Chancery"/>
            </a:endParaRPr>
          </a:p>
        </p:txBody>
      </p:sp>
      <p:graphicFrame>
        <p:nvGraphicFramePr>
          <p:cNvPr id="54" name="Object 53"/>
          <p:cNvGraphicFramePr>
            <a:graphicFrameLocks noChangeAspect="1"/>
          </p:cNvGraphicFramePr>
          <p:nvPr>
            <p:extLst>
              <p:ext uri="{D42A27DB-BD31-4B8C-83A1-F6EECF244321}">
                <p14:modId xmlns:p14="http://schemas.microsoft.com/office/powerpoint/2010/main" val="2648419688"/>
              </p:ext>
            </p:extLst>
          </p:nvPr>
        </p:nvGraphicFramePr>
        <p:xfrm>
          <a:off x="3946525" y="1616075"/>
          <a:ext cx="1600200" cy="474663"/>
        </p:xfrm>
        <a:graphic>
          <a:graphicData uri="http://schemas.openxmlformats.org/presentationml/2006/ole">
            <mc:AlternateContent xmlns:mc="http://schemas.openxmlformats.org/markup-compatibility/2006">
              <mc:Choice xmlns:v="urn:schemas-microsoft-com:vml" Requires="v">
                <p:oleObj spid="_x0000_s311835" name="Equation" r:id="rId3" imgW="990600" imgH="292100" progId="Equation.DSMT4">
                  <p:embed/>
                </p:oleObj>
              </mc:Choice>
              <mc:Fallback>
                <p:oleObj name="Equation" r:id="rId3" imgW="990600" imgH="292100" progId="Equation.DSMT4">
                  <p:embed/>
                  <p:pic>
                    <p:nvPicPr>
                      <p:cNvPr id="0" name=""/>
                      <p:cNvPicPr/>
                      <p:nvPr/>
                    </p:nvPicPr>
                    <p:blipFill>
                      <a:blip r:embed="rId4"/>
                      <a:stretch>
                        <a:fillRect/>
                      </a:stretch>
                    </p:blipFill>
                    <p:spPr>
                      <a:xfrm>
                        <a:off x="3946525" y="1616075"/>
                        <a:ext cx="1600200" cy="474663"/>
                      </a:xfrm>
                      <a:prstGeom prst="rect">
                        <a:avLst/>
                      </a:prstGeom>
                    </p:spPr>
                  </p:pic>
                </p:oleObj>
              </mc:Fallback>
            </mc:AlternateContent>
          </a:graphicData>
        </a:graphic>
      </p:graphicFrame>
      <p:sp>
        <p:nvSpPr>
          <p:cNvPr id="55" name="TextBox 54"/>
          <p:cNvSpPr txBox="1"/>
          <p:nvPr/>
        </p:nvSpPr>
        <p:spPr>
          <a:xfrm>
            <a:off x="504323" y="1005164"/>
            <a:ext cx="8753977" cy="830997"/>
          </a:xfrm>
          <a:prstGeom prst="rect">
            <a:avLst/>
          </a:prstGeom>
          <a:noFill/>
        </p:spPr>
        <p:txBody>
          <a:bodyPr wrap="square" rtlCol="0">
            <a:spAutoFit/>
          </a:bodyPr>
          <a:lstStyle/>
          <a:p>
            <a:r>
              <a:rPr lang="en-US" sz="2800" dirty="0">
                <a:solidFill>
                  <a:srgbClr val="FF0000"/>
                </a:solidFill>
                <a:latin typeface="Apple Chancery"/>
                <a:cs typeface="Apple Chancery"/>
              </a:rPr>
              <a:t>It’s time </a:t>
            </a:r>
            <a:r>
              <a:rPr lang="en-US" sz="2000" dirty="0">
                <a:solidFill>
                  <a:srgbClr val="000000"/>
                </a:solidFill>
                <a:latin typeface="Times New Roman"/>
                <a:cs typeface="Times New Roman"/>
              </a:rPr>
              <a:t>to link up </a:t>
            </a:r>
            <a:r>
              <a:rPr lang="en-US" sz="2000" i="1" dirty="0">
                <a:solidFill>
                  <a:srgbClr val="000000"/>
                </a:solidFill>
                <a:latin typeface="Times New Roman"/>
                <a:cs typeface="Times New Roman"/>
              </a:rPr>
              <a:t>work </a:t>
            </a:r>
            <a:r>
              <a:rPr lang="en-US" sz="2000" dirty="0">
                <a:solidFill>
                  <a:srgbClr val="000000"/>
                </a:solidFill>
                <a:latin typeface="Times New Roman"/>
                <a:cs typeface="Times New Roman"/>
              </a:rPr>
              <a:t>with </a:t>
            </a:r>
            <a:r>
              <a:rPr lang="en-US" sz="2000" i="1" dirty="0">
                <a:solidFill>
                  <a:srgbClr val="000000"/>
                </a:solidFill>
                <a:latin typeface="Times New Roman"/>
                <a:cs typeface="Times New Roman"/>
              </a:rPr>
              <a:t>velocity change. </a:t>
            </a:r>
            <a:r>
              <a:rPr lang="en-US" sz="2000" dirty="0">
                <a:solidFill>
                  <a:srgbClr val="000000"/>
                </a:solidFill>
                <a:latin typeface="Times New Roman"/>
                <a:cs typeface="Times New Roman"/>
              </a:rPr>
              <a:t>  In it’s most general, differential form, </a:t>
            </a:r>
            <a:r>
              <a:rPr lang="en-US" sz="2000" i="1" dirty="0">
                <a:solidFill>
                  <a:srgbClr val="000000"/>
                </a:solidFill>
                <a:latin typeface="Times New Roman"/>
                <a:cs typeface="Times New Roman"/>
              </a:rPr>
              <a:t>net work </a:t>
            </a:r>
            <a:r>
              <a:rPr lang="en-US" sz="2000" dirty="0">
                <a:solidFill>
                  <a:srgbClr val="000000"/>
                </a:solidFill>
                <a:latin typeface="Times New Roman"/>
                <a:cs typeface="Times New Roman"/>
              </a:rPr>
              <a:t>is defined as:</a:t>
            </a:r>
          </a:p>
        </p:txBody>
      </p:sp>
      <p:graphicFrame>
        <p:nvGraphicFramePr>
          <p:cNvPr id="9" name="Object 8"/>
          <p:cNvGraphicFramePr>
            <a:graphicFrameLocks noChangeAspect="1"/>
          </p:cNvGraphicFramePr>
          <p:nvPr>
            <p:extLst>
              <p:ext uri="{D42A27DB-BD31-4B8C-83A1-F6EECF244321}">
                <p14:modId xmlns:p14="http://schemas.microsoft.com/office/powerpoint/2010/main" val="4291433667"/>
              </p:ext>
            </p:extLst>
          </p:nvPr>
        </p:nvGraphicFramePr>
        <p:xfrm>
          <a:off x="3457575" y="2711450"/>
          <a:ext cx="1600200" cy="990600"/>
        </p:xfrm>
        <a:graphic>
          <a:graphicData uri="http://schemas.openxmlformats.org/presentationml/2006/ole">
            <mc:AlternateContent xmlns:mc="http://schemas.openxmlformats.org/markup-compatibility/2006">
              <mc:Choice xmlns:v="urn:schemas-microsoft-com:vml" Requires="v">
                <p:oleObj spid="_x0000_s311836" name="Equation" r:id="rId5" imgW="990600" imgH="609600" progId="Equation.DSMT4">
                  <p:embed/>
                </p:oleObj>
              </mc:Choice>
              <mc:Fallback>
                <p:oleObj name="Equation" r:id="rId5" imgW="990600" imgH="609600" progId="Equation.DSMT4">
                  <p:embed/>
                  <p:pic>
                    <p:nvPicPr>
                      <p:cNvPr id="0" name=""/>
                      <p:cNvPicPr/>
                      <p:nvPr/>
                    </p:nvPicPr>
                    <p:blipFill>
                      <a:blip r:embed="rId6"/>
                      <a:stretch>
                        <a:fillRect/>
                      </a:stretch>
                    </p:blipFill>
                    <p:spPr>
                      <a:xfrm>
                        <a:off x="3457575" y="2711450"/>
                        <a:ext cx="1600200" cy="990600"/>
                      </a:xfrm>
                      <a:prstGeom prst="rect">
                        <a:avLst/>
                      </a:prstGeom>
                    </p:spPr>
                  </p:pic>
                </p:oleObj>
              </mc:Fallback>
            </mc:AlternateContent>
          </a:graphicData>
        </a:graphic>
      </p:graphicFrame>
      <p:sp>
        <p:nvSpPr>
          <p:cNvPr id="10" name="TextBox 9"/>
          <p:cNvSpPr txBox="1"/>
          <p:nvPr/>
        </p:nvSpPr>
        <p:spPr>
          <a:xfrm>
            <a:off x="504323" y="2158176"/>
            <a:ext cx="8753977" cy="400110"/>
          </a:xfrm>
          <a:prstGeom prst="rect">
            <a:avLst/>
          </a:prstGeom>
          <a:noFill/>
        </p:spPr>
        <p:txBody>
          <a:bodyPr wrap="square" rtlCol="0">
            <a:spAutoFit/>
          </a:bodyPr>
          <a:lstStyle/>
          <a:p>
            <a:r>
              <a:rPr lang="en-US" sz="2000" dirty="0">
                <a:solidFill>
                  <a:srgbClr val="FF0000"/>
                </a:solidFill>
                <a:latin typeface="Apple Chancery"/>
                <a:cs typeface="Apple Chancery"/>
              </a:rPr>
              <a:t>But with </a:t>
            </a:r>
            <a:r>
              <a:rPr lang="en-US" sz="2000" dirty="0">
                <a:solidFill>
                  <a:srgbClr val="000000"/>
                </a:solidFill>
                <a:latin typeface="Times New Roman"/>
                <a:cs typeface="Times New Roman"/>
              </a:rPr>
              <a:t>Newton’s Second Law, we can write:</a:t>
            </a:r>
          </a:p>
        </p:txBody>
      </p:sp>
      <p:sp>
        <p:nvSpPr>
          <p:cNvPr id="11" name="TextBox 10"/>
          <p:cNvSpPr txBox="1"/>
          <p:nvPr/>
        </p:nvSpPr>
        <p:spPr>
          <a:xfrm>
            <a:off x="504323" y="3872676"/>
            <a:ext cx="8398377" cy="1015663"/>
          </a:xfrm>
          <a:prstGeom prst="rect">
            <a:avLst/>
          </a:prstGeom>
          <a:noFill/>
        </p:spPr>
        <p:txBody>
          <a:bodyPr wrap="square" rtlCol="0">
            <a:spAutoFit/>
          </a:bodyPr>
          <a:lstStyle/>
          <a:p>
            <a:r>
              <a:rPr lang="en-US" sz="2000" dirty="0">
                <a:solidFill>
                  <a:srgbClr val="FF0000"/>
                </a:solidFill>
                <a:latin typeface="Apple Chancery"/>
                <a:cs typeface="Apple Chancery"/>
              </a:rPr>
              <a:t>Assuming, for </a:t>
            </a:r>
            <a:r>
              <a:rPr lang="en-US" sz="2000" dirty="0">
                <a:solidFill>
                  <a:srgbClr val="000000"/>
                </a:solidFill>
                <a:latin typeface="Times New Roman"/>
                <a:cs typeface="Times New Roman"/>
              </a:rPr>
              <a:t>simplicity, that the body is moving in the </a:t>
            </a:r>
            <a:r>
              <a:rPr lang="en-US" sz="2000" dirty="0">
                <a:solidFill>
                  <a:srgbClr val="0000FF"/>
                </a:solidFill>
                <a:latin typeface="Times New Roman"/>
                <a:cs typeface="Times New Roman"/>
              </a:rPr>
              <a:t>x-direction </a:t>
            </a:r>
            <a:r>
              <a:rPr lang="en-US" sz="2000" dirty="0">
                <a:solidFill>
                  <a:srgbClr val="000000"/>
                </a:solidFill>
                <a:latin typeface="Times New Roman"/>
                <a:cs typeface="Times New Roman"/>
              </a:rPr>
              <a:t>and that the the </a:t>
            </a:r>
            <a:r>
              <a:rPr lang="en-US" sz="2000" dirty="0">
                <a:solidFill>
                  <a:srgbClr val="0000FF"/>
                </a:solidFill>
                <a:latin typeface="Times New Roman"/>
                <a:cs typeface="Times New Roman"/>
              </a:rPr>
              <a:t>force</a:t>
            </a:r>
            <a:r>
              <a:rPr lang="en-US" sz="2000" dirty="0">
                <a:solidFill>
                  <a:srgbClr val="000000"/>
                </a:solidFill>
                <a:latin typeface="Times New Roman"/>
                <a:cs typeface="Times New Roman"/>
              </a:rPr>
              <a:t> is </a:t>
            </a:r>
            <a:r>
              <a:rPr lang="en-US" sz="2000" dirty="0">
                <a:solidFill>
                  <a:srgbClr val="0000FF"/>
                </a:solidFill>
                <a:latin typeface="Times New Roman"/>
                <a:cs typeface="Times New Roman"/>
              </a:rPr>
              <a:t>also in that direction</a:t>
            </a:r>
            <a:r>
              <a:rPr lang="en-US" sz="2000" dirty="0">
                <a:solidFill>
                  <a:srgbClr val="000000"/>
                </a:solidFill>
                <a:latin typeface="Times New Roman"/>
                <a:cs typeface="Times New Roman"/>
              </a:rPr>
              <a:t>, and noting the </a:t>
            </a:r>
            <a:r>
              <a:rPr lang="en-US" sz="2000" dirty="0">
                <a:solidFill>
                  <a:srgbClr val="008000"/>
                </a:solidFill>
                <a:latin typeface="Times New Roman"/>
                <a:cs typeface="Times New Roman"/>
              </a:rPr>
              <a:t>acceleration is the time derivative of velocity</a:t>
            </a:r>
            <a:r>
              <a:rPr lang="en-US" sz="2000" dirty="0">
                <a:solidFill>
                  <a:srgbClr val="000000"/>
                </a:solidFill>
                <a:latin typeface="Times New Roman"/>
                <a:cs typeface="Times New Roman"/>
              </a:rPr>
              <a:t>, we can </a:t>
            </a:r>
            <a:r>
              <a:rPr lang="en-US" sz="2000" dirty="0">
                <a:solidFill>
                  <a:srgbClr val="FF0000"/>
                </a:solidFill>
                <a:latin typeface="Times New Roman"/>
                <a:cs typeface="Times New Roman"/>
              </a:rPr>
              <a:t>expand the dot product to read</a:t>
            </a:r>
            <a:r>
              <a:rPr lang="en-US" sz="2000" dirty="0">
                <a:solidFill>
                  <a:srgbClr val="000000"/>
                </a:solidFill>
                <a:latin typeface="Times New Roman"/>
                <a:cs typeface="Times New Roman"/>
              </a:rPr>
              <a:t>:</a:t>
            </a:r>
          </a:p>
        </p:txBody>
      </p:sp>
      <p:graphicFrame>
        <p:nvGraphicFramePr>
          <p:cNvPr id="12" name="Object 11"/>
          <p:cNvGraphicFramePr>
            <a:graphicFrameLocks noChangeAspect="1"/>
          </p:cNvGraphicFramePr>
          <p:nvPr>
            <p:extLst>
              <p:ext uri="{D42A27DB-BD31-4B8C-83A1-F6EECF244321}">
                <p14:modId xmlns:p14="http://schemas.microsoft.com/office/powerpoint/2010/main" val="2568482329"/>
              </p:ext>
            </p:extLst>
          </p:nvPr>
        </p:nvGraphicFramePr>
        <p:xfrm>
          <a:off x="3024188" y="5046663"/>
          <a:ext cx="2522537" cy="1196975"/>
        </p:xfrm>
        <a:graphic>
          <a:graphicData uri="http://schemas.openxmlformats.org/presentationml/2006/ole">
            <mc:AlternateContent xmlns:mc="http://schemas.openxmlformats.org/markup-compatibility/2006">
              <mc:Choice xmlns:v="urn:schemas-microsoft-com:vml" Requires="v">
                <p:oleObj spid="_x0000_s311837" name="Equation" r:id="rId7" imgW="1562100" imgH="736600" progId="Equation.DSMT4">
                  <p:embed/>
                </p:oleObj>
              </mc:Choice>
              <mc:Fallback>
                <p:oleObj name="Equation" r:id="rId7" imgW="1562100" imgH="736600" progId="Equation.DSMT4">
                  <p:embed/>
                  <p:pic>
                    <p:nvPicPr>
                      <p:cNvPr id="0" name=""/>
                      <p:cNvPicPr/>
                      <p:nvPr/>
                    </p:nvPicPr>
                    <p:blipFill>
                      <a:blip r:embed="rId8"/>
                      <a:stretch>
                        <a:fillRect/>
                      </a:stretch>
                    </p:blipFill>
                    <p:spPr>
                      <a:xfrm>
                        <a:off x="3024188" y="5046663"/>
                        <a:ext cx="2522537" cy="1196975"/>
                      </a:xfrm>
                      <a:prstGeom prst="rect">
                        <a:avLst/>
                      </a:prstGeom>
                    </p:spPr>
                  </p:pic>
                </p:oleObj>
              </mc:Fallback>
            </mc:AlternateContent>
          </a:graphicData>
        </a:graphic>
      </p:graphicFrame>
      <p:cxnSp>
        <p:nvCxnSpPr>
          <p:cNvPr id="13" name="Straight Connector 12"/>
          <p:cNvCxnSpPr/>
          <p:nvPr/>
        </p:nvCxnSpPr>
        <p:spPr>
          <a:xfrm flipV="1">
            <a:off x="4872037" y="5575300"/>
            <a:ext cx="474663" cy="66833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1865330659"/>
              </p:ext>
            </p:extLst>
          </p:nvPr>
        </p:nvGraphicFramePr>
        <p:xfrm>
          <a:off x="5346700" y="5407025"/>
          <a:ext cx="125778" cy="190500"/>
        </p:xfrm>
        <a:graphic>
          <a:graphicData uri="http://schemas.openxmlformats.org/presentationml/2006/ole">
            <mc:AlternateContent xmlns:mc="http://schemas.openxmlformats.org/markup-compatibility/2006">
              <mc:Choice xmlns:v="urn:schemas-microsoft-com:vml" Requires="v">
                <p:oleObj spid="_x0000_s311838" name="Equation" r:id="rId9" imgW="101600" imgH="152400" progId="Equation.DSMT4">
                  <p:embed/>
                </p:oleObj>
              </mc:Choice>
              <mc:Fallback>
                <p:oleObj name="Equation" r:id="rId9" imgW="101600" imgH="152400" progId="Equation.DSMT4">
                  <p:embed/>
                  <p:pic>
                    <p:nvPicPr>
                      <p:cNvPr id="0" name=""/>
                      <p:cNvPicPr/>
                      <p:nvPr/>
                    </p:nvPicPr>
                    <p:blipFill>
                      <a:blip r:embed="rId10"/>
                      <a:stretch>
                        <a:fillRect/>
                      </a:stretch>
                    </p:blipFill>
                    <p:spPr>
                      <a:xfrm>
                        <a:off x="5346700" y="5407025"/>
                        <a:ext cx="125778" cy="190500"/>
                      </a:xfrm>
                      <a:prstGeom prst="rect">
                        <a:avLst/>
                      </a:prstGeom>
                    </p:spPr>
                  </p:pic>
                </p:oleObj>
              </mc:Fallback>
            </mc:AlternateContent>
          </a:graphicData>
        </a:graphic>
      </p:graphicFrame>
    </p:spTree>
    <p:extLst>
      <p:ext uri="{BB962C8B-B14F-4D97-AF65-F5344CB8AC3E}">
        <p14:creationId xmlns:p14="http://schemas.microsoft.com/office/powerpoint/2010/main" val="238936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2696743451"/>
              </p:ext>
            </p:extLst>
          </p:nvPr>
        </p:nvGraphicFramePr>
        <p:xfrm>
          <a:off x="3205163" y="3954463"/>
          <a:ext cx="2214562" cy="2455862"/>
        </p:xfrm>
        <a:graphic>
          <a:graphicData uri="http://schemas.openxmlformats.org/presentationml/2006/ole">
            <mc:AlternateContent xmlns:mc="http://schemas.openxmlformats.org/markup-compatibility/2006">
              <mc:Choice xmlns:v="urn:schemas-microsoft-com:vml" Requires="v">
                <p:oleObj spid="_x0000_s312721" name="Equation" r:id="rId3" imgW="1371600" imgH="1511300" progId="Equation.DSMT4">
                  <p:embed/>
                </p:oleObj>
              </mc:Choice>
              <mc:Fallback>
                <p:oleObj name="Equation" r:id="rId3" imgW="1371600" imgH="1511300" progId="Equation.DSMT4">
                  <p:embed/>
                  <p:pic>
                    <p:nvPicPr>
                      <p:cNvPr id="0" name=""/>
                      <p:cNvPicPr/>
                      <p:nvPr/>
                    </p:nvPicPr>
                    <p:blipFill>
                      <a:blip r:embed="rId4"/>
                      <a:stretch>
                        <a:fillRect/>
                      </a:stretch>
                    </p:blipFill>
                    <p:spPr>
                      <a:xfrm>
                        <a:off x="3205163" y="3954463"/>
                        <a:ext cx="2214562" cy="2455862"/>
                      </a:xfrm>
                      <a:prstGeom prst="rect">
                        <a:avLst/>
                      </a:prstGeom>
                    </p:spPr>
                  </p:pic>
                </p:oleObj>
              </mc:Fallback>
            </mc:AlternateContent>
          </a:graphicData>
        </a:graphic>
      </p:graphicFrame>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25.)</a:t>
            </a:r>
          </a:p>
        </p:txBody>
      </p:sp>
      <p:sp>
        <p:nvSpPr>
          <p:cNvPr id="55" name="TextBox 54"/>
          <p:cNvSpPr txBox="1"/>
          <p:nvPr/>
        </p:nvSpPr>
        <p:spPr>
          <a:xfrm>
            <a:off x="390275" y="344764"/>
            <a:ext cx="8537826" cy="707886"/>
          </a:xfrm>
          <a:prstGeom prst="rect">
            <a:avLst/>
          </a:prstGeom>
          <a:noFill/>
        </p:spPr>
        <p:txBody>
          <a:bodyPr wrap="square" rtlCol="0">
            <a:spAutoFit/>
          </a:bodyPr>
          <a:lstStyle/>
          <a:p>
            <a:r>
              <a:rPr lang="en-US" sz="2000" dirty="0">
                <a:solidFill>
                  <a:srgbClr val="FF0000"/>
                </a:solidFill>
                <a:latin typeface="Apple Chancery"/>
                <a:cs typeface="Apple Chancery"/>
              </a:rPr>
              <a:t>Noticing that </a:t>
            </a:r>
            <a:r>
              <a:rPr lang="en-US" sz="2000" dirty="0">
                <a:solidFill>
                  <a:srgbClr val="000000"/>
                </a:solidFill>
                <a:latin typeface="Times New Roman"/>
                <a:cs typeface="Times New Roman"/>
              </a:rPr>
              <a:t>the displacement </a:t>
            </a:r>
            <a:r>
              <a:rPr lang="en-US" sz="2000" i="1" dirty="0">
                <a:solidFill>
                  <a:srgbClr val="FF0000"/>
                </a:solidFill>
                <a:latin typeface="Times New Roman"/>
                <a:cs typeface="Times New Roman"/>
              </a:rPr>
              <a:t>dx</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equals</a:t>
            </a:r>
            <a:r>
              <a:rPr lang="en-US" sz="2000" dirty="0">
                <a:solidFill>
                  <a:srgbClr val="000000"/>
                </a:solidFill>
                <a:latin typeface="Times New Roman"/>
                <a:cs typeface="Times New Roman"/>
              </a:rPr>
              <a:t> the velocity </a:t>
            </a:r>
            <a:r>
              <a:rPr lang="en-US" sz="2000" i="1" dirty="0">
                <a:solidFill>
                  <a:srgbClr val="FF0000"/>
                </a:solidFill>
                <a:latin typeface="Times New Roman"/>
                <a:cs typeface="Times New Roman"/>
              </a:rPr>
              <a:t>dx/</a:t>
            </a:r>
            <a:r>
              <a:rPr lang="en-US" sz="2000" i="1" dirty="0" err="1">
                <a:solidFill>
                  <a:srgbClr val="FF0000"/>
                </a:solidFill>
                <a:latin typeface="Times New Roman"/>
                <a:cs typeface="Times New Roman"/>
              </a:rPr>
              <a:t>dt</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time the time interval </a:t>
            </a:r>
            <a:r>
              <a:rPr lang="en-US" sz="2000" i="1" dirty="0" err="1">
                <a:solidFill>
                  <a:srgbClr val="FF0000"/>
                </a:solidFill>
                <a:latin typeface="Times New Roman"/>
                <a:cs typeface="Times New Roman"/>
              </a:rPr>
              <a:t>dt</a:t>
            </a:r>
            <a:r>
              <a:rPr lang="en-US" sz="2000" dirty="0">
                <a:solidFill>
                  <a:srgbClr val="000000"/>
                </a:solidFill>
                <a:latin typeface="Times New Roman"/>
                <a:cs typeface="Times New Roman"/>
              </a:rPr>
              <a:t> over which the displacement occurs, we can write:</a:t>
            </a:r>
          </a:p>
        </p:txBody>
      </p:sp>
      <p:sp>
        <p:nvSpPr>
          <p:cNvPr id="11" name="TextBox 10"/>
          <p:cNvSpPr txBox="1"/>
          <p:nvPr/>
        </p:nvSpPr>
        <p:spPr>
          <a:xfrm>
            <a:off x="390274" y="2635250"/>
            <a:ext cx="8537826" cy="1015663"/>
          </a:xfrm>
          <a:prstGeom prst="rect">
            <a:avLst/>
          </a:prstGeom>
          <a:noFill/>
        </p:spPr>
        <p:txBody>
          <a:bodyPr wrap="square" rtlCol="0">
            <a:spAutoFit/>
          </a:bodyPr>
          <a:lstStyle/>
          <a:p>
            <a:r>
              <a:rPr lang="en-US" sz="2000" dirty="0">
                <a:solidFill>
                  <a:srgbClr val="FF0000"/>
                </a:solidFill>
                <a:latin typeface="Apple Chancery"/>
                <a:cs typeface="Apple Chancery"/>
              </a:rPr>
              <a:t>Executing the </a:t>
            </a:r>
            <a:r>
              <a:rPr lang="en-US" sz="2000" dirty="0">
                <a:solidFill>
                  <a:srgbClr val="000000"/>
                </a:solidFill>
                <a:latin typeface="Times New Roman"/>
                <a:cs typeface="Times New Roman"/>
              </a:rPr>
              <a:t>ever present </a:t>
            </a:r>
            <a:r>
              <a:rPr lang="en-US" sz="2000" i="1" dirty="0">
                <a:solidFill>
                  <a:srgbClr val="000000"/>
                </a:solidFill>
                <a:latin typeface="Times New Roman"/>
                <a:cs typeface="Times New Roman"/>
              </a:rPr>
              <a:t>canceling of variables </a:t>
            </a:r>
            <a:r>
              <a:rPr lang="en-US" sz="2000" dirty="0">
                <a:solidFill>
                  <a:srgbClr val="000000"/>
                </a:solidFill>
                <a:latin typeface="Times New Roman"/>
                <a:cs typeface="Times New Roman"/>
              </a:rPr>
              <a:t>(a ghastly moan coming out of the math department as we do), noting that dx/</a:t>
            </a:r>
            <a:r>
              <a:rPr lang="en-US" sz="2000" dirty="0" err="1">
                <a:solidFill>
                  <a:srgbClr val="000000"/>
                </a:solidFill>
                <a:latin typeface="Times New Roman"/>
                <a:cs typeface="Times New Roman"/>
              </a:rPr>
              <a:t>dt</a:t>
            </a:r>
            <a:r>
              <a:rPr lang="en-US" sz="2000" dirty="0">
                <a:solidFill>
                  <a:srgbClr val="000000"/>
                </a:solidFill>
                <a:latin typeface="Times New Roman"/>
                <a:cs typeface="Times New Roman"/>
              </a:rPr>
              <a:t> is “v” and integrating over a beginning and ending velocity, we can write:</a:t>
            </a:r>
          </a:p>
        </p:txBody>
      </p:sp>
      <p:graphicFrame>
        <p:nvGraphicFramePr>
          <p:cNvPr id="12" name="Object 11"/>
          <p:cNvGraphicFramePr>
            <a:graphicFrameLocks noChangeAspect="1"/>
          </p:cNvGraphicFramePr>
          <p:nvPr>
            <p:extLst>
              <p:ext uri="{D42A27DB-BD31-4B8C-83A1-F6EECF244321}">
                <p14:modId xmlns:p14="http://schemas.microsoft.com/office/powerpoint/2010/main" val="923141503"/>
              </p:ext>
            </p:extLst>
          </p:nvPr>
        </p:nvGraphicFramePr>
        <p:xfrm>
          <a:off x="3006725" y="1109663"/>
          <a:ext cx="2195513" cy="1423987"/>
        </p:xfrm>
        <a:graphic>
          <a:graphicData uri="http://schemas.openxmlformats.org/presentationml/2006/ole">
            <mc:AlternateContent xmlns:mc="http://schemas.openxmlformats.org/markup-compatibility/2006">
              <mc:Choice xmlns:v="urn:schemas-microsoft-com:vml" Requires="v">
                <p:oleObj spid="_x0000_s312722" name="Equation" r:id="rId5" imgW="1358900" imgH="876300" progId="Equation.DSMT4">
                  <p:embed/>
                </p:oleObj>
              </mc:Choice>
              <mc:Fallback>
                <p:oleObj name="Equation" r:id="rId5" imgW="1358900" imgH="876300" progId="Equation.DSMT4">
                  <p:embed/>
                  <p:pic>
                    <p:nvPicPr>
                      <p:cNvPr id="0" name=""/>
                      <p:cNvPicPr/>
                      <p:nvPr/>
                    </p:nvPicPr>
                    <p:blipFill>
                      <a:blip r:embed="rId6"/>
                      <a:stretch>
                        <a:fillRect/>
                      </a:stretch>
                    </p:blipFill>
                    <p:spPr>
                      <a:xfrm>
                        <a:off x="3006725" y="1109663"/>
                        <a:ext cx="2195513" cy="1423987"/>
                      </a:xfrm>
                      <a:prstGeom prst="rect">
                        <a:avLst/>
                      </a:prstGeom>
                    </p:spPr>
                  </p:pic>
                </p:oleObj>
              </mc:Fallback>
            </mc:AlternateContent>
          </a:graphicData>
        </a:graphic>
      </p:graphicFrame>
      <p:cxnSp>
        <p:nvCxnSpPr>
          <p:cNvPr id="13" name="Straight Connector 12"/>
          <p:cNvCxnSpPr/>
          <p:nvPr/>
        </p:nvCxnSpPr>
        <p:spPr>
          <a:xfrm flipV="1">
            <a:off x="5048250" y="4152900"/>
            <a:ext cx="307975" cy="316707"/>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flipV="1">
            <a:off x="4222750" y="4349353"/>
            <a:ext cx="307975" cy="316707"/>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4740275" y="3841413"/>
            <a:ext cx="307975" cy="93894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805833196"/>
              </p:ext>
            </p:extLst>
          </p:nvPr>
        </p:nvGraphicFramePr>
        <p:xfrm>
          <a:off x="4997450" y="3625513"/>
          <a:ext cx="185737" cy="206375"/>
        </p:xfrm>
        <a:graphic>
          <a:graphicData uri="http://schemas.openxmlformats.org/presentationml/2006/ole">
            <mc:AlternateContent xmlns:mc="http://schemas.openxmlformats.org/markup-compatibility/2006">
              <mc:Choice xmlns:v="urn:schemas-microsoft-com:vml" Requires="v">
                <p:oleObj spid="_x0000_s312723" name="Equation" r:id="rId7" imgW="114300" imgH="127000" progId="Equation.DSMT4">
                  <p:embed/>
                </p:oleObj>
              </mc:Choice>
              <mc:Fallback>
                <p:oleObj name="Equation" r:id="rId7" imgW="114300" imgH="127000" progId="Equation.DSMT4">
                  <p:embed/>
                  <p:pic>
                    <p:nvPicPr>
                      <p:cNvPr id="0" name=""/>
                      <p:cNvPicPr/>
                      <p:nvPr/>
                    </p:nvPicPr>
                    <p:blipFill>
                      <a:blip r:embed="rId8"/>
                      <a:stretch>
                        <a:fillRect/>
                      </a:stretch>
                    </p:blipFill>
                    <p:spPr>
                      <a:xfrm>
                        <a:off x="4997450" y="3625513"/>
                        <a:ext cx="185737" cy="206375"/>
                      </a:xfrm>
                      <a:prstGeom prst="rect">
                        <a:avLst/>
                      </a:prstGeom>
                    </p:spPr>
                  </p:pic>
                </p:oleObj>
              </mc:Fallback>
            </mc:AlternateContent>
          </a:graphicData>
        </a:graphic>
      </p:graphicFrame>
    </p:spTree>
    <p:extLst>
      <p:ext uri="{BB962C8B-B14F-4D97-AF65-F5344CB8AC3E}">
        <p14:creationId xmlns:p14="http://schemas.microsoft.com/office/powerpoint/2010/main" val="3697305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par>
                                <p:cTn id="16" presetID="9"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par>
                                <p:cTn id="19" presetID="9"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par>
                                <p:cTn id="22" presetID="9"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3775353886"/>
              </p:ext>
            </p:extLst>
          </p:nvPr>
        </p:nvGraphicFramePr>
        <p:xfrm>
          <a:off x="3211513" y="3592650"/>
          <a:ext cx="1784350" cy="330200"/>
        </p:xfrm>
        <a:graphic>
          <a:graphicData uri="http://schemas.openxmlformats.org/presentationml/2006/ole">
            <mc:AlternateContent xmlns:mc="http://schemas.openxmlformats.org/markup-compatibility/2006">
              <mc:Choice xmlns:v="urn:schemas-microsoft-com:vml" Requires="v">
                <p:oleObj spid="_x0000_s313866" name="Equation" r:id="rId3" imgW="1104900" imgH="203200" progId="Equation.DSMT4">
                  <p:embed/>
                </p:oleObj>
              </mc:Choice>
              <mc:Fallback>
                <p:oleObj name="Equation" r:id="rId3" imgW="1104900" imgH="203200" progId="Equation.DSMT4">
                  <p:embed/>
                  <p:pic>
                    <p:nvPicPr>
                      <p:cNvPr id="0" name=""/>
                      <p:cNvPicPr/>
                      <p:nvPr/>
                    </p:nvPicPr>
                    <p:blipFill>
                      <a:blip r:embed="rId4"/>
                      <a:stretch>
                        <a:fillRect/>
                      </a:stretch>
                    </p:blipFill>
                    <p:spPr>
                      <a:xfrm>
                        <a:off x="3211513" y="3592650"/>
                        <a:ext cx="1784350" cy="330200"/>
                      </a:xfrm>
                      <a:prstGeom prst="rect">
                        <a:avLst/>
                      </a:prstGeom>
                    </p:spPr>
                  </p:pic>
                </p:oleObj>
              </mc:Fallback>
            </mc:AlternateContent>
          </a:graphicData>
        </a:graphic>
      </p:graphicFrame>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461665"/>
          </a:xfrm>
          <a:prstGeom prst="rect">
            <a:avLst/>
          </a:prstGeom>
          <a:noFill/>
        </p:spPr>
        <p:txBody>
          <a:bodyPr wrap="square" rtlCol="0">
            <a:spAutoFit/>
          </a:bodyPr>
          <a:lstStyle/>
          <a:p>
            <a:r>
              <a:rPr lang="en-US" sz="1200" dirty="0">
                <a:latin typeface="Times New Roman"/>
                <a:cs typeface="Times New Roman"/>
              </a:rPr>
              <a:t>256)</a:t>
            </a:r>
          </a:p>
        </p:txBody>
      </p:sp>
      <p:sp>
        <p:nvSpPr>
          <p:cNvPr id="55" name="TextBox 54"/>
          <p:cNvSpPr txBox="1"/>
          <p:nvPr/>
        </p:nvSpPr>
        <p:spPr>
          <a:xfrm>
            <a:off x="390274" y="344764"/>
            <a:ext cx="8753977" cy="1754327"/>
          </a:xfrm>
          <a:prstGeom prst="rect">
            <a:avLst/>
          </a:prstGeom>
          <a:noFill/>
        </p:spPr>
        <p:txBody>
          <a:bodyPr wrap="square" rtlCol="0">
            <a:spAutoFit/>
          </a:bodyPr>
          <a:lstStyle/>
          <a:p>
            <a:r>
              <a:rPr lang="en-US" sz="2800" dirty="0">
                <a:solidFill>
                  <a:srgbClr val="FF0000"/>
                </a:solidFill>
                <a:latin typeface="Apple Chancery"/>
                <a:cs typeface="Apple Chancery"/>
              </a:rPr>
              <a:t>This           quantity </a:t>
            </a:r>
            <a:r>
              <a:rPr lang="en-US" sz="2000" dirty="0">
                <a:solidFill>
                  <a:srgbClr val="000000"/>
                </a:solidFill>
                <a:latin typeface="Times New Roman"/>
                <a:cs typeface="Times New Roman"/>
              </a:rPr>
              <a:t>is deemed important enough to be given a special name.  It is called </a:t>
            </a:r>
            <a:r>
              <a:rPr lang="en-US" sz="2000" i="1" dirty="0">
                <a:solidFill>
                  <a:srgbClr val="0000FF"/>
                </a:solidFill>
                <a:latin typeface="Times New Roman"/>
                <a:cs typeface="Times New Roman"/>
              </a:rPr>
              <a:t>KINETIC ENERGY</a:t>
            </a:r>
            <a:r>
              <a:rPr lang="en-US" sz="2000" dirty="0">
                <a:solidFill>
                  <a:srgbClr val="000000"/>
                </a:solidFill>
                <a:latin typeface="Times New Roman"/>
                <a:cs typeface="Times New Roman"/>
              </a:rPr>
              <a:t>, </a:t>
            </a:r>
            <a:r>
              <a:rPr lang="en-US" sz="2000" dirty="0">
                <a:latin typeface="Times New Roman"/>
                <a:cs typeface="Times New Roman"/>
              </a:rPr>
              <a:t>and the relationship between it and the </a:t>
            </a:r>
            <a:r>
              <a:rPr lang="en-US" sz="2000" dirty="0">
                <a:solidFill>
                  <a:srgbClr val="0000FF"/>
                </a:solidFill>
                <a:latin typeface="Times New Roman"/>
                <a:cs typeface="Times New Roman"/>
              </a:rPr>
              <a:t>net work done on a body by all the forces acting </a:t>
            </a:r>
            <a:r>
              <a:rPr lang="en-US" sz="2000" dirty="0">
                <a:latin typeface="Times New Roman"/>
                <a:cs typeface="Times New Roman"/>
              </a:rPr>
              <a:t>on the body as it moves is called the </a:t>
            </a:r>
            <a:r>
              <a:rPr lang="en-US" sz="2000" i="1" dirty="0">
                <a:solidFill>
                  <a:srgbClr val="0000FF"/>
                </a:solidFill>
                <a:latin typeface="Times New Roman"/>
                <a:cs typeface="Times New Roman"/>
              </a:rPr>
              <a:t>WORK/ENERGY THEOREM.</a:t>
            </a:r>
          </a:p>
          <a:p>
            <a:endParaRPr lang="en-US" sz="2000" dirty="0">
              <a:solidFill>
                <a:srgbClr val="000000"/>
              </a:solidFill>
              <a:latin typeface="Times New Roman"/>
              <a:cs typeface="Times New Roman"/>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411987614"/>
              </p:ext>
            </p:extLst>
          </p:nvPr>
        </p:nvGraphicFramePr>
        <p:xfrm>
          <a:off x="1277937" y="400051"/>
          <a:ext cx="842963" cy="514107"/>
        </p:xfrm>
        <a:graphic>
          <a:graphicData uri="http://schemas.openxmlformats.org/presentationml/2006/ole">
            <mc:AlternateContent xmlns:mc="http://schemas.openxmlformats.org/markup-compatibility/2006">
              <mc:Choice xmlns:v="urn:schemas-microsoft-com:vml" Requires="v">
                <p:oleObj spid="_x0000_s313867" name="Equation" r:id="rId5" imgW="482600" imgH="292100" progId="Equation.DSMT4">
                  <p:embed/>
                </p:oleObj>
              </mc:Choice>
              <mc:Fallback>
                <p:oleObj name="Equation" r:id="rId5" imgW="482600" imgH="292100" progId="Equation.DSMT4">
                  <p:embed/>
                  <p:pic>
                    <p:nvPicPr>
                      <p:cNvPr id="0" name=""/>
                      <p:cNvPicPr/>
                      <p:nvPr/>
                    </p:nvPicPr>
                    <p:blipFill>
                      <a:blip r:embed="rId6"/>
                      <a:stretch>
                        <a:fillRect/>
                      </a:stretch>
                    </p:blipFill>
                    <p:spPr>
                      <a:xfrm>
                        <a:off x="1277937" y="400051"/>
                        <a:ext cx="842963" cy="514107"/>
                      </a:xfrm>
                      <a:prstGeom prst="rect">
                        <a:avLst/>
                      </a:prstGeom>
                    </p:spPr>
                  </p:pic>
                </p:oleObj>
              </mc:Fallback>
            </mc:AlternateContent>
          </a:graphicData>
        </a:graphic>
      </p:graphicFrame>
      <p:sp>
        <p:nvSpPr>
          <p:cNvPr id="21" name="TextBox 20"/>
          <p:cNvSpPr txBox="1"/>
          <p:nvPr/>
        </p:nvSpPr>
        <p:spPr>
          <a:xfrm>
            <a:off x="390023" y="2053767"/>
            <a:ext cx="8753977" cy="830997"/>
          </a:xfrm>
          <a:prstGeom prst="rect">
            <a:avLst/>
          </a:prstGeom>
          <a:noFill/>
        </p:spPr>
        <p:txBody>
          <a:bodyPr wrap="square" rtlCol="0">
            <a:spAutoFit/>
          </a:bodyPr>
          <a:lstStyle/>
          <a:p>
            <a:r>
              <a:rPr lang="en-US" sz="2800" dirty="0">
                <a:solidFill>
                  <a:srgbClr val="FF0000"/>
                </a:solidFill>
                <a:latin typeface="Apple Chancery"/>
                <a:cs typeface="Apple Chancery"/>
              </a:rPr>
              <a:t>THE WORK/ENERGY THEOREM’S</a:t>
            </a:r>
            <a:r>
              <a:rPr lang="en-US" sz="2800" dirty="0">
                <a:solidFill>
                  <a:srgbClr val="000000"/>
                </a:solidFill>
                <a:latin typeface="Times New Roman"/>
                <a:cs typeface="Times New Roman"/>
              </a:rPr>
              <a:t> </a:t>
            </a:r>
            <a:r>
              <a:rPr lang="en-US" sz="2000" dirty="0">
                <a:solidFill>
                  <a:srgbClr val="000000"/>
                </a:solidFill>
                <a:latin typeface="Times New Roman"/>
                <a:cs typeface="Times New Roman"/>
              </a:rPr>
              <a:t>many forms:</a:t>
            </a:r>
            <a:endParaRPr lang="en-US" sz="2000" i="1" dirty="0">
              <a:solidFill>
                <a:srgbClr val="0000FF"/>
              </a:solidFill>
              <a:latin typeface="Times New Roman"/>
              <a:cs typeface="Times New Roman"/>
            </a:endParaRPr>
          </a:p>
          <a:p>
            <a:endParaRPr lang="en-US" sz="2000" dirty="0">
              <a:solidFill>
                <a:srgbClr val="000000"/>
              </a:solidFill>
              <a:latin typeface="Times New Roman"/>
              <a:cs typeface="Times New Roman"/>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71902017"/>
              </p:ext>
            </p:extLst>
          </p:nvPr>
        </p:nvGraphicFramePr>
        <p:xfrm>
          <a:off x="3079750" y="4174332"/>
          <a:ext cx="2276475" cy="639762"/>
        </p:xfrm>
        <a:graphic>
          <a:graphicData uri="http://schemas.openxmlformats.org/presentationml/2006/ole">
            <mc:AlternateContent xmlns:mc="http://schemas.openxmlformats.org/markup-compatibility/2006">
              <mc:Choice xmlns:v="urn:schemas-microsoft-com:vml" Requires="v">
                <p:oleObj spid="_x0000_s313868" name="Equation" r:id="rId7" imgW="1409700" imgH="393700" progId="Equation.DSMT4">
                  <p:embed/>
                </p:oleObj>
              </mc:Choice>
              <mc:Fallback>
                <p:oleObj name="Equation" r:id="rId7" imgW="1409700" imgH="393700" progId="Equation.DSMT4">
                  <p:embed/>
                  <p:pic>
                    <p:nvPicPr>
                      <p:cNvPr id="0" name=""/>
                      <p:cNvPicPr/>
                      <p:nvPr/>
                    </p:nvPicPr>
                    <p:blipFill>
                      <a:blip r:embed="rId8"/>
                      <a:stretch>
                        <a:fillRect/>
                      </a:stretch>
                    </p:blipFill>
                    <p:spPr>
                      <a:xfrm>
                        <a:off x="3079750" y="4174332"/>
                        <a:ext cx="2276475" cy="639762"/>
                      </a:xfrm>
                      <a:prstGeom prst="rect">
                        <a:avLst/>
                      </a:prstGeom>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980969058"/>
              </p:ext>
            </p:extLst>
          </p:nvPr>
        </p:nvGraphicFramePr>
        <p:xfrm>
          <a:off x="3370263" y="2884764"/>
          <a:ext cx="1230312" cy="330200"/>
        </p:xfrm>
        <a:graphic>
          <a:graphicData uri="http://schemas.openxmlformats.org/presentationml/2006/ole">
            <mc:AlternateContent xmlns:mc="http://schemas.openxmlformats.org/markup-compatibility/2006">
              <mc:Choice xmlns:v="urn:schemas-microsoft-com:vml" Requires="v">
                <p:oleObj spid="_x0000_s313869" name="Equation" r:id="rId9" imgW="762000" imgH="203200" progId="Equation.DSMT4">
                  <p:embed/>
                </p:oleObj>
              </mc:Choice>
              <mc:Fallback>
                <p:oleObj name="Equation" r:id="rId9" imgW="762000" imgH="203200" progId="Equation.DSMT4">
                  <p:embed/>
                  <p:pic>
                    <p:nvPicPr>
                      <p:cNvPr id="0" name=""/>
                      <p:cNvPicPr/>
                      <p:nvPr/>
                    </p:nvPicPr>
                    <p:blipFill>
                      <a:blip r:embed="rId10"/>
                      <a:stretch>
                        <a:fillRect/>
                      </a:stretch>
                    </p:blipFill>
                    <p:spPr>
                      <a:xfrm>
                        <a:off x="3370263" y="2884764"/>
                        <a:ext cx="1230312" cy="330200"/>
                      </a:xfrm>
                      <a:prstGeom prst="rect">
                        <a:avLst/>
                      </a:prstGeom>
                    </p:spPr>
                  </p:pic>
                </p:oleObj>
              </mc:Fallback>
            </mc:AlternateContent>
          </a:graphicData>
        </a:graphic>
      </p:graphicFrame>
    </p:spTree>
    <p:extLst>
      <p:ext uri="{BB962C8B-B14F-4D97-AF65-F5344CB8AC3E}">
        <p14:creationId xmlns:p14="http://schemas.microsoft.com/office/powerpoint/2010/main" val="142605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Object 56"/>
          <p:cNvGraphicFramePr>
            <a:graphicFrameLocks noChangeAspect="1"/>
          </p:cNvGraphicFramePr>
          <p:nvPr>
            <p:extLst>
              <p:ext uri="{D42A27DB-BD31-4B8C-83A1-F6EECF244321}">
                <p14:modId xmlns:p14="http://schemas.microsoft.com/office/powerpoint/2010/main" val="2365130110"/>
              </p:ext>
            </p:extLst>
          </p:nvPr>
        </p:nvGraphicFramePr>
        <p:xfrm>
          <a:off x="4214019" y="3035399"/>
          <a:ext cx="4662487" cy="3668713"/>
        </p:xfrm>
        <a:graphic>
          <a:graphicData uri="http://schemas.openxmlformats.org/presentationml/2006/ole">
            <mc:AlternateContent xmlns:mc="http://schemas.openxmlformats.org/markup-compatibility/2006">
              <mc:Choice xmlns:v="urn:schemas-microsoft-com:vml" Requires="v">
                <p:oleObj spid="_x0000_s898268" name="Equation" r:id="rId3" imgW="2882900" imgH="2286000" progId="Equation.DSMT4">
                  <p:embed/>
                </p:oleObj>
              </mc:Choice>
              <mc:Fallback>
                <p:oleObj name="Equation" r:id="rId3" imgW="2882900" imgH="2286000" progId="Equation.DSMT4">
                  <p:embed/>
                  <p:pic>
                    <p:nvPicPr>
                      <p:cNvPr id="0" name=""/>
                      <p:cNvPicPr/>
                      <p:nvPr/>
                    </p:nvPicPr>
                    <p:blipFill>
                      <a:blip r:embed="rId4"/>
                      <a:stretch>
                        <a:fillRect/>
                      </a:stretch>
                    </p:blipFill>
                    <p:spPr>
                      <a:xfrm>
                        <a:off x="4214019" y="3035399"/>
                        <a:ext cx="4662487" cy="3668713"/>
                      </a:xfrm>
                      <a:prstGeom prst="rect">
                        <a:avLst/>
                      </a:prstGeom>
                    </p:spPr>
                  </p:pic>
                </p:oleObj>
              </mc:Fallback>
            </mc:AlternateContent>
          </a:graphicData>
        </a:graphic>
      </p:graphicFrame>
      <p:sp>
        <p:nvSpPr>
          <p:cNvPr id="24" name="TextBox 23"/>
          <p:cNvSpPr txBox="1"/>
          <p:nvPr/>
        </p:nvSpPr>
        <p:spPr>
          <a:xfrm>
            <a:off x="0" y="0"/>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Classic Work/Energy Problem</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27.)</a:t>
            </a:r>
          </a:p>
        </p:txBody>
      </p:sp>
      <p:sp>
        <p:nvSpPr>
          <p:cNvPr id="38" name="TextBox 37"/>
          <p:cNvSpPr txBox="1"/>
          <p:nvPr/>
        </p:nvSpPr>
        <p:spPr>
          <a:xfrm>
            <a:off x="275723" y="865464"/>
            <a:ext cx="4634415" cy="1508105"/>
          </a:xfrm>
          <a:prstGeom prst="rect">
            <a:avLst/>
          </a:prstGeom>
          <a:noFill/>
        </p:spPr>
        <p:txBody>
          <a:bodyPr wrap="square" rtlCol="0">
            <a:spAutoFit/>
          </a:bodyPr>
          <a:lstStyle/>
          <a:p>
            <a:r>
              <a:rPr lang="en-US" sz="3200" dirty="0">
                <a:solidFill>
                  <a:srgbClr val="FF0000"/>
                </a:solidFill>
                <a:latin typeface="Apple Chancery"/>
                <a:cs typeface="Apple Chancery"/>
              </a:rPr>
              <a:t>How far </a:t>
            </a:r>
            <a:r>
              <a:rPr lang="en-US" sz="2000" dirty="0">
                <a:solidFill>
                  <a:srgbClr val="000000"/>
                </a:solidFill>
                <a:latin typeface="Times New Roman"/>
                <a:cs typeface="Times New Roman"/>
              </a:rPr>
              <a:t>will a block of mass </a:t>
            </a:r>
            <a:r>
              <a:rPr lang="en-US" sz="2000" i="1" dirty="0">
                <a:solidFill>
                  <a:srgbClr val="FF0000"/>
                </a:solidFill>
                <a:latin typeface="Times New Roman"/>
                <a:cs typeface="Times New Roman"/>
              </a:rPr>
              <a:t>m</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moving with velocity      travel over a frictional surface whose coefficient of kinetic friction is      before coming to rest?</a:t>
            </a:r>
            <a:endParaRPr lang="en-US" sz="2400" dirty="0">
              <a:latin typeface="Apple Chancery"/>
              <a:cs typeface="Apple Chancery"/>
            </a:endParaRPr>
          </a:p>
        </p:txBody>
      </p:sp>
      <p:sp>
        <p:nvSpPr>
          <p:cNvPr id="26" name="Rectangle 25"/>
          <p:cNvSpPr/>
          <p:nvPr/>
        </p:nvSpPr>
        <p:spPr>
          <a:xfrm>
            <a:off x="5275263" y="2092672"/>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5745163" y="1522835"/>
            <a:ext cx="635000" cy="569837"/>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6037263" y="2444417"/>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7024688" y="2380917"/>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46" name="Object 45"/>
          <p:cNvGraphicFramePr>
            <a:graphicFrameLocks noChangeAspect="1"/>
          </p:cNvGraphicFramePr>
          <p:nvPr>
            <p:extLst>
              <p:ext uri="{D42A27DB-BD31-4B8C-83A1-F6EECF244321}">
                <p14:modId xmlns:p14="http://schemas.microsoft.com/office/powerpoint/2010/main" val="3628962897"/>
              </p:ext>
            </p:extLst>
          </p:nvPr>
        </p:nvGraphicFramePr>
        <p:xfrm>
          <a:off x="7189788" y="2266557"/>
          <a:ext cx="204788" cy="306388"/>
        </p:xfrm>
        <a:graphic>
          <a:graphicData uri="http://schemas.openxmlformats.org/presentationml/2006/ole">
            <mc:AlternateContent xmlns:mc="http://schemas.openxmlformats.org/markup-compatibility/2006">
              <mc:Choice xmlns:v="urn:schemas-microsoft-com:vml" Requires="v">
                <p:oleObj spid="_x0000_s898269" name="Equation" r:id="rId5" imgW="127000" imgH="190500" progId="Equation.DSMT4">
                  <p:embed/>
                </p:oleObj>
              </mc:Choice>
              <mc:Fallback>
                <p:oleObj name="Equation" r:id="rId5" imgW="127000" imgH="190500" progId="Equation.DSMT4">
                  <p:embed/>
                  <p:pic>
                    <p:nvPicPr>
                      <p:cNvPr id="0" name=""/>
                      <p:cNvPicPr/>
                      <p:nvPr/>
                    </p:nvPicPr>
                    <p:blipFill>
                      <a:blip r:embed="rId6"/>
                      <a:stretch>
                        <a:fillRect/>
                      </a:stretch>
                    </p:blipFill>
                    <p:spPr>
                      <a:xfrm>
                        <a:off x="7189788" y="2266557"/>
                        <a:ext cx="204788" cy="306388"/>
                      </a:xfrm>
                      <a:prstGeom prst="rect">
                        <a:avLst/>
                      </a:prstGeom>
                    </p:spPr>
                  </p:pic>
                </p:oleObj>
              </mc:Fallback>
            </mc:AlternateContent>
          </a:graphicData>
        </a:graphic>
      </p:graphicFrame>
      <p:graphicFrame>
        <p:nvGraphicFramePr>
          <p:cNvPr id="51" name="Object 50"/>
          <p:cNvGraphicFramePr>
            <a:graphicFrameLocks noChangeAspect="1"/>
          </p:cNvGraphicFramePr>
          <p:nvPr>
            <p:extLst>
              <p:ext uri="{D42A27DB-BD31-4B8C-83A1-F6EECF244321}">
                <p14:modId xmlns:p14="http://schemas.microsoft.com/office/powerpoint/2010/main" val="1915780510"/>
              </p:ext>
            </p:extLst>
          </p:nvPr>
        </p:nvGraphicFramePr>
        <p:xfrm>
          <a:off x="6545263" y="1379538"/>
          <a:ext cx="246062" cy="328612"/>
        </p:xfrm>
        <a:graphic>
          <a:graphicData uri="http://schemas.openxmlformats.org/presentationml/2006/ole">
            <mc:AlternateContent xmlns:mc="http://schemas.openxmlformats.org/markup-compatibility/2006">
              <mc:Choice xmlns:v="urn:schemas-microsoft-com:vml" Requires="v">
                <p:oleObj spid="_x0000_s898270" name="Equation" r:id="rId7" imgW="152400" imgH="203200" progId="Equation.DSMT4">
                  <p:embed/>
                </p:oleObj>
              </mc:Choice>
              <mc:Fallback>
                <p:oleObj name="Equation" r:id="rId7" imgW="152400" imgH="203200" progId="Equation.DSMT4">
                  <p:embed/>
                  <p:pic>
                    <p:nvPicPr>
                      <p:cNvPr id="0" name=""/>
                      <p:cNvPicPr/>
                      <p:nvPr/>
                    </p:nvPicPr>
                    <p:blipFill>
                      <a:blip r:embed="rId8"/>
                      <a:stretch>
                        <a:fillRect/>
                      </a:stretch>
                    </p:blipFill>
                    <p:spPr>
                      <a:xfrm>
                        <a:off x="6545263" y="1379538"/>
                        <a:ext cx="246062" cy="328612"/>
                      </a:xfrm>
                      <a:prstGeom prst="rect">
                        <a:avLst/>
                      </a:prstGeom>
                    </p:spPr>
                  </p:pic>
                </p:oleObj>
              </mc:Fallback>
            </mc:AlternateContent>
          </a:graphicData>
        </a:graphic>
      </p:graphicFrame>
      <p:sp>
        <p:nvSpPr>
          <p:cNvPr id="55" name="TextBox 54"/>
          <p:cNvSpPr txBox="1"/>
          <p:nvPr/>
        </p:nvSpPr>
        <p:spPr>
          <a:xfrm>
            <a:off x="275723" y="2357392"/>
            <a:ext cx="3254877" cy="2985433"/>
          </a:xfrm>
          <a:prstGeom prst="rect">
            <a:avLst/>
          </a:prstGeom>
          <a:noFill/>
        </p:spPr>
        <p:txBody>
          <a:bodyPr wrap="square" rtlCol="0">
            <a:spAutoFit/>
          </a:bodyPr>
          <a:lstStyle/>
          <a:p>
            <a:r>
              <a:rPr lang="en-US" sz="2800" dirty="0">
                <a:solidFill>
                  <a:srgbClr val="FF0000"/>
                </a:solidFill>
                <a:latin typeface="Apple Chancery"/>
                <a:cs typeface="Apple Chancery"/>
              </a:rPr>
              <a:t>Using </a:t>
            </a:r>
            <a:r>
              <a:rPr lang="en-US" sz="2000" dirty="0">
                <a:solidFill>
                  <a:srgbClr val="000000"/>
                </a:solidFill>
                <a:latin typeface="Times New Roman"/>
                <a:cs typeface="Times New Roman"/>
              </a:rPr>
              <a:t>the </a:t>
            </a:r>
            <a:r>
              <a:rPr lang="en-US" sz="2000" i="1" dirty="0">
                <a:solidFill>
                  <a:srgbClr val="0000FF"/>
                </a:solidFill>
                <a:latin typeface="Times New Roman"/>
                <a:cs typeface="Times New Roman"/>
              </a:rPr>
              <a:t>Work/Energy Theorem</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Noting that the frictional force will be        , where </a:t>
            </a:r>
            <a:r>
              <a:rPr lang="en-US" sz="2000" i="1" dirty="0">
                <a:solidFill>
                  <a:srgbClr val="FF0000"/>
                </a:solidFill>
                <a:latin typeface="Times New Roman"/>
                <a:cs typeface="Times New Roman"/>
              </a:rPr>
              <a:t>N</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is just </a:t>
            </a:r>
            <a:r>
              <a:rPr lang="en-US" sz="2000" i="1" dirty="0">
                <a:solidFill>
                  <a:srgbClr val="FF0000"/>
                </a:solidFill>
                <a:latin typeface="Times New Roman"/>
                <a:cs typeface="Times New Roman"/>
              </a:rPr>
              <a:t>mg</a:t>
            </a:r>
            <a:r>
              <a:rPr lang="en-US" sz="2000" dirty="0">
                <a:solidFill>
                  <a:srgbClr val="000000"/>
                </a:solidFill>
                <a:latin typeface="Times New Roman"/>
                <a:cs typeface="Times New Roman"/>
              </a:rPr>
              <a:t> and where that force is </a:t>
            </a:r>
            <a:r>
              <a:rPr lang="en-US" sz="2000" dirty="0">
                <a:solidFill>
                  <a:srgbClr val="0000FF"/>
                </a:solidFill>
                <a:latin typeface="Times New Roman"/>
                <a:cs typeface="Times New Roman"/>
              </a:rPr>
              <a:t>directed</a:t>
            </a:r>
            <a:r>
              <a:rPr lang="en-US" sz="2000" dirty="0">
                <a:solidFill>
                  <a:srgbClr val="000000"/>
                </a:solidFill>
                <a:latin typeface="Times New Roman"/>
                <a:cs typeface="Times New Roman"/>
              </a:rPr>
              <a:t> </a:t>
            </a:r>
            <a:r>
              <a:rPr lang="en-US" sz="2000" i="1" dirty="0">
                <a:solidFill>
                  <a:srgbClr val="0000FF"/>
                </a:solidFill>
                <a:latin typeface="Times New Roman"/>
                <a:cs typeface="Times New Roman"/>
              </a:rPr>
              <a:t>opposite the direction of motion </a:t>
            </a:r>
            <a:r>
              <a:rPr lang="en-US" sz="2000" dirty="0">
                <a:solidFill>
                  <a:srgbClr val="000000"/>
                </a:solidFill>
                <a:latin typeface="Times New Roman"/>
                <a:cs typeface="Times New Roman"/>
              </a:rPr>
              <a:t>(this means the </a:t>
            </a:r>
            <a:r>
              <a:rPr lang="en-US" sz="2000" dirty="0">
                <a:solidFill>
                  <a:srgbClr val="FF0000"/>
                </a:solidFill>
                <a:latin typeface="Times New Roman"/>
                <a:cs typeface="Times New Roman"/>
              </a:rPr>
              <a:t>work friction does </a:t>
            </a:r>
            <a:r>
              <a:rPr lang="en-US" sz="2000" dirty="0">
                <a:solidFill>
                  <a:srgbClr val="000000"/>
                </a:solidFill>
                <a:latin typeface="Times New Roman"/>
                <a:cs typeface="Times New Roman"/>
              </a:rPr>
              <a:t>will be </a:t>
            </a:r>
            <a:r>
              <a:rPr lang="en-US" sz="2000" dirty="0">
                <a:solidFill>
                  <a:srgbClr val="FF0000"/>
                </a:solidFill>
                <a:latin typeface="Times New Roman"/>
                <a:cs typeface="Times New Roman"/>
              </a:rPr>
              <a:t>negative</a:t>
            </a:r>
            <a:r>
              <a:rPr lang="en-US" sz="2000" dirty="0">
                <a:solidFill>
                  <a:srgbClr val="000000"/>
                </a:solidFill>
                <a:latin typeface="Times New Roman"/>
                <a:cs typeface="Times New Roman"/>
              </a:rPr>
              <a:t>) and the </a:t>
            </a:r>
            <a:r>
              <a:rPr lang="en-US" sz="2000" dirty="0">
                <a:solidFill>
                  <a:srgbClr val="0000FF"/>
                </a:solidFill>
                <a:latin typeface="Times New Roman"/>
                <a:cs typeface="Times New Roman"/>
              </a:rPr>
              <a:t>final velocity is </a:t>
            </a:r>
            <a:r>
              <a:rPr lang="en-US" sz="2000" i="1" dirty="0">
                <a:solidFill>
                  <a:srgbClr val="0000FF"/>
                </a:solidFill>
                <a:latin typeface="Times New Roman"/>
                <a:cs typeface="Times New Roman"/>
              </a:rPr>
              <a:t>zero</a:t>
            </a:r>
            <a:r>
              <a:rPr lang="en-US" sz="2000" dirty="0">
                <a:solidFill>
                  <a:srgbClr val="000000"/>
                </a:solidFill>
                <a:latin typeface="Times New Roman"/>
                <a:cs typeface="Times New Roman"/>
              </a:rPr>
              <a:t>, we can write: </a:t>
            </a:r>
          </a:p>
        </p:txBody>
      </p:sp>
      <p:cxnSp>
        <p:nvCxnSpPr>
          <p:cNvPr id="20" name="Straight Arrow Connector 19"/>
          <p:cNvCxnSpPr/>
          <p:nvPr/>
        </p:nvCxnSpPr>
        <p:spPr>
          <a:xfrm>
            <a:off x="6394451" y="1796717"/>
            <a:ext cx="630237"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3" name="Object 22"/>
          <p:cNvGraphicFramePr>
            <a:graphicFrameLocks noChangeAspect="1"/>
          </p:cNvGraphicFramePr>
          <p:nvPr>
            <p:extLst>
              <p:ext uri="{D42A27DB-BD31-4B8C-83A1-F6EECF244321}">
                <p14:modId xmlns:p14="http://schemas.microsoft.com/office/powerpoint/2010/main" val="199272287"/>
              </p:ext>
            </p:extLst>
          </p:nvPr>
        </p:nvGraphicFramePr>
        <p:xfrm>
          <a:off x="8296275" y="1687513"/>
          <a:ext cx="307975" cy="327025"/>
        </p:xfrm>
        <a:graphic>
          <a:graphicData uri="http://schemas.openxmlformats.org/presentationml/2006/ole">
            <mc:AlternateContent xmlns:mc="http://schemas.openxmlformats.org/markup-compatibility/2006">
              <mc:Choice xmlns:v="urn:schemas-microsoft-com:vml" Requires="v">
                <p:oleObj spid="_x0000_s898271" name="Equation" r:id="rId9" imgW="190500" imgH="203200" progId="Equation.DSMT4">
                  <p:embed/>
                </p:oleObj>
              </mc:Choice>
              <mc:Fallback>
                <p:oleObj name="Equation" r:id="rId9" imgW="190500" imgH="203200" progId="Equation.DSMT4">
                  <p:embed/>
                  <p:pic>
                    <p:nvPicPr>
                      <p:cNvPr id="0" name=""/>
                      <p:cNvPicPr/>
                      <p:nvPr/>
                    </p:nvPicPr>
                    <p:blipFill>
                      <a:blip r:embed="rId10"/>
                      <a:stretch>
                        <a:fillRect/>
                      </a:stretch>
                    </p:blipFill>
                    <p:spPr>
                      <a:xfrm>
                        <a:off x="8296275" y="1687513"/>
                        <a:ext cx="307975" cy="32702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2136963400"/>
              </p:ext>
            </p:extLst>
          </p:nvPr>
        </p:nvGraphicFramePr>
        <p:xfrm>
          <a:off x="2152650" y="2028825"/>
          <a:ext cx="307975" cy="327025"/>
        </p:xfrm>
        <a:graphic>
          <a:graphicData uri="http://schemas.openxmlformats.org/presentationml/2006/ole">
            <mc:AlternateContent xmlns:mc="http://schemas.openxmlformats.org/markup-compatibility/2006">
              <mc:Choice xmlns:v="urn:schemas-microsoft-com:vml" Requires="v">
                <p:oleObj spid="_x0000_s898272" name="Equation" r:id="rId11" imgW="190500" imgH="203200" progId="Equation.DSMT4">
                  <p:embed/>
                </p:oleObj>
              </mc:Choice>
              <mc:Fallback>
                <p:oleObj name="Equation" r:id="rId11" imgW="190500" imgH="203200" progId="Equation.DSMT4">
                  <p:embed/>
                  <p:pic>
                    <p:nvPicPr>
                      <p:cNvPr id="0" name=""/>
                      <p:cNvPicPr/>
                      <p:nvPr/>
                    </p:nvPicPr>
                    <p:blipFill>
                      <a:blip r:embed="rId12"/>
                      <a:stretch>
                        <a:fillRect/>
                      </a:stretch>
                    </p:blipFill>
                    <p:spPr>
                      <a:xfrm>
                        <a:off x="2152650" y="2028825"/>
                        <a:ext cx="307975" cy="32702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875612122"/>
              </p:ext>
            </p:extLst>
          </p:nvPr>
        </p:nvGraphicFramePr>
        <p:xfrm>
          <a:off x="2608262" y="1409700"/>
          <a:ext cx="266271" cy="355601"/>
        </p:xfrm>
        <a:graphic>
          <a:graphicData uri="http://schemas.openxmlformats.org/presentationml/2006/ole">
            <mc:AlternateContent xmlns:mc="http://schemas.openxmlformats.org/markup-compatibility/2006">
              <mc:Choice xmlns:v="urn:schemas-microsoft-com:vml" Requires="v">
                <p:oleObj spid="_x0000_s898273" name="Equation" r:id="rId13" imgW="152400" imgH="203200" progId="Equation.DSMT4">
                  <p:embed/>
                </p:oleObj>
              </mc:Choice>
              <mc:Fallback>
                <p:oleObj name="Equation" r:id="rId13" imgW="152400" imgH="203200" progId="Equation.DSMT4">
                  <p:embed/>
                  <p:pic>
                    <p:nvPicPr>
                      <p:cNvPr id="0" name=""/>
                      <p:cNvPicPr/>
                      <p:nvPr/>
                    </p:nvPicPr>
                    <p:blipFill>
                      <a:blip r:embed="rId14"/>
                      <a:stretch>
                        <a:fillRect/>
                      </a:stretch>
                    </p:blipFill>
                    <p:spPr>
                      <a:xfrm>
                        <a:off x="2608262" y="1409700"/>
                        <a:ext cx="266271" cy="355601"/>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618241246"/>
              </p:ext>
            </p:extLst>
          </p:nvPr>
        </p:nvGraphicFramePr>
        <p:xfrm>
          <a:off x="2690813" y="3133725"/>
          <a:ext cx="493712" cy="327025"/>
        </p:xfrm>
        <a:graphic>
          <a:graphicData uri="http://schemas.openxmlformats.org/presentationml/2006/ole">
            <mc:AlternateContent xmlns:mc="http://schemas.openxmlformats.org/markup-compatibility/2006">
              <mc:Choice xmlns:v="urn:schemas-microsoft-com:vml" Requires="v">
                <p:oleObj spid="_x0000_s898274" name="Equation" r:id="rId15" imgW="304800" imgH="203200" progId="Equation.DSMT4">
                  <p:embed/>
                </p:oleObj>
              </mc:Choice>
              <mc:Fallback>
                <p:oleObj name="Equation" r:id="rId15" imgW="304800" imgH="203200" progId="Equation.DSMT4">
                  <p:embed/>
                  <p:pic>
                    <p:nvPicPr>
                      <p:cNvPr id="0" name=""/>
                      <p:cNvPicPr/>
                      <p:nvPr/>
                    </p:nvPicPr>
                    <p:blipFill>
                      <a:blip r:embed="rId16"/>
                      <a:stretch>
                        <a:fillRect/>
                      </a:stretch>
                    </p:blipFill>
                    <p:spPr>
                      <a:xfrm>
                        <a:off x="2690813" y="3133725"/>
                        <a:ext cx="493712" cy="327025"/>
                      </a:xfrm>
                      <a:prstGeom prst="rect">
                        <a:avLst/>
                      </a:prstGeom>
                    </p:spPr>
                  </p:pic>
                </p:oleObj>
              </mc:Fallback>
            </mc:AlternateContent>
          </a:graphicData>
        </a:graphic>
      </p:graphicFrame>
      <p:cxnSp>
        <p:nvCxnSpPr>
          <p:cNvPr id="30" name="Straight Connector 29"/>
          <p:cNvCxnSpPr/>
          <p:nvPr/>
        </p:nvCxnSpPr>
        <p:spPr>
          <a:xfrm flipV="1">
            <a:off x="6307931" y="4800600"/>
            <a:ext cx="384969" cy="50323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1029117150"/>
              </p:ext>
            </p:extLst>
          </p:nvPr>
        </p:nvGraphicFramePr>
        <p:xfrm>
          <a:off x="6665913" y="4657725"/>
          <a:ext cx="234950" cy="190500"/>
        </p:xfrm>
        <a:graphic>
          <a:graphicData uri="http://schemas.openxmlformats.org/presentationml/2006/ole">
            <mc:AlternateContent xmlns:mc="http://schemas.openxmlformats.org/markup-compatibility/2006">
              <mc:Choice xmlns:v="urn:schemas-microsoft-com:vml" Requires="v">
                <p:oleObj spid="_x0000_s898275" name="Equation" r:id="rId17" imgW="190500" imgH="152400" progId="Equation.DSMT4">
                  <p:embed/>
                </p:oleObj>
              </mc:Choice>
              <mc:Fallback>
                <p:oleObj name="Equation" r:id="rId17" imgW="190500" imgH="152400" progId="Equation.DSMT4">
                  <p:embed/>
                  <p:pic>
                    <p:nvPicPr>
                      <p:cNvPr id="0" name=""/>
                      <p:cNvPicPr/>
                      <p:nvPr/>
                    </p:nvPicPr>
                    <p:blipFill>
                      <a:blip r:embed="rId18"/>
                      <a:stretch>
                        <a:fillRect/>
                      </a:stretch>
                    </p:blipFill>
                    <p:spPr>
                      <a:xfrm>
                        <a:off x="6665913" y="4657725"/>
                        <a:ext cx="234950" cy="190500"/>
                      </a:xfrm>
                      <a:prstGeom prst="rect">
                        <a:avLst/>
                      </a:prstGeom>
                    </p:spPr>
                  </p:pic>
                </p:oleObj>
              </mc:Fallback>
            </mc:AlternateContent>
          </a:graphicData>
        </a:graphic>
      </p:graphicFrame>
      <p:cxnSp>
        <p:nvCxnSpPr>
          <p:cNvPr id="32" name="Straight Connector 31"/>
          <p:cNvCxnSpPr/>
          <p:nvPr/>
        </p:nvCxnSpPr>
        <p:spPr>
          <a:xfrm flipV="1">
            <a:off x="5565378" y="5448300"/>
            <a:ext cx="257572" cy="42068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6754416" y="5448300"/>
            <a:ext cx="257572" cy="42068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7394576" y="4800600"/>
            <a:ext cx="384969" cy="50323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3065654507"/>
              </p:ext>
            </p:extLst>
          </p:nvPr>
        </p:nvGraphicFramePr>
        <p:xfrm>
          <a:off x="7791450" y="4657725"/>
          <a:ext cx="157163" cy="190500"/>
        </p:xfrm>
        <a:graphic>
          <a:graphicData uri="http://schemas.openxmlformats.org/presentationml/2006/ole">
            <mc:AlternateContent xmlns:mc="http://schemas.openxmlformats.org/markup-compatibility/2006">
              <mc:Choice xmlns:v="urn:schemas-microsoft-com:vml" Requires="v">
                <p:oleObj spid="_x0000_s898276" name="Equation" r:id="rId19" imgW="127000" imgH="152400" progId="Equation.DSMT4">
                  <p:embed/>
                </p:oleObj>
              </mc:Choice>
              <mc:Fallback>
                <p:oleObj name="Equation" r:id="rId19" imgW="127000" imgH="152400" progId="Equation.DSMT4">
                  <p:embed/>
                  <p:pic>
                    <p:nvPicPr>
                      <p:cNvPr id="0" name=""/>
                      <p:cNvPicPr/>
                      <p:nvPr/>
                    </p:nvPicPr>
                    <p:blipFill>
                      <a:blip r:embed="rId20"/>
                      <a:stretch>
                        <a:fillRect/>
                      </a:stretch>
                    </p:blipFill>
                    <p:spPr>
                      <a:xfrm>
                        <a:off x="7791450" y="4657725"/>
                        <a:ext cx="157163" cy="190500"/>
                      </a:xfrm>
                      <a:prstGeom prst="rect">
                        <a:avLst/>
                      </a:prstGeom>
                    </p:spPr>
                  </p:pic>
                </p:oleObj>
              </mc:Fallback>
            </mc:AlternateContent>
          </a:graphicData>
        </a:graphic>
      </p:graphicFrame>
      <p:sp>
        <p:nvSpPr>
          <p:cNvPr id="41" name="TextBox 40"/>
          <p:cNvSpPr txBox="1"/>
          <p:nvPr/>
        </p:nvSpPr>
        <p:spPr>
          <a:xfrm>
            <a:off x="288422" y="5393625"/>
            <a:ext cx="4042277" cy="1015663"/>
          </a:xfrm>
          <a:prstGeom prst="rect">
            <a:avLst/>
          </a:prstGeom>
          <a:noFill/>
        </p:spPr>
        <p:txBody>
          <a:bodyPr wrap="square" rtlCol="0">
            <a:spAutoFit/>
          </a:bodyPr>
          <a:lstStyle/>
          <a:p>
            <a:r>
              <a:rPr lang="en-US" sz="2000" dirty="0">
                <a:solidFill>
                  <a:srgbClr val="FF0000"/>
                </a:solidFill>
                <a:latin typeface="Apple Chancery"/>
                <a:cs typeface="Apple Chancery"/>
              </a:rPr>
              <a:t>Note: </a:t>
            </a:r>
            <a:r>
              <a:rPr lang="en-US" sz="2000" dirty="0">
                <a:solidFill>
                  <a:srgbClr val="000000"/>
                </a:solidFill>
                <a:latin typeface="Times New Roman"/>
                <a:cs typeface="Times New Roman"/>
              </a:rPr>
              <a:t>when the </a:t>
            </a:r>
            <a:r>
              <a:rPr lang="en-US" sz="2000" dirty="0">
                <a:solidFill>
                  <a:srgbClr val="FF0000"/>
                </a:solidFill>
                <a:latin typeface="Times New Roman"/>
                <a:cs typeface="Times New Roman"/>
              </a:rPr>
              <a:t>net work done </a:t>
            </a:r>
            <a:r>
              <a:rPr lang="en-US" sz="2000" dirty="0">
                <a:solidFill>
                  <a:srgbClr val="000000"/>
                </a:solidFill>
                <a:latin typeface="Times New Roman"/>
                <a:cs typeface="Times New Roman"/>
              </a:rPr>
              <a:t>is </a:t>
            </a:r>
            <a:r>
              <a:rPr lang="en-US" sz="2000" i="1" dirty="0">
                <a:solidFill>
                  <a:srgbClr val="FF0000"/>
                </a:solidFill>
                <a:latin typeface="Times New Roman"/>
                <a:cs typeface="Times New Roman"/>
              </a:rPr>
              <a:t>NEGATIVE</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energy </a:t>
            </a:r>
            <a:r>
              <a:rPr lang="en-US" sz="2000" dirty="0">
                <a:solidFill>
                  <a:srgbClr val="000000"/>
                </a:solidFill>
                <a:latin typeface="Times New Roman"/>
                <a:cs typeface="Times New Roman"/>
              </a:rPr>
              <a:t>is </a:t>
            </a:r>
            <a:r>
              <a:rPr lang="en-US" sz="2000" dirty="0">
                <a:solidFill>
                  <a:srgbClr val="0000FF"/>
                </a:solidFill>
                <a:latin typeface="Times New Roman"/>
                <a:cs typeface="Times New Roman"/>
              </a:rPr>
              <a:t>pulled </a:t>
            </a:r>
            <a:r>
              <a:rPr lang="en-US" sz="2000" i="1" dirty="0">
                <a:solidFill>
                  <a:srgbClr val="0000FF"/>
                </a:solidFill>
                <a:latin typeface="Times New Roman"/>
                <a:cs typeface="Times New Roman"/>
              </a:rPr>
              <a:t>out of the system</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and the </a:t>
            </a:r>
            <a:r>
              <a:rPr lang="en-US" sz="2000" dirty="0">
                <a:solidFill>
                  <a:srgbClr val="008000"/>
                </a:solidFill>
                <a:latin typeface="Times New Roman"/>
                <a:cs typeface="Times New Roman"/>
              </a:rPr>
              <a:t>body slows down</a:t>
            </a:r>
            <a:r>
              <a:rPr lang="en-US" sz="2000" dirty="0">
                <a:solidFill>
                  <a:srgbClr val="000000"/>
                </a:solidFill>
                <a:latin typeface="Times New Roman"/>
                <a:cs typeface="Times New Roman"/>
              </a:rPr>
              <a:t>. </a:t>
            </a:r>
          </a:p>
        </p:txBody>
      </p:sp>
    </p:spTree>
    <p:extLst>
      <p:ext uri="{BB962C8B-B14F-4D97-AF65-F5344CB8AC3E}">
        <p14:creationId xmlns:p14="http://schemas.microsoft.com/office/powerpoint/2010/main" val="211664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275723" y="4914390"/>
            <a:ext cx="6003255" cy="400110"/>
          </a:xfrm>
          <a:prstGeom prst="rect">
            <a:avLst/>
          </a:prstGeom>
          <a:noFill/>
        </p:spPr>
        <p:txBody>
          <a:bodyPr wrap="square" rtlCol="0">
            <a:spAutoFit/>
          </a:bodyPr>
          <a:lstStyle/>
          <a:p>
            <a:r>
              <a:rPr lang="en-US" sz="2000" dirty="0">
                <a:solidFill>
                  <a:srgbClr val="000000"/>
                </a:solidFill>
                <a:latin typeface="Times New Roman"/>
                <a:cs typeface="Times New Roman"/>
              </a:rPr>
              <a:t>b.) Was the </a:t>
            </a:r>
            <a:r>
              <a:rPr lang="en-US" sz="2000" dirty="0">
                <a:solidFill>
                  <a:srgbClr val="FF0000"/>
                </a:solidFill>
                <a:latin typeface="Times New Roman"/>
                <a:cs typeface="Times New Roman"/>
              </a:rPr>
              <a:t>work done </a:t>
            </a:r>
            <a:r>
              <a:rPr lang="en-US" sz="2000" dirty="0">
                <a:solidFill>
                  <a:srgbClr val="000000"/>
                </a:solidFill>
                <a:latin typeface="Times New Roman"/>
                <a:cs typeface="Times New Roman"/>
              </a:rPr>
              <a:t>on the bullet </a:t>
            </a:r>
            <a:r>
              <a:rPr lang="en-US" sz="2000" dirty="0">
                <a:solidFill>
                  <a:srgbClr val="FF0000"/>
                </a:solidFill>
                <a:latin typeface="Times New Roman"/>
                <a:cs typeface="Times New Roman"/>
              </a:rPr>
              <a:t>positive or negative</a:t>
            </a:r>
            <a:r>
              <a:rPr lang="en-US" sz="2000" dirty="0">
                <a:solidFill>
                  <a:srgbClr val="000000"/>
                </a:solidFill>
                <a:latin typeface="Times New Roman"/>
                <a:cs typeface="Times New Roman"/>
              </a:rPr>
              <a:t>?    </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28.)</a:t>
            </a:r>
          </a:p>
        </p:txBody>
      </p:sp>
      <p:sp>
        <p:nvSpPr>
          <p:cNvPr id="38" name="TextBox 37"/>
          <p:cNvSpPr txBox="1"/>
          <p:nvPr/>
        </p:nvSpPr>
        <p:spPr>
          <a:xfrm>
            <a:off x="275723" y="281264"/>
            <a:ext cx="4634415" cy="1508105"/>
          </a:xfrm>
          <a:prstGeom prst="rect">
            <a:avLst/>
          </a:prstGeom>
          <a:noFill/>
        </p:spPr>
        <p:txBody>
          <a:bodyPr wrap="square" rtlCol="0">
            <a:spAutoFit/>
          </a:bodyPr>
          <a:lstStyle/>
          <a:p>
            <a:r>
              <a:rPr lang="en-US" sz="3200" dirty="0">
                <a:solidFill>
                  <a:srgbClr val="FF0000"/>
                </a:solidFill>
                <a:latin typeface="Apple Chancery"/>
                <a:cs typeface="Apple Chancery"/>
              </a:rPr>
              <a:t>Another Problem: </a:t>
            </a:r>
            <a:r>
              <a:rPr lang="en-US" sz="2000" dirty="0">
                <a:solidFill>
                  <a:srgbClr val="000000"/>
                </a:solidFill>
                <a:latin typeface="Times New Roman"/>
                <a:cs typeface="Times New Roman"/>
              </a:rPr>
              <a:t>An </a:t>
            </a:r>
            <a:r>
              <a:rPr lang="en-US" sz="2000" dirty="0">
                <a:solidFill>
                  <a:srgbClr val="FF0000"/>
                </a:solidFill>
                <a:latin typeface="Times New Roman"/>
                <a:cs typeface="Times New Roman"/>
              </a:rPr>
              <a:t>8 gram bullet</a:t>
            </a:r>
            <a:r>
              <a:rPr lang="en-US" sz="2000" dirty="0">
                <a:solidFill>
                  <a:srgbClr val="000000"/>
                </a:solidFill>
                <a:latin typeface="Times New Roman"/>
                <a:cs typeface="Times New Roman"/>
              </a:rPr>
              <a:t> moving with velocity                embeds itself into a block of wood burying itself </a:t>
            </a:r>
            <a:r>
              <a:rPr lang="en-US" sz="2000" dirty="0">
                <a:solidFill>
                  <a:srgbClr val="FF0000"/>
                </a:solidFill>
                <a:latin typeface="Times New Roman"/>
                <a:cs typeface="Times New Roman"/>
              </a:rPr>
              <a:t>4.5 centimeters </a:t>
            </a:r>
            <a:r>
              <a:rPr lang="en-US" sz="2000" dirty="0">
                <a:solidFill>
                  <a:srgbClr val="000000"/>
                </a:solidFill>
                <a:latin typeface="Times New Roman"/>
                <a:cs typeface="Times New Roman"/>
              </a:rPr>
              <a:t>before coming to rest.  </a:t>
            </a:r>
          </a:p>
        </p:txBody>
      </p:sp>
      <p:sp>
        <p:nvSpPr>
          <p:cNvPr id="40" name="Rectangle 39"/>
          <p:cNvSpPr/>
          <p:nvPr/>
        </p:nvSpPr>
        <p:spPr>
          <a:xfrm>
            <a:off x="8420100" y="2380919"/>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7" name="Object 56"/>
          <p:cNvGraphicFramePr>
            <a:graphicFrameLocks noChangeAspect="1"/>
          </p:cNvGraphicFramePr>
          <p:nvPr>
            <p:extLst>
              <p:ext uri="{D42A27DB-BD31-4B8C-83A1-F6EECF244321}">
                <p14:modId xmlns:p14="http://schemas.microsoft.com/office/powerpoint/2010/main" val="2272127355"/>
              </p:ext>
            </p:extLst>
          </p:nvPr>
        </p:nvGraphicFramePr>
        <p:xfrm>
          <a:off x="1570038" y="2869829"/>
          <a:ext cx="3614737" cy="1955800"/>
        </p:xfrm>
        <a:graphic>
          <a:graphicData uri="http://schemas.openxmlformats.org/presentationml/2006/ole">
            <mc:AlternateContent xmlns:mc="http://schemas.openxmlformats.org/markup-compatibility/2006">
              <mc:Choice xmlns:v="urn:schemas-microsoft-com:vml" Requires="v">
                <p:oleObj spid="_x0000_s402944" name="Equation" r:id="rId3" imgW="2235200" imgH="1219200" progId="Equation.DSMT4">
                  <p:embed/>
                </p:oleObj>
              </mc:Choice>
              <mc:Fallback>
                <p:oleObj name="Equation" r:id="rId3" imgW="2235200" imgH="1219200" progId="Equation.DSMT4">
                  <p:embed/>
                  <p:pic>
                    <p:nvPicPr>
                      <p:cNvPr id="0" name=""/>
                      <p:cNvPicPr/>
                      <p:nvPr/>
                    </p:nvPicPr>
                    <p:blipFill>
                      <a:blip r:embed="rId4"/>
                      <a:stretch>
                        <a:fillRect/>
                      </a:stretch>
                    </p:blipFill>
                    <p:spPr>
                      <a:xfrm>
                        <a:off x="1570038" y="2869829"/>
                        <a:ext cx="3614737" cy="1955800"/>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319537256"/>
              </p:ext>
            </p:extLst>
          </p:nvPr>
        </p:nvGraphicFramePr>
        <p:xfrm>
          <a:off x="3190875" y="820738"/>
          <a:ext cx="1444625" cy="355600"/>
        </p:xfrm>
        <a:graphic>
          <a:graphicData uri="http://schemas.openxmlformats.org/presentationml/2006/ole">
            <mc:AlternateContent xmlns:mc="http://schemas.openxmlformats.org/markup-compatibility/2006">
              <mc:Choice xmlns:v="urn:schemas-microsoft-com:vml" Requires="v">
                <p:oleObj spid="_x0000_s402945" name="Equation" r:id="rId5" imgW="825500" imgH="203200" progId="Equation.DSMT4">
                  <p:embed/>
                </p:oleObj>
              </mc:Choice>
              <mc:Fallback>
                <p:oleObj name="Equation" r:id="rId5" imgW="825500" imgH="203200" progId="Equation.DSMT4">
                  <p:embed/>
                  <p:pic>
                    <p:nvPicPr>
                      <p:cNvPr id="0" name=""/>
                      <p:cNvPicPr/>
                      <p:nvPr/>
                    </p:nvPicPr>
                    <p:blipFill>
                      <a:blip r:embed="rId6"/>
                      <a:stretch>
                        <a:fillRect/>
                      </a:stretch>
                    </p:blipFill>
                    <p:spPr>
                      <a:xfrm>
                        <a:off x="3190875" y="820738"/>
                        <a:ext cx="1444625" cy="355600"/>
                      </a:xfrm>
                      <a:prstGeom prst="rect">
                        <a:avLst/>
                      </a:prstGeom>
                    </p:spPr>
                  </p:pic>
                </p:oleObj>
              </mc:Fallback>
            </mc:AlternateContent>
          </a:graphicData>
        </a:graphic>
      </p:graphicFrame>
      <p:cxnSp>
        <p:nvCxnSpPr>
          <p:cNvPr id="30" name="Straight Connector 29"/>
          <p:cNvCxnSpPr/>
          <p:nvPr/>
        </p:nvCxnSpPr>
        <p:spPr>
          <a:xfrm flipV="1">
            <a:off x="2899869" y="3769519"/>
            <a:ext cx="384969" cy="50323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2356391568"/>
              </p:ext>
            </p:extLst>
          </p:nvPr>
        </p:nvGraphicFramePr>
        <p:xfrm>
          <a:off x="3271838" y="3595177"/>
          <a:ext cx="234950" cy="190500"/>
        </p:xfrm>
        <a:graphic>
          <a:graphicData uri="http://schemas.openxmlformats.org/presentationml/2006/ole">
            <mc:AlternateContent xmlns:mc="http://schemas.openxmlformats.org/markup-compatibility/2006">
              <mc:Choice xmlns:v="urn:schemas-microsoft-com:vml" Requires="v">
                <p:oleObj spid="_x0000_s402946" name="Equation" r:id="rId7" imgW="190500" imgH="152400" progId="Equation.DSMT4">
                  <p:embed/>
                </p:oleObj>
              </mc:Choice>
              <mc:Fallback>
                <p:oleObj name="Equation" r:id="rId7" imgW="190500" imgH="152400" progId="Equation.DSMT4">
                  <p:embed/>
                  <p:pic>
                    <p:nvPicPr>
                      <p:cNvPr id="0" name=""/>
                      <p:cNvPicPr/>
                      <p:nvPr/>
                    </p:nvPicPr>
                    <p:blipFill>
                      <a:blip r:embed="rId8"/>
                      <a:stretch>
                        <a:fillRect/>
                      </a:stretch>
                    </p:blipFill>
                    <p:spPr>
                      <a:xfrm>
                        <a:off x="3271838" y="3595177"/>
                        <a:ext cx="234950" cy="190500"/>
                      </a:xfrm>
                      <a:prstGeom prst="rect">
                        <a:avLst/>
                      </a:prstGeom>
                    </p:spPr>
                  </p:pic>
                </p:oleObj>
              </mc:Fallback>
            </mc:AlternateContent>
          </a:graphicData>
        </a:graphic>
      </p:graphicFrame>
      <p:cxnSp>
        <p:nvCxnSpPr>
          <p:cNvPr id="35" name="Straight Connector 34"/>
          <p:cNvCxnSpPr/>
          <p:nvPr/>
        </p:nvCxnSpPr>
        <p:spPr>
          <a:xfrm flipV="1">
            <a:off x="3845915" y="3171314"/>
            <a:ext cx="384969" cy="50323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9" name="Object 38"/>
          <p:cNvGraphicFramePr>
            <a:graphicFrameLocks noChangeAspect="1"/>
          </p:cNvGraphicFramePr>
          <p:nvPr>
            <p:extLst>
              <p:ext uri="{D42A27DB-BD31-4B8C-83A1-F6EECF244321}">
                <p14:modId xmlns:p14="http://schemas.microsoft.com/office/powerpoint/2010/main" val="1623235211"/>
              </p:ext>
            </p:extLst>
          </p:nvPr>
        </p:nvGraphicFramePr>
        <p:xfrm>
          <a:off x="4230884" y="2980814"/>
          <a:ext cx="157163" cy="190500"/>
        </p:xfrm>
        <a:graphic>
          <a:graphicData uri="http://schemas.openxmlformats.org/presentationml/2006/ole">
            <mc:AlternateContent xmlns:mc="http://schemas.openxmlformats.org/markup-compatibility/2006">
              <mc:Choice xmlns:v="urn:schemas-microsoft-com:vml" Requires="v">
                <p:oleObj spid="_x0000_s402947" name="Equation" r:id="rId9" imgW="127000" imgH="152400" progId="Equation.DSMT4">
                  <p:embed/>
                </p:oleObj>
              </mc:Choice>
              <mc:Fallback>
                <p:oleObj name="Equation" r:id="rId9" imgW="127000" imgH="152400" progId="Equation.DSMT4">
                  <p:embed/>
                  <p:pic>
                    <p:nvPicPr>
                      <p:cNvPr id="0" name=""/>
                      <p:cNvPicPr/>
                      <p:nvPr/>
                    </p:nvPicPr>
                    <p:blipFill>
                      <a:blip r:embed="rId10"/>
                      <a:stretch>
                        <a:fillRect/>
                      </a:stretch>
                    </p:blipFill>
                    <p:spPr>
                      <a:xfrm>
                        <a:off x="4230884" y="2980814"/>
                        <a:ext cx="157163" cy="190500"/>
                      </a:xfrm>
                      <a:prstGeom prst="rect">
                        <a:avLst/>
                      </a:prstGeom>
                    </p:spPr>
                  </p:pic>
                </p:oleObj>
              </mc:Fallback>
            </mc:AlternateContent>
          </a:graphicData>
        </a:graphic>
      </p:graphicFrame>
      <p:grpSp>
        <p:nvGrpSpPr>
          <p:cNvPr id="4" name="Group 3"/>
          <p:cNvGrpSpPr/>
          <p:nvPr/>
        </p:nvGrpSpPr>
        <p:grpSpPr>
          <a:xfrm>
            <a:off x="6127318" y="532526"/>
            <a:ext cx="2457883" cy="1787874"/>
            <a:chOff x="7028656" y="1087437"/>
            <a:chExt cx="1556545" cy="1132237"/>
          </a:xfrm>
        </p:grpSpPr>
        <p:sp>
          <p:nvSpPr>
            <p:cNvPr id="18" name="Rectangle 17"/>
            <p:cNvSpPr/>
            <p:nvPr/>
          </p:nvSpPr>
          <p:spPr>
            <a:xfrm>
              <a:off x="7213600" y="2092674"/>
              <a:ext cx="13716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813675" y="1522837"/>
              <a:ext cx="635000" cy="569837"/>
            </a:xfrm>
            <a:prstGeom prst="rect">
              <a:avLst/>
            </a:prstGeom>
            <a:solidFill>
              <a:srgbClr val="00C20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4" name="Object 23"/>
            <p:cNvGraphicFramePr>
              <a:graphicFrameLocks noChangeAspect="1"/>
            </p:cNvGraphicFramePr>
            <p:nvPr>
              <p:extLst>
                <p:ext uri="{D42A27DB-BD31-4B8C-83A1-F6EECF244321}">
                  <p14:modId xmlns:p14="http://schemas.microsoft.com/office/powerpoint/2010/main" val="3453221897"/>
                </p:ext>
              </p:extLst>
            </p:nvPr>
          </p:nvGraphicFramePr>
          <p:xfrm>
            <a:off x="7124700" y="1463677"/>
            <a:ext cx="287337" cy="328613"/>
          </p:xfrm>
          <a:graphic>
            <a:graphicData uri="http://schemas.openxmlformats.org/presentationml/2006/ole">
              <mc:AlternateContent xmlns:mc="http://schemas.openxmlformats.org/markup-compatibility/2006">
                <mc:Choice xmlns:v="urn:schemas-microsoft-com:vml" Requires="v">
                  <p:oleObj spid="_x0000_s402948" name="Equation" r:id="rId11" imgW="177800" imgH="203200" progId="Equation.DSMT4">
                    <p:embed/>
                  </p:oleObj>
                </mc:Choice>
                <mc:Fallback>
                  <p:oleObj name="Equation" r:id="rId11" imgW="177800" imgH="203200" progId="Equation.DSMT4">
                    <p:embed/>
                    <p:pic>
                      <p:nvPicPr>
                        <p:cNvPr id="0" name=""/>
                        <p:cNvPicPr/>
                        <p:nvPr/>
                      </p:nvPicPr>
                      <p:blipFill>
                        <a:blip r:embed="rId12"/>
                        <a:stretch>
                          <a:fillRect/>
                        </a:stretch>
                      </p:blipFill>
                      <p:spPr>
                        <a:xfrm>
                          <a:off x="7124700" y="1463677"/>
                          <a:ext cx="287337" cy="328613"/>
                        </a:xfrm>
                        <a:prstGeom prst="rect">
                          <a:avLst/>
                        </a:prstGeom>
                      </p:spPr>
                    </p:pic>
                  </p:oleObj>
                </mc:Fallback>
              </mc:AlternateContent>
            </a:graphicData>
          </a:graphic>
        </p:graphicFrame>
        <p:cxnSp>
          <p:nvCxnSpPr>
            <p:cNvPr id="25" name="Straight Arrow Connector 24"/>
            <p:cNvCxnSpPr/>
            <p:nvPr/>
          </p:nvCxnSpPr>
          <p:spPr>
            <a:xfrm>
              <a:off x="7028656" y="1822119"/>
              <a:ext cx="630237"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rot="16200000">
              <a:off x="8019084" y="1526553"/>
              <a:ext cx="1005234" cy="127001"/>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Snip Same Side Corner Rectangle 1"/>
            <p:cNvSpPr/>
            <p:nvPr/>
          </p:nvSpPr>
          <p:spPr>
            <a:xfrm rot="5400000">
              <a:off x="7711441" y="1792750"/>
              <a:ext cx="45719" cy="58737"/>
            </a:xfrm>
            <a:prstGeom prst="snip2Same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813675" y="1790194"/>
              <a:ext cx="231775" cy="63849"/>
            </a:xfrm>
            <a:prstGeom prst="rect">
              <a:avLst/>
            </a:prstGeom>
            <a:solidFill>
              <a:srgbClr val="00F301"/>
            </a:solidFill>
            <a:ln>
              <a:solidFill>
                <a:srgbClr val="000000"/>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Snip Same Side Corner Rectangle 32"/>
            <p:cNvSpPr/>
            <p:nvPr/>
          </p:nvSpPr>
          <p:spPr>
            <a:xfrm rot="5400000">
              <a:off x="7993222" y="1792750"/>
              <a:ext cx="45719" cy="58737"/>
            </a:xfrm>
            <a:prstGeom prst="snip2Same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7813675" y="1717344"/>
              <a:ext cx="20637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642337003"/>
                </p:ext>
              </p:extLst>
            </p:nvPr>
          </p:nvGraphicFramePr>
          <p:xfrm>
            <a:off x="7804150" y="1389487"/>
            <a:ext cx="204787" cy="266700"/>
          </p:xfrm>
          <a:graphic>
            <a:graphicData uri="http://schemas.openxmlformats.org/presentationml/2006/ole">
              <mc:AlternateContent xmlns:mc="http://schemas.openxmlformats.org/markup-compatibility/2006">
                <mc:Choice xmlns:v="urn:schemas-microsoft-com:vml" Requires="v">
                  <p:oleObj spid="_x0000_s402949" name="Equation" r:id="rId13" imgW="127000" imgH="165100" progId="Equation.DSMT4">
                    <p:embed/>
                  </p:oleObj>
                </mc:Choice>
                <mc:Fallback>
                  <p:oleObj name="Equation" r:id="rId13" imgW="127000" imgH="165100" progId="Equation.DSMT4">
                    <p:embed/>
                    <p:pic>
                      <p:nvPicPr>
                        <p:cNvPr id="0" name=""/>
                        <p:cNvPicPr/>
                        <p:nvPr/>
                      </p:nvPicPr>
                      <p:blipFill>
                        <a:blip r:embed="rId14"/>
                        <a:stretch>
                          <a:fillRect/>
                        </a:stretch>
                      </p:blipFill>
                      <p:spPr>
                        <a:xfrm>
                          <a:off x="7804150" y="1389487"/>
                          <a:ext cx="204787" cy="266700"/>
                        </a:xfrm>
                        <a:prstGeom prst="rect">
                          <a:avLst/>
                        </a:prstGeom>
                      </p:spPr>
                    </p:pic>
                  </p:oleObj>
                </mc:Fallback>
              </mc:AlternateContent>
            </a:graphicData>
          </a:graphic>
        </p:graphicFrame>
      </p:grpSp>
      <p:sp>
        <p:nvSpPr>
          <p:cNvPr id="43" name="TextBox 42"/>
          <p:cNvSpPr txBox="1"/>
          <p:nvPr/>
        </p:nvSpPr>
        <p:spPr>
          <a:xfrm>
            <a:off x="275723" y="5422221"/>
            <a:ext cx="8626977" cy="400110"/>
          </a:xfrm>
          <a:prstGeom prst="rect">
            <a:avLst/>
          </a:prstGeom>
          <a:noFill/>
        </p:spPr>
        <p:txBody>
          <a:bodyPr wrap="square" rtlCol="0">
            <a:spAutoFit/>
          </a:bodyPr>
          <a:lstStyle/>
          <a:p>
            <a:r>
              <a:rPr lang="en-US" sz="2000" dirty="0">
                <a:solidFill>
                  <a:srgbClr val="000000"/>
                </a:solidFill>
                <a:latin typeface="Times New Roman"/>
                <a:cs typeface="Times New Roman"/>
              </a:rPr>
              <a:t>c.) </a:t>
            </a:r>
            <a:r>
              <a:rPr lang="en-US" sz="2000" dirty="0">
                <a:solidFill>
                  <a:srgbClr val="FF0000"/>
                </a:solidFill>
                <a:latin typeface="Times New Roman"/>
                <a:cs typeface="Times New Roman"/>
              </a:rPr>
              <a:t>Where did the energy </a:t>
            </a:r>
            <a:r>
              <a:rPr lang="en-US" sz="2000" dirty="0">
                <a:solidFill>
                  <a:srgbClr val="000000"/>
                </a:solidFill>
                <a:latin typeface="Times New Roman"/>
                <a:cs typeface="Times New Roman"/>
              </a:rPr>
              <a:t>of motion </a:t>
            </a:r>
            <a:r>
              <a:rPr lang="en-US" sz="2000" dirty="0">
                <a:solidFill>
                  <a:srgbClr val="FF0000"/>
                </a:solidFill>
                <a:latin typeface="Times New Roman"/>
                <a:cs typeface="Times New Roman"/>
              </a:rPr>
              <a:t>go</a:t>
            </a:r>
            <a:r>
              <a:rPr lang="en-US" sz="2000" dirty="0">
                <a:solidFill>
                  <a:srgbClr val="000000"/>
                </a:solidFill>
                <a:latin typeface="Times New Roman"/>
                <a:cs typeface="Times New Roman"/>
              </a:rPr>
              <a:t> as the bullet came to a stop?  </a:t>
            </a:r>
            <a:endParaRPr lang="en-US" sz="2400" dirty="0">
              <a:latin typeface="Apple Chancery"/>
              <a:cs typeface="Apple Chancery"/>
            </a:endParaRPr>
          </a:p>
        </p:txBody>
      </p:sp>
      <p:sp>
        <p:nvSpPr>
          <p:cNvPr id="44" name="TextBox 43"/>
          <p:cNvSpPr txBox="1"/>
          <p:nvPr/>
        </p:nvSpPr>
        <p:spPr>
          <a:xfrm>
            <a:off x="6543386" y="4945168"/>
            <a:ext cx="1128712" cy="369332"/>
          </a:xfrm>
          <a:prstGeom prst="rect">
            <a:avLst/>
          </a:prstGeom>
          <a:noFill/>
        </p:spPr>
        <p:txBody>
          <a:bodyPr wrap="square" rtlCol="0">
            <a:spAutoFit/>
          </a:bodyPr>
          <a:lstStyle/>
          <a:p>
            <a:r>
              <a:rPr lang="en-US" dirty="0">
                <a:solidFill>
                  <a:srgbClr val="000000"/>
                </a:solidFill>
                <a:latin typeface="Times New Roman"/>
                <a:cs typeface="Times New Roman"/>
              </a:rPr>
              <a:t>(negative)</a:t>
            </a:r>
            <a:endParaRPr lang="en-US" sz="2000" dirty="0">
              <a:solidFill>
                <a:srgbClr val="000000"/>
              </a:solidFill>
              <a:latin typeface="Times New Roman"/>
              <a:cs typeface="Times New Roman"/>
            </a:endParaRPr>
          </a:p>
        </p:txBody>
      </p:sp>
      <p:sp>
        <p:nvSpPr>
          <p:cNvPr id="45" name="TextBox 44"/>
          <p:cNvSpPr txBox="1"/>
          <p:nvPr/>
        </p:nvSpPr>
        <p:spPr>
          <a:xfrm>
            <a:off x="2401278" y="5821468"/>
            <a:ext cx="4950594" cy="369332"/>
          </a:xfrm>
          <a:prstGeom prst="rect">
            <a:avLst/>
          </a:prstGeom>
          <a:noFill/>
        </p:spPr>
        <p:txBody>
          <a:bodyPr wrap="square" rtlCol="0">
            <a:spAutoFit/>
          </a:bodyPr>
          <a:lstStyle/>
          <a:p>
            <a:r>
              <a:rPr lang="en-US" dirty="0">
                <a:solidFill>
                  <a:srgbClr val="000000"/>
                </a:solidFill>
                <a:latin typeface="Times New Roman"/>
                <a:cs typeface="Times New Roman"/>
              </a:rPr>
              <a:t>(burrowing hole, sound and heat)</a:t>
            </a:r>
            <a:endParaRPr lang="en-US" sz="2000" dirty="0">
              <a:solidFill>
                <a:srgbClr val="000000"/>
              </a:solidFill>
              <a:latin typeface="Times New Roman"/>
              <a:cs typeface="Times New Roman"/>
            </a:endParaRPr>
          </a:p>
        </p:txBody>
      </p:sp>
      <p:sp>
        <p:nvSpPr>
          <p:cNvPr id="46" name="TextBox 45"/>
          <p:cNvSpPr txBox="1"/>
          <p:nvPr/>
        </p:nvSpPr>
        <p:spPr>
          <a:xfrm>
            <a:off x="275723" y="1856481"/>
            <a:ext cx="4634415" cy="707886"/>
          </a:xfrm>
          <a:prstGeom prst="rect">
            <a:avLst/>
          </a:prstGeom>
          <a:noFill/>
        </p:spPr>
        <p:txBody>
          <a:bodyPr wrap="square" rtlCol="0">
            <a:spAutoFit/>
          </a:bodyPr>
          <a:lstStyle/>
          <a:p>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Using</a:t>
            </a:r>
            <a:r>
              <a:rPr lang="en-US" sz="2000" dirty="0">
                <a:solidFill>
                  <a:srgbClr val="000000"/>
                </a:solidFill>
                <a:latin typeface="Times New Roman"/>
                <a:cs typeface="Times New Roman"/>
              </a:rPr>
              <a:t> the idea of </a:t>
            </a:r>
            <a:r>
              <a:rPr lang="en-US" sz="2000" i="1" dirty="0">
                <a:solidFill>
                  <a:srgbClr val="FF0000"/>
                </a:solidFill>
                <a:latin typeface="Times New Roman"/>
                <a:cs typeface="Times New Roman"/>
              </a:rPr>
              <a:t>energy</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how much force</a:t>
            </a:r>
            <a:r>
              <a:rPr lang="en-US" sz="2000" dirty="0">
                <a:solidFill>
                  <a:srgbClr val="000000"/>
                </a:solidFill>
                <a:latin typeface="Times New Roman"/>
                <a:cs typeface="Times New Roman"/>
              </a:rPr>
              <a:t>, on average, was required to do this?</a:t>
            </a:r>
          </a:p>
        </p:txBody>
      </p:sp>
    </p:spTree>
    <p:extLst>
      <p:ext uri="{BB962C8B-B14F-4D97-AF65-F5344CB8AC3E}">
        <p14:creationId xmlns:p14="http://schemas.microsoft.com/office/powerpoint/2010/main" val="3014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28"/>
            <a:ext cx="8229600" cy="763125"/>
          </a:xfrm>
        </p:spPr>
        <p:txBody>
          <a:bodyPr/>
          <a:lstStyle/>
          <a:p>
            <a:r>
              <a:rPr lang="en-US" dirty="0"/>
              <a:t>The Gods Must be Crazy. . . </a:t>
            </a:r>
          </a:p>
        </p:txBody>
      </p:sp>
      <p:grpSp>
        <p:nvGrpSpPr>
          <p:cNvPr id="6" name="Group 5">
            <a:extLst>
              <a:ext uri="{FF2B5EF4-FFF2-40B4-BE49-F238E27FC236}">
                <a16:creationId xmlns:a16="http://schemas.microsoft.com/office/drawing/2014/main" id="{E13E2BE3-C94A-3E49-9432-879A9499F699}"/>
              </a:ext>
            </a:extLst>
          </p:cNvPr>
          <p:cNvGrpSpPr/>
          <p:nvPr/>
        </p:nvGrpSpPr>
        <p:grpSpPr>
          <a:xfrm>
            <a:off x="292100" y="1891495"/>
            <a:ext cx="8851900" cy="3493357"/>
            <a:chOff x="292100" y="1586643"/>
            <a:chExt cx="8851900" cy="3493357"/>
          </a:xfrm>
        </p:grpSpPr>
        <p:grpSp>
          <p:nvGrpSpPr>
            <p:cNvPr id="13" name="Group 12">
              <a:extLst>
                <a:ext uri="{FF2B5EF4-FFF2-40B4-BE49-F238E27FC236}">
                  <a16:creationId xmlns:a16="http://schemas.microsoft.com/office/drawing/2014/main" id="{A7F9A4B8-D621-294A-AE0A-4BBBF2819A8C}"/>
                </a:ext>
              </a:extLst>
            </p:cNvPr>
            <p:cNvGrpSpPr/>
            <p:nvPr/>
          </p:nvGrpSpPr>
          <p:grpSpPr>
            <a:xfrm>
              <a:off x="965200" y="2114008"/>
              <a:ext cx="1326394" cy="717008"/>
              <a:chOff x="4508500" y="2565400"/>
              <a:chExt cx="2278894" cy="1231900"/>
            </a:xfrm>
          </p:grpSpPr>
          <p:sp>
            <p:nvSpPr>
              <p:cNvPr id="9" name="Freeform 8">
                <a:extLst>
                  <a:ext uri="{FF2B5EF4-FFF2-40B4-BE49-F238E27FC236}">
                    <a16:creationId xmlns:a16="http://schemas.microsoft.com/office/drawing/2014/main" id="{9F5006FD-799D-724E-BAAA-9F63E42667DB}"/>
                  </a:ext>
                </a:extLst>
              </p:cNvPr>
              <p:cNvSpPr/>
              <p:nvPr/>
            </p:nvSpPr>
            <p:spPr>
              <a:xfrm>
                <a:off x="4508500" y="2565400"/>
                <a:ext cx="2278894" cy="1231900"/>
              </a:xfrm>
              <a:custGeom>
                <a:avLst/>
                <a:gdLst>
                  <a:gd name="connsiteX0" fmla="*/ 177800 w 2278894"/>
                  <a:gd name="connsiteY0" fmla="*/ 1193800 h 1231900"/>
                  <a:gd name="connsiteX1" fmla="*/ 152400 w 2278894"/>
                  <a:gd name="connsiteY1" fmla="*/ 1092200 h 1231900"/>
                  <a:gd name="connsiteX2" fmla="*/ 127000 w 2278894"/>
                  <a:gd name="connsiteY2" fmla="*/ 1003300 h 1231900"/>
                  <a:gd name="connsiteX3" fmla="*/ 101600 w 2278894"/>
                  <a:gd name="connsiteY3" fmla="*/ 965200 h 1231900"/>
                  <a:gd name="connsiteX4" fmla="*/ 88900 w 2278894"/>
                  <a:gd name="connsiteY4" fmla="*/ 927100 h 1231900"/>
                  <a:gd name="connsiteX5" fmla="*/ 63500 w 2278894"/>
                  <a:gd name="connsiteY5" fmla="*/ 889000 h 1231900"/>
                  <a:gd name="connsiteX6" fmla="*/ 25400 w 2278894"/>
                  <a:gd name="connsiteY6" fmla="*/ 762000 h 1231900"/>
                  <a:gd name="connsiteX7" fmla="*/ 0 w 2278894"/>
                  <a:gd name="connsiteY7" fmla="*/ 685800 h 1231900"/>
                  <a:gd name="connsiteX8" fmla="*/ 12700 w 2278894"/>
                  <a:gd name="connsiteY8" fmla="*/ 558800 h 1231900"/>
                  <a:gd name="connsiteX9" fmla="*/ 76200 w 2278894"/>
                  <a:gd name="connsiteY9" fmla="*/ 533400 h 1231900"/>
                  <a:gd name="connsiteX10" fmla="*/ 152400 w 2278894"/>
                  <a:gd name="connsiteY10" fmla="*/ 596900 h 1231900"/>
                  <a:gd name="connsiteX11" fmla="*/ 177800 w 2278894"/>
                  <a:gd name="connsiteY11" fmla="*/ 635000 h 1231900"/>
                  <a:gd name="connsiteX12" fmla="*/ 215900 w 2278894"/>
                  <a:gd name="connsiteY12" fmla="*/ 660400 h 1231900"/>
                  <a:gd name="connsiteX13" fmla="*/ 241300 w 2278894"/>
                  <a:gd name="connsiteY13" fmla="*/ 698500 h 1231900"/>
                  <a:gd name="connsiteX14" fmla="*/ 279400 w 2278894"/>
                  <a:gd name="connsiteY14" fmla="*/ 723900 h 1231900"/>
                  <a:gd name="connsiteX15" fmla="*/ 292100 w 2278894"/>
                  <a:gd name="connsiteY15" fmla="*/ 762000 h 1231900"/>
                  <a:gd name="connsiteX16" fmla="*/ 381000 w 2278894"/>
                  <a:gd name="connsiteY16" fmla="*/ 863600 h 1231900"/>
                  <a:gd name="connsiteX17" fmla="*/ 419100 w 2278894"/>
                  <a:gd name="connsiteY17" fmla="*/ 876300 h 1231900"/>
                  <a:gd name="connsiteX18" fmla="*/ 469900 w 2278894"/>
                  <a:gd name="connsiteY18" fmla="*/ 889000 h 1231900"/>
                  <a:gd name="connsiteX19" fmla="*/ 622300 w 2278894"/>
                  <a:gd name="connsiteY19" fmla="*/ 863600 h 1231900"/>
                  <a:gd name="connsiteX20" fmla="*/ 736600 w 2278894"/>
                  <a:gd name="connsiteY20" fmla="*/ 800100 h 1231900"/>
                  <a:gd name="connsiteX21" fmla="*/ 800100 w 2278894"/>
                  <a:gd name="connsiteY21" fmla="*/ 749300 h 1231900"/>
                  <a:gd name="connsiteX22" fmla="*/ 914400 w 2278894"/>
                  <a:gd name="connsiteY22" fmla="*/ 673100 h 1231900"/>
                  <a:gd name="connsiteX23" fmla="*/ 952500 w 2278894"/>
                  <a:gd name="connsiteY23" fmla="*/ 647700 h 1231900"/>
                  <a:gd name="connsiteX24" fmla="*/ 990600 w 2278894"/>
                  <a:gd name="connsiteY24" fmla="*/ 635000 h 1231900"/>
                  <a:gd name="connsiteX25" fmla="*/ 1143000 w 2278894"/>
                  <a:gd name="connsiteY25" fmla="*/ 508000 h 1231900"/>
                  <a:gd name="connsiteX26" fmla="*/ 1181100 w 2278894"/>
                  <a:gd name="connsiteY26" fmla="*/ 482600 h 1231900"/>
                  <a:gd name="connsiteX27" fmla="*/ 1219200 w 2278894"/>
                  <a:gd name="connsiteY27" fmla="*/ 469900 h 1231900"/>
                  <a:gd name="connsiteX28" fmla="*/ 1295400 w 2278894"/>
                  <a:gd name="connsiteY28" fmla="*/ 419100 h 1231900"/>
                  <a:gd name="connsiteX29" fmla="*/ 1371600 w 2278894"/>
                  <a:gd name="connsiteY29" fmla="*/ 393700 h 1231900"/>
                  <a:gd name="connsiteX30" fmla="*/ 1409700 w 2278894"/>
                  <a:gd name="connsiteY30" fmla="*/ 368300 h 1231900"/>
                  <a:gd name="connsiteX31" fmla="*/ 1485900 w 2278894"/>
                  <a:gd name="connsiteY31" fmla="*/ 342900 h 1231900"/>
                  <a:gd name="connsiteX32" fmla="*/ 1524000 w 2278894"/>
                  <a:gd name="connsiteY32" fmla="*/ 317500 h 1231900"/>
                  <a:gd name="connsiteX33" fmla="*/ 1562100 w 2278894"/>
                  <a:gd name="connsiteY33" fmla="*/ 304800 h 1231900"/>
                  <a:gd name="connsiteX34" fmla="*/ 1676400 w 2278894"/>
                  <a:gd name="connsiteY34" fmla="*/ 228600 h 1231900"/>
                  <a:gd name="connsiteX35" fmla="*/ 1714500 w 2278894"/>
                  <a:gd name="connsiteY35" fmla="*/ 203200 h 1231900"/>
                  <a:gd name="connsiteX36" fmla="*/ 1752600 w 2278894"/>
                  <a:gd name="connsiteY36" fmla="*/ 190500 h 1231900"/>
                  <a:gd name="connsiteX37" fmla="*/ 1828800 w 2278894"/>
                  <a:gd name="connsiteY37" fmla="*/ 139700 h 1231900"/>
                  <a:gd name="connsiteX38" fmla="*/ 1866900 w 2278894"/>
                  <a:gd name="connsiteY38" fmla="*/ 114300 h 1231900"/>
                  <a:gd name="connsiteX39" fmla="*/ 1981200 w 2278894"/>
                  <a:gd name="connsiteY39" fmla="*/ 50800 h 1231900"/>
                  <a:gd name="connsiteX40" fmla="*/ 2019300 w 2278894"/>
                  <a:gd name="connsiteY40" fmla="*/ 25400 h 1231900"/>
                  <a:gd name="connsiteX41" fmla="*/ 2095500 w 2278894"/>
                  <a:gd name="connsiteY41" fmla="*/ 0 h 1231900"/>
                  <a:gd name="connsiteX42" fmla="*/ 2273300 w 2278894"/>
                  <a:gd name="connsiteY42" fmla="*/ 12700 h 1231900"/>
                  <a:gd name="connsiteX43" fmla="*/ 2260600 w 2278894"/>
                  <a:gd name="connsiteY43" fmla="*/ 63500 h 1231900"/>
                  <a:gd name="connsiteX44" fmla="*/ 2197100 w 2278894"/>
                  <a:gd name="connsiteY44" fmla="*/ 165100 h 1231900"/>
                  <a:gd name="connsiteX45" fmla="*/ 2133600 w 2278894"/>
                  <a:gd name="connsiteY45" fmla="*/ 228600 h 1231900"/>
                  <a:gd name="connsiteX46" fmla="*/ 2095500 w 2278894"/>
                  <a:gd name="connsiteY46" fmla="*/ 266700 h 1231900"/>
                  <a:gd name="connsiteX47" fmla="*/ 2019300 w 2278894"/>
                  <a:gd name="connsiteY47" fmla="*/ 317500 h 1231900"/>
                  <a:gd name="connsiteX48" fmla="*/ 1981200 w 2278894"/>
                  <a:gd name="connsiteY48" fmla="*/ 342900 h 1231900"/>
                  <a:gd name="connsiteX49" fmla="*/ 1943100 w 2278894"/>
                  <a:gd name="connsiteY49" fmla="*/ 381000 h 1231900"/>
                  <a:gd name="connsiteX50" fmla="*/ 1866900 w 2278894"/>
                  <a:gd name="connsiteY50" fmla="*/ 431800 h 1231900"/>
                  <a:gd name="connsiteX51" fmla="*/ 1790700 w 2278894"/>
                  <a:gd name="connsiteY51" fmla="*/ 482600 h 1231900"/>
                  <a:gd name="connsiteX52" fmla="*/ 1752600 w 2278894"/>
                  <a:gd name="connsiteY52" fmla="*/ 520700 h 1231900"/>
                  <a:gd name="connsiteX53" fmla="*/ 1714500 w 2278894"/>
                  <a:gd name="connsiteY53" fmla="*/ 533400 h 1231900"/>
                  <a:gd name="connsiteX54" fmla="*/ 1676400 w 2278894"/>
                  <a:gd name="connsiteY54" fmla="*/ 558800 h 1231900"/>
                  <a:gd name="connsiteX55" fmla="*/ 1638300 w 2278894"/>
                  <a:gd name="connsiteY55" fmla="*/ 571500 h 1231900"/>
                  <a:gd name="connsiteX56" fmla="*/ 1562100 w 2278894"/>
                  <a:gd name="connsiteY56" fmla="*/ 622300 h 1231900"/>
                  <a:gd name="connsiteX57" fmla="*/ 1524000 w 2278894"/>
                  <a:gd name="connsiteY57" fmla="*/ 647700 h 1231900"/>
                  <a:gd name="connsiteX58" fmla="*/ 1485900 w 2278894"/>
                  <a:gd name="connsiteY58" fmla="*/ 673100 h 1231900"/>
                  <a:gd name="connsiteX59" fmla="*/ 1397000 w 2278894"/>
                  <a:gd name="connsiteY59" fmla="*/ 698500 h 1231900"/>
                  <a:gd name="connsiteX60" fmla="*/ 1168400 w 2278894"/>
                  <a:gd name="connsiteY60" fmla="*/ 850900 h 1231900"/>
                  <a:gd name="connsiteX61" fmla="*/ 1130300 w 2278894"/>
                  <a:gd name="connsiteY61" fmla="*/ 876300 h 1231900"/>
                  <a:gd name="connsiteX62" fmla="*/ 1092200 w 2278894"/>
                  <a:gd name="connsiteY62" fmla="*/ 901700 h 1231900"/>
                  <a:gd name="connsiteX63" fmla="*/ 1041400 w 2278894"/>
                  <a:gd name="connsiteY63" fmla="*/ 927100 h 1231900"/>
                  <a:gd name="connsiteX64" fmla="*/ 1003300 w 2278894"/>
                  <a:gd name="connsiteY64" fmla="*/ 952500 h 1231900"/>
                  <a:gd name="connsiteX65" fmla="*/ 939800 w 2278894"/>
                  <a:gd name="connsiteY65" fmla="*/ 965200 h 1231900"/>
                  <a:gd name="connsiteX66" fmla="*/ 825500 w 2278894"/>
                  <a:gd name="connsiteY66" fmla="*/ 1016000 h 1231900"/>
                  <a:gd name="connsiteX67" fmla="*/ 787400 w 2278894"/>
                  <a:gd name="connsiteY67" fmla="*/ 1028700 h 1231900"/>
                  <a:gd name="connsiteX68" fmla="*/ 711200 w 2278894"/>
                  <a:gd name="connsiteY68" fmla="*/ 1079500 h 1231900"/>
                  <a:gd name="connsiteX69" fmla="*/ 673100 w 2278894"/>
                  <a:gd name="connsiteY69" fmla="*/ 1092200 h 1231900"/>
                  <a:gd name="connsiteX70" fmla="*/ 635000 w 2278894"/>
                  <a:gd name="connsiteY70" fmla="*/ 1117600 h 1231900"/>
                  <a:gd name="connsiteX71" fmla="*/ 558800 w 2278894"/>
                  <a:gd name="connsiteY71" fmla="*/ 1143000 h 1231900"/>
                  <a:gd name="connsiteX72" fmla="*/ 520700 w 2278894"/>
                  <a:gd name="connsiteY72" fmla="*/ 1155700 h 1231900"/>
                  <a:gd name="connsiteX73" fmla="*/ 406400 w 2278894"/>
                  <a:gd name="connsiteY73" fmla="*/ 1206500 h 1231900"/>
                  <a:gd name="connsiteX74" fmla="*/ 368300 w 2278894"/>
                  <a:gd name="connsiteY74" fmla="*/ 1219200 h 1231900"/>
                  <a:gd name="connsiteX75" fmla="*/ 330200 w 2278894"/>
                  <a:gd name="connsiteY75" fmla="*/ 1231900 h 1231900"/>
                  <a:gd name="connsiteX76" fmla="*/ 177800 w 2278894"/>
                  <a:gd name="connsiteY76" fmla="*/ 119380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78894" h="1231900">
                    <a:moveTo>
                      <a:pt x="177800" y="1193800"/>
                    </a:moveTo>
                    <a:cubicBezTo>
                      <a:pt x="151980" y="1064698"/>
                      <a:pt x="178435" y="1183322"/>
                      <a:pt x="152400" y="1092200"/>
                    </a:cubicBezTo>
                    <a:cubicBezTo>
                      <a:pt x="146975" y="1073211"/>
                      <a:pt x="137150" y="1023600"/>
                      <a:pt x="127000" y="1003300"/>
                    </a:cubicBezTo>
                    <a:cubicBezTo>
                      <a:pt x="120174" y="989648"/>
                      <a:pt x="108426" y="978852"/>
                      <a:pt x="101600" y="965200"/>
                    </a:cubicBezTo>
                    <a:cubicBezTo>
                      <a:pt x="95613" y="953226"/>
                      <a:pt x="94887" y="939074"/>
                      <a:pt x="88900" y="927100"/>
                    </a:cubicBezTo>
                    <a:cubicBezTo>
                      <a:pt x="82074" y="913448"/>
                      <a:pt x="69699" y="902948"/>
                      <a:pt x="63500" y="889000"/>
                    </a:cubicBezTo>
                    <a:cubicBezTo>
                      <a:pt x="35868" y="826829"/>
                      <a:pt x="42450" y="818834"/>
                      <a:pt x="25400" y="762000"/>
                    </a:cubicBezTo>
                    <a:cubicBezTo>
                      <a:pt x="17707" y="736355"/>
                      <a:pt x="0" y="685800"/>
                      <a:pt x="0" y="685800"/>
                    </a:cubicBezTo>
                    <a:cubicBezTo>
                      <a:pt x="4233" y="643467"/>
                      <a:pt x="3133" y="600255"/>
                      <a:pt x="12700" y="558800"/>
                    </a:cubicBezTo>
                    <a:cubicBezTo>
                      <a:pt x="24216" y="508898"/>
                      <a:pt x="42310" y="516455"/>
                      <a:pt x="76200" y="533400"/>
                    </a:cubicBezTo>
                    <a:cubicBezTo>
                      <a:pt x="104743" y="547671"/>
                      <a:pt x="132338" y="572825"/>
                      <a:pt x="152400" y="596900"/>
                    </a:cubicBezTo>
                    <a:cubicBezTo>
                      <a:pt x="162171" y="608626"/>
                      <a:pt x="167007" y="624207"/>
                      <a:pt x="177800" y="635000"/>
                    </a:cubicBezTo>
                    <a:cubicBezTo>
                      <a:pt x="188593" y="645793"/>
                      <a:pt x="203200" y="651933"/>
                      <a:pt x="215900" y="660400"/>
                    </a:cubicBezTo>
                    <a:cubicBezTo>
                      <a:pt x="224367" y="673100"/>
                      <a:pt x="230507" y="687707"/>
                      <a:pt x="241300" y="698500"/>
                    </a:cubicBezTo>
                    <a:cubicBezTo>
                      <a:pt x="252093" y="709293"/>
                      <a:pt x="269865" y="711981"/>
                      <a:pt x="279400" y="723900"/>
                    </a:cubicBezTo>
                    <a:cubicBezTo>
                      <a:pt x="287763" y="734353"/>
                      <a:pt x="285599" y="750298"/>
                      <a:pt x="292100" y="762000"/>
                    </a:cubicBezTo>
                    <a:cubicBezTo>
                      <a:pt x="321408" y="814754"/>
                      <a:pt x="332479" y="839340"/>
                      <a:pt x="381000" y="863600"/>
                    </a:cubicBezTo>
                    <a:cubicBezTo>
                      <a:pt x="392974" y="869587"/>
                      <a:pt x="406228" y="872622"/>
                      <a:pt x="419100" y="876300"/>
                    </a:cubicBezTo>
                    <a:cubicBezTo>
                      <a:pt x="435883" y="881095"/>
                      <a:pt x="452967" y="884767"/>
                      <a:pt x="469900" y="889000"/>
                    </a:cubicBezTo>
                    <a:cubicBezTo>
                      <a:pt x="490884" y="886668"/>
                      <a:pt x="585066" y="884285"/>
                      <a:pt x="622300" y="863600"/>
                    </a:cubicBezTo>
                    <a:cubicBezTo>
                      <a:pt x="753308" y="790818"/>
                      <a:pt x="650389" y="828837"/>
                      <a:pt x="736600" y="800100"/>
                    </a:cubicBezTo>
                    <a:cubicBezTo>
                      <a:pt x="783532" y="729702"/>
                      <a:pt x="735148" y="785384"/>
                      <a:pt x="800100" y="749300"/>
                    </a:cubicBezTo>
                    <a:lnTo>
                      <a:pt x="914400" y="673100"/>
                    </a:lnTo>
                    <a:cubicBezTo>
                      <a:pt x="927100" y="664633"/>
                      <a:pt x="938020" y="652527"/>
                      <a:pt x="952500" y="647700"/>
                    </a:cubicBezTo>
                    <a:lnTo>
                      <a:pt x="990600" y="635000"/>
                    </a:lnTo>
                    <a:cubicBezTo>
                      <a:pt x="1088386" y="537214"/>
                      <a:pt x="1036912" y="578725"/>
                      <a:pt x="1143000" y="508000"/>
                    </a:cubicBezTo>
                    <a:cubicBezTo>
                      <a:pt x="1155700" y="499533"/>
                      <a:pt x="1166620" y="487427"/>
                      <a:pt x="1181100" y="482600"/>
                    </a:cubicBezTo>
                    <a:cubicBezTo>
                      <a:pt x="1193800" y="478367"/>
                      <a:pt x="1207498" y="476401"/>
                      <a:pt x="1219200" y="469900"/>
                    </a:cubicBezTo>
                    <a:cubicBezTo>
                      <a:pt x="1245885" y="455075"/>
                      <a:pt x="1266440" y="428753"/>
                      <a:pt x="1295400" y="419100"/>
                    </a:cubicBezTo>
                    <a:cubicBezTo>
                      <a:pt x="1320800" y="410633"/>
                      <a:pt x="1349323" y="408552"/>
                      <a:pt x="1371600" y="393700"/>
                    </a:cubicBezTo>
                    <a:cubicBezTo>
                      <a:pt x="1384300" y="385233"/>
                      <a:pt x="1395752" y="374499"/>
                      <a:pt x="1409700" y="368300"/>
                    </a:cubicBezTo>
                    <a:cubicBezTo>
                      <a:pt x="1434166" y="357426"/>
                      <a:pt x="1463623" y="357752"/>
                      <a:pt x="1485900" y="342900"/>
                    </a:cubicBezTo>
                    <a:cubicBezTo>
                      <a:pt x="1498600" y="334433"/>
                      <a:pt x="1510348" y="324326"/>
                      <a:pt x="1524000" y="317500"/>
                    </a:cubicBezTo>
                    <a:cubicBezTo>
                      <a:pt x="1535974" y="311513"/>
                      <a:pt x="1550398" y="311301"/>
                      <a:pt x="1562100" y="304800"/>
                    </a:cubicBezTo>
                    <a:lnTo>
                      <a:pt x="1676400" y="228600"/>
                    </a:lnTo>
                    <a:cubicBezTo>
                      <a:pt x="1689100" y="220133"/>
                      <a:pt x="1700020" y="208027"/>
                      <a:pt x="1714500" y="203200"/>
                    </a:cubicBezTo>
                    <a:cubicBezTo>
                      <a:pt x="1727200" y="198967"/>
                      <a:pt x="1740898" y="197001"/>
                      <a:pt x="1752600" y="190500"/>
                    </a:cubicBezTo>
                    <a:cubicBezTo>
                      <a:pt x="1779285" y="175675"/>
                      <a:pt x="1803400" y="156633"/>
                      <a:pt x="1828800" y="139700"/>
                    </a:cubicBezTo>
                    <a:cubicBezTo>
                      <a:pt x="1841500" y="131233"/>
                      <a:pt x="1852420" y="119127"/>
                      <a:pt x="1866900" y="114300"/>
                    </a:cubicBezTo>
                    <a:cubicBezTo>
                      <a:pt x="1933960" y="91947"/>
                      <a:pt x="1893861" y="109026"/>
                      <a:pt x="1981200" y="50800"/>
                    </a:cubicBezTo>
                    <a:cubicBezTo>
                      <a:pt x="1993900" y="42333"/>
                      <a:pt x="2004820" y="30227"/>
                      <a:pt x="2019300" y="25400"/>
                    </a:cubicBezTo>
                    <a:lnTo>
                      <a:pt x="2095500" y="0"/>
                    </a:lnTo>
                    <a:lnTo>
                      <a:pt x="2273300" y="12700"/>
                    </a:lnTo>
                    <a:cubicBezTo>
                      <a:pt x="2289591" y="18966"/>
                      <a:pt x="2265616" y="46782"/>
                      <a:pt x="2260600" y="63500"/>
                    </a:cubicBezTo>
                    <a:cubicBezTo>
                      <a:pt x="2234152" y="151661"/>
                      <a:pt x="2255323" y="126284"/>
                      <a:pt x="2197100" y="165100"/>
                    </a:cubicBezTo>
                    <a:cubicBezTo>
                      <a:pt x="2150533" y="234950"/>
                      <a:pt x="2197100" y="175683"/>
                      <a:pt x="2133600" y="228600"/>
                    </a:cubicBezTo>
                    <a:cubicBezTo>
                      <a:pt x="2119802" y="240098"/>
                      <a:pt x="2109677" y="255673"/>
                      <a:pt x="2095500" y="266700"/>
                    </a:cubicBezTo>
                    <a:cubicBezTo>
                      <a:pt x="2071403" y="285442"/>
                      <a:pt x="2044700" y="300567"/>
                      <a:pt x="2019300" y="317500"/>
                    </a:cubicBezTo>
                    <a:cubicBezTo>
                      <a:pt x="2006600" y="325967"/>
                      <a:pt x="1991993" y="332107"/>
                      <a:pt x="1981200" y="342900"/>
                    </a:cubicBezTo>
                    <a:cubicBezTo>
                      <a:pt x="1968500" y="355600"/>
                      <a:pt x="1957277" y="369973"/>
                      <a:pt x="1943100" y="381000"/>
                    </a:cubicBezTo>
                    <a:cubicBezTo>
                      <a:pt x="1919003" y="399742"/>
                      <a:pt x="1888486" y="410214"/>
                      <a:pt x="1866900" y="431800"/>
                    </a:cubicBezTo>
                    <a:cubicBezTo>
                      <a:pt x="1819334" y="479366"/>
                      <a:pt x="1845839" y="464220"/>
                      <a:pt x="1790700" y="482600"/>
                    </a:cubicBezTo>
                    <a:cubicBezTo>
                      <a:pt x="1778000" y="495300"/>
                      <a:pt x="1767544" y="510737"/>
                      <a:pt x="1752600" y="520700"/>
                    </a:cubicBezTo>
                    <a:cubicBezTo>
                      <a:pt x="1741461" y="528126"/>
                      <a:pt x="1726474" y="527413"/>
                      <a:pt x="1714500" y="533400"/>
                    </a:cubicBezTo>
                    <a:cubicBezTo>
                      <a:pt x="1700848" y="540226"/>
                      <a:pt x="1690052" y="551974"/>
                      <a:pt x="1676400" y="558800"/>
                    </a:cubicBezTo>
                    <a:cubicBezTo>
                      <a:pt x="1664426" y="564787"/>
                      <a:pt x="1650002" y="564999"/>
                      <a:pt x="1638300" y="571500"/>
                    </a:cubicBezTo>
                    <a:cubicBezTo>
                      <a:pt x="1611615" y="586325"/>
                      <a:pt x="1587500" y="605367"/>
                      <a:pt x="1562100" y="622300"/>
                    </a:cubicBezTo>
                    <a:lnTo>
                      <a:pt x="1524000" y="647700"/>
                    </a:lnTo>
                    <a:cubicBezTo>
                      <a:pt x="1511300" y="656167"/>
                      <a:pt x="1500380" y="668273"/>
                      <a:pt x="1485900" y="673100"/>
                    </a:cubicBezTo>
                    <a:cubicBezTo>
                      <a:pt x="1431241" y="691320"/>
                      <a:pt x="1460787" y="682553"/>
                      <a:pt x="1397000" y="698500"/>
                    </a:cubicBezTo>
                    <a:lnTo>
                      <a:pt x="1168400" y="850900"/>
                    </a:lnTo>
                    <a:lnTo>
                      <a:pt x="1130300" y="876300"/>
                    </a:lnTo>
                    <a:cubicBezTo>
                      <a:pt x="1117600" y="884767"/>
                      <a:pt x="1105852" y="894874"/>
                      <a:pt x="1092200" y="901700"/>
                    </a:cubicBezTo>
                    <a:cubicBezTo>
                      <a:pt x="1075267" y="910167"/>
                      <a:pt x="1057838" y="917707"/>
                      <a:pt x="1041400" y="927100"/>
                    </a:cubicBezTo>
                    <a:cubicBezTo>
                      <a:pt x="1028148" y="934673"/>
                      <a:pt x="1017592" y="947141"/>
                      <a:pt x="1003300" y="952500"/>
                    </a:cubicBezTo>
                    <a:cubicBezTo>
                      <a:pt x="983089" y="960079"/>
                      <a:pt x="960967" y="960967"/>
                      <a:pt x="939800" y="965200"/>
                    </a:cubicBezTo>
                    <a:cubicBezTo>
                      <a:pt x="879423" y="1005452"/>
                      <a:pt x="916180" y="985773"/>
                      <a:pt x="825500" y="1016000"/>
                    </a:cubicBezTo>
                    <a:cubicBezTo>
                      <a:pt x="812800" y="1020233"/>
                      <a:pt x="798539" y="1021274"/>
                      <a:pt x="787400" y="1028700"/>
                    </a:cubicBezTo>
                    <a:cubicBezTo>
                      <a:pt x="762000" y="1045633"/>
                      <a:pt x="740160" y="1069847"/>
                      <a:pt x="711200" y="1079500"/>
                    </a:cubicBezTo>
                    <a:cubicBezTo>
                      <a:pt x="698500" y="1083733"/>
                      <a:pt x="685074" y="1086213"/>
                      <a:pt x="673100" y="1092200"/>
                    </a:cubicBezTo>
                    <a:cubicBezTo>
                      <a:pt x="659448" y="1099026"/>
                      <a:pt x="648948" y="1111401"/>
                      <a:pt x="635000" y="1117600"/>
                    </a:cubicBezTo>
                    <a:cubicBezTo>
                      <a:pt x="610534" y="1128474"/>
                      <a:pt x="584200" y="1134533"/>
                      <a:pt x="558800" y="1143000"/>
                    </a:cubicBezTo>
                    <a:cubicBezTo>
                      <a:pt x="546100" y="1147233"/>
                      <a:pt x="531839" y="1148274"/>
                      <a:pt x="520700" y="1155700"/>
                    </a:cubicBezTo>
                    <a:cubicBezTo>
                      <a:pt x="460323" y="1195952"/>
                      <a:pt x="497080" y="1176273"/>
                      <a:pt x="406400" y="1206500"/>
                    </a:cubicBezTo>
                    <a:lnTo>
                      <a:pt x="368300" y="1219200"/>
                    </a:lnTo>
                    <a:cubicBezTo>
                      <a:pt x="355600" y="1223433"/>
                      <a:pt x="343587" y="1231900"/>
                      <a:pt x="330200" y="1231900"/>
                    </a:cubicBezTo>
                    <a:lnTo>
                      <a:pt x="177800" y="1193800"/>
                    </a:lnTo>
                    <a:close/>
                  </a:path>
                </a:pathLst>
              </a:custGeom>
              <a:solidFill>
                <a:srgbClr val="291D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35E0435-F499-0B43-A835-B551B43576E6}"/>
                  </a:ext>
                </a:extLst>
              </p:cNvPr>
              <p:cNvSpPr/>
              <p:nvPr/>
            </p:nvSpPr>
            <p:spPr>
              <a:xfrm>
                <a:off x="5943600" y="2641600"/>
                <a:ext cx="469900" cy="304800"/>
              </a:xfrm>
              <a:custGeom>
                <a:avLst/>
                <a:gdLst>
                  <a:gd name="connsiteX0" fmla="*/ 0 w 469900"/>
                  <a:gd name="connsiteY0" fmla="*/ 304800 h 304800"/>
                  <a:gd name="connsiteX1" fmla="*/ 12700 w 469900"/>
                  <a:gd name="connsiteY1" fmla="*/ 241300 h 304800"/>
                  <a:gd name="connsiteX2" fmla="*/ 25400 w 469900"/>
                  <a:gd name="connsiteY2" fmla="*/ 203200 h 304800"/>
                  <a:gd name="connsiteX3" fmla="*/ 38100 w 469900"/>
                  <a:gd name="connsiteY3" fmla="*/ 139700 h 304800"/>
                  <a:gd name="connsiteX4" fmla="*/ 50800 w 469900"/>
                  <a:gd name="connsiteY4" fmla="*/ 88900 h 304800"/>
                  <a:gd name="connsiteX5" fmla="*/ 63500 w 469900"/>
                  <a:gd name="connsiteY5" fmla="*/ 50800 h 304800"/>
                  <a:gd name="connsiteX6" fmla="*/ 139700 w 469900"/>
                  <a:gd name="connsiteY6" fmla="*/ 25400 h 304800"/>
                  <a:gd name="connsiteX7" fmla="*/ 177800 w 469900"/>
                  <a:gd name="connsiteY7" fmla="*/ 12700 h 304800"/>
                  <a:gd name="connsiteX8" fmla="*/ 215900 w 469900"/>
                  <a:gd name="connsiteY8" fmla="*/ 0 h 304800"/>
                  <a:gd name="connsiteX9" fmla="*/ 469900 w 469900"/>
                  <a:gd name="connsiteY9"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900" h="304800">
                    <a:moveTo>
                      <a:pt x="0" y="304800"/>
                    </a:moveTo>
                    <a:cubicBezTo>
                      <a:pt x="4233" y="283633"/>
                      <a:pt x="7465" y="262241"/>
                      <a:pt x="12700" y="241300"/>
                    </a:cubicBezTo>
                    <a:cubicBezTo>
                      <a:pt x="15947" y="228313"/>
                      <a:pt x="22153" y="216187"/>
                      <a:pt x="25400" y="203200"/>
                    </a:cubicBezTo>
                    <a:cubicBezTo>
                      <a:pt x="30635" y="182259"/>
                      <a:pt x="33417" y="160772"/>
                      <a:pt x="38100" y="139700"/>
                    </a:cubicBezTo>
                    <a:cubicBezTo>
                      <a:pt x="41886" y="122661"/>
                      <a:pt x="46005" y="105683"/>
                      <a:pt x="50800" y="88900"/>
                    </a:cubicBezTo>
                    <a:cubicBezTo>
                      <a:pt x="54478" y="76028"/>
                      <a:pt x="52607" y="58581"/>
                      <a:pt x="63500" y="50800"/>
                    </a:cubicBezTo>
                    <a:cubicBezTo>
                      <a:pt x="85287" y="35238"/>
                      <a:pt x="114300" y="33867"/>
                      <a:pt x="139700" y="25400"/>
                    </a:cubicBezTo>
                    <a:lnTo>
                      <a:pt x="177800" y="12700"/>
                    </a:lnTo>
                    <a:lnTo>
                      <a:pt x="215900" y="0"/>
                    </a:lnTo>
                    <a:cubicBezTo>
                      <a:pt x="402050" y="15512"/>
                      <a:pt x="317324" y="12700"/>
                      <a:pt x="469900" y="127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A4F2131-D4CD-BC4A-BDB6-9AF371E3FEFA}"/>
                  </a:ext>
                </a:extLst>
              </p:cNvPr>
              <p:cNvSpPr/>
              <p:nvPr/>
            </p:nvSpPr>
            <p:spPr>
              <a:xfrm>
                <a:off x="5533770" y="2863850"/>
                <a:ext cx="819660" cy="45085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9E94FED-493C-B743-9BCF-35163EDC173C}"/>
                  </a:ext>
                </a:extLst>
              </p:cNvPr>
              <p:cNvSpPr/>
              <p:nvPr/>
            </p:nvSpPr>
            <p:spPr>
              <a:xfrm rot="357602">
                <a:off x="4762500" y="3484562"/>
                <a:ext cx="388424" cy="21590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Freeform 13">
              <a:extLst>
                <a:ext uri="{FF2B5EF4-FFF2-40B4-BE49-F238E27FC236}">
                  <a16:creationId xmlns:a16="http://schemas.microsoft.com/office/drawing/2014/main" id="{2C4D3F35-8B55-CE40-9164-DDBF63C12B01}"/>
                </a:ext>
              </a:extLst>
            </p:cNvPr>
            <p:cNvSpPr/>
            <p:nvPr/>
          </p:nvSpPr>
          <p:spPr>
            <a:xfrm>
              <a:off x="2057400" y="1699759"/>
              <a:ext cx="6718300" cy="3380241"/>
            </a:xfrm>
            <a:custGeom>
              <a:avLst/>
              <a:gdLst>
                <a:gd name="connsiteX0" fmla="*/ 0 w 6718300"/>
                <a:gd name="connsiteY0" fmla="*/ 433841 h 3380241"/>
                <a:gd name="connsiteX1" fmla="*/ 241300 w 6718300"/>
                <a:gd name="connsiteY1" fmla="*/ 294141 h 3380241"/>
                <a:gd name="connsiteX2" fmla="*/ 571500 w 6718300"/>
                <a:gd name="connsiteY2" fmla="*/ 167141 h 3380241"/>
                <a:gd name="connsiteX3" fmla="*/ 1028700 w 6718300"/>
                <a:gd name="connsiteY3" fmla="*/ 65541 h 3380241"/>
                <a:gd name="connsiteX4" fmla="*/ 1612900 w 6718300"/>
                <a:gd name="connsiteY4" fmla="*/ 2041 h 3380241"/>
                <a:gd name="connsiteX5" fmla="*/ 2171700 w 6718300"/>
                <a:gd name="connsiteY5" fmla="*/ 27441 h 3380241"/>
                <a:gd name="connsiteX6" fmla="*/ 2755900 w 6718300"/>
                <a:gd name="connsiteY6" fmla="*/ 141741 h 3380241"/>
                <a:gd name="connsiteX7" fmla="*/ 3378200 w 6718300"/>
                <a:gd name="connsiteY7" fmla="*/ 370341 h 3380241"/>
                <a:gd name="connsiteX8" fmla="*/ 4114800 w 6718300"/>
                <a:gd name="connsiteY8" fmla="*/ 802141 h 3380241"/>
                <a:gd name="connsiteX9" fmla="*/ 4775200 w 6718300"/>
                <a:gd name="connsiteY9" fmla="*/ 1259341 h 3380241"/>
                <a:gd name="connsiteX10" fmla="*/ 5638800 w 6718300"/>
                <a:gd name="connsiteY10" fmla="*/ 2034041 h 3380241"/>
                <a:gd name="connsiteX11" fmla="*/ 6400800 w 6718300"/>
                <a:gd name="connsiteY11" fmla="*/ 2897641 h 3380241"/>
                <a:gd name="connsiteX12" fmla="*/ 6718300 w 6718300"/>
                <a:gd name="connsiteY12" fmla="*/ 3380241 h 338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8300" h="3380241">
                  <a:moveTo>
                    <a:pt x="0" y="433841"/>
                  </a:moveTo>
                  <a:cubicBezTo>
                    <a:pt x="73025" y="386216"/>
                    <a:pt x="146050" y="338591"/>
                    <a:pt x="241300" y="294141"/>
                  </a:cubicBezTo>
                  <a:cubicBezTo>
                    <a:pt x="336550" y="249691"/>
                    <a:pt x="440267" y="205241"/>
                    <a:pt x="571500" y="167141"/>
                  </a:cubicBezTo>
                  <a:cubicBezTo>
                    <a:pt x="702733" y="129041"/>
                    <a:pt x="855133" y="93058"/>
                    <a:pt x="1028700" y="65541"/>
                  </a:cubicBezTo>
                  <a:cubicBezTo>
                    <a:pt x="1202267" y="38024"/>
                    <a:pt x="1422400" y="8391"/>
                    <a:pt x="1612900" y="2041"/>
                  </a:cubicBezTo>
                  <a:cubicBezTo>
                    <a:pt x="1803400" y="-4309"/>
                    <a:pt x="1981200" y="4158"/>
                    <a:pt x="2171700" y="27441"/>
                  </a:cubicBezTo>
                  <a:cubicBezTo>
                    <a:pt x="2362200" y="50724"/>
                    <a:pt x="2554817" y="84591"/>
                    <a:pt x="2755900" y="141741"/>
                  </a:cubicBezTo>
                  <a:cubicBezTo>
                    <a:pt x="2956983" y="198891"/>
                    <a:pt x="3151717" y="260274"/>
                    <a:pt x="3378200" y="370341"/>
                  </a:cubicBezTo>
                  <a:cubicBezTo>
                    <a:pt x="3604683" y="480408"/>
                    <a:pt x="3881967" y="653974"/>
                    <a:pt x="4114800" y="802141"/>
                  </a:cubicBezTo>
                  <a:cubicBezTo>
                    <a:pt x="4347633" y="950308"/>
                    <a:pt x="4521200" y="1054024"/>
                    <a:pt x="4775200" y="1259341"/>
                  </a:cubicBezTo>
                  <a:cubicBezTo>
                    <a:pt x="5029200" y="1464658"/>
                    <a:pt x="5367867" y="1760991"/>
                    <a:pt x="5638800" y="2034041"/>
                  </a:cubicBezTo>
                  <a:cubicBezTo>
                    <a:pt x="5909733" y="2307091"/>
                    <a:pt x="6220883" y="2673274"/>
                    <a:pt x="6400800" y="2897641"/>
                  </a:cubicBezTo>
                  <a:cubicBezTo>
                    <a:pt x="6580717" y="3122008"/>
                    <a:pt x="6649508" y="3251124"/>
                    <a:pt x="6718300" y="3380241"/>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2539B18-FD30-4F45-AFB1-110482514306}"/>
                </a:ext>
              </a:extLst>
            </p:cNvPr>
            <p:cNvCxnSpPr>
              <a:cxnSpLocks/>
            </p:cNvCxnSpPr>
            <p:nvPr/>
          </p:nvCxnSpPr>
          <p:spPr>
            <a:xfrm flipV="1">
              <a:off x="660400" y="2418922"/>
              <a:ext cx="0" cy="266107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A9BCA5-40E0-CC4B-A3A5-A408E277372B}"/>
                </a:ext>
              </a:extLst>
            </p:cNvPr>
            <p:cNvCxnSpPr/>
            <p:nvPr/>
          </p:nvCxnSpPr>
          <p:spPr>
            <a:xfrm flipH="1">
              <a:off x="292100" y="5080000"/>
              <a:ext cx="8851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491482E-7134-6146-9E08-BB8C2D40DE5A}"/>
                </a:ext>
              </a:extLst>
            </p:cNvPr>
            <p:cNvCxnSpPr>
              <a:cxnSpLocks/>
            </p:cNvCxnSpPr>
            <p:nvPr/>
          </p:nvCxnSpPr>
          <p:spPr>
            <a:xfrm flipV="1">
              <a:off x="2039012" y="1586643"/>
              <a:ext cx="870863" cy="54706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 name="Object 2">
              <a:extLst>
                <a:ext uri="{FF2B5EF4-FFF2-40B4-BE49-F238E27FC236}">
                  <a16:creationId xmlns:a16="http://schemas.microsoft.com/office/drawing/2014/main" id="{AADE083C-6D2F-3C4C-8D03-AE46B2CDA2C3}"/>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978057" r:id="rId3" imgW="0" imgH="0" progId="Equation.DSMT4">
                    <p:embed/>
                  </p:oleObj>
                </mc:Choice>
                <mc:Fallback>
                  <p:oleObj r:id="rId3" imgW="0" imgH="0" progId="Equation.DSMT4">
                    <p:embed/>
                    <p:pic>
                      <p:nvPicPr>
                        <p:cNvPr id="3" name="Object 2">
                          <a:extLst>
                            <a:ext uri="{FF2B5EF4-FFF2-40B4-BE49-F238E27FC236}">
                              <a16:creationId xmlns:a16="http://schemas.microsoft.com/office/drawing/2014/main" id="{AADE083C-6D2F-3C4C-8D03-AE46B2CDA2C3}"/>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7D8E606-A08C-C04D-A641-74B50E969849}"/>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978058" r:id="rId4" imgW="0" imgH="0" progId="Equation.DSMT4">
                    <p:embed/>
                  </p:oleObj>
                </mc:Choice>
                <mc:Fallback>
                  <p:oleObj r:id="rId4" imgW="0" imgH="0" progId="Equation.DSMT4">
                    <p:embed/>
                    <p:pic>
                      <p:nvPicPr>
                        <p:cNvPr id="4" name="Object 3">
                          <a:extLst>
                            <a:ext uri="{FF2B5EF4-FFF2-40B4-BE49-F238E27FC236}">
                              <a16:creationId xmlns:a16="http://schemas.microsoft.com/office/drawing/2014/main" id="{B7D8E606-A08C-C04D-A641-74B50E969849}"/>
                            </a:ext>
                          </a:extLst>
                        </p:cNvPr>
                        <p:cNvPicPr/>
                        <p:nvPr/>
                      </p:nvPicPr>
                      <p:blipFill/>
                      <p:spPr>
                        <a:xfrm>
                          <a:off x="5168900" y="3467100"/>
                          <a:ext cx="812800" cy="203200"/>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8E93079D-43A6-8349-A579-01AFF0146CA9}"/>
              </a:ext>
            </a:extLst>
          </p:cNvPr>
          <p:cNvGrpSpPr/>
          <p:nvPr/>
        </p:nvGrpSpPr>
        <p:grpSpPr>
          <a:xfrm>
            <a:off x="457200" y="745825"/>
            <a:ext cx="8547100" cy="1015663"/>
            <a:chOff x="457200" y="5461000"/>
            <a:chExt cx="8547100" cy="1015663"/>
          </a:xfrm>
        </p:grpSpPr>
        <p:sp>
          <p:nvSpPr>
            <p:cNvPr id="23" name="TextBox 22">
              <a:extLst>
                <a:ext uri="{FF2B5EF4-FFF2-40B4-BE49-F238E27FC236}">
                  <a16:creationId xmlns:a16="http://schemas.microsoft.com/office/drawing/2014/main" id="{085B58F6-211E-D044-8E17-F069FD3A7931}"/>
                </a:ext>
              </a:extLst>
            </p:cNvPr>
            <p:cNvSpPr txBox="1"/>
            <p:nvPr/>
          </p:nvSpPr>
          <p:spPr>
            <a:xfrm>
              <a:off x="457200" y="5461000"/>
              <a:ext cx="85471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plane moving with velocity v at an angle    with the horizontal is “h” meters above the ground.  A coke bottle is released out its window.  How fast is the bottle moving just before it hits the ground? </a:t>
              </a:r>
            </a:p>
          </p:txBody>
        </p:sp>
        <p:graphicFrame>
          <p:nvGraphicFramePr>
            <p:cNvPr id="15" name="Object 14">
              <a:extLst>
                <a:ext uri="{FF2B5EF4-FFF2-40B4-BE49-F238E27FC236}">
                  <a16:creationId xmlns:a16="http://schemas.microsoft.com/office/drawing/2014/main" id="{DBEEAC6F-60E4-F043-840D-0EAC19D0654D}"/>
                </a:ext>
              </a:extLst>
            </p:cNvPr>
            <p:cNvGraphicFramePr>
              <a:graphicFrameLocks noChangeAspect="1"/>
            </p:cNvGraphicFramePr>
            <p:nvPr>
              <p:extLst>
                <p:ext uri="{D42A27DB-BD31-4B8C-83A1-F6EECF244321}">
                  <p14:modId xmlns:p14="http://schemas.microsoft.com/office/powerpoint/2010/main" val="1069010654"/>
                </p:ext>
              </p:extLst>
            </p:nvPr>
          </p:nvGraphicFramePr>
          <p:xfrm>
            <a:off x="4951521" y="5522369"/>
            <a:ext cx="204787" cy="284163"/>
          </p:xfrm>
          <a:graphic>
            <a:graphicData uri="http://schemas.openxmlformats.org/presentationml/2006/ole">
              <mc:AlternateContent xmlns:mc="http://schemas.openxmlformats.org/markup-compatibility/2006">
                <mc:Choice xmlns:v="urn:schemas-microsoft-com:vml" Requires="v">
                  <p:oleObj spid="_x0000_s978059" name="Equation" r:id="rId5" imgW="127000" imgH="177800" progId="Equation.DSMT4">
                    <p:embed/>
                  </p:oleObj>
                </mc:Choice>
                <mc:Fallback>
                  <p:oleObj name="Equation" r:id="rId5" imgW="127000" imgH="177800" progId="Equation.DSMT4">
                    <p:embed/>
                    <p:pic>
                      <p:nvPicPr>
                        <p:cNvPr id="15" name="Object 14">
                          <a:extLst>
                            <a:ext uri="{FF2B5EF4-FFF2-40B4-BE49-F238E27FC236}">
                              <a16:creationId xmlns:a16="http://schemas.microsoft.com/office/drawing/2014/main" id="{DBEEAC6F-60E4-F043-840D-0EAC19D0654D}"/>
                            </a:ext>
                          </a:extLst>
                        </p:cNvPr>
                        <p:cNvPicPr/>
                        <p:nvPr/>
                      </p:nvPicPr>
                      <p:blipFill>
                        <a:blip r:embed="rId6"/>
                        <a:stretch>
                          <a:fillRect/>
                        </a:stretch>
                      </p:blipFill>
                      <p:spPr>
                        <a:xfrm>
                          <a:off x="4951521" y="5522369"/>
                          <a:ext cx="204787" cy="284163"/>
                        </a:xfrm>
                        <a:prstGeom prst="rect">
                          <a:avLst/>
                        </a:prstGeom>
                      </p:spPr>
                    </p:pic>
                  </p:oleObj>
                </mc:Fallback>
              </mc:AlternateContent>
            </a:graphicData>
          </a:graphic>
        </p:graphicFrame>
      </p:grpSp>
      <p:graphicFrame>
        <p:nvGraphicFramePr>
          <p:cNvPr id="19" name="Object 20">
            <a:extLst>
              <a:ext uri="{FF2B5EF4-FFF2-40B4-BE49-F238E27FC236}">
                <a16:creationId xmlns:a16="http://schemas.microsoft.com/office/drawing/2014/main" id="{A96A22CA-C237-DA43-9F43-0681B16D222B}"/>
              </a:ext>
            </a:extLst>
          </p:cNvPr>
          <p:cNvGraphicFramePr>
            <a:graphicFrameLocks noChangeAspect="1"/>
          </p:cNvGraphicFramePr>
          <p:nvPr/>
        </p:nvGraphicFramePr>
        <p:xfrm>
          <a:off x="421533" y="4283749"/>
          <a:ext cx="160234" cy="207105"/>
        </p:xfrm>
        <a:graphic>
          <a:graphicData uri="http://schemas.openxmlformats.org/presentationml/2006/ole">
            <mc:AlternateContent xmlns:mc="http://schemas.openxmlformats.org/markup-compatibility/2006">
              <mc:Choice xmlns:v="urn:schemas-microsoft-com:vml" Requires="v">
                <p:oleObj spid="_x0000_s978060" name="Equation" r:id="rId7" imgW="127000" imgH="165100" progId="Equation.DSMT4">
                  <p:embed/>
                </p:oleObj>
              </mc:Choice>
              <mc:Fallback>
                <p:oleObj name="Equation" r:id="rId7" imgW="127000" imgH="165100" progId="Equation.DSMT4">
                  <p:embed/>
                  <p:pic>
                    <p:nvPicPr>
                      <p:cNvPr id="19" name="Object 20">
                        <a:extLst>
                          <a:ext uri="{FF2B5EF4-FFF2-40B4-BE49-F238E27FC236}">
                            <a16:creationId xmlns:a16="http://schemas.microsoft.com/office/drawing/2014/main" id="{A96A22CA-C237-DA43-9F43-0681B16D222B}"/>
                          </a:ext>
                        </a:extLst>
                      </p:cNvPr>
                      <p:cNvPicPr>
                        <a:picLocks noChangeAspect="1" noChangeArrowheads="1"/>
                      </p:cNvPicPr>
                      <p:nvPr/>
                    </p:nvPicPr>
                    <p:blipFill>
                      <a:blip r:embed="rId8"/>
                      <a:srcRect/>
                      <a:stretch>
                        <a:fillRect/>
                      </a:stretch>
                    </p:blipFill>
                    <p:spPr bwMode="auto">
                      <a:xfrm>
                        <a:off x="421533" y="4283749"/>
                        <a:ext cx="160234" cy="207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B289FBD7-9EDC-0546-AACF-5C4C5AEFBE50}"/>
              </a:ext>
            </a:extLst>
          </p:cNvPr>
          <p:cNvGraphicFramePr>
            <a:graphicFrameLocks noChangeAspect="1"/>
          </p:cNvGraphicFramePr>
          <p:nvPr/>
        </p:nvGraphicFramePr>
        <p:xfrm>
          <a:off x="2604330" y="1716511"/>
          <a:ext cx="142875" cy="158750"/>
        </p:xfrm>
        <a:graphic>
          <a:graphicData uri="http://schemas.openxmlformats.org/presentationml/2006/ole">
            <mc:AlternateContent xmlns:mc="http://schemas.openxmlformats.org/markup-compatibility/2006">
              <mc:Choice xmlns:v="urn:schemas-microsoft-com:vml" Requires="v">
                <p:oleObj spid="_x0000_s978061" name="Equation" r:id="rId9" imgW="114300" imgH="127000" progId="Equation.DSMT4">
                  <p:embed/>
                </p:oleObj>
              </mc:Choice>
              <mc:Fallback>
                <p:oleObj name="Equation" r:id="rId9" imgW="114300" imgH="127000" progId="Equation.DSMT4">
                  <p:embed/>
                  <p:pic>
                    <p:nvPicPr>
                      <p:cNvPr id="21" name="Object 20">
                        <a:extLst>
                          <a:ext uri="{FF2B5EF4-FFF2-40B4-BE49-F238E27FC236}">
                            <a16:creationId xmlns:a16="http://schemas.microsoft.com/office/drawing/2014/main" id="{B289FBD7-9EDC-0546-AACF-5C4C5AEFBE50}"/>
                          </a:ext>
                        </a:extLst>
                      </p:cNvPr>
                      <p:cNvPicPr>
                        <a:picLocks noChangeAspect="1" noChangeArrowheads="1"/>
                      </p:cNvPicPr>
                      <p:nvPr/>
                    </p:nvPicPr>
                    <p:blipFill>
                      <a:blip r:embed="rId10"/>
                      <a:srcRect/>
                      <a:stretch>
                        <a:fillRect/>
                      </a:stretch>
                    </p:blipFill>
                    <p:spPr bwMode="auto">
                      <a:xfrm>
                        <a:off x="2604330" y="1716511"/>
                        <a:ext cx="142875" cy="15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986E6976-F883-0C49-8A29-F02B976B29C4}"/>
              </a:ext>
            </a:extLst>
          </p:cNvPr>
          <p:cNvGraphicFramePr>
            <a:graphicFrameLocks noChangeAspect="1"/>
          </p:cNvGraphicFramePr>
          <p:nvPr/>
        </p:nvGraphicFramePr>
        <p:xfrm>
          <a:off x="2517018" y="2070437"/>
          <a:ext cx="158750" cy="222250"/>
        </p:xfrm>
        <a:graphic>
          <a:graphicData uri="http://schemas.openxmlformats.org/presentationml/2006/ole">
            <mc:AlternateContent xmlns:mc="http://schemas.openxmlformats.org/markup-compatibility/2006">
              <mc:Choice xmlns:v="urn:schemas-microsoft-com:vml" Requires="v">
                <p:oleObj spid="_x0000_s978062" name="Equation" r:id="rId11" imgW="127000" imgH="177800" progId="Equation.DSMT4">
                  <p:embed/>
                </p:oleObj>
              </mc:Choice>
              <mc:Fallback>
                <p:oleObj name="Equation" r:id="rId11" imgW="127000" imgH="177800" progId="Equation.DSMT4">
                  <p:embed/>
                  <p:pic>
                    <p:nvPicPr>
                      <p:cNvPr id="22" name="Object 21">
                        <a:extLst>
                          <a:ext uri="{FF2B5EF4-FFF2-40B4-BE49-F238E27FC236}">
                            <a16:creationId xmlns:a16="http://schemas.microsoft.com/office/drawing/2014/main" id="{986E6976-F883-0C49-8A29-F02B976B29C4}"/>
                          </a:ext>
                        </a:extLst>
                      </p:cNvPr>
                      <p:cNvPicPr>
                        <a:picLocks noChangeAspect="1" noChangeArrowheads="1"/>
                      </p:cNvPicPr>
                      <p:nvPr/>
                    </p:nvPicPr>
                    <p:blipFill>
                      <a:blip r:embed="rId12"/>
                      <a:srcRect/>
                      <a:stretch>
                        <a:fillRect/>
                      </a:stretch>
                    </p:blipFill>
                    <p:spPr bwMode="auto">
                      <a:xfrm>
                        <a:off x="2517018" y="2070437"/>
                        <a:ext cx="1587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9B7C8EBF-0D02-EF41-89A6-87BABB1A1BC5}"/>
              </a:ext>
            </a:extLst>
          </p:cNvPr>
          <p:cNvCxnSpPr/>
          <p:nvPr/>
        </p:nvCxnSpPr>
        <p:spPr>
          <a:xfrm>
            <a:off x="2382080" y="2340548"/>
            <a:ext cx="387350"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Freeform 16">
            <a:extLst>
              <a:ext uri="{FF2B5EF4-FFF2-40B4-BE49-F238E27FC236}">
                <a16:creationId xmlns:a16="http://schemas.microsoft.com/office/drawing/2014/main" id="{C08FBB19-5694-1B43-9DD1-A0669058471B}"/>
              </a:ext>
            </a:extLst>
          </p:cNvPr>
          <p:cNvSpPr/>
          <p:nvPr/>
        </p:nvSpPr>
        <p:spPr>
          <a:xfrm>
            <a:off x="2413830" y="2095837"/>
            <a:ext cx="79039" cy="241300"/>
          </a:xfrm>
          <a:custGeom>
            <a:avLst/>
            <a:gdLst>
              <a:gd name="connsiteX0" fmla="*/ 0 w 79039"/>
              <a:gd name="connsiteY0" fmla="*/ 0 h 241300"/>
              <a:gd name="connsiteX1" fmla="*/ 69850 w 79039"/>
              <a:gd name="connsiteY1" fmla="*/ 139700 h 241300"/>
              <a:gd name="connsiteX2" fmla="*/ 76200 w 79039"/>
              <a:gd name="connsiteY2" fmla="*/ 241300 h 241300"/>
            </a:gdLst>
            <a:ahLst/>
            <a:cxnLst>
              <a:cxn ang="0">
                <a:pos x="connsiteX0" y="connsiteY0"/>
              </a:cxn>
              <a:cxn ang="0">
                <a:pos x="connsiteX1" y="connsiteY1"/>
              </a:cxn>
              <a:cxn ang="0">
                <a:pos x="connsiteX2" y="connsiteY2"/>
              </a:cxn>
            </a:cxnLst>
            <a:rect l="l" t="t" r="r" b="b"/>
            <a:pathLst>
              <a:path w="79039" h="241300">
                <a:moveTo>
                  <a:pt x="0" y="0"/>
                </a:moveTo>
                <a:cubicBezTo>
                  <a:pt x="28575" y="49741"/>
                  <a:pt x="57150" y="99483"/>
                  <a:pt x="69850" y="139700"/>
                </a:cubicBezTo>
                <a:cubicBezTo>
                  <a:pt x="82550" y="179917"/>
                  <a:pt x="79375" y="210608"/>
                  <a:pt x="76200" y="2413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42E29D-9D02-114C-B337-674F0B1E81E5}"/>
              </a:ext>
            </a:extLst>
          </p:cNvPr>
          <p:cNvSpPr txBox="1"/>
          <p:nvPr/>
        </p:nvSpPr>
        <p:spPr>
          <a:xfrm>
            <a:off x="421533" y="5648101"/>
            <a:ext cx="8547100" cy="707886"/>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The Work/Energy Theorem might work, except the work gravity does is going to change from point to point.  So what to do?</a:t>
            </a:r>
          </a:p>
        </p:txBody>
      </p:sp>
      <p:graphicFrame>
        <p:nvGraphicFramePr>
          <p:cNvPr id="7" name="Object 6">
            <a:extLst>
              <a:ext uri="{FF2B5EF4-FFF2-40B4-BE49-F238E27FC236}">
                <a16:creationId xmlns:a16="http://schemas.microsoft.com/office/drawing/2014/main" id="{FD037AF1-5965-1B40-8E3D-B7FE37045A9C}"/>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978063" r:id="rId13" imgW="0" imgH="0" progId="Equation.DSMT4">
                  <p:embed/>
                </p:oleObj>
              </mc:Choice>
              <mc:Fallback>
                <p:oleObj r:id="rId13" imgW="0" imgH="0" progId="Equation.DSMT4">
                  <p:embed/>
                  <p:pic>
                    <p:nvPicPr>
                      <p:cNvPr id="7" name="Object 6">
                        <a:extLst>
                          <a:ext uri="{FF2B5EF4-FFF2-40B4-BE49-F238E27FC236}">
                            <a16:creationId xmlns:a16="http://schemas.microsoft.com/office/drawing/2014/main" id="{FD037AF1-5965-1B40-8E3D-B7FE37045A9C}"/>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53F49EC-B60C-D24E-8BC8-635057C61722}"/>
              </a:ext>
            </a:extLst>
          </p:cNvPr>
          <p:cNvGraphicFramePr>
            <a:graphicFrameLocks noChangeAspect="1"/>
          </p:cNvGraphicFramePr>
          <p:nvPr/>
        </p:nvGraphicFramePr>
        <p:xfrm>
          <a:off x="2613651" y="3607892"/>
          <a:ext cx="3329949" cy="1032706"/>
        </p:xfrm>
        <a:graphic>
          <a:graphicData uri="http://schemas.openxmlformats.org/presentationml/2006/ole">
            <mc:AlternateContent xmlns:mc="http://schemas.openxmlformats.org/markup-compatibility/2006">
              <mc:Choice xmlns:v="urn:schemas-microsoft-com:vml" Requires="v">
                <p:oleObj spid="_x0000_s978064" r:id="rId14" imgW="2006600" imgH="622300" progId="Equation.DSMT4">
                  <p:embed/>
                </p:oleObj>
              </mc:Choice>
              <mc:Fallback>
                <p:oleObj r:id="rId14" imgW="2006600" imgH="622300" progId="Equation.DSMT4">
                  <p:embed/>
                  <p:pic>
                    <p:nvPicPr>
                      <p:cNvPr id="24" name="Object 23">
                        <a:extLst>
                          <a:ext uri="{FF2B5EF4-FFF2-40B4-BE49-F238E27FC236}">
                            <a16:creationId xmlns:a16="http://schemas.microsoft.com/office/drawing/2014/main" id="{F53F49EC-B60C-D24E-8BC8-635057C61722}"/>
                          </a:ext>
                        </a:extLst>
                      </p:cNvPr>
                      <p:cNvPicPr/>
                      <p:nvPr/>
                    </p:nvPicPr>
                    <p:blipFill>
                      <a:blip r:embed="rId15"/>
                      <a:stretch>
                        <a:fillRect/>
                      </a:stretch>
                    </p:blipFill>
                    <p:spPr>
                      <a:xfrm>
                        <a:off x="2613651" y="3607892"/>
                        <a:ext cx="3329949" cy="1032706"/>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B9E983C-EC3A-554F-A4A0-AB1635CEDE1F}"/>
              </a:ext>
            </a:extLst>
          </p:cNvPr>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5DEDB96-2C76-C541-AC42-1BEED5F75BE9}"/>
              </a:ext>
            </a:extLst>
          </p:cNvPr>
          <p:cNvSpPr txBox="1"/>
          <p:nvPr/>
        </p:nvSpPr>
        <p:spPr>
          <a:xfrm>
            <a:off x="8585201" y="6427113"/>
            <a:ext cx="558799" cy="276999"/>
          </a:xfrm>
          <a:prstGeom prst="rect">
            <a:avLst/>
          </a:prstGeom>
          <a:noFill/>
        </p:spPr>
        <p:txBody>
          <a:bodyPr wrap="square" rtlCol="0">
            <a:spAutoFit/>
          </a:bodyPr>
          <a:lstStyle/>
          <a:p>
            <a:r>
              <a:rPr lang="en-US" sz="1200" dirty="0">
                <a:latin typeface="Times New Roman"/>
                <a:cs typeface="Times New Roman"/>
              </a:rPr>
              <a:t>29.)</a:t>
            </a:r>
          </a:p>
        </p:txBody>
      </p:sp>
    </p:spTree>
    <p:extLst>
      <p:ext uri="{BB962C8B-B14F-4D97-AF65-F5344CB8AC3E}">
        <p14:creationId xmlns:p14="http://schemas.microsoft.com/office/powerpoint/2010/main" val="296873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par>
                                <p:cTn id="8" presetID="9"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dissolve">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74956" y="5266896"/>
            <a:ext cx="8754744" cy="1446550"/>
          </a:xfrm>
          <a:prstGeom prst="rect">
            <a:avLst/>
          </a:prstGeom>
          <a:noFill/>
        </p:spPr>
        <p:txBody>
          <a:bodyPr wrap="square" rtlCol="0">
            <a:spAutoFit/>
          </a:bodyPr>
          <a:lstStyle/>
          <a:p>
            <a:r>
              <a:rPr lang="en-US" sz="2800" dirty="0">
                <a:solidFill>
                  <a:srgbClr val="FF0000"/>
                </a:solidFill>
                <a:latin typeface="Apple Chancery"/>
                <a:cs typeface="Apple Chancery"/>
              </a:rPr>
              <a:t>We are now </a:t>
            </a:r>
            <a:r>
              <a:rPr lang="en-US" sz="2000" dirty="0">
                <a:solidFill>
                  <a:srgbClr val="000000"/>
                </a:solidFill>
                <a:latin typeface="Times New Roman"/>
                <a:cs typeface="Times New Roman"/>
              </a:rPr>
              <a:t>ready to look at the world from a completely different perspective, one in which a system’s </a:t>
            </a:r>
            <a:r>
              <a:rPr lang="en-US" sz="2000" i="1" dirty="0">
                <a:solidFill>
                  <a:srgbClr val="FF0000"/>
                </a:solidFill>
                <a:latin typeface="Times New Roman"/>
                <a:cs typeface="Times New Roman"/>
              </a:rPr>
              <a:t>energy content</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is the key.  It will begin with a definition, that of </a:t>
            </a:r>
            <a:r>
              <a:rPr lang="en-US" sz="2000" i="1" dirty="0">
                <a:solidFill>
                  <a:srgbClr val="0000FF"/>
                </a:solidFill>
                <a:latin typeface="Times New Roman"/>
                <a:cs typeface="Times New Roman"/>
              </a:rPr>
              <a:t>work</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from which all else will follow.  First, though, some non-AP related exotica</a:t>
            </a:r>
            <a:endParaRPr lang="en-US" sz="2400" dirty="0">
              <a:latin typeface="Apple Chancery"/>
              <a:cs typeface="Apple Chancery"/>
            </a:endParaRPr>
          </a:p>
        </p:txBody>
      </p:sp>
      <p:sp>
        <p:nvSpPr>
          <p:cNvPr id="8" name="TextBox 7"/>
          <p:cNvSpPr txBox="1"/>
          <p:nvPr/>
        </p:nvSpPr>
        <p:spPr>
          <a:xfrm>
            <a:off x="0" y="119701"/>
            <a:ext cx="9144000" cy="1323439"/>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7:</a:t>
            </a:r>
          </a:p>
          <a:p>
            <a:pPr algn="ctr"/>
            <a:r>
              <a:rPr lang="en-US" sz="4000" dirty="0">
                <a:solidFill>
                  <a:srgbClr val="0000FF"/>
                </a:solidFill>
                <a:latin typeface="Apple Chancery"/>
                <a:cs typeface="Apple Chancery"/>
              </a:rPr>
              <a:t>Work and Energy</a:t>
            </a:r>
            <a:endParaRPr lang="en-US" sz="2800" dirty="0">
              <a:solidFill>
                <a:srgbClr val="0000FF"/>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a:t>
            </a:r>
          </a:p>
        </p:txBody>
      </p:sp>
      <p:sp>
        <p:nvSpPr>
          <p:cNvPr id="5" name="TextBox 4"/>
          <p:cNvSpPr txBox="1"/>
          <p:nvPr/>
        </p:nvSpPr>
        <p:spPr>
          <a:xfrm>
            <a:off x="274956" y="1456896"/>
            <a:ext cx="8754744" cy="523220"/>
          </a:xfrm>
          <a:prstGeom prst="rect">
            <a:avLst/>
          </a:prstGeom>
          <a:noFill/>
        </p:spPr>
        <p:txBody>
          <a:bodyPr wrap="square" rtlCol="0">
            <a:spAutoFit/>
          </a:bodyPr>
          <a:lstStyle/>
          <a:p>
            <a:r>
              <a:rPr lang="en-US" sz="2800" dirty="0">
                <a:solidFill>
                  <a:srgbClr val="FF0000"/>
                </a:solidFill>
                <a:latin typeface="Apple Chancery"/>
                <a:cs typeface="Apple Chancery"/>
              </a:rPr>
              <a:t>To date, </a:t>
            </a:r>
            <a:r>
              <a:rPr lang="en-US" sz="2000" dirty="0">
                <a:solidFill>
                  <a:srgbClr val="000000"/>
                </a:solidFill>
                <a:latin typeface="Times New Roman"/>
                <a:cs typeface="Times New Roman"/>
              </a:rPr>
              <a:t>you have seen two approaches to problem-solving in this class:</a:t>
            </a:r>
            <a:endParaRPr lang="en-US" sz="2400" dirty="0">
              <a:latin typeface="Apple Chancery"/>
              <a:cs typeface="Apple Chancery"/>
            </a:endParaRPr>
          </a:p>
        </p:txBody>
      </p:sp>
      <p:sp>
        <p:nvSpPr>
          <p:cNvPr id="6" name="TextBox 5"/>
          <p:cNvSpPr txBox="1"/>
          <p:nvPr/>
        </p:nvSpPr>
        <p:spPr>
          <a:xfrm>
            <a:off x="732156" y="2030821"/>
            <a:ext cx="8170543" cy="1631216"/>
          </a:xfrm>
          <a:prstGeom prst="rect">
            <a:avLst/>
          </a:prstGeom>
          <a:noFill/>
        </p:spPr>
        <p:txBody>
          <a:bodyPr wrap="square" rtlCol="0">
            <a:spAutoFit/>
          </a:bodyPr>
          <a:lstStyle/>
          <a:p>
            <a:r>
              <a:rPr lang="en-US" sz="2000" dirty="0">
                <a:solidFill>
                  <a:srgbClr val="0000FF"/>
                </a:solidFill>
                <a:latin typeface="Apple Chancery"/>
                <a:cs typeface="Apple Chancery"/>
              </a:rPr>
              <a:t>1.) Kinematics </a:t>
            </a:r>
            <a:r>
              <a:rPr lang="en-US" sz="2000" dirty="0">
                <a:solidFill>
                  <a:srgbClr val="0000FF"/>
                </a:solidFill>
                <a:latin typeface="Times New Roman"/>
                <a:cs typeface="Times New Roman"/>
              </a:rPr>
              <a:t>says</a:t>
            </a:r>
            <a:r>
              <a:rPr lang="en-US" sz="2000" dirty="0">
                <a:solidFill>
                  <a:srgbClr val="000000"/>
                </a:solidFill>
                <a:latin typeface="Times New Roman"/>
                <a:cs typeface="Times New Roman"/>
              </a:rPr>
              <a:t>: that if a body’s acceleration is constant, look to see what information you are given, look to see what you are trying to determine, then find a </a:t>
            </a:r>
            <a:r>
              <a:rPr lang="en-US" sz="2000" dirty="0">
                <a:solidFill>
                  <a:srgbClr val="FF0000"/>
                </a:solidFill>
                <a:latin typeface="Times New Roman"/>
                <a:cs typeface="Times New Roman"/>
              </a:rPr>
              <a:t>kinematic equation </a:t>
            </a:r>
            <a:r>
              <a:rPr lang="en-US" sz="2000" dirty="0">
                <a:solidFill>
                  <a:srgbClr val="000000"/>
                </a:solidFill>
                <a:latin typeface="Times New Roman"/>
                <a:cs typeface="Times New Roman"/>
              </a:rPr>
              <a:t>that has everything you know along with what you are trying to determine.  I call it </a:t>
            </a:r>
            <a:r>
              <a:rPr lang="en-US" sz="2000" i="1" dirty="0">
                <a:solidFill>
                  <a:srgbClr val="0000FF"/>
                </a:solidFill>
                <a:latin typeface="Times New Roman"/>
                <a:cs typeface="Times New Roman"/>
              </a:rPr>
              <a:t>idiot physics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because you can be an idiot and do just fine with it.  All it really is is pattern recognition.</a:t>
            </a:r>
            <a:endParaRPr lang="en-US" sz="2400" dirty="0">
              <a:latin typeface="Apple Chancery"/>
              <a:cs typeface="Apple Chancery"/>
            </a:endParaRPr>
          </a:p>
        </p:txBody>
      </p:sp>
      <p:sp>
        <p:nvSpPr>
          <p:cNvPr id="7" name="TextBox 6"/>
          <p:cNvSpPr txBox="1"/>
          <p:nvPr/>
        </p:nvSpPr>
        <p:spPr>
          <a:xfrm>
            <a:off x="732156" y="3700931"/>
            <a:ext cx="8170543" cy="1631216"/>
          </a:xfrm>
          <a:prstGeom prst="rect">
            <a:avLst/>
          </a:prstGeom>
          <a:noFill/>
        </p:spPr>
        <p:txBody>
          <a:bodyPr wrap="square" rtlCol="0">
            <a:spAutoFit/>
          </a:bodyPr>
          <a:lstStyle/>
          <a:p>
            <a:r>
              <a:rPr lang="en-US" sz="2000" dirty="0">
                <a:solidFill>
                  <a:srgbClr val="0000FF"/>
                </a:solidFill>
                <a:latin typeface="Apple Chancery"/>
                <a:cs typeface="Apple Chancery"/>
              </a:rPr>
              <a:t>2.) Newton’s Laws say: </a:t>
            </a:r>
            <a:r>
              <a:rPr lang="en-US" sz="2000" dirty="0">
                <a:solidFill>
                  <a:srgbClr val="000000"/>
                </a:solidFill>
                <a:latin typeface="Times New Roman"/>
                <a:cs typeface="Times New Roman"/>
              </a:rPr>
              <a:t>if a body experiences a </a:t>
            </a:r>
            <a:r>
              <a:rPr lang="en-US" sz="2000" dirty="0">
                <a:solidFill>
                  <a:srgbClr val="FF0000"/>
                </a:solidFill>
                <a:latin typeface="Times New Roman"/>
                <a:cs typeface="Times New Roman"/>
              </a:rPr>
              <a:t>net force along some line</a:t>
            </a:r>
            <a:r>
              <a:rPr lang="en-US" sz="2000" dirty="0">
                <a:solidFill>
                  <a:srgbClr val="000000"/>
                </a:solidFill>
                <a:latin typeface="Times New Roman"/>
                <a:cs typeface="Times New Roman"/>
              </a:rPr>
              <a:t>, that force will be </a:t>
            </a:r>
            <a:r>
              <a:rPr lang="en-US" sz="2000" dirty="0">
                <a:solidFill>
                  <a:srgbClr val="FF0000"/>
                </a:solidFill>
                <a:latin typeface="Times New Roman"/>
                <a:cs typeface="Times New Roman"/>
              </a:rPr>
              <a:t>proportional to the acceleration </a:t>
            </a:r>
            <a:r>
              <a:rPr lang="en-US" sz="2000" dirty="0">
                <a:solidFill>
                  <a:srgbClr val="000000"/>
                </a:solidFill>
                <a:latin typeface="Times New Roman"/>
                <a:cs typeface="Times New Roman"/>
              </a:rPr>
              <a:t>of the body along that line with the </a:t>
            </a:r>
            <a:r>
              <a:rPr lang="en-US" sz="2000" dirty="0">
                <a:solidFill>
                  <a:srgbClr val="0000FF"/>
                </a:solidFill>
                <a:latin typeface="Times New Roman"/>
                <a:cs typeface="Times New Roman"/>
              </a:rPr>
              <a:t>proportionality constant being the body’s </a:t>
            </a:r>
            <a:r>
              <a:rPr lang="en-US" sz="2000" i="1" dirty="0">
                <a:solidFill>
                  <a:srgbClr val="0000FF"/>
                </a:solidFill>
                <a:latin typeface="Times New Roman"/>
                <a:cs typeface="Times New Roman"/>
              </a:rPr>
              <a:t>mass</a:t>
            </a:r>
            <a:r>
              <a:rPr lang="en-US" sz="2000" dirty="0">
                <a:solidFill>
                  <a:srgbClr val="000000"/>
                </a:solidFill>
                <a:latin typeface="Times New Roman"/>
                <a:cs typeface="Times New Roman"/>
              </a:rPr>
              <a:t>.  It is a considerably more powerful approach than kinematics as considerably less information is required to make it work.</a:t>
            </a:r>
            <a:endParaRPr lang="en-US" sz="2400" dirty="0">
              <a:latin typeface="Apple Chancery"/>
              <a:cs typeface="Apple Chancery"/>
            </a:endParaRPr>
          </a:p>
        </p:txBody>
      </p:sp>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830997"/>
          </a:xfrm>
          <a:prstGeom prst="rect">
            <a:avLst/>
          </a:prstGeom>
          <a:noFill/>
        </p:spPr>
        <p:txBody>
          <a:bodyPr wrap="square" rtlCol="0">
            <a:spAutoFit/>
          </a:bodyPr>
          <a:lstStyle/>
          <a:p>
            <a:pPr algn="ctr"/>
            <a:r>
              <a:rPr lang="en-US" sz="4800" dirty="0">
                <a:solidFill>
                  <a:srgbClr val="0000FF"/>
                </a:solidFill>
                <a:latin typeface="Apple Chancery"/>
                <a:cs typeface="Apple Chancery"/>
              </a:rPr>
              <a:t>Bit of </a:t>
            </a:r>
            <a:r>
              <a:rPr lang="en-US" sz="4800" dirty="0">
                <a:solidFill>
                  <a:srgbClr val="FF0000"/>
                </a:solidFill>
                <a:latin typeface="Apple Chancery"/>
                <a:cs typeface="Apple Chancery"/>
              </a:rPr>
              <a:t>Slight of Hand</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30.)</a:t>
            </a:r>
          </a:p>
        </p:txBody>
      </p:sp>
      <p:sp>
        <p:nvSpPr>
          <p:cNvPr id="38" name="TextBox 37"/>
          <p:cNvSpPr txBox="1"/>
          <p:nvPr/>
        </p:nvSpPr>
        <p:spPr>
          <a:xfrm>
            <a:off x="275723" y="1017864"/>
            <a:ext cx="4999540" cy="1200329"/>
          </a:xfrm>
          <a:prstGeom prst="rect">
            <a:avLst/>
          </a:prstGeom>
          <a:noFill/>
        </p:spPr>
        <p:txBody>
          <a:bodyPr wrap="square" rtlCol="0">
            <a:spAutoFit/>
          </a:bodyPr>
          <a:lstStyle/>
          <a:p>
            <a:r>
              <a:rPr lang="en-US" sz="3200" dirty="0">
                <a:solidFill>
                  <a:srgbClr val="FF0000"/>
                </a:solidFill>
                <a:latin typeface="Apple Chancery"/>
                <a:cs typeface="Apple Chancery"/>
              </a:rPr>
              <a:t>A ball </a:t>
            </a:r>
            <a:r>
              <a:rPr lang="en-US" sz="2000" dirty="0">
                <a:solidFill>
                  <a:srgbClr val="000000"/>
                </a:solidFill>
                <a:latin typeface="Times New Roman"/>
                <a:cs typeface="Times New Roman"/>
              </a:rPr>
              <a:t>moves from </a:t>
            </a:r>
            <a:r>
              <a:rPr lang="en-US" sz="2000" i="1" dirty="0">
                <a:solidFill>
                  <a:srgbClr val="000000"/>
                </a:solidFill>
                <a:latin typeface="Times New Roman"/>
                <a:cs typeface="Times New Roman"/>
              </a:rPr>
              <a:t>position 1 </a:t>
            </a:r>
            <a:r>
              <a:rPr lang="en-US" sz="2000" dirty="0">
                <a:solidFill>
                  <a:srgbClr val="000000"/>
                </a:solidFill>
                <a:latin typeface="Times New Roman"/>
                <a:cs typeface="Times New Roman"/>
              </a:rPr>
              <a:t>at      to </a:t>
            </a:r>
            <a:r>
              <a:rPr lang="en-US" sz="2000" i="1" dirty="0">
                <a:solidFill>
                  <a:srgbClr val="000000"/>
                </a:solidFill>
                <a:latin typeface="Times New Roman"/>
                <a:cs typeface="Times New Roman"/>
              </a:rPr>
              <a:t>position 2 </a:t>
            </a:r>
            <a:r>
              <a:rPr lang="en-US" sz="2000" dirty="0">
                <a:solidFill>
                  <a:srgbClr val="000000"/>
                </a:solidFill>
                <a:latin typeface="Times New Roman"/>
                <a:cs typeface="Times New Roman"/>
              </a:rPr>
              <a:t>at      as shown on the sketch.  How much </a:t>
            </a:r>
            <a:r>
              <a:rPr lang="en-US" sz="2000" i="1" dirty="0">
                <a:solidFill>
                  <a:srgbClr val="FF0000"/>
                </a:solidFill>
                <a:latin typeface="Times New Roman"/>
                <a:cs typeface="Times New Roman"/>
              </a:rPr>
              <a:t>work</a:t>
            </a:r>
            <a:r>
              <a:rPr lang="en-US" sz="2000" dirty="0">
                <a:solidFill>
                  <a:srgbClr val="000000"/>
                </a:solidFill>
                <a:latin typeface="Times New Roman"/>
                <a:cs typeface="Times New Roman"/>
              </a:rPr>
              <a:t> does </a:t>
            </a:r>
            <a:r>
              <a:rPr lang="en-US" sz="2000" i="1" dirty="0">
                <a:solidFill>
                  <a:srgbClr val="FF0000"/>
                </a:solidFill>
                <a:latin typeface="Times New Roman"/>
                <a:cs typeface="Times New Roman"/>
              </a:rPr>
              <a:t>gravity do </a:t>
            </a:r>
            <a:r>
              <a:rPr lang="en-US" sz="2000" dirty="0">
                <a:solidFill>
                  <a:srgbClr val="000000"/>
                </a:solidFill>
                <a:latin typeface="Times New Roman"/>
                <a:cs typeface="Times New Roman"/>
              </a:rPr>
              <a:t>in the process?</a:t>
            </a:r>
            <a:endParaRPr lang="en-US" sz="2400" dirty="0">
              <a:latin typeface="Apple Chancery"/>
              <a:cs typeface="Apple Chancery"/>
            </a:endParaRPr>
          </a:p>
        </p:txBody>
      </p:sp>
      <p:sp>
        <p:nvSpPr>
          <p:cNvPr id="55" name="TextBox 54"/>
          <p:cNvSpPr txBox="1"/>
          <p:nvPr/>
        </p:nvSpPr>
        <p:spPr>
          <a:xfrm>
            <a:off x="275723" y="2560592"/>
            <a:ext cx="5040330" cy="1754327"/>
          </a:xfrm>
          <a:prstGeom prst="rect">
            <a:avLst/>
          </a:prstGeom>
          <a:noFill/>
        </p:spPr>
        <p:txBody>
          <a:bodyPr wrap="square" rtlCol="0">
            <a:spAutoFit/>
          </a:bodyPr>
          <a:lstStyle/>
          <a:p>
            <a:r>
              <a:rPr lang="en-US" sz="2800" dirty="0">
                <a:solidFill>
                  <a:srgbClr val="FF0000"/>
                </a:solidFill>
                <a:latin typeface="Apple Chancery"/>
                <a:cs typeface="Apple Chancery"/>
              </a:rPr>
              <a:t>We can </a:t>
            </a:r>
            <a:r>
              <a:rPr lang="en-US" sz="2000" dirty="0">
                <a:solidFill>
                  <a:srgbClr val="000000"/>
                </a:solidFill>
                <a:latin typeface="Times New Roman"/>
                <a:cs typeface="Times New Roman"/>
              </a:rPr>
              <a:t>derive the work quantity using the standard          approach and noting that the direction of the gravitational force is </a:t>
            </a:r>
            <a:r>
              <a:rPr lang="en-US" sz="2000" i="1" dirty="0">
                <a:solidFill>
                  <a:srgbClr val="000000"/>
                </a:solidFill>
                <a:latin typeface="Times New Roman"/>
                <a:cs typeface="Times New Roman"/>
              </a:rPr>
              <a:t>opposite </a:t>
            </a:r>
            <a:r>
              <a:rPr lang="en-US" sz="2000" dirty="0">
                <a:solidFill>
                  <a:srgbClr val="000000"/>
                </a:solidFill>
                <a:latin typeface="Times New Roman"/>
                <a:cs typeface="Times New Roman"/>
              </a:rPr>
              <a:t>the direction of the displacement of the ball as it moves upward.  Doing so yields:</a:t>
            </a:r>
          </a:p>
        </p:txBody>
      </p:sp>
      <p:graphicFrame>
        <p:nvGraphicFramePr>
          <p:cNvPr id="57" name="Object 56"/>
          <p:cNvGraphicFramePr>
            <a:graphicFrameLocks noChangeAspect="1"/>
          </p:cNvGraphicFramePr>
          <p:nvPr>
            <p:extLst>
              <p:ext uri="{D42A27DB-BD31-4B8C-83A1-F6EECF244321}">
                <p14:modId xmlns:p14="http://schemas.microsoft.com/office/powerpoint/2010/main" val="179637404"/>
              </p:ext>
            </p:extLst>
          </p:nvPr>
        </p:nvGraphicFramePr>
        <p:xfrm>
          <a:off x="1538288" y="4403819"/>
          <a:ext cx="3019425" cy="1731962"/>
        </p:xfrm>
        <a:graphic>
          <a:graphicData uri="http://schemas.openxmlformats.org/presentationml/2006/ole">
            <mc:AlternateContent xmlns:mc="http://schemas.openxmlformats.org/markup-compatibility/2006">
              <mc:Choice xmlns:v="urn:schemas-microsoft-com:vml" Requires="v">
                <p:oleObj spid="_x0000_s935129" name="Equation" r:id="rId3" imgW="1866900" imgH="1079500" progId="Equation.DSMT4">
                  <p:embed/>
                </p:oleObj>
              </mc:Choice>
              <mc:Fallback>
                <p:oleObj name="Equation" r:id="rId3" imgW="1866900" imgH="1079500" progId="Equation.DSMT4">
                  <p:embed/>
                  <p:pic>
                    <p:nvPicPr>
                      <p:cNvPr id="0" name=""/>
                      <p:cNvPicPr/>
                      <p:nvPr/>
                    </p:nvPicPr>
                    <p:blipFill>
                      <a:blip r:embed="rId4"/>
                      <a:stretch>
                        <a:fillRect/>
                      </a:stretch>
                    </p:blipFill>
                    <p:spPr>
                      <a:xfrm>
                        <a:off x="1538288" y="4403819"/>
                        <a:ext cx="3019425" cy="1731962"/>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856854524"/>
              </p:ext>
            </p:extLst>
          </p:nvPr>
        </p:nvGraphicFramePr>
        <p:xfrm>
          <a:off x="4132263" y="1230313"/>
          <a:ext cx="282575" cy="344487"/>
        </p:xfrm>
        <a:graphic>
          <a:graphicData uri="http://schemas.openxmlformats.org/presentationml/2006/ole">
            <mc:AlternateContent xmlns:mc="http://schemas.openxmlformats.org/markup-compatibility/2006">
              <mc:Choice xmlns:v="urn:schemas-microsoft-com:vml" Requires="v">
                <p:oleObj spid="_x0000_s935130" name="Equation" r:id="rId5" imgW="165100" imgH="203200" progId="Equation.DSMT4">
                  <p:embed/>
                </p:oleObj>
              </mc:Choice>
              <mc:Fallback>
                <p:oleObj name="Equation" r:id="rId5" imgW="165100" imgH="203200" progId="Equation.DSMT4">
                  <p:embed/>
                  <p:pic>
                    <p:nvPicPr>
                      <p:cNvPr id="0" name=""/>
                      <p:cNvPicPr/>
                      <p:nvPr/>
                    </p:nvPicPr>
                    <p:blipFill>
                      <a:blip r:embed="rId6"/>
                      <a:stretch>
                        <a:fillRect/>
                      </a:stretch>
                    </p:blipFill>
                    <p:spPr>
                      <a:xfrm>
                        <a:off x="4132263" y="1230313"/>
                        <a:ext cx="282575" cy="344487"/>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751586728"/>
              </p:ext>
            </p:extLst>
          </p:nvPr>
        </p:nvGraphicFramePr>
        <p:xfrm>
          <a:off x="1676400" y="1550988"/>
          <a:ext cx="300038" cy="339725"/>
        </p:xfrm>
        <a:graphic>
          <a:graphicData uri="http://schemas.openxmlformats.org/presentationml/2006/ole">
            <mc:AlternateContent xmlns:mc="http://schemas.openxmlformats.org/markup-compatibility/2006">
              <mc:Choice xmlns:v="urn:schemas-microsoft-com:vml" Requires="v">
                <p:oleObj spid="_x0000_s935131" name="Equation" r:id="rId7" imgW="177800" imgH="203200" progId="Equation.DSMT4">
                  <p:embed/>
                </p:oleObj>
              </mc:Choice>
              <mc:Fallback>
                <p:oleObj name="Equation" r:id="rId7" imgW="177800" imgH="203200" progId="Equation.DSMT4">
                  <p:embed/>
                  <p:pic>
                    <p:nvPicPr>
                      <p:cNvPr id="0" name=""/>
                      <p:cNvPicPr/>
                      <p:nvPr/>
                    </p:nvPicPr>
                    <p:blipFill>
                      <a:blip r:embed="rId8"/>
                      <a:stretch>
                        <a:fillRect/>
                      </a:stretch>
                    </p:blipFill>
                    <p:spPr>
                      <a:xfrm>
                        <a:off x="1676400" y="1550988"/>
                        <a:ext cx="300038" cy="339725"/>
                      </a:xfrm>
                      <a:prstGeom prst="rect">
                        <a:avLst/>
                      </a:prstGeom>
                    </p:spPr>
                  </p:pic>
                </p:oleObj>
              </mc:Fallback>
            </mc:AlternateContent>
          </a:graphicData>
        </a:graphic>
      </p:graphicFrame>
      <p:grpSp>
        <p:nvGrpSpPr>
          <p:cNvPr id="2" name="Group 1"/>
          <p:cNvGrpSpPr/>
          <p:nvPr/>
        </p:nvGrpSpPr>
        <p:grpSpPr>
          <a:xfrm>
            <a:off x="5491163" y="1136927"/>
            <a:ext cx="3602038" cy="3306486"/>
            <a:chOff x="5491163" y="887689"/>
            <a:chExt cx="3602038" cy="3306486"/>
          </a:xfrm>
        </p:grpSpPr>
        <p:sp>
          <p:nvSpPr>
            <p:cNvPr id="36" name="Line 6"/>
            <p:cNvSpPr>
              <a:spLocks noChangeShapeType="1"/>
            </p:cNvSpPr>
            <p:nvPr/>
          </p:nvSpPr>
          <p:spPr bwMode="auto">
            <a:xfrm>
              <a:off x="6172201" y="4007127"/>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2" name="Line 7"/>
            <p:cNvSpPr>
              <a:spLocks noChangeShapeType="1"/>
            </p:cNvSpPr>
            <p:nvPr/>
          </p:nvSpPr>
          <p:spPr bwMode="auto">
            <a:xfrm>
              <a:off x="7626351" y="2924452"/>
              <a:ext cx="0" cy="1096962"/>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3" name="Line 8"/>
            <p:cNvSpPr>
              <a:spLocks noChangeShapeType="1"/>
            </p:cNvSpPr>
            <p:nvPr/>
          </p:nvSpPr>
          <p:spPr bwMode="auto">
            <a:xfrm>
              <a:off x="8351839" y="916264"/>
              <a:ext cx="0" cy="3106738"/>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4" name="Oval 9"/>
            <p:cNvSpPr>
              <a:spLocks noChangeArrowheads="1"/>
            </p:cNvSpPr>
            <p:nvPr/>
          </p:nvSpPr>
          <p:spPr bwMode="auto">
            <a:xfrm>
              <a:off x="6823076" y="2880002"/>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5" name="Line 10"/>
            <p:cNvSpPr>
              <a:spLocks noChangeShapeType="1"/>
            </p:cNvSpPr>
            <p:nvPr/>
          </p:nvSpPr>
          <p:spPr bwMode="auto">
            <a:xfrm>
              <a:off x="6931026" y="1149627"/>
              <a:ext cx="15875" cy="1700212"/>
            </a:xfrm>
            <a:prstGeom prst="line">
              <a:avLst/>
            </a:prstGeom>
            <a:noFill/>
            <a:ln w="1905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7" name="Oval 11"/>
            <p:cNvSpPr>
              <a:spLocks noChangeArrowheads="1"/>
            </p:cNvSpPr>
            <p:nvPr/>
          </p:nvSpPr>
          <p:spPr bwMode="auto">
            <a:xfrm>
              <a:off x="6791326" y="887689"/>
              <a:ext cx="277813" cy="277813"/>
            </a:xfrm>
            <a:prstGeom prst="ellipse">
              <a:avLst/>
            </a:prstGeom>
            <a:noFill/>
            <a:ln w="12700">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48" name="Object 2"/>
            <p:cNvGraphicFramePr>
              <a:graphicFrameLocks noChangeAspect="1"/>
            </p:cNvGraphicFramePr>
            <p:nvPr>
              <p:extLst>
                <p:ext uri="{D42A27DB-BD31-4B8C-83A1-F6EECF244321}">
                  <p14:modId xmlns:p14="http://schemas.microsoft.com/office/powerpoint/2010/main" val="68048010"/>
                </p:ext>
              </p:extLst>
            </p:nvPr>
          </p:nvGraphicFramePr>
          <p:xfrm>
            <a:off x="7702551" y="3251477"/>
            <a:ext cx="301625" cy="369887"/>
          </p:xfrm>
          <a:graphic>
            <a:graphicData uri="http://schemas.openxmlformats.org/presentationml/2006/ole">
              <mc:AlternateContent xmlns:mc="http://schemas.openxmlformats.org/markup-compatibility/2006">
                <mc:Choice xmlns:v="urn:schemas-microsoft-com:vml" Requires="v">
                  <p:oleObj spid="_x0000_s935132" name="Equation" r:id="rId9" imgW="165100" imgH="203200" progId="Equation.DSMT4">
                    <p:embed/>
                  </p:oleObj>
                </mc:Choice>
                <mc:Fallback>
                  <p:oleObj name="Equation" r:id="rId9" imgW="165100" imgH="203200" progId="Equation.DSMT4">
                    <p:embed/>
                    <p:pic>
                      <p:nvPicPr>
                        <p:cNvPr id="0" name=""/>
                        <p:cNvPicPr>
                          <a:picLocks noChangeAspect="1" noChangeArrowheads="1"/>
                        </p:cNvPicPr>
                        <p:nvPr/>
                      </p:nvPicPr>
                      <p:blipFill>
                        <a:blip r:embed="rId10"/>
                        <a:srcRect/>
                        <a:stretch>
                          <a:fillRect/>
                        </a:stretch>
                      </p:blipFill>
                      <p:spPr bwMode="auto">
                        <a:xfrm>
                          <a:off x="7702551" y="3251477"/>
                          <a:ext cx="301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20"/>
            <p:cNvGraphicFramePr>
              <a:graphicFrameLocks noChangeAspect="1"/>
            </p:cNvGraphicFramePr>
            <p:nvPr>
              <p:extLst>
                <p:ext uri="{D42A27DB-BD31-4B8C-83A1-F6EECF244321}">
                  <p14:modId xmlns:p14="http://schemas.microsoft.com/office/powerpoint/2010/main" val="3111404898"/>
                </p:ext>
              </p:extLst>
            </p:nvPr>
          </p:nvGraphicFramePr>
          <p:xfrm>
            <a:off x="8443914" y="2230714"/>
            <a:ext cx="325437" cy="371475"/>
          </p:xfrm>
          <a:graphic>
            <a:graphicData uri="http://schemas.openxmlformats.org/presentationml/2006/ole">
              <mc:AlternateContent xmlns:mc="http://schemas.openxmlformats.org/markup-compatibility/2006">
                <mc:Choice xmlns:v="urn:schemas-microsoft-com:vml" Requires="v">
                  <p:oleObj spid="_x0000_s935133" name="Equation" r:id="rId11" imgW="177800" imgH="203200" progId="Equation.DSMT4">
                    <p:embed/>
                  </p:oleObj>
                </mc:Choice>
                <mc:Fallback>
                  <p:oleObj name="Equation" r:id="rId11" imgW="177800" imgH="203200" progId="Equation.DSMT4">
                    <p:embed/>
                    <p:pic>
                      <p:nvPicPr>
                        <p:cNvPr id="0" name=""/>
                        <p:cNvPicPr>
                          <a:picLocks noChangeAspect="1" noChangeArrowheads="1"/>
                        </p:cNvPicPr>
                        <p:nvPr/>
                      </p:nvPicPr>
                      <p:blipFill>
                        <a:blip r:embed="rId12"/>
                        <a:srcRect/>
                        <a:stretch>
                          <a:fillRect/>
                        </a:stretch>
                      </p:blipFill>
                      <p:spPr bwMode="auto">
                        <a:xfrm>
                          <a:off x="8443914" y="2230714"/>
                          <a:ext cx="3254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21"/>
            <p:cNvGraphicFramePr>
              <a:graphicFrameLocks noChangeAspect="1"/>
            </p:cNvGraphicFramePr>
            <p:nvPr>
              <p:extLst>
                <p:ext uri="{D42A27DB-BD31-4B8C-83A1-F6EECF244321}">
                  <p14:modId xmlns:p14="http://schemas.microsoft.com/office/powerpoint/2010/main" val="2570719643"/>
                </p:ext>
              </p:extLst>
            </p:nvPr>
          </p:nvGraphicFramePr>
          <p:xfrm>
            <a:off x="5664201" y="898802"/>
            <a:ext cx="1019175" cy="312737"/>
          </p:xfrm>
          <a:graphic>
            <a:graphicData uri="http://schemas.openxmlformats.org/presentationml/2006/ole">
              <mc:AlternateContent xmlns:mc="http://schemas.openxmlformats.org/markup-compatibility/2006">
                <mc:Choice xmlns:v="urn:schemas-microsoft-com:vml" Requires="v">
                  <p:oleObj spid="_x0000_s935134" name="Equation" r:id="rId13" imgW="660400" imgH="203200" progId="Equation.DSMT4">
                    <p:embed/>
                  </p:oleObj>
                </mc:Choice>
                <mc:Fallback>
                  <p:oleObj name="Equation" r:id="rId13" imgW="660400" imgH="2032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664201" y="898802"/>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extLst>
                <p:ext uri="{D42A27DB-BD31-4B8C-83A1-F6EECF244321}">
                  <p14:modId xmlns:p14="http://schemas.microsoft.com/office/powerpoint/2010/main" val="453489491"/>
                </p:ext>
              </p:extLst>
            </p:nvPr>
          </p:nvGraphicFramePr>
          <p:xfrm>
            <a:off x="5664201" y="2880002"/>
            <a:ext cx="1000125" cy="312737"/>
          </p:xfrm>
          <a:graphic>
            <a:graphicData uri="http://schemas.openxmlformats.org/presentationml/2006/ole">
              <mc:AlternateContent xmlns:mc="http://schemas.openxmlformats.org/markup-compatibility/2006">
                <mc:Choice xmlns:v="urn:schemas-microsoft-com:vml" Requires="v">
                  <p:oleObj spid="_x0000_s935135" name="Equation" r:id="rId15" imgW="647700" imgH="203200" progId="Equation.DSMT4">
                    <p:embed/>
                  </p:oleObj>
                </mc:Choice>
                <mc:Fallback>
                  <p:oleObj name="Equation" r:id="rId15" imgW="647700" imgH="20320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4201" y="2880002"/>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4" name="Object 2"/>
            <p:cNvGraphicFramePr>
              <a:graphicFrameLocks noChangeAspect="1"/>
            </p:cNvGraphicFramePr>
            <p:nvPr>
              <p:extLst>
                <p:ext uri="{D42A27DB-BD31-4B8C-83A1-F6EECF244321}">
                  <p14:modId xmlns:p14="http://schemas.microsoft.com/office/powerpoint/2010/main" val="2065451950"/>
                </p:ext>
              </p:extLst>
            </p:nvPr>
          </p:nvGraphicFramePr>
          <p:xfrm>
            <a:off x="5491163" y="3846512"/>
            <a:ext cx="649287" cy="347663"/>
          </p:xfrm>
          <a:graphic>
            <a:graphicData uri="http://schemas.openxmlformats.org/presentationml/2006/ole">
              <mc:AlternateContent xmlns:mc="http://schemas.openxmlformats.org/markup-compatibility/2006">
                <mc:Choice xmlns:v="urn:schemas-microsoft-com:vml" Requires="v">
                  <p:oleObj spid="_x0000_s935136" name="Equation" r:id="rId17" imgW="355600" imgH="190500" progId="Equation.DSMT4">
                    <p:embed/>
                  </p:oleObj>
                </mc:Choice>
                <mc:Fallback>
                  <p:oleObj name="Equation" r:id="rId17" imgW="355600" imgH="190500" progId="Equation.DSMT4">
                    <p:embed/>
                    <p:pic>
                      <p:nvPicPr>
                        <p:cNvPr id="0" name=""/>
                        <p:cNvPicPr>
                          <a:picLocks noChangeAspect="1" noChangeArrowheads="1"/>
                        </p:cNvPicPr>
                        <p:nvPr/>
                      </p:nvPicPr>
                      <p:blipFill>
                        <a:blip r:embed="rId18"/>
                        <a:srcRect/>
                        <a:stretch>
                          <a:fillRect/>
                        </a:stretch>
                      </p:blipFill>
                      <p:spPr bwMode="auto">
                        <a:xfrm>
                          <a:off x="5491163" y="3846512"/>
                          <a:ext cx="649287"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53" name="Object 52"/>
          <p:cNvGraphicFramePr>
            <a:graphicFrameLocks noChangeAspect="1"/>
          </p:cNvGraphicFramePr>
          <p:nvPr>
            <p:extLst>
              <p:ext uri="{D42A27DB-BD31-4B8C-83A1-F6EECF244321}">
                <p14:modId xmlns:p14="http://schemas.microsoft.com/office/powerpoint/2010/main" val="2593456029"/>
              </p:ext>
            </p:extLst>
          </p:nvPr>
        </p:nvGraphicFramePr>
        <p:xfrm>
          <a:off x="1290638" y="3003828"/>
          <a:ext cx="514350" cy="319087"/>
        </p:xfrm>
        <a:graphic>
          <a:graphicData uri="http://schemas.openxmlformats.org/presentationml/2006/ole">
            <mc:AlternateContent xmlns:mc="http://schemas.openxmlformats.org/markup-compatibility/2006">
              <mc:Choice xmlns:v="urn:schemas-microsoft-com:vml" Requires="v">
                <p:oleObj spid="_x0000_s935137" name="Equation" r:id="rId19" imgW="304800" imgH="190500" progId="Equation.DSMT4">
                  <p:embed/>
                </p:oleObj>
              </mc:Choice>
              <mc:Fallback>
                <p:oleObj name="Equation" r:id="rId19" imgW="304800" imgH="190500" progId="Equation.DSMT4">
                  <p:embed/>
                  <p:pic>
                    <p:nvPicPr>
                      <p:cNvPr id="0" name=""/>
                      <p:cNvPicPr/>
                      <p:nvPr/>
                    </p:nvPicPr>
                    <p:blipFill>
                      <a:blip r:embed="rId20"/>
                      <a:stretch>
                        <a:fillRect/>
                      </a:stretch>
                    </p:blipFill>
                    <p:spPr>
                      <a:xfrm>
                        <a:off x="1290638" y="3003828"/>
                        <a:ext cx="514350" cy="319087"/>
                      </a:xfrm>
                      <a:prstGeom prst="rect">
                        <a:avLst/>
                      </a:prstGeom>
                    </p:spPr>
                  </p:pic>
                </p:oleObj>
              </mc:Fallback>
            </mc:AlternateContent>
          </a:graphicData>
        </a:graphic>
      </p:graphicFrame>
      <p:cxnSp>
        <p:nvCxnSpPr>
          <p:cNvPr id="23" name="Straight Connector 22"/>
          <p:cNvCxnSpPr/>
          <p:nvPr/>
        </p:nvCxnSpPr>
        <p:spPr>
          <a:xfrm flipV="1">
            <a:off x="3807919" y="5331619"/>
            <a:ext cx="384969" cy="503238"/>
          </a:xfrm>
          <a:prstGeom prst="line">
            <a:avLst/>
          </a:prstGeom>
          <a:ln w="9525"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6" name="Object 25"/>
          <p:cNvGraphicFramePr>
            <a:graphicFrameLocks noChangeAspect="1"/>
          </p:cNvGraphicFramePr>
          <p:nvPr>
            <p:extLst>
              <p:ext uri="{D42A27DB-BD31-4B8C-83A1-F6EECF244321}">
                <p14:modId xmlns:p14="http://schemas.microsoft.com/office/powerpoint/2010/main" val="273295449"/>
              </p:ext>
            </p:extLst>
          </p:nvPr>
        </p:nvGraphicFramePr>
        <p:xfrm>
          <a:off x="4179888" y="5157277"/>
          <a:ext cx="234950" cy="190500"/>
        </p:xfrm>
        <a:graphic>
          <a:graphicData uri="http://schemas.openxmlformats.org/presentationml/2006/ole">
            <mc:AlternateContent xmlns:mc="http://schemas.openxmlformats.org/markup-compatibility/2006">
              <mc:Choice xmlns:v="urn:schemas-microsoft-com:vml" Requires="v">
                <p:oleObj spid="_x0000_s935138" name="Equation" r:id="rId21" imgW="190500" imgH="152400" progId="Equation.DSMT4">
                  <p:embed/>
                </p:oleObj>
              </mc:Choice>
              <mc:Fallback>
                <p:oleObj name="Equation" r:id="rId21" imgW="190500" imgH="152400" progId="Equation.DSMT4">
                  <p:embed/>
                  <p:pic>
                    <p:nvPicPr>
                      <p:cNvPr id="0" name=""/>
                      <p:cNvPicPr/>
                      <p:nvPr/>
                    </p:nvPicPr>
                    <p:blipFill>
                      <a:blip r:embed="rId22"/>
                      <a:stretch>
                        <a:fillRect/>
                      </a:stretch>
                    </p:blipFill>
                    <p:spPr>
                      <a:xfrm>
                        <a:off x="4179888" y="5157277"/>
                        <a:ext cx="234950" cy="190500"/>
                      </a:xfrm>
                      <a:prstGeom prst="rect">
                        <a:avLst/>
                      </a:prstGeom>
                    </p:spPr>
                  </p:pic>
                </p:oleObj>
              </mc:Fallback>
            </mc:AlternateContent>
          </a:graphicData>
        </a:graphic>
      </p:graphicFrame>
    </p:spTree>
    <p:extLst>
      <p:ext uri="{BB962C8B-B14F-4D97-AF65-F5344CB8AC3E}">
        <p14:creationId xmlns:p14="http://schemas.microsoft.com/office/powerpoint/2010/main" val="158727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31.)</a:t>
            </a:r>
          </a:p>
        </p:txBody>
      </p:sp>
      <p:sp>
        <p:nvSpPr>
          <p:cNvPr id="38" name="TextBox 37"/>
          <p:cNvSpPr txBox="1"/>
          <p:nvPr/>
        </p:nvSpPr>
        <p:spPr>
          <a:xfrm>
            <a:off x="275723" y="282479"/>
            <a:ext cx="4999540" cy="2123658"/>
          </a:xfrm>
          <a:prstGeom prst="rect">
            <a:avLst/>
          </a:prstGeom>
          <a:noFill/>
        </p:spPr>
        <p:txBody>
          <a:bodyPr wrap="square" rtlCol="0">
            <a:spAutoFit/>
          </a:bodyPr>
          <a:lstStyle/>
          <a:p>
            <a:r>
              <a:rPr lang="en-US" sz="3200" dirty="0">
                <a:solidFill>
                  <a:srgbClr val="FF0000"/>
                </a:solidFill>
                <a:latin typeface="Apple Chancery"/>
                <a:cs typeface="Apple Chancery"/>
              </a:rPr>
              <a:t>We next </a:t>
            </a:r>
            <a:r>
              <a:rPr lang="en-US" sz="2000" dirty="0">
                <a:solidFill>
                  <a:srgbClr val="000000"/>
                </a:solidFill>
                <a:latin typeface="Times New Roman"/>
                <a:cs typeface="Times New Roman"/>
              </a:rPr>
              <a:t>need to </a:t>
            </a:r>
            <a:r>
              <a:rPr lang="en-US" sz="2000" dirty="0">
                <a:solidFill>
                  <a:srgbClr val="0000FF"/>
                </a:solidFill>
                <a:latin typeface="Times New Roman"/>
                <a:cs typeface="Times New Roman"/>
              </a:rPr>
              <a:t>derive the amount of work gravity does </a:t>
            </a:r>
            <a:r>
              <a:rPr lang="en-US" sz="2000" dirty="0">
                <a:solidFill>
                  <a:srgbClr val="000000"/>
                </a:solidFill>
                <a:latin typeface="Times New Roman"/>
                <a:cs typeface="Times New Roman"/>
              </a:rPr>
              <a:t>on the ball as it traveled from </a:t>
            </a:r>
            <a:r>
              <a:rPr lang="en-US" sz="2000" i="1" dirty="0">
                <a:solidFill>
                  <a:srgbClr val="000000"/>
                </a:solidFill>
                <a:latin typeface="Times New Roman"/>
                <a:cs typeface="Times New Roman"/>
              </a:rPr>
              <a:t>position 1 </a:t>
            </a:r>
            <a:r>
              <a:rPr lang="en-US" sz="2000" dirty="0">
                <a:solidFill>
                  <a:srgbClr val="000000"/>
                </a:solidFill>
                <a:latin typeface="Times New Roman"/>
                <a:cs typeface="Times New Roman"/>
              </a:rPr>
              <a:t>to </a:t>
            </a:r>
            <a:r>
              <a:rPr lang="en-US" sz="2000" i="1" dirty="0">
                <a:solidFill>
                  <a:srgbClr val="000000"/>
                </a:solidFill>
                <a:latin typeface="Times New Roman"/>
                <a:cs typeface="Times New Roman"/>
              </a:rPr>
              <a:t>position 2 </a:t>
            </a:r>
            <a:r>
              <a:rPr lang="en-US" sz="2000" dirty="0">
                <a:solidFill>
                  <a:srgbClr val="FF0000"/>
                </a:solidFill>
                <a:latin typeface="Times New Roman"/>
                <a:cs typeface="Times New Roman"/>
              </a:rPr>
              <a:t>along the convoluted path </a:t>
            </a:r>
            <a:r>
              <a:rPr lang="en-US" sz="2000" dirty="0">
                <a:solidFill>
                  <a:srgbClr val="000000"/>
                </a:solidFill>
                <a:latin typeface="Times New Roman"/>
                <a:cs typeface="Times New Roman"/>
              </a:rPr>
              <a:t>shown to the right.  Note that I’ve broken the sections into mini-sections for easy analysis.</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48" name="Object 2"/>
          <p:cNvGraphicFramePr>
            <a:graphicFrameLocks noChangeAspect="1"/>
          </p:cNvGraphicFramePr>
          <p:nvPr>
            <p:extLst>
              <p:ext uri="{D42A27DB-BD31-4B8C-83A1-F6EECF244321}">
                <p14:modId xmlns:p14="http://schemas.microsoft.com/office/powerpoint/2010/main" val="3417910892"/>
              </p:ext>
            </p:extLst>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1035381" name="Equation" r:id="rId3" imgW="165100" imgH="203200" progId="Equation.DSMT4">
                  <p:embed/>
                </p:oleObj>
              </mc:Choice>
              <mc:Fallback>
                <p:oleObj name="Equation" r:id="rId3" imgW="165100" imgH="203200" progId="Equation.DSMT4">
                  <p:embed/>
                  <p:pic>
                    <p:nvPicPr>
                      <p:cNvPr id="0" name=""/>
                      <p:cNvPicPr>
                        <a:picLocks noChangeAspect="1" noChangeArrowheads="1"/>
                      </p:cNvPicPr>
                      <p:nvPr/>
                    </p:nvPicPr>
                    <p:blipFill>
                      <a:blip r:embed="rId4"/>
                      <a:srcRect/>
                      <a:stretch>
                        <a:fillRect/>
                      </a:stretch>
                    </p:blipFill>
                    <p:spPr bwMode="auto">
                      <a:xfrm>
                        <a:off x="7702551" y="3513415"/>
                        <a:ext cx="301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20"/>
          <p:cNvGraphicFramePr>
            <a:graphicFrameLocks noChangeAspect="1"/>
          </p:cNvGraphicFramePr>
          <p:nvPr>
            <p:extLst>
              <p:ext uri="{D42A27DB-BD31-4B8C-83A1-F6EECF244321}">
                <p14:modId xmlns:p14="http://schemas.microsoft.com/office/powerpoint/2010/main" val="749057559"/>
              </p:ext>
            </p:extLst>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1035382" name="Equation" r:id="rId5" imgW="177800" imgH="203200" progId="Equation.DSMT4">
                  <p:embed/>
                </p:oleObj>
              </mc:Choice>
              <mc:Fallback>
                <p:oleObj name="Equation" r:id="rId5" imgW="177800" imgH="203200" progId="Equation.DSMT4">
                  <p:embed/>
                  <p:pic>
                    <p:nvPicPr>
                      <p:cNvPr id="0" name=""/>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21"/>
          <p:cNvGraphicFramePr>
            <a:graphicFrameLocks noChangeAspect="1"/>
          </p:cNvGraphicFramePr>
          <p:nvPr>
            <p:extLst>
              <p:ext uri="{D42A27DB-BD31-4B8C-83A1-F6EECF244321}">
                <p14:modId xmlns:p14="http://schemas.microsoft.com/office/powerpoint/2010/main" val="3732372764"/>
              </p:ext>
            </p:extLst>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1035383" name="Equation" r:id="rId7" imgW="660400" imgH="203200" progId="Equation.DSMT4">
                  <p:embed/>
                </p:oleObj>
              </mc:Choice>
              <mc:Fallback>
                <p:oleObj name="Equation" r:id="rId7" imgW="660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extLst>
              <p:ext uri="{D42A27DB-BD31-4B8C-83A1-F6EECF244321}">
                <p14:modId xmlns:p14="http://schemas.microsoft.com/office/powerpoint/2010/main" val="1772553222"/>
              </p:ext>
            </p:extLst>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1035384" name="Equation" r:id="rId9" imgW="647700" imgH="203200" progId="Equation.DSMT4">
                  <p:embed/>
                </p:oleObj>
              </mc:Choice>
              <mc:Fallback>
                <p:oleObj name="Equation" r:id="rId9" imgW="6477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Arrow Connector 3"/>
          <p:cNvCxnSpPr/>
          <p:nvPr/>
        </p:nvCxnSpPr>
        <p:spPr>
          <a:xfrm flipH="1">
            <a:off x="6019316" y="3301564"/>
            <a:ext cx="772010" cy="0"/>
          </a:xfrm>
          <a:prstGeom prst="straightConnector1">
            <a:avLst/>
          </a:prstGeom>
          <a:ln w="1905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6019801" y="563306"/>
            <a:ext cx="892176" cy="0"/>
          </a:xfrm>
          <a:prstGeom prst="straightConnector1">
            <a:avLst/>
          </a:prstGeom>
          <a:ln w="19050" cmpd="sng">
            <a:solidFill>
              <a:srgbClr val="0000FF"/>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6924677" y="563255"/>
            <a:ext cx="0" cy="738495"/>
          </a:xfrm>
          <a:prstGeom prst="straightConnector1">
            <a:avLst/>
          </a:prstGeom>
          <a:ln w="1905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6019801" y="563256"/>
            <a:ext cx="0" cy="694044"/>
          </a:xfrm>
          <a:prstGeom prst="straightConnector1">
            <a:avLst/>
          </a:prstGeom>
          <a:ln w="19050" cmpd="sng">
            <a:solidFill>
              <a:srgbClr val="FF0000"/>
            </a:solidFill>
            <a:prstDash val="dash"/>
            <a:tailEnd type="arrow"/>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6019316" y="1257300"/>
            <a:ext cx="0" cy="2044266"/>
          </a:xfrm>
          <a:prstGeom prst="straightConnector1">
            <a:avLst/>
          </a:prstGeom>
          <a:ln w="19050" cmpd="sng">
            <a:solidFill>
              <a:srgbClr val="000000"/>
            </a:solidFill>
            <a:prstDash val="dash"/>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0" name="Object 2"/>
          <p:cNvGraphicFramePr>
            <a:graphicFrameLocks noChangeAspect="1"/>
          </p:cNvGraphicFramePr>
          <p:nvPr>
            <p:extLst>
              <p:ext uri="{D42A27DB-BD31-4B8C-83A1-F6EECF244321}">
                <p14:modId xmlns:p14="http://schemas.microsoft.com/office/powerpoint/2010/main" val="3565476208"/>
              </p:ext>
            </p:extLst>
          </p:nvPr>
        </p:nvGraphicFramePr>
        <p:xfrm>
          <a:off x="6019322" y="3359150"/>
          <a:ext cx="772004" cy="222422"/>
        </p:xfrm>
        <a:graphic>
          <a:graphicData uri="http://schemas.openxmlformats.org/presentationml/2006/ole">
            <mc:AlternateContent xmlns:mc="http://schemas.openxmlformats.org/markup-compatibility/2006">
              <mc:Choice xmlns:v="urn:schemas-microsoft-com:vml" Requires="v">
                <p:oleObj spid="_x0000_s1035385" name="Equation" r:id="rId11" imgW="571500" imgH="165100" progId="Equation.DSMT4">
                  <p:embed/>
                </p:oleObj>
              </mc:Choice>
              <mc:Fallback>
                <p:oleObj name="Equation" r:id="rId11" imgW="571500" imgH="165100" progId="Equation.DSMT4">
                  <p:embed/>
                  <p:pic>
                    <p:nvPicPr>
                      <p:cNvPr id="0" name=""/>
                      <p:cNvPicPr>
                        <a:picLocks noChangeAspect="1" noChangeArrowheads="1"/>
                      </p:cNvPicPr>
                      <p:nvPr/>
                    </p:nvPicPr>
                    <p:blipFill>
                      <a:blip r:embed="rId12"/>
                      <a:srcRect/>
                      <a:stretch>
                        <a:fillRect/>
                      </a:stretch>
                    </p:blipFill>
                    <p:spPr bwMode="auto">
                      <a:xfrm>
                        <a:off x="6019322" y="3359150"/>
                        <a:ext cx="772004" cy="222422"/>
                      </a:xfrm>
                      <a:prstGeom prst="rect">
                        <a:avLst/>
                      </a:prstGeom>
                      <a:noFill/>
                      <a:ln>
                        <a:noFill/>
                      </a:ln>
                    </p:spPr>
                  </p:pic>
                </p:oleObj>
              </mc:Fallback>
            </mc:AlternateContent>
          </a:graphicData>
        </a:graphic>
      </p:graphicFrame>
      <p:sp>
        <p:nvSpPr>
          <p:cNvPr id="56" name="TextBox 55"/>
          <p:cNvSpPr txBox="1"/>
          <p:nvPr/>
        </p:nvSpPr>
        <p:spPr>
          <a:xfrm>
            <a:off x="234933" y="5562331"/>
            <a:ext cx="8534418" cy="830997"/>
          </a:xfrm>
          <a:prstGeom prst="rect">
            <a:avLst/>
          </a:prstGeom>
          <a:noFill/>
        </p:spPr>
        <p:txBody>
          <a:bodyPr wrap="square" rtlCol="0">
            <a:spAutoFit/>
          </a:bodyPr>
          <a:lstStyle/>
          <a:p>
            <a:r>
              <a:rPr lang="en-US" sz="2800" dirty="0">
                <a:solidFill>
                  <a:srgbClr val="FF0000"/>
                </a:solidFill>
                <a:latin typeface="Apple Chancery"/>
                <a:cs typeface="Apple Chancery"/>
              </a:rPr>
              <a:t>Conclusion: </a:t>
            </a:r>
            <a:r>
              <a:rPr lang="en-US" sz="2000" i="1" dirty="0">
                <a:solidFill>
                  <a:srgbClr val="0000FF"/>
                </a:solidFill>
                <a:latin typeface="Times New Roman"/>
                <a:cs typeface="Times New Roman"/>
              </a:rPr>
              <a:t>All that matters </a:t>
            </a:r>
            <a:r>
              <a:rPr lang="en-US" sz="2000" dirty="0">
                <a:solidFill>
                  <a:srgbClr val="000000"/>
                </a:solidFill>
                <a:latin typeface="Times New Roman"/>
                <a:cs typeface="Times New Roman"/>
              </a:rPr>
              <a:t>when doing a work calculation with gravity </a:t>
            </a:r>
            <a:r>
              <a:rPr lang="en-US" sz="2000" dirty="0">
                <a:solidFill>
                  <a:srgbClr val="0000FF"/>
                </a:solidFill>
                <a:latin typeface="Times New Roman"/>
                <a:cs typeface="Times New Roman"/>
              </a:rPr>
              <a:t>is</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where you start </a:t>
            </a:r>
            <a:r>
              <a:rPr lang="en-US" sz="2000" dirty="0">
                <a:solidFill>
                  <a:srgbClr val="000000"/>
                </a:solidFill>
                <a:latin typeface="Times New Roman"/>
                <a:cs typeface="Times New Roman"/>
              </a:rPr>
              <a:t>and </a:t>
            </a:r>
            <a:r>
              <a:rPr lang="en-US" sz="2000" dirty="0">
                <a:solidFill>
                  <a:srgbClr val="0000FF"/>
                </a:solidFill>
                <a:latin typeface="Times New Roman"/>
                <a:cs typeface="Times New Roman"/>
              </a:rPr>
              <a:t>where you end </a:t>
            </a:r>
            <a:r>
              <a:rPr lang="en-US" sz="2000" dirty="0">
                <a:solidFill>
                  <a:srgbClr val="000000"/>
                </a:solidFill>
                <a:latin typeface="Times New Roman"/>
                <a:cs typeface="Times New Roman"/>
              </a:rPr>
              <a:t>with the </a:t>
            </a:r>
            <a:r>
              <a:rPr lang="en-US" sz="2000" i="1" dirty="0">
                <a:solidFill>
                  <a:srgbClr val="FF0000"/>
                </a:solidFill>
                <a:latin typeface="Times New Roman"/>
                <a:cs typeface="Times New Roman"/>
              </a:rPr>
              <a:t>path making no difference at all</a:t>
            </a:r>
            <a:r>
              <a:rPr lang="en-US" sz="2000" dirty="0">
                <a:solidFill>
                  <a:srgbClr val="000000"/>
                </a:solidFill>
                <a:latin typeface="Times New Roman"/>
                <a:cs typeface="Times New Roman"/>
              </a:rPr>
              <a:t>.</a:t>
            </a:r>
          </a:p>
        </p:txBody>
      </p:sp>
      <p:graphicFrame>
        <p:nvGraphicFramePr>
          <p:cNvPr id="58" name="Object 2"/>
          <p:cNvGraphicFramePr>
            <a:graphicFrameLocks noChangeAspect="1"/>
          </p:cNvGraphicFramePr>
          <p:nvPr>
            <p:extLst>
              <p:ext uri="{D42A27DB-BD31-4B8C-83A1-F6EECF244321}">
                <p14:modId xmlns:p14="http://schemas.microsoft.com/office/powerpoint/2010/main" val="1312604295"/>
              </p:ext>
            </p:extLst>
          </p:nvPr>
        </p:nvGraphicFramePr>
        <p:xfrm>
          <a:off x="5197475" y="1927225"/>
          <a:ext cx="788988" cy="222250"/>
        </p:xfrm>
        <a:graphic>
          <a:graphicData uri="http://schemas.openxmlformats.org/presentationml/2006/ole">
            <mc:AlternateContent xmlns:mc="http://schemas.openxmlformats.org/markup-compatibility/2006">
              <mc:Choice xmlns:v="urn:schemas-microsoft-com:vml" Requires="v">
                <p:oleObj spid="_x0000_s1035386" name="Equation" r:id="rId13" imgW="584200" imgH="165100" progId="Equation.DSMT4">
                  <p:embed/>
                </p:oleObj>
              </mc:Choice>
              <mc:Fallback>
                <p:oleObj name="Equation" r:id="rId13" imgW="584200" imgH="165100" progId="Equation.DSMT4">
                  <p:embed/>
                  <p:pic>
                    <p:nvPicPr>
                      <p:cNvPr id="0" name=""/>
                      <p:cNvPicPr>
                        <a:picLocks noChangeAspect="1" noChangeArrowheads="1"/>
                      </p:cNvPicPr>
                      <p:nvPr/>
                    </p:nvPicPr>
                    <p:blipFill>
                      <a:blip r:embed="rId14"/>
                      <a:srcRect/>
                      <a:stretch>
                        <a:fillRect/>
                      </a:stretch>
                    </p:blipFill>
                    <p:spPr bwMode="auto">
                      <a:xfrm>
                        <a:off x="5197475" y="1927225"/>
                        <a:ext cx="788988" cy="222250"/>
                      </a:xfrm>
                      <a:prstGeom prst="rect">
                        <a:avLst/>
                      </a:prstGeom>
                      <a:noFill/>
                      <a:ln>
                        <a:noFill/>
                      </a:ln>
                    </p:spPr>
                  </p:pic>
                </p:oleObj>
              </mc:Fallback>
            </mc:AlternateContent>
          </a:graphicData>
        </a:graphic>
      </p:graphicFrame>
      <p:graphicFrame>
        <p:nvGraphicFramePr>
          <p:cNvPr id="59" name="Object 2"/>
          <p:cNvGraphicFramePr>
            <a:graphicFrameLocks noChangeAspect="1"/>
          </p:cNvGraphicFramePr>
          <p:nvPr>
            <p:extLst>
              <p:ext uri="{D42A27DB-BD31-4B8C-83A1-F6EECF244321}">
                <p14:modId xmlns:p14="http://schemas.microsoft.com/office/powerpoint/2010/main" val="27454822"/>
              </p:ext>
            </p:extLst>
          </p:nvPr>
        </p:nvGraphicFramePr>
        <p:xfrm>
          <a:off x="5205552" y="787400"/>
          <a:ext cx="772004" cy="222422"/>
        </p:xfrm>
        <a:graphic>
          <a:graphicData uri="http://schemas.openxmlformats.org/presentationml/2006/ole">
            <mc:AlternateContent xmlns:mc="http://schemas.openxmlformats.org/markup-compatibility/2006">
              <mc:Choice xmlns:v="urn:schemas-microsoft-com:vml" Requires="v">
                <p:oleObj spid="_x0000_s1035387" name="Equation" r:id="rId15" imgW="571500" imgH="165100" progId="Equation.DSMT4">
                  <p:embed/>
                </p:oleObj>
              </mc:Choice>
              <mc:Fallback>
                <p:oleObj name="Equation" r:id="rId15" imgW="571500" imgH="165100" progId="Equation.DSMT4">
                  <p:embed/>
                  <p:pic>
                    <p:nvPicPr>
                      <p:cNvPr id="0" name=""/>
                      <p:cNvPicPr>
                        <a:picLocks noChangeAspect="1" noChangeArrowheads="1"/>
                      </p:cNvPicPr>
                      <p:nvPr/>
                    </p:nvPicPr>
                    <p:blipFill>
                      <a:blip r:embed="rId16"/>
                      <a:srcRect/>
                      <a:stretch>
                        <a:fillRect/>
                      </a:stretch>
                    </p:blipFill>
                    <p:spPr bwMode="auto">
                      <a:xfrm>
                        <a:off x="5205552" y="787400"/>
                        <a:ext cx="772004" cy="222422"/>
                      </a:xfrm>
                      <a:prstGeom prst="rect">
                        <a:avLst/>
                      </a:prstGeom>
                      <a:noFill/>
                      <a:ln>
                        <a:noFill/>
                      </a:ln>
                    </p:spPr>
                  </p:pic>
                </p:oleObj>
              </mc:Fallback>
            </mc:AlternateContent>
          </a:graphicData>
        </a:graphic>
      </p:graphicFrame>
      <p:graphicFrame>
        <p:nvGraphicFramePr>
          <p:cNvPr id="60" name="Object 2"/>
          <p:cNvGraphicFramePr>
            <a:graphicFrameLocks noChangeAspect="1"/>
          </p:cNvGraphicFramePr>
          <p:nvPr>
            <p:extLst>
              <p:ext uri="{D42A27DB-BD31-4B8C-83A1-F6EECF244321}">
                <p14:modId xmlns:p14="http://schemas.microsoft.com/office/powerpoint/2010/main" val="3644448307"/>
              </p:ext>
            </p:extLst>
          </p:nvPr>
        </p:nvGraphicFramePr>
        <p:xfrm>
          <a:off x="6985000" y="701675"/>
          <a:ext cx="788987" cy="222250"/>
        </p:xfrm>
        <a:graphic>
          <a:graphicData uri="http://schemas.openxmlformats.org/presentationml/2006/ole">
            <mc:AlternateContent xmlns:mc="http://schemas.openxmlformats.org/markup-compatibility/2006">
              <mc:Choice xmlns:v="urn:schemas-microsoft-com:vml" Requires="v">
                <p:oleObj spid="_x0000_s1035388" name="Equation" r:id="rId17" imgW="584200" imgH="165100" progId="Equation.DSMT4">
                  <p:embed/>
                </p:oleObj>
              </mc:Choice>
              <mc:Fallback>
                <p:oleObj name="Equation" r:id="rId17" imgW="584200" imgH="165100" progId="Equation.DSMT4">
                  <p:embed/>
                  <p:pic>
                    <p:nvPicPr>
                      <p:cNvPr id="0" name=""/>
                      <p:cNvPicPr>
                        <a:picLocks noChangeAspect="1" noChangeArrowheads="1"/>
                      </p:cNvPicPr>
                      <p:nvPr/>
                    </p:nvPicPr>
                    <p:blipFill>
                      <a:blip r:embed="rId18"/>
                      <a:srcRect/>
                      <a:stretch>
                        <a:fillRect/>
                      </a:stretch>
                    </p:blipFill>
                    <p:spPr bwMode="auto">
                      <a:xfrm>
                        <a:off x="6985000" y="701675"/>
                        <a:ext cx="788987" cy="222250"/>
                      </a:xfrm>
                      <a:prstGeom prst="rect">
                        <a:avLst/>
                      </a:prstGeom>
                      <a:noFill/>
                      <a:ln>
                        <a:noFill/>
                      </a:ln>
                    </p:spPr>
                  </p:pic>
                </p:oleObj>
              </mc:Fallback>
            </mc:AlternateContent>
          </a:graphicData>
        </a:graphic>
      </p:graphicFrame>
      <p:graphicFrame>
        <p:nvGraphicFramePr>
          <p:cNvPr id="61" name="Object 2"/>
          <p:cNvGraphicFramePr>
            <a:graphicFrameLocks noChangeAspect="1"/>
          </p:cNvGraphicFramePr>
          <p:nvPr>
            <p:extLst>
              <p:ext uri="{D42A27DB-BD31-4B8C-83A1-F6EECF244321}">
                <p14:modId xmlns:p14="http://schemas.microsoft.com/office/powerpoint/2010/main" val="3517117661"/>
              </p:ext>
            </p:extLst>
          </p:nvPr>
        </p:nvGraphicFramePr>
        <p:xfrm>
          <a:off x="6078054" y="282479"/>
          <a:ext cx="788987" cy="222250"/>
        </p:xfrm>
        <a:graphic>
          <a:graphicData uri="http://schemas.openxmlformats.org/presentationml/2006/ole">
            <mc:AlternateContent xmlns:mc="http://schemas.openxmlformats.org/markup-compatibility/2006">
              <mc:Choice xmlns:v="urn:schemas-microsoft-com:vml" Requires="v">
                <p:oleObj spid="_x0000_s1035389" name="Equation" r:id="rId19" imgW="584200" imgH="165100" progId="Equation.DSMT4">
                  <p:embed/>
                </p:oleObj>
              </mc:Choice>
              <mc:Fallback>
                <p:oleObj name="Equation" r:id="rId19" imgW="584200" imgH="165100" progId="Equation.DSMT4">
                  <p:embed/>
                  <p:pic>
                    <p:nvPicPr>
                      <p:cNvPr id="0" name=""/>
                      <p:cNvPicPr>
                        <a:picLocks noChangeAspect="1" noChangeArrowheads="1"/>
                      </p:cNvPicPr>
                      <p:nvPr/>
                    </p:nvPicPr>
                    <p:blipFill>
                      <a:blip r:embed="rId20"/>
                      <a:srcRect/>
                      <a:stretch>
                        <a:fillRect/>
                      </a:stretch>
                    </p:blipFill>
                    <p:spPr bwMode="auto">
                      <a:xfrm>
                        <a:off x="6078054" y="282479"/>
                        <a:ext cx="788987" cy="222250"/>
                      </a:xfrm>
                      <a:prstGeom prst="rect">
                        <a:avLst/>
                      </a:prstGeom>
                      <a:noFill/>
                      <a:ln>
                        <a:noFill/>
                      </a:ln>
                    </p:spPr>
                  </p:pic>
                </p:oleObj>
              </mc:Fallback>
            </mc:AlternateContent>
          </a:graphicData>
        </a:graphic>
      </p:graphicFrame>
      <p:sp>
        <p:nvSpPr>
          <p:cNvPr id="62" name="TextBox 61"/>
          <p:cNvSpPr txBox="1"/>
          <p:nvPr/>
        </p:nvSpPr>
        <p:spPr>
          <a:xfrm>
            <a:off x="626561" y="2396816"/>
            <a:ext cx="4570914" cy="1015663"/>
          </a:xfrm>
          <a:prstGeom prst="rect">
            <a:avLst/>
          </a:prstGeom>
          <a:noFill/>
        </p:spPr>
        <p:txBody>
          <a:bodyPr wrap="square" rtlCol="0">
            <a:spAutoFit/>
          </a:bodyPr>
          <a:lstStyle/>
          <a:p>
            <a:r>
              <a:rPr lang="en-US" sz="2000" dirty="0">
                <a:solidFill>
                  <a:srgbClr val="FF0000"/>
                </a:solidFill>
                <a:latin typeface="Apple Chancery"/>
                <a:cs typeface="Apple Chancery"/>
              </a:rPr>
              <a:t>--in section 1 and 4, </a:t>
            </a:r>
            <a:r>
              <a:rPr lang="en-US" sz="2000" dirty="0">
                <a:solidFill>
                  <a:srgbClr val="0000FF"/>
                </a:solidFill>
                <a:latin typeface="Times New Roman"/>
                <a:cs typeface="Times New Roman"/>
              </a:rPr>
              <a:t>gravity </a:t>
            </a:r>
            <a:r>
              <a:rPr lang="en-US" sz="2000" dirty="0">
                <a:solidFill>
                  <a:srgbClr val="000000"/>
                </a:solidFill>
                <a:latin typeface="Times New Roman"/>
                <a:cs typeface="Times New Roman"/>
              </a:rPr>
              <a:t>does </a:t>
            </a:r>
            <a:r>
              <a:rPr lang="en-US" sz="2000" dirty="0">
                <a:solidFill>
                  <a:srgbClr val="0000FF"/>
                </a:solidFill>
                <a:latin typeface="Times New Roman"/>
                <a:cs typeface="Times New Roman"/>
              </a:rPr>
              <a:t>no work done </a:t>
            </a:r>
            <a:r>
              <a:rPr lang="en-US" sz="2000" dirty="0">
                <a:solidFill>
                  <a:srgbClr val="000000"/>
                </a:solidFill>
                <a:latin typeface="Times New Roman"/>
                <a:cs typeface="Times New Roman"/>
              </a:rPr>
              <a:t>as the force is perpendicular to the displacement through those sections; </a:t>
            </a:r>
          </a:p>
        </p:txBody>
      </p:sp>
      <p:sp>
        <p:nvSpPr>
          <p:cNvPr id="63" name="TextBox 62"/>
          <p:cNvSpPr txBox="1"/>
          <p:nvPr/>
        </p:nvSpPr>
        <p:spPr>
          <a:xfrm>
            <a:off x="626561" y="3412479"/>
            <a:ext cx="4570914" cy="1323439"/>
          </a:xfrm>
          <a:prstGeom prst="rect">
            <a:avLst/>
          </a:prstGeom>
          <a:noFill/>
        </p:spPr>
        <p:txBody>
          <a:bodyPr wrap="square" rtlCol="0">
            <a:spAutoFit/>
          </a:bodyPr>
          <a:lstStyle/>
          <a:p>
            <a:r>
              <a:rPr lang="en-US" sz="2000" dirty="0">
                <a:solidFill>
                  <a:srgbClr val="FF0000"/>
                </a:solidFill>
                <a:latin typeface="Apple Chancery"/>
                <a:cs typeface="Apple Chancery"/>
              </a:rPr>
              <a:t>--in section 3, </a:t>
            </a:r>
            <a:r>
              <a:rPr lang="en-US" sz="2000" dirty="0">
                <a:solidFill>
                  <a:srgbClr val="0000FF"/>
                </a:solidFill>
                <a:latin typeface="Times New Roman"/>
                <a:cs typeface="Times New Roman"/>
              </a:rPr>
              <a:t>gravity’s work </a:t>
            </a:r>
            <a:r>
              <a:rPr lang="en-US" sz="2000" dirty="0">
                <a:latin typeface="Times New Roman"/>
                <a:cs typeface="Times New Roman"/>
              </a:rPr>
              <a:t>is</a:t>
            </a:r>
            <a:r>
              <a:rPr lang="en-US" sz="2000" dirty="0">
                <a:solidFill>
                  <a:srgbClr val="0000FF"/>
                </a:solidFill>
                <a:latin typeface="Times New Roman"/>
                <a:cs typeface="Times New Roman"/>
              </a:rPr>
              <a:t> negative </a:t>
            </a:r>
            <a:r>
              <a:rPr lang="en-US" sz="2000" dirty="0">
                <a:solidFill>
                  <a:srgbClr val="000000"/>
                </a:solidFill>
                <a:latin typeface="Times New Roman"/>
                <a:cs typeface="Times New Roman"/>
              </a:rPr>
              <a:t>(force down, motion up) whereas </a:t>
            </a:r>
            <a:r>
              <a:rPr lang="en-US" sz="2000" dirty="0">
                <a:solidFill>
                  <a:srgbClr val="FF0000"/>
                </a:solidFill>
                <a:latin typeface="Apple Chancery"/>
                <a:cs typeface="Apple Chancery"/>
              </a:rPr>
              <a:t>in section 5</a:t>
            </a:r>
            <a:r>
              <a:rPr lang="en-US" sz="2000" dirty="0">
                <a:solidFill>
                  <a:srgbClr val="0000FF"/>
                </a:solidFill>
                <a:latin typeface="Times New Roman"/>
                <a:cs typeface="Times New Roman"/>
              </a:rPr>
              <a:t>, its work is </a:t>
            </a:r>
            <a:r>
              <a:rPr lang="en-US" sz="2000" dirty="0">
                <a:latin typeface="Times New Roman"/>
                <a:cs typeface="Times New Roman"/>
              </a:rPr>
              <a:t>the</a:t>
            </a:r>
            <a:r>
              <a:rPr lang="en-US" sz="2000" dirty="0">
                <a:solidFill>
                  <a:srgbClr val="0000FF"/>
                </a:solidFill>
                <a:latin typeface="Times New Roman"/>
                <a:cs typeface="Times New Roman"/>
              </a:rPr>
              <a:t> same magnitude but positive, </a:t>
            </a:r>
            <a:r>
              <a:rPr lang="en-US" sz="2000" dirty="0">
                <a:solidFill>
                  <a:srgbClr val="008000"/>
                </a:solidFill>
                <a:latin typeface="Times New Roman"/>
                <a:cs typeface="Times New Roman"/>
              </a:rPr>
              <a:t>so these two add to zero</a:t>
            </a:r>
            <a:r>
              <a:rPr lang="en-US" sz="2000" dirty="0">
                <a:solidFill>
                  <a:srgbClr val="0000FF"/>
                </a:solidFill>
                <a:latin typeface="Times New Roman"/>
                <a:cs typeface="Times New Roman"/>
              </a:rPr>
              <a:t>.</a:t>
            </a:r>
            <a:r>
              <a:rPr lang="en-US" sz="2000" dirty="0">
                <a:solidFill>
                  <a:srgbClr val="000000"/>
                </a:solidFill>
                <a:latin typeface="Times New Roman"/>
                <a:cs typeface="Times New Roman"/>
              </a:rPr>
              <a:t> </a:t>
            </a:r>
          </a:p>
        </p:txBody>
      </p:sp>
      <p:sp>
        <p:nvSpPr>
          <p:cNvPr id="64" name="TextBox 63"/>
          <p:cNvSpPr txBox="1"/>
          <p:nvPr/>
        </p:nvSpPr>
        <p:spPr>
          <a:xfrm>
            <a:off x="626560" y="4735918"/>
            <a:ext cx="8288839" cy="707886"/>
          </a:xfrm>
          <a:prstGeom prst="rect">
            <a:avLst/>
          </a:prstGeom>
          <a:noFill/>
        </p:spPr>
        <p:txBody>
          <a:bodyPr wrap="square" rtlCol="0">
            <a:spAutoFit/>
          </a:bodyPr>
          <a:lstStyle/>
          <a:p>
            <a:r>
              <a:rPr lang="en-US" sz="2000" dirty="0">
                <a:solidFill>
                  <a:srgbClr val="FF0000"/>
                </a:solidFill>
                <a:latin typeface="Apple Chancery"/>
                <a:cs typeface="Apple Chancery"/>
              </a:rPr>
              <a:t>--in section 2, </a:t>
            </a:r>
            <a:r>
              <a:rPr lang="en-US" sz="2000" dirty="0">
                <a:solidFill>
                  <a:srgbClr val="0000FF"/>
                </a:solidFill>
                <a:latin typeface="Times New Roman"/>
                <a:cs typeface="Times New Roman"/>
              </a:rPr>
              <a:t>gravity does negative work </a:t>
            </a:r>
            <a:r>
              <a:rPr lang="en-US" sz="2000" dirty="0">
                <a:solidFill>
                  <a:srgbClr val="000000"/>
                </a:solidFill>
                <a:latin typeface="Times New Roman"/>
                <a:cs typeface="Times New Roman"/>
              </a:rPr>
              <a:t>in the amount calculated in the previous section . . . </a:t>
            </a:r>
          </a:p>
        </p:txBody>
      </p:sp>
    </p:spTree>
    <p:extLst>
      <p:ext uri="{BB962C8B-B14F-4D97-AF65-F5344CB8AC3E}">
        <p14:creationId xmlns:p14="http://schemas.microsoft.com/office/powerpoint/2010/main" val="251870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2" grpId="0"/>
      <p:bldP spid="63" grpId="0"/>
      <p:bldP spid="6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32.)</a:t>
            </a:r>
          </a:p>
        </p:txBody>
      </p:sp>
      <p:sp>
        <p:nvSpPr>
          <p:cNvPr id="38" name="TextBox 37"/>
          <p:cNvSpPr txBox="1"/>
          <p:nvPr/>
        </p:nvSpPr>
        <p:spPr>
          <a:xfrm>
            <a:off x="275723" y="307879"/>
            <a:ext cx="8601576" cy="1015663"/>
          </a:xfrm>
          <a:prstGeom prst="rect">
            <a:avLst/>
          </a:prstGeom>
          <a:noFill/>
        </p:spPr>
        <p:txBody>
          <a:bodyPr wrap="square" rtlCol="0">
            <a:spAutoFit/>
          </a:bodyPr>
          <a:lstStyle/>
          <a:p>
            <a:r>
              <a:rPr lang="en-US" sz="3200" dirty="0">
                <a:solidFill>
                  <a:srgbClr val="0000FF"/>
                </a:solidFill>
                <a:latin typeface="Apple Chancery"/>
                <a:cs typeface="Apple Chancery"/>
              </a:rPr>
              <a:t>Force fields that </a:t>
            </a:r>
            <a:r>
              <a:rPr lang="en-US" sz="2000" dirty="0">
                <a:solidFill>
                  <a:srgbClr val="000000"/>
                </a:solidFill>
                <a:latin typeface="Times New Roman"/>
                <a:cs typeface="Times New Roman"/>
              </a:rPr>
              <a:t>act this way, whose work calculations are </a:t>
            </a:r>
            <a:r>
              <a:rPr lang="en-US" sz="2000" dirty="0">
                <a:solidFill>
                  <a:srgbClr val="FF0000"/>
                </a:solidFill>
                <a:latin typeface="Times New Roman"/>
                <a:cs typeface="Times New Roman"/>
              </a:rPr>
              <a:t>PATH INDEPENDENT</a:t>
            </a:r>
            <a:r>
              <a:rPr lang="en-US" sz="2000" dirty="0">
                <a:solidFill>
                  <a:srgbClr val="000000"/>
                </a:solidFill>
                <a:latin typeface="Times New Roman"/>
                <a:cs typeface="Times New Roman"/>
              </a:rPr>
              <a:t>, are called </a:t>
            </a:r>
            <a:r>
              <a:rPr lang="en-US" sz="2800" dirty="0">
                <a:solidFill>
                  <a:srgbClr val="FF0000"/>
                </a:solidFill>
                <a:latin typeface="Apple Chancery"/>
                <a:cs typeface="Apple Chancery"/>
              </a:rPr>
              <a:t>CONSERVATIVE FORCES</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55" name="TextBox 54"/>
          <p:cNvSpPr txBox="1"/>
          <p:nvPr/>
        </p:nvSpPr>
        <p:spPr>
          <a:xfrm>
            <a:off x="466223" y="1478364"/>
            <a:ext cx="4639177" cy="1938992"/>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a </a:t>
            </a:r>
            <a:r>
              <a:rPr lang="en-US" sz="2000" i="1" dirty="0">
                <a:solidFill>
                  <a:srgbClr val="0000FF"/>
                </a:solidFill>
                <a:latin typeface="Times New Roman"/>
                <a:cs typeface="Times New Roman"/>
              </a:rPr>
              <a:t>conservative force </a:t>
            </a:r>
            <a:r>
              <a:rPr lang="en-US" sz="2000" dirty="0">
                <a:solidFill>
                  <a:srgbClr val="0000FF"/>
                </a:solidFill>
                <a:latin typeface="Times New Roman"/>
                <a:cs typeface="Times New Roman"/>
              </a:rPr>
              <a:t>does NO NET WORK around a </a:t>
            </a:r>
            <a:r>
              <a:rPr lang="en-US" sz="2000" dirty="0">
                <a:solidFill>
                  <a:srgbClr val="FF0000"/>
                </a:solidFill>
                <a:latin typeface="Times New Roman"/>
                <a:cs typeface="Times New Roman"/>
              </a:rPr>
              <a:t>closed path </a:t>
            </a:r>
            <a:r>
              <a:rPr lang="en-US" sz="2000" dirty="0">
                <a:latin typeface="Times New Roman"/>
                <a:cs typeface="Times New Roman"/>
              </a:rPr>
              <a:t>(another example beyond the visual shown to the right is the work gravity would do as the ball went from position 1 </a:t>
            </a:r>
            <a:r>
              <a:rPr lang="en-US" sz="2000" i="1" dirty="0">
                <a:latin typeface="Times New Roman"/>
                <a:cs typeface="Times New Roman"/>
              </a:rPr>
              <a:t>out and back </a:t>
            </a:r>
            <a:r>
              <a:rPr lang="en-US" sz="2000" dirty="0">
                <a:latin typeface="Times New Roman"/>
                <a:cs typeface="Times New Roman"/>
              </a:rPr>
              <a:t>to position 1)</a:t>
            </a:r>
            <a:r>
              <a:rPr lang="en-US" sz="2000" dirty="0">
                <a:solidFill>
                  <a:srgbClr val="000000"/>
                </a:solidFill>
                <a:latin typeface="Times New Roman"/>
                <a:cs typeface="Times New Roman"/>
              </a:rPr>
              <a:t>.</a:t>
            </a:r>
          </a:p>
        </p:txBody>
      </p:sp>
      <p:sp>
        <p:nvSpPr>
          <p:cNvPr id="24" name="TextBox 23"/>
          <p:cNvSpPr txBox="1"/>
          <p:nvPr/>
        </p:nvSpPr>
        <p:spPr>
          <a:xfrm>
            <a:off x="478921" y="3575966"/>
            <a:ext cx="4626479" cy="1077218"/>
          </a:xfrm>
          <a:prstGeom prst="rect">
            <a:avLst/>
          </a:prstGeom>
          <a:noFill/>
        </p:spPr>
        <p:txBody>
          <a:bodyPr wrap="square" rtlCol="0">
            <a:spAutoFit/>
          </a:bodyPr>
          <a:lstStyle/>
          <a:p>
            <a:r>
              <a:rPr lang="en-US" sz="2400" dirty="0">
                <a:solidFill>
                  <a:srgbClr val="FF0000"/>
                </a:solidFill>
                <a:latin typeface="Apple Chancery"/>
                <a:cs typeface="Apple Chancery"/>
              </a:rPr>
              <a:t>This means </a:t>
            </a:r>
            <a:r>
              <a:rPr lang="en-US" sz="2000" i="1" dirty="0">
                <a:solidFill>
                  <a:srgbClr val="0000FF"/>
                </a:solidFill>
                <a:latin typeface="Times New Roman"/>
                <a:cs typeface="Times New Roman"/>
              </a:rPr>
              <a:t>non-conservative forces </a:t>
            </a:r>
            <a:r>
              <a:rPr lang="en-US" sz="2000" dirty="0">
                <a:solidFill>
                  <a:srgbClr val="000000"/>
                </a:solidFill>
                <a:latin typeface="Times New Roman"/>
                <a:cs typeface="Times New Roman"/>
              </a:rPr>
              <a:t>do work that </a:t>
            </a:r>
            <a:r>
              <a:rPr lang="en-US" sz="2000" i="1" dirty="0">
                <a:solidFill>
                  <a:srgbClr val="FF0000"/>
                </a:solidFill>
                <a:latin typeface="Times New Roman"/>
                <a:cs typeface="Times New Roman"/>
              </a:rPr>
              <a:t>is not</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path dependent.  The classic example of this is </a:t>
            </a:r>
            <a:r>
              <a:rPr lang="en-US" sz="2000" dirty="0">
                <a:solidFill>
                  <a:srgbClr val="FF0000"/>
                </a:solidFill>
                <a:latin typeface="Apple Chancery"/>
                <a:cs typeface="Apple Chancery"/>
              </a:rPr>
              <a:t>friction</a:t>
            </a:r>
            <a:r>
              <a:rPr lang="en-US" sz="2000" dirty="0">
                <a:solidFill>
                  <a:srgbClr val="000000"/>
                </a:solidFill>
                <a:latin typeface="Times New Roman"/>
                <a:cs typeface="Times New Roman"/>
              </a:rPr>
              <a:t>.</a:t>
            </a:r>
          </a:p>
        </p:txBody>
      </p:sp>
      <p:sp>
        <p:nvSpPr>
          <p:cNvPr id="2" name="Freeform 1"/>
          <p:cNvSpPr/>
          <p:nvPr/>
        </p:nvSpPr>
        <p:spPr>
          <a:xfrm>
            <a:off x="5664200" y="2023790"/>
            <a:ext cx="2718730" cy="1528621"/>
          </a:xfrm>
          <a:custGeom>
            <a:avLst/>
            <a:gdLst>
              <a:gd name="connsiteX0" fmla="*/ 0 w 2718730"/>
              <a:gd name="connsiteY0" fmla="*/ 770210 h 1528621"/>
              <a:gd name="connsiteX1" fmla="*/ 342900 w 2718730"/>
              <a:gd name="connsiteY1" fmla="*/ 274910 h 1528621"/>
              <a:gd name="connsiteX2" fmla="*/ 939800 w 2718730"/>
              <a:gd name="connsiteY2" fmla="*/ 20910 h 1528621"/>
              <a:gd name="connsiteX3" fmla="*/ 1828800 w 2718730"/>
              <a:gd name="connsiteY3" fmla="*/ 33610 h 1528621"/>
              <a:gd name="connsiteX4" fmla="*/ 2451100 w 2718730"/>
              <a:gd name="connsiteY4" fmla="*/ 186010 h 1528621"/>
              <a:gd name="connsiteX5" fmla="*/ 2717800 w 2718730"/>
              <a:gd name="connsiteY5" fmla="*/ 782910 h 1528621"/>
              <a:gd name="connsiteX6" fmla="*/ 2514600 w 2718730"/>
              <a:gd name="connsiteY6" fmla="*/ 1303610 h 1528621"/>
              <a:gd name="connsiteX7" fmla="*/ 1917700 w 2718730"/>
              <a:gd name="connsiteY7" fmla="*/ 1506810 h 1528621"/>
              <a:gd name="connsiteX8" fmla="*/ 990600 w 2718730"/>
              <a:gd name="connsiteY8" fmla="*/ 1481410 h 1528621"/>
              <a:gd name="connsiteX9" fmla="*/ 215900 w 2718730"/>
              <a:gd name="connsiteY9" fmla="*/ 1138510 h 1528621"/>
              <a:gd name="connsiteX10" fmla="*/ 12700 w 2718730"/>
              <a:gd name="connsiteY10" fmla="*/ 719410 h 1528621"/>
              <a:gd name="connsiteX11" fmla="*/ 12700 w 2718730"/>
              <a:gd name="connsiteY11" fmla="*/ 719410 h 1528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18730" h="1528621">
                <a:moveTo>
                  <a:pt x="0" y="770210"/>
                </a:moveTo>
                <a:cubicBezTo>
                  <a:pt x="93133" y="585001"/>
                  <a:pt x="186267" y="399793"/>
                  <a:pt x="342900" y="274910"/>
                </a:cubicBezTo>
                <a:cubicBezTo>
                  <a:pt x="499533" y="150027"/>
                  <a:pt x="692150" y="61127"/>
                  <a:pt x="939800" y="20910"/>
                </a:cubicBezTo>
                <a:cubicBezTo>
                  <a:pt x="1187450" y="-19307"/>
                  <a:pt x="1576917" y="6093"/>
                  <a:pt x="1828800" y="33610"/>
                </a:cubicBezTo>
                <a:cubicBezTo>
                  <a:pt x="2080683" y="61127"/>
                  <a:pt x="2302933" y="61127"/>
                  <a:pt x="2451100" y="186010"/>
                </a:cubicBezTo>
                <a:cubicBezTo>
                  <a:pt x="2599267" y="310893"/>
                  <a:pt x="2707217" y="596643"/>
                  <a:pt x="2717800" y="782910"/>
                </a:cubicBezTo>
                <a:cubicBezTo>
                  <a:pt x="2728383" y="969177"/>
                  <a:pt x="2647950" y="1182960"/>
                  <a:pt x="2514600" y="1303610"/>
                </a:cubicBezTo>
                <a:cubicBezTo>
                  <a:pt x="2381250" y="1424260"/>
                  <a:pt x="2171700" y="1477177"/>
                  <a:pt x="1917700" y="1506810"/>
                </a:cubicBezTo>
                <a:cubicBezTo>
                  <a:pt x="1663700" y="1536443"/>
                  <a:pt x="1274233" y="1542793"/>
                  <a:pt x="990600" y="1481410"/>
                </a:cubicBezTo>
                <a:cubicBezTo>
                  <a:pt x="706967" y="1420027"/>
                  <a:pt x="378883" y="1265510"/>
                  <a:pt x="215900" y="1138510"/>
                </a:cubicBezTo>
                <a:cubicBezTo>
                  <a:pt x="52917" y="1011510"/>
                  <a:pt x="12700" y="719410"/>
                  <a:pt x="12700" y="719410"/>
                </a:cubicBezTo>
                <a:lnTo>
                  <a:pt x="12700" y="719410"/>
                </a:lnTo>
              </a:path>
            </a:pathLst>
          </a:cu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11" name="Group 10"/>
          <p:cNvGrpSpPr/>
          <p:nvPr/>
        </p:nvGrpSpPr>
        <p:grpSpPr>
          <a:xfrm>
            <a:off x="5681132" y="2768600"/>
            <a:ext cx="768350" cy="415925"/>
            <a:chOff x="5994400" y="2527300"/>
            <a:chExt cx="768350" cy="415925"/>
          </a:xfrm>
        </p:grpSpPr>
        <p:graphicFrame>
          <p:nvGraphicFramePr>
            <p:cNvPr id="48" name="Object 2"/>
            <p:cNvGraphicFramePr>
              <a:graphicFrameLocks noChangeAspect="1"/>
            </p:cNvGraphicFramePr>
            <p:nvPr>
              <p:extLst>
                <p:ext uri="{D42A27DB-BD31-4B8C-83A1-F6EECF244321}">
                  <p14:modId xmlns:p14="http://schemas.microsoft.com/office/powerpoint/2010/main" val="2504426852"/>
                </p:ext>
              </p:extLst>
            </p:nvPr>
          </p:nvGraphicFramePr>
          <p:xfrm>
            <a:off x="6229350" y="2527300"/>
            <a:ext cx="533400" cy="415925"/>
          </p:xfrm>
          <a:graphic>
            <a:graphicData uri="http://schemas.openxmlformats.org/presentationml/2006/ole">
              <mc:AlternateContent xmlns:mc="http://schemas.openxmlformats.org/markup-compatibility/2006">
                <mc:Choice xmlns:v="urn:schemas-microsoft-com:vml" Requires="v">
                  <p:oleObj spid="_x0000_s622158" name="Equation" r:id="rId3" imgW="292100" imgH="228600" progId="Equation.DSMT4">
                    <p:embed/>
                  </p:oleObj>
                </mc:Choice>
                <mc:Fallback>
                  <p:oleObj name="Equation" r:id="rId3" imgW="292100" imgH="228600" progId="Equation.DSMT4">
                    <p:embed/>
                    <p:pic>
                      <p:nvPicPr>
                        <p:cNvPr id="0" name=""/>
                        <p:cNvPicPr>
                          <a:picLocks noChangeAspect="1" noChangeArrowheads="1"/>
                        </p:cNvPicPr>
                        <p:nvPr/>
                      </p:nvPicPr>
                      <p:blipFill>
                        <a:blip r:embed="rId4"/>
                        <a:srcRect/>
                        <a:stretch>
                          <a:fillRect/>
                        </a:stretch>
                      </p:blipFill>
                      <p:spPr bwMode="auto">
                        <a:xfrm>
                          <a:off x="6229350" y="2527300"/>
                          <a:ext cx="5334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5" name="Straight Arrow Connector 4"/>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30" name="Straight Arrow Connector 29"/>
          <p:cNvCxnSpPr/>
          <p:nvPr/>
        </p:nvCxnSpPr>
        <p:spPr>
          <a:xfrm flipV="1">
            <a:off x="5681132" y="2628900"/>
            <a:ext cx="0" cy="2794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6083300" y="2049190"/>
            <a:ext cx="372533" cy="17974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7308851" y="1995573"/>
            <a:ext cx="946150" cy="415925"/>
            <a:chOff x="5994400" y="2527300"/>
            <a:chExt cx="946150" cy="415925"/>
          </a:xfrm>
        </p:grpSpPr>
        <p:graphicFrame>
          <p:nvGraphicFramePr>
            <p:cNvPr id="41" name="Object 2"/>
            <p:cNvGraphicFramePr>
              <a:graphicFrameLocks noChangeAspect="1"/>
            </p:cNvGraphicFramePr>
            <p:nvPr>
              <p:extLst>
                <p:ext uri="{D42A27DB-BD31-4B8C-83A1-F6EECF244321}">
                  <p14:modId xmlns:p14="http://schemas.microsoft.com/office/powerpoint/2010/main" val="3682979773"/>
                </p:ext>
              </p:extLst>
            </p:nvPr>
          </p:nvGraphicFramePr>
          <p:xfrm>
            <a:off x="6407150" y="2527300"/>
            <a:ext cx="533400" cy="415925"/>
          </p:xfrm>
          <a:graphic>
            <a:graphicData uri="http://schemas.openxmlformats.org/presentationml/2006/ole">
              <mc:AlternateContent xmlns:mc="http://schemas.openxmlformats.org/markup-compatibility/2006">
                <mc:Choice xmlns:v="urn:schemas-microsoft-com:vml" Requires="v">
                  <p:oleObj spid="_x0000_s622159" name="Equation" r:id="rId5" imgW="292100" imgH="228600" progId="Equation.DSMT4">
                    <p:embed/>
                  </p:oleObj>
                </mc:Choice>
                <mc:Fallback>
                  <p:oleObj name="Equation" r:id="rId5" imgW="292100" imgH="228600" progId="Equation.DSMT4">
                    <p:embed/>
                    <p:pic>
                      <p:nvPicPr>
                        <p:cNvPr id="0" name=""/>
                        <p:cNvPicPr>
                          <a:picLocks noChangeAspect="1" noChangeArrowheads="1"/>
                        </p:cNvPicPr>
                        <p:nvPr/>
                      </p:nvPicPr>
                      <p:blipFill>
                        <a:blip r:embed="rId4"/>
                        <a:srcRect/>
                        <a:stretch>
                          <a:fillRect/>
                        </a:stretch>
                      </p:blipFill>
                      <p:spPr bwMode="auto">
                        <a:xfrm>
                          <a:off x="6407150" y="2527300"/>
                          <a:ext cx="5334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45" name="Straight Arrow Connector 44"/>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46" name="Straight Arrow Connector 45"/>
          <p:cNvCxnSpPr/>
          <p:nvPr/>
        </p:nvCxnSpPr>
        <p:spPr>
          <a:xfrm>
            <a:off x="7323665" y="2042670"/>
            <a:ext cx="406402" cy="4859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8" name="Object 2"/>
          <p:cNvGraphicFramePr>
            <a:graphicFrameLocks noChangeAspect="1"/>
          </p:cNvGraphicFramePr>
          <p:nvPr>
            <p:extLst>
              <p:ext uri="{D42A27DB-BD31-4B8C-83A1-F6EECF244321}">
                <p14:modId xmlns:p14="http://schemas.microsoft.com/office/powerpoint/2010/main" val="2012540632"/>
              </p:ext>
            </p:extLst>
          </p:nvPr>
        </p:nvGraphicFramePr>
        <p:xfrm>
          <a:off x="5381625" y="2594769"/>
          <a:ext cx="231775" cy="347662"/>
        </p:xfrm>
        <a:graphic>
          <a:graphicData uri="http://schemas.openxmlformats.org/presentationml/2006/ole">
            <mc:AlternateContent xmlns:mc="http://schemas.openxmlformats.org/markup-compatibility/2006">
              <mc:Choice xmlns:v="urn:schemas-microsoft-com:vml" Requires="v">
                <p:oleObj spid="_x0000_s622160" name="Equation" r:id="rId6" imgW="127000" imgH="190500" progId="Equation.DSMT4">
                  <p:embed/>
                </p:oleObj>
              </mc:Choice>
              <mc:Fallback>
                <p:oleObj name="Equation" r:id="rId6" imgW="127000" imgH="190500" progId="Equation.DSMT4">
                  <p:embed/>
                  <p:pic>
                    <p:nvPicPr>
                      <p:cNvPr id="0" name=""/>
                      <p:cNvPicPr>
                        <a:picLocks noChangeAspect="1" noChangeArrowheads="1"/>
                      </p:cNvPicPr>
                      <p:nvPr/>
                    </p:nvPicPr>
                    <p:blipFill>
                      <a:blip r:embed="rId7"/>
                      <a:srcRect/>
                      <a:stretch>
                        <a:fillRect/>
                      </a:stretch>
                    </p:blipFill>
                    <p:spPr bwMode="auto">
                      <a:xfrm>
                        <a:off x="5381625" y="2594769"/>
                        <a:ext cx="231775"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pSp>
        <p:nvGrpSpPr>
          <p:cNvPr id="60" name="Group 59"/>
          <p:cNvGrpSpPr/>
          <p:nvPr/>
        </p:nvGrpSpPr>
        <p:grpSpPr>
          <a:xfrm>
            <a:off x="6212415" y="2178844"/>
            <a:ext cx="717550" cy="415925"/>
            <a:chOff x="5994400" y="2527300"/>
            <a:chExt cx="717550" cy="415925"/>
          </a:xfrm>
        </p:grpSpPr>
        <p:graphicFrame>
          <p:nvGraphicFramePr>
            <p:cNvPr id="61" name="Object 2"/>
            <p:cNvGraphicFramePr>
              <a:graphicFrameLocks noChangeAspect="1"/>
            </p:cNvGraphicFramePr>
            <p:nvPr>
              <p:extLst>
                <p:ext uri="{D42A27DB-BD31-4B8C-83A1-F6EECF244321}">
                  <p14:modId xmlns:p14="http://schemas.microsoft.com/office/powerpoint/2010/main" val="4159530685"/>
                </p:ext>
              </p:extLst>
            </p:nvPr>
          </p:nvGraphicFramePr>
          <p:xfrm>
            <a:off x="6178550" y="2527300"/>
            <a:ext cx="533400" cy="415925"/>
          </p:xfrm>
          <a:graphic>
            <a:graphicData uri="http://schemas.openxmlformats.org/presentationml/2006/ole">
              <mc:AlternateContent xmlns:mc="http://schemas.openxmlformats.org/markup-compatibility/2006">
                <mc:Choice xmlns:v="urn:schemas-microsoft-com:vml" Requires="v">
                  <p:oleObj spid="_x0000_s622161" name="Equation" r:id="rId8" imgW="292100" imgH="228600" progId="Equation.DSMT4">
                    <p:embed/>
                  </p:oleObj>
                </mc:Choice>
                <mc:Fallback>
                  <p:oleObj name="Equation" r:id="rId8" imgW="292100" imgH="228600" progId="Equation.DSMT4">
                    <p:embed/>
                    <p:pic>
                      <p:nvPicPr>
                        <p:cNvPr id="0" name=""/>
                        <p:cNvPicPr>
                          <a:picLocks noChangeAspect="1" noChangeArrowheads="1"/>
                        </p:cNvPicPr>
                        <p:nvPr/>
                      </p:nvPicPr>
                      <p:blipFill>
                        <a:blip r:embed="rId4"/>
                        <a:srcRect/>
                        <a:stretch>
                          <a:fillRect/>
                        </a:stretch>
                      </p:blipFill>
                      <p:spPr bwMode="auto">
                        <a:xfrm>
                          <a:off x="6178550" y="2527300"/>
                          <a:ext cx="5334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62" name="Straight Arrow Connector 61"/>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63" name="Object 2"/>
          <p:cNvGraphicFramePr>
            <a:graphicFrameLocks noChangeAspect="1"/>
          </p:cNvGraphicFramePr>
          <p:nvPr>
            <p:extLst>
              <p:ext uri="{D42A27DB-BD31-4B8C-83A1-F6EECF244321}">
                <p14:modId xmlns:p14="http://schemas.microsoft.com/office/powerpoint/2010/main" val="491209780"/>
              </p:ext>
            </p:extLst>
          </p:nvPr>
        </p:nvGraphicFramePr>
        <p:xfrm>
          <a:off x="5980640" y="1831182"/>
          <a:ext cx="231775" cy="347662"/>
        </p:xfrm>
        <a:graphic>
          <a:graphicData uri="http://schemas.openxmlformats.org/presentationml/2006/ole">
            <mc:AlternateContent xmlns:mc="http://schemas.openxmlformats.org/markup-compatibility/2006">
              <mc:Choice xmlns:v="urn:schemas-microsoft-com:vml" Requires="v">
                <p:oleObj spid="_x0000_s622162" name="Equation" r:id="rId9" imgW="127000" imgH="190500" progId="Equation.DSMT4">
                  <p:embed/>
                </p:oleObj>
              </mc:Choice>
              <mc:Fallback>
                <p:oleObj name="Equation" r:id="rId9" imgW="127000" imgH="190500" progId="Equation.DSMT4">
                  <p:embed/>
                  <p:pic>
                    <p:nvPicPr>
                      <p:cNvPr id="0" name=""/>
                      <p:cNvPicPr>
                        <a:picLocks noChangeAspect="1" noChangeArrowheads="1"/>
                      </p:cNvPicPr>
                      <p:nvPr/>
                    </p:nvPicPr>
                    <p:blipFill>
                      <a:blip r:embed="rId7"/>
                      <a:srcRect/>
                      <a:stretch>
                        <a:fillRect/>
                      </a:stretch>
                    </p:blipFill>
                    <p:spPr bwMode="auto">
                      <a:xfrm>
                        <a:off x="5980640" y="1831182"/>
                        <a:ext cx="231775"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 name="Object 2"/>
          <p:cNvGraphicFramePr>
            <a:graphicFrameLocks noChangeAspect="1"/>
          </p:cNvGraphicFramePr>
          <p:nvPr>
            <p:extLst>
              <p:ext uri="{D42A27DB-BD31-4B8C-83A1-F6EECF244321}">
                <p14:modId xmlns:p14="http://schemas.microsoft.com/office/powerpoint/2010/main" val="4246334302"/>
              </p:ext>
            </p:extLst>
          </p:nvPr>
        </p:nvGraphicFramePr>
        <p:xfrm>
          <a:off x="7308851" y="2042670"/>
          <a:ext cx="231775" cy="347662"/>
        </p:xfrm>
        <a:graphic>
          <a:graphicData uri="http://schemas.openxmlformats.org/presentationml/2006/ole">
            <mc:AlternateContent xmlns:mc="http://schemas.openxmlformats.org/markup-compatibility/2006">
              <mc:Choice xmlns:v="urn:schemas-microsoft-com:vml" Requires="v">
                <p:oleObj spid="_x0000_s622163" name="Equation" r:id="rId10" imgW="127000" imgH="190500" progId="Equation.DSMT4">
                  <p:embed/>
                </p:oleObj>
              </mc:Choice>
              <mc:Fallback>
                <p:oleObj name="Equation" r:id="rId10" imgW="127000" imgH="190500" progId="Equation.DSMT4">
                  <p:embed/>
                  <p:pic>
                    <p:nvPicPr>
                      <p:cNvPr id="0" name=""/>
                      <p:cNvPicPr>
                        <a:picLocks noChangeAspect="1" noChangeArrowheads="1"/>
                      </p:cNvPicPr>
                      <p:nvPr/>
                    </p:nvPicPr>
                    <p:blipFill>
                      <a:blip r:embed="rId7"/>
                      <a:srcRect/>
                      <a:stretch>
                        <a:fillRect/>
                      </a:stretch>
                    </p:blipFill>
                    <p:spPr bwMode="auto">
                      <a:xfrm>
                        <a:off x="7308851" y="2042670"/>
                        <a:ext cx="231775"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65" name="Straight Arrow Connector 64"/>
          <p:cNvCxnSpPr/>
          <p:nvPr/>
        </p:nvCxnSpPr>
        <p:spPr>
          <a:xfrm>
            <a:off x="8386233" y="2692400"/>
            <a:ext cx="0" cy="2794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66" name="Group 65"/>
          <p:cNvGrpSpPr/>
          <p:nvPr/>
        </p:nvGrpSpPr>
        <p:grpSpPr>
          <a:xfrm>
            <a:off x="8411634" y="2781300"/>
            <a:ext cx="603250" cy="415925"/>
            <a:chOff x="5994400" y="2527300"/>
            <a:chExt cx="603250" cy="415925"/>
          </a:xfrm>
        </p:grpSpPr>
        <p:graphicFrame>
          <p:nvGraphicFramePr>
            <p:cNvPr id="67" name="Object 2"/>
            <p:cNvGraphicFramePr>
              <a:graphicFrameLocks noChangeAspect="1"/>
            </p:cNvGraphicFramePr>
            <p:nvPr>
              <p:extLst>
                <p:ext uri="{D42A27DB-BD31-4B8C-83A1-F6EECF244321}">
                  <p14:modId xmlns:p14="http://schemas.microsoft.com/office/powerpoint/2010/main" val="2293149684"/>
                </p:ext>
              </p:extLst>
            </p:nvPr>
          </p:nvGraphicFramePr>
          <p:xfrm>
            <a:off x="6064250" y="2527300"/>
            <a:ext cx="533400" cy="415925"/>
          </p:xfrm>
          <a:graphic>
            <a:graphicData uri="http://schemas.openxmlformats.org/presentationml/2006/ole">
              <mc:AlternateContent xmlns:mc="http://schemas.openxmlformats.org/markup-compatibility/2006">
                <mc:Choice xmlns:v="urn:schemas-microsoft-com:vml" Requires="v">
                  <p:oleObj spid="_x0000_s622164" name="Equation" r:id="rId11" imgW="292100" imgH="228600" progId="Equation.DSMT4">
                    <p:embed/>
                  </p:oleObj>
                </mc:Choice>
                <mc:Fallback>
                  <p:oleObj name="Equation" r:id="rId11" imgW="292100" imgH="228600" progId="Equation.DSMT4">
                    <p:embed/>
                    <p:pic>
                      <p:nvPicPr>
                        <p:cNvPr id="0" name=""/>
                        <p:cNvPicPr>
                          <a:picLocks noChangeAspect="1" noChangeArrowheads="1"/>
                        </p:cNvPicPr>
                        <p:nvPr/>
                      </p:nvPicPr>
                      <p:blipFill>
                        <a:blip r:embed="rId4"/>
                        <a:srcRect/>
                        <a:stretch>
                          <a:fillRect/>
                        </a:stretch>
                      </p:blipFill>
                      <p:spPr bwMode="auto">
                        <a:xfrm>
                          <a:off x="6064250" y="2527300"/>
                          <a:ext cx="5334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68" name="Straight Arrow Connector 67"/>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cxnSp>
        <p:nvCxnSpPr>
          <p:cNvPr id="69" name="Straight Arrow Connector 68"/>
          <p:cNvCxnSpPr>
            <a:endCxn id="2" idx="7"/>
          </p:cNvCxnSpPr>
          <p:nvPr/>
        </p:nvCxnSpPr>
        <p:spPr>
          <a:xfrm flipH="1">
            <a:off x="7581900" y="3462867"/>
            <a:ext cx="334433" cy="677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0" name="Group 69"/>
          <p:cNvGrpSpPr/>
          <p:nvPr/>
        </p:nvGrpSpPr>
        <p:grpSpPr>
          <a:xfrm>
            <a:off x="7802032" y="3496733"/>
            <a:ext cx="768350" cy="415925"/>
            <a:chOff x="5994400" y="2527300"/>
            <a:chExt cx="768350" cy="415925"/>
          </a:xfrm>
        </p:grpSpPr>
        <p:graphicFrame>
          <p:nvGraphicFramePr>
            <p:cNvPr id="71" name="Object 2"/>
            <p:cNvGraphicFramePr>
              <a:graphicFrameLocks noChangeAspect="1"/>
            </p:cNvGraphicFramePr>
            <p:nvPr>
              <p:extLst>
                <p:ext uri="{D42A27DB-BD31-4B8C-83A1-F6EECF244321}">
                  <p14:modId xmlns:p14="http://schemas.microsoft.com/office/powerpoint/2010/main" val="2504426852"/>
                </p:ext>
              </p:extLst>
            </p:nvPr>
          </p:nvGraphicFramePr>
          <p:xfrm>
            <a:off x="6229350" y="2527300"/>
            <a:ext cx="533400" cy="415925"/>
          </p:xfrm>
          <a:graphic>
            <a:graphicData uri="http://schemas.openxmlformats.org/presentationml/2006/ole">
              <mc:AlternateContent xmlns:mc="http://schemas.openxmlformats.org/markup-compatibility/2006">
                <mc:Choice xmlns:v="urn:schemas-microsoft-com:vml" Requires="v">
                  <p:oleObj spid="_x0000_s622165" name="Equation" r:id="rId12" imgW="292100" imgH="228600" progId="Equation.DSMT4">
                    <p:embed/>
                  </p:oleObj>
                </mc:Choice>
                <mc:Fallback>
                  <p:oleObj name="Equation" r:id="rId12" imgW="292100" imgH="228600" progId="Equation.DSMT4">
                    <p:embed/>
                    <p:pic>
                      <p:nvPicPr>
                        <p:cNvPr id="0" name=""/>
                        <p:cNvPicPr>
                          <a:picLocks noChangeAspect="1" noChangeArrowheads="1"/>
                        </p:cNvPicPr>
                        <p:nvPr/>
                      </p:nvPicPr>
                      <p:blipFill>
                        <a:blip r:embed="rId4"/>
                        <a:srcRect/>
                        <a:stretch>
                          <a:fillRect/>
                        </a:stretch>
                      </p:blipFill>
                      <p:spPr bwMode="auto">
                        <a:xfrm>
                          <a:off x="6229350" y="2527300"/>
                          <a:ext cx="5334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72" name="Straight Arrow Connector 71"/>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73" name="Object 2"/>
          <p:cNvGraphicFramePr>
            <a:graphicFrameLocks noChangeAspect="1"/>
          </p:cNvGraphicFramePr>
          <p:nvPr>
            <p:extLst>
              <p:ext uri="{D42A27DB-BD31-4B8C-83A1-F6EECF244321}">
                <p14:modId xmlns:p14="http://schemas.microsoft.com/office/powerpoint/2010/main" val="3603176191"/>
              </p:ext>
            </p:extLst>
          </p:nvPr>
        </p:nvGraphicFramePr>
        <p:xfrm>
          <a:off x="7648576" y="3110972"/>
          <a:ext cx="231775" cy="347662"/>
        </p:xfrm>
        <a:graphic>
          <a:graphicData uri="http://schemas.openxmlformats.org/presentationml/2006/ole">
            <mc:AlternateContent xmlns:mc="http://schemas.openxmlformats.org/markup-compatibility/2006">
              <mc:Choice xmlns:v="urn:schemas-microsoft-com:vml" Requires="v">
                <p:oleObj spid="_x0000_s622166" name="Equation" r:id="rId13" imgW="127000" imgH="190500" progId="Equation.DSMT4">
                  <p:embed/>
                </p:oleObj>
              </mc:Choice>
              <mc:Fallback>
                <p:oleObj name="Equation" r:id="rId13" imgW="127000" imgH="190500" progId="Equation.DSMT4">
                  <p:embed/>
                  <p:pic>
                    <p:nvPicPr>
                      <p:cNvPr id="0" name=""/>
                      <p:cNvPicPr>
                        <a:picLocks noChangeAspect="1" noChangeArrowheads="1"/>
                      </p:cNvPicPr>
                      <p:nvPr/>
                    </p:nvPicPr>
                    <p:blipFill>
                      <a:blip r:embed="rId7"/>
                      <a:srcRect/>
                      <a:stretch>
                        <a:fillRect/>
                      </a:stretch>
                    </p:blipFill>
                    <p:spPr bwMode="auto">
                      <a:xfrm>
                        <a:off x="7648576" y="3110972"/>
                        <a:ext cx="231775"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74" name="Straight Arrow Connector 73"/>
          <p:cNvCxnSpPr>
            <a:stCxn id="2" idx="8"/>
          </p:cNvCxnSpPr>
          <p:nvPr/>
        </p:nvCxnSpPr>
        <p:spPr>
          <a:xfrm flipH="1" flipV="1">
            <a:off x="6252632" y="3373967"/>
            <a:ext cx="402168" cy="131233"/>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75" name="Group 74"/>
          <p:cNvGrpSpPr/>
          <p:nvPr/>
        </p:nvGrpSpPr>
        <p:grpSpPr>
          <a:xfrm>
            <a:off x="6455833" y="3417356"/>
            <a:ext cx="768350" cy="415925"/>
            <a:chOff x="5994400" y="2527300"/>
            <a:chExt cx="768350" cy="415925"/>
          </a:xfrm>
        </p:grpSpPr>
        <p:graphicFrame>
          <p:nvGraphicFramePr>
            <p:cNvPr id="76" name="Object 2"/>
            <p:cNvGraphicFramePr>
              <a:graphicFrameLocks noChangeAspect="1"/>
            </p:cNvGraphicFramePr>
            <p:nvPr>
              <p:extLst>
                <p:ext uri="{D42A27DB-BD31-4B8C-83A1-F6EECF244321}">
                  <p14:modId xmlns:p14="http://schemas.microsoft.com/office/powerpoint/2010/main" val="2504426852"/>
                </p:ext>
              </p:extLst>
            </p:nvPr>
          </p:nvGraphicFramePr>
          <p:xfrm>
            <a:off x="6229350" y="2527300"/>
            <a:ext cx="533400" cy="415925"/>
          </p:xfrm>
          <a:graphic>
            <a:graphicData uri="http://schemas.openxmlformats.org/presentationml/2006/ole">
              <mc:AlternateContent xmlns:mc="http://schemas.openxmlformats.org/markup-compatibility/2006">
                <mc:Choice xmlns:v="urn:schemas-microsoft-com:vml" Requires="v">
                  <p:oleObj spid="_x0000_s622167" name="Equation" r:id="rId14" imgW="292100" imgH="228600" progId="Equation.DSMT4">
                    <p:embed/>
                  </p:oleObj>
                </mc:Choice>
                <mc:Fallback>
                  <p:oleObj name="Equation" r:id="rId14" imgW="292100" imgH="228600" progId="Equation.DSMT4">
                    <p:embed/>
                    <p:pic>
                      <p:nvPicPr>
                        <p:cNvPr id="0" name=""/>
                        <p:cNvPicPr>
                          <a:picLocks noChangeAspect="1" noChangeArrowheads="1"/>
                        </p:cNvPicPr>
                        <p:nvPr/>
                      </p:nvPicPr>
                      <p:blipFill>
                        <a:blip r:embed="rId4"/>
                        <a:srcRect/>
                        <a:stretch>
                          <a:fillRect/>
                        </a:stretch>
                      </p:blipFill>
                      <p:spPr bwMode="auto">
                        <a:xfrm>
                          <a:off x="6229350" y="2527300"/>
                          <a:ext cx="533400" cy="41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cxnSp>
          <p:nvCxnSpPr>
            <p:cNvPr id="77" name="Straight Arrow Connector 76"/>
            <p:cNvCxnSpPr/>
            <p:nvPr/>
          </p:nvCxnSpPr>
          <p:spPr>
            <a:xfrm>
              <a:off x="5994400" y="2540000"/>
              <a:ext cx="571500" cy="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graphicFrame>
        <p:nvGraphicFramePr>
          <p:cNvPr id="78" name="Object 2"/>
          <p:cNvGraphicFramePr>
            <a:graphicFrameLocks noChangeAspect="1"/>
          </p:cNvGraphicFramePr>
          <p:nvPr>
            <p:extLst>
              <p:ext uri="{D42A27DB-BD31-4B8C-83A1-F6EECF244321}">
                <p14:modId xmlns:p14="http://schemas.microsoft.com/office/powerpoint/2010/main" val="3500128031"/>
              </p:ext>
            </p:extLst>
          </p:nvPr>
        </p:nvGraphicFramePr>
        <p:xfrm>
          <a:off x="6280677" y="3417356"/>
          <a:ext cx="231775" cy="347662"/>
        </p:xfrm>
        <a:graphic>
          <a:graphicData uri="http://schemas.openxmlformats.org/presentationml/2006/ole">
            <mc:AlternateContent xmlns:mc="http://schemas.openxmlformats.org/markup-compatibility/2006">
              <mc:Choice xmlns:v="urn:schemas-microsoft-com:vml" Requires="v">
                <p:oleObj spid="_x0000_s622168" name="Equation" r:id="rId15" imgW="127000" imgH="190500" progId="Equation.DSMT4">
                  <p:embed/>
                </p:oleObj>
              </mc:Choice>
              <mc:Fallback>
                <p:oleObj name="Equation" r:id="rId15" imgW="127000" imgH="190500" progId="Equation.DSMT4">
                  <p:embed/>
                  <p:pic>
                    <p:nvPicPr>
                      <p:cNvPr id="0" name=""/>
                      <p:cNvPicPr>
                        <a:picLocks noChangeAspect="1" noChangeArrowheads="1"/>
                      </p:cNvPicPr>
                      <p:nvPr/>
                    </p:nvPicPr>
                    <p:blipFill>
                      <a:blip r:embed="rId7"/>
                      <a:srcRect/>
                      <a:stretch>
                        <a:fillRect/>
                      </a:stretch>
                    </p:blipFill>
                    <p:spPr bwMode="auto">
                      <a:xfrm>
                        <a:off x="6280677" y="3417356"/>
                        <a:ext cx="231775" cy="3476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0" name="Object 2"/>
          <p:cNvGraphicFramePr>
            <a:graphicFrameLocks noChangeAspect="1"/>
          </p:cNvGraphicFramePr>
          <p:nvPr>
            <p:extLst>
              <p:ext uri="{D42A27DB-BD31-4B8C-83A1-F6EECF244321}">
                <p14:modId xmlns:p14="http://schemas.microsoft.com/office/powerpoint/2010/main" val="2527396398"/>
              </p:ext>
            </p:extLst>
          </p:nvPr>
        </p:nvGraphicFramePr>
        <p:xfrm>
          <a:off x="6449482" y="1531573"/>
          <a:ext cx="1348848" cy="294547"/>
        </p:xfrm>
        <a:graphic>
          <a:graphicData uri="http://schemas.openxmlformats.org/presentationml/2006/ole">
            <mc:AlternateContent xmlns:mc="http://schemas.openxmlformats.org/markup-compatibility/2006">
              <mc:Choice xmlns:v="urn:schemas-microsoft-com:vml" Requires="v">
                <p:oleObj spid="_x0000_s622169" name="Equation" r:id="rId16" imgW="927100" imgH="203200" progId="Equation.DSMT4">
                  <p:embed/>
                </p:oleObj>
              </mc:Choice>
              <mc:Fallback>
                <p:oleObj name="Equation" r:id="rId16" imgW="927100" imgH="203200" progId="Equation.DSMT4">
                  <p:embed/>
                  <p:pic>
                    <p:nvPicPr>
                      <p:cNvPr id="0" name=""/>
                      <p:cNvPicPr>
                        <a:picLocks noChangeAspect="1" noChangeArrowheads="1"/>
                      </p:cNvPicPr>
                      <p:nvPr/>
                    </p:nvPicPr>
                    <p:blipFill>
                      <a:blip r:embed="rId17"/>
                      <a:srcRect/>
                      <a:stretch>
                        <a:fillRect/>
                      </a:stretch>
                    </p:blipFill>
                    <p:spPr bwMode="auto">
                      <a:xfrm>
                        <a:off x="6449482" y="1531573"/>
                        <a:ext cx="1348848" cy="294547"/>
                      </a:xfrm>
                      <a:prstGeom prst="rect">
                        <a:avLst/>
                      </a:prstGeom>
                      <a:noFill/>
                      <a:ln>
                        <a:noFill/>
                      </a:ln>
                    </p:spPr>
                  </p:pic>
                </p:oleObj>
              </mc:Fallback>
            </mc:AlternateContent>
          </a:graphicData>
        </a:graphic>
      </p:graphicFrame>
      <p:graphicFrame>
        <p:nvGraphicFramePr>
          <p:cNvPr id="82" name="Object 2"/>
          <p:cNvGraphicFramePr>
            <a:graphicFrameLocks noChangeAspect="1"/>
          </p:cNvGraphicFramePr>
          <p:nvPr>
            <p:extLst>
              <p:ext uri="{D42A27DB-BD31-4B8C-83A1-F6EECF244321}">
                <p14:modId xmlns:p14="http://schemas.microsoft.com/office/powerpoint/2010/main" val="2434081381"/>
              </p:ext>
            </p:extLst>
          </p:nvPr>
        </p:nvGraphicFramePr>
        <p:xfrm>
          <a:off x="6517216" y="3921125"/>
          <a:ext cx="1404938" cy="295275"/>
        </p:xfrm>
        <a:graphic>
          <a:graphicData uri="http://schemas.openxmlformats.org/presentationml/2006/ole">
            <mc:AlternateContent xmlns:mc="http://schemas.openxmlformats.org/markup-compatibility/2006">
              <mc:Choice xmlns:v="urn:schemas-microsoft-com:vml" Requires="v">
                <p:oleObj spid="_x0000_s622170" name="Equation" r:id="rId18" imgW="965200" imgH="203200" progId="Equation.DSMT4">
                  <p:embed/>
                </p:oleObj>
              </mc:Choice>
              <mc:Fallback>
                <p:oleObj name="Equation" r:id="rId18" imgW="965200" imgH="203200" progId="Equation.DSMT4">
                  <p:embed/>
                  <p:pic>
                    <p:nvPicPr>
                      <p:cNvPr id="0" name=""/>
                      <p:cNvPicPr>
                        <a:picLocks noChangeAspect="1" noChangeArrowheads="1"/>
                      </p:cNvPicPr>
                      <p:nvPr/>
                    </p:nvPicPr>
                    <p:blipFill>
                      <a:blip r:embed="rId19"/>
                      <a:srcRect/>
                      <a:stretch>
                        <a:fillRect/>
                      </a:stretch>
                    </p:blipFill>
                    <p:spPr bwMode="auto">
                      <a:xfrm>
                        <a:off x="6517216" y="3921125"/>
                        <a:ext cx="1404938" cy="295275"/>
                      </a:xfrm>
                      <a:prstGeom prst="rect">
                        <a:avLst/>
                      </a:prstGeom>
                      <a:noFill/>
                      <a:ln>
                        <a:noFill/>
                      </a:ln>
                    </p:spPr>
                  </p:pic>
                </p:oleObj>
              </mc:Fallback>
            </mc:AlternateContent>
          </a:graphicData>
        </a:graphic>
      </p:graphicFrame>
      <p:sp>
        <p:nvSpPr>
          <p:cNvPr id="83" name="TextBox 82"/>
          <p:cNvSpPr txBox="1"/>
          <p:nvPr/>
        </p:nvSpPr>
        <p:spPr>
          <a:xfrm>
            <a:off x="5393822" y="4303455"/>
            <a:ext cx="3521577" cy="2246769"/>
          </a:xfrm>
          <a:prstGeom prst="rect">
            <a:avLst/>
          </a:prstGeom>
          <a:noFill/>
        </p:spPr>
        <p:txBody>
          <a:bodyPr wrap="square" rtlCol="0">
            <a:spAutoFit/>
          </a:bodyPr>
          <a:lstStyle/>
          <a:p>
            <a:r>
              <a:rPr lang="en-US" sz="2000" dirty="0">
                <a:solidFill>
                  <a:srgbClr val="FF0000"/>
                </a:solidFill>
                <a:latin typeface="Apple Chancery"/>
                <a:cs typeface="Apple Chancery"/>
              </a:rPr>
              <a:t>Pick any point </a:t>
            </a:r>
            <a:r>
              <a:rPr lang="en-US" sz="2000" dirty="0">
                <a:solidFill>
                  <a:srgbClr val="000000"/>
                </a:solidFill>
                <a:latin typeface="Times New Roman"/>
                <a:cs typeface="Times New Roman"/>
              </a:rPr>
              <a:t>and begin summing the work quantities back around to that point.  If the force is </a:t>
            </a:r>
            <a:r>
              <a:rPr lang="en-US" sz="2000" i="1" dirty="0">
                <a:solidFill>
                  <a:srgbClr val="0000FF"/>
                </a:solidFill>
                <a:latin typeface="Times New Roman"/>
                <a:cs typeface="Times New Roman"/>
              </a:rPr>
              <a:t>conservative, </a:t>
            </a:r>
            <a:r>
              <a:rPr lang="en-US" sz="2000" dirty="0">
                <a:solidFill>
                  <a:srgbClr val="0000FF"/>
                </a:solidFill>
                <a:latin typeface="Times New Roman"/>
                <a:cs typeface="Times New Roman"/>
              </a:rPr>
              <a:t>the sum will be </a:t>
            </a:r>
            <a:r>
              <a:rPr lang="en-US" sz="2000" dirty="0">
                <a:solidFill>
                  <a:srgbClr val="FF0000"/>
                </a:solidFill>
                <a:latin typeface="Times New Roman"/>
                <a:cs typeface="Times New Roman"/>
              </a:rPr>
              <a:t>zero </a:t>
            </a:r>
            <a:r>
              <a:rPr lang="en-US" sz="2000" dirty="0">
                <a:latin typeface="Times New Roman"/>
                <a:cs typeface="Times New Roman"/>
              </a:rPr>
              <a:t>(same amount of positive as negative work done, net)</a:t>
            </a:r>
            <a:endParaRPr lang="en-US" sz="2000" dirty="0">
              <a:solidFill>
                <a:srgbClr val="000000"/>
              </a:solidFill>
              <a:latin typeface="Times New Roman"/>
              <a:cs typeface="Times New Roman"/>
            </a:endParaRPr>
          </a:p>
        </p:txBody>
      </p:sp>
    </p:spTree>
    <p:extLst>
      <p:ext uri="{BB962C8B-B14F-4D97-AF65-F5344CB8AC3E}">
        <p14:creationId xmlns:p14="http://schemas.microsoft.com/office/powerpoint/2010/main" val="192755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5" grpId="0"/>
      <p:bldP spid="24" grpId="0"/>
      <p:bldP spid="2" grpId="0" animBg="1"/>
      <p:bldP spid="8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63024" y="5810501"/>
            <a:ext cx="8601576" cy="707886"/>
          </a:xfrm>
          <a:prstGeom prst="rect">
            <a:avLst/>
          </a:prstGeom>
          <a:noFill/>
        </p:spPr>
        <p:txBody>
          <a:bodyPr wrap="square" rtlCol="0">
            <a:spAutoFit/>
          </a:bodyPr>
          <a:lstStyle/>
          <a:p>
            <a:r>
              <a:rPr lang="en-US" sz="2000" dirty="0">
                <a:solidFill>
                  <a:srgbClr val="000000"/>
                </a:solidFill>
                <a:latin typeface="Times New Roman"/>
                <a:cs typeface="Times New Roman"/>
              </a:rPr>
              <a:t>with           looking very much like such a function (almost—there’s a negative sign out in front of the difference, but that’s OK, the general idea still holds)</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33.)</a:t>
            </a:r>
          </a:p>
        </p:txBody>
      </p:sp>
      <p:sp>
        <p:nvSpPr>
          <p:cNvPr id="38" name="TextBox 37"/>
          <p:cNvSpPr txBox="1"/>
          <p:nvPr/>
        </p:nvSpPr>
        <p:spPr>
          <a:xfrm>
            <a:off x="263024" y="373161"/>
            <a:ext cx="4982078" cy="3662541"/>
          </a:xfrm>
          <a:prstGeom prst="rect">
            <a:avLst/>
          </a:prstGeom>
          <a:noFill/>
        </p:spPr>
        <p:txBody>
          <a:bodyPr wrap="square" rtlCol="0">
            <a:spAutoFit/>
          </a:bodyPr>
          <a:lstStyle/>
          <a:p>
            <a:r>
              <a:rPr lang="en-US" sz="3200" dirty="0">
                <a:solidFill>
                  <a:srgbClr val="FF0000"/>
                </a:solidFill>
                <a:latin typeface="Apple Chancery"/>
                <a:cs typeface="Apple Chancery"/>
              </a:rPr>
              <a:t>If all that matters </a:t>
            </a:r>
            <a:r>
              <a:rPr lang="en-US" sz="2000" dirty="0">
                <a:solidFill>
                  <a:srgbClr val="000000"/>
                </a:solidFill>
                <a:latin typeface="Times New Roman"/>
                <a:cs typeface="Times New Roman"/>
              </a:rPr>
              <a:t>is where you start and where you end when doing a </a:t>
            </a:r>
            <a:r>
              <a:rPr lang="en-US" sz="2000" dirty="0">
                <a:solidFill>
                  <a:srgbClr val="0000FF"/>
                </a:solidFill>
                <a:latin typeface="Times New Roman"/>
                <a:cs typeface="Times New Roman"/>
              </a:rPr>
              <a:t>work calculation for a </a:t>
            </a:r>
            <a:r>
              <a:rPr lang="en-US" sz="2000" i="1" dirty="0">
                <a:solidFill>
                  <a:srgbClr val="0000FF"/>
                </a:solidFill>
                <a:latin typeface="Times New Roman"/>
                <a:cs typeface="Times New Roman"/>
              </a:rPr>
              <a:t>conservative forces </a:t>
            </a:r>
            <a:r>
              <a:rPr lang="en-US" sz="2000" dirty="0">
                <a:solidFill>
                  <a:srgbClr val="000000"/>
                </a:solidFill>
                <a:latin typeface="Times New Roman"/>
                <a:cs typeface="Times New Roman"/>
              </a:rPr>
              <a:t>like gravity, wouldn’t it be cool if we could </a:t>
            </a:r>
            <a:r>
              <a:rPr lang="en-US" sz="2000" dirty="0">
                <a:solidFill>
                  <a:srgbClr val="0000FF"/>
                </a:solidFill>
                <a:latin typeface="Times New Roman"/>
                <a:cs typeface="Times New Roman"/>
              </a:rPr>
              <a:t>define a function </a:t>
            </a:r>
            <a:r>
              <a:rPr lang="en-US" sz="2000" dirty="0">
                <a:solidFill>
                  <a:srgbClr val="FF0000"/>
                </a:solidFill>
                <a:latin typeface="Times New Roman"/>
                <a:cs typeface="Times New Roman"/>
              </a:rPr>
              <a:t>U</a:t>
            </a:r>
            <a:r>
              <a:rPr lang="en-US" sz="2000" dirty="0">
                <a:solidFill>
                  <a:srgbClr val="000000"/>
                </a:solidFill>
                <a:latin typeface="Times New Roman"/>
                <a:cs typeface="Times New Roman"/>
              </a:rPr>
              <a:t> that would assign a number to and a number to      that would be such that when you took the difference between the two, you got the </a:t>
            </a:r>
            <a:r>
              <a:rPr lang="en-US" sz="2000" dirty="0">
                <a:solidFill>
                  <a:srgbClr val="FF0000"/>
                </a:solidFill>
                <a:latin typeface="Times New Roman"/>
                <a:cs typeface="Times New Roman"/>
              </a:rPr>
              <a:t>amount of work done by the field </a:t>
            </a:r>
            <a:r>
              <a:rPr lang="en-US" sz="2000" dirty="0">
                <a:solidFill>
                  <a:srgbClr val="000000"/>
                </a:solidFill>
                <a:latin typeface="Times New Roman"/>
                <a:cs typeface="Times New Roman"/>
              </a:rPr>
              <a:t>as you proceeded between the two points?</a:t>
            </a:r>
          </a:p>
          <a:p>
            <a:r>
              <a:rPr lang="en-US" sz="2000" dirty="0">
                <a:solidFill>
                  <a:srgbClr val="000000"/>
                </a:solidFill>
                <a:latin typeface="Times New Roman"/>
                <a:cs typeface="Times New Roman"/>
              </a:rPr>
              <a:t>(And the answer to that question is, “Yes, definitely very cool.”)</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50" name="Object 21"/>
          <p:cNvGraphicFramePr>
            <a:graphicFrameLocks noChangeAspect="1"/>
          </p:cNvGraphicFramePr>
          <p:nvPr>
            <p:extLst>
              <p:ext uri="{D42A27DB-BD31-4B8C-83A1-F6EECF244321}">
                <p14:modId xmlns:p14="http://schemas.microsoft.com/office/powerpoint/2010/main" val="2992019659"/>
              </p:ext>
            </p:extLst>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1033348" name="Equation" r:id="rId3" imgW="660400" imgH="203200" progId="Equation.DSMT4">
                  <p:embed/>
                </p:oleObj>
              </mc:Choice>
              <mc:Fallback>
                <p:oleObj name="Equation" r:id="rId3" imgW="6604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extLst>
              <p:ext uri="{D42A27DB-BD31-4B8C-83A1-F6EECF244321}">
                <p14:modId xmlns:p14="http://schemas.microsoft.com/office/powerpoint/2010/main" val="1438270885"/>
              </p:ext>
            </p:extLst>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1033349" name="Equation" r:id="rId5" imgW="647700" imgH="203200" progId="Equation.DSMT4">
                  <p:embed/>
                </p:oleObj>
              </mc:Choice>
              <mc:Fallback>
                <p:oleObj name="Equation" r:id="rId5" imgW="6477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63024" y="4243665"/>
            <a:ext cx="8601576" cy="1138773"/>
          </a:xfrm>
          <a:prstGeom prst="rect">
            <a:avLst/>
          </a:prstGeom>
          <a:noFill/>
        </p:spPr>
        <p:txBody>
          <a:bodyPr wrap="square" rtlCol="0">
            <a:spAutoFit/>
          </a:bodyPr>
          <a:lstStyle/>
          <a:p>
            <a:r>
              <a:rPr lang="en-US" sz="2800" dirty="0">
                <a:solidFill>
                  <a:srgbClr val="FF0000"/>
                </a:solidFill>
                <a:latin typeface="Apple Chancery"/>
                <a:cs typeface="Apple Chancery"/>
              </a:rPr>
              <a:t>Well, </a:t>
            </a:r>
            <a:r>
              <a:rPr lang="en-US" sz="2000" dirty="0">
                <a:solidFill>
                  <a:srgbClr val="000000"/>
                </a:solidFill>
                <a:latin typeface="Times New Roman"/>
                <a:cs typeface="Times New Roman"/>
              </a:rPr>
              <a:t>that’s exactly what we stumbled onto when we did the work calculation using the conventional         approach on on gravity.  Because looking at our solution, we got:</a:t>
            </a:r>
          </a:p>
        </p:txBody>
      </p:sp>
      <p:graphicFrame>
        <p:nvGraphicFramePr>
          <p:cNvPr id="24" name="Object 23"/>
          <p:cNvGraphicFramePr>
            <a:graphicFrameLocks noChangeAspect="1"/>
          </p:cNvGraphicFramePr>
          <p:nvPr>
            <p:extLst>
              <p:ext uri="{D42A27DB-BD31-4B8C-83A1-F6EECF244321}">
                <p14:modId xmlns:p14="http://schemas.microsoft.com/office/powerpoint/2010/main" val="2577643351"/>
              </p:ext>
            </p:extLst>
          </p:nvPr>
        </p:nvGraphicFramePr>
        <p:xfrm>
          <a:off x="2998789" y="5285896"/>
          <a:ext cx="2424113" cy="407987"/>
        </p:xfrm>
        <a:graphic>
          <a:graphicData uri="http://schemas.openxmlformats.org/presentationml/2006/ole">
            <mc:AlternateContent xmlns:mc="http://schemas.openxmlformats.org/markup-compatibility/2006">
              <mc:Choice xmlns:v="urn:schemas-microsoft-com:vml" Requires="v">
                <p:oleObj spid="_x0000_s1033350" name="Equation" r:id="rId7" imgW="1498600" imgH="254000" progId="Equation.DSMT4">
                  <p:embed/>
                </p:oleObj>
              </mc:Choice>
              <mc:Fallback>
                <p:oleObj name="Equation" r:id="rId7" imgW="1498600" imgH="254000" progId="Equation.DSMT4">
                  <p:embed/>
                  <p:pic>
                    <p:nvPicPr>
                      <p:cNvPr id="0" name=""/>
                      <p:cNvPicPr/>
                      <p:nvPr/>
                    </p:nvPicPr>
                    <p:blipFill>
                      <a:blip r:embed="rId8"/>
                      <a:stretch>
                        <a:fillRect/>
                      </a:stretch>
                    </p:blipFill>
                    <p:spPr>
                      <a:xfrm>
                        <a:off x="2998789" y="5285896"/>
                        <a:ext cx="2424113" cy="407987"/>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239118889"/>
              </p:ext>
            </p:extLst>
          </p:nvPr>
        </p:nvGraphicFramePr>
        <p:xfrm>
          <a:off x="4764088" y="1833563"/>
          <a:ext cx="282575" cy="342900"/>
        </p:xfrm>
        <a:graphic>
          <a:graphicData uri="http://schemas.openxmlformats.org/presentationml/2006/ole">
            <mc:AlternateContent xmlns:mc="http://schemas.openxmlformats.org/markup-compatibility/2006">
              <mc:Choice xmlns:v="urn:schemas-microsoft-com:vml" Requires="v">
                <p:oleObj spid="_x0000_s1033351" name="Equation" r:id="rId9" imgW="165100" imgH="203200" progId="Equation.DSMT4">
                  <p:embed/>
                </p:oleObj>
              </mc:Choice>
              <mc:Fallback>
                <p:oleObj name="Equation" r:id="rId9" imgW="165100" imgH="203200" progId="Equation.DSMT4">
                  <p:embed/>
                  <p:pic>
                    <p:nvPicPr>
                      <p:cNvPr id="0" name=""/>
                      <p:cNvPicPr/>
                      <p:nvPr/>
                    </p:nvPicPr>
                    <p:blipFill>
                      <a:blip r:embed="rId10"/>
                      <a:stretch>
                        <a:fillRect/>
                      </a:stretch>
                    </p:blipFill>
                    <p:spPr>
                      <a:xfrm>
                        <a:off x="4764088" y="1833563"/>
                        <a:ext cx="282575" cy="342900"/>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982699563"/>
              </p:ext>
            </p:extLst>
          </p:nvPr>
        </p:nvGraphicFramePr>
        <p:xfrm>
          <a:off x="2044700" y="2130425"/>
          <a:ext cx="300038" cy="339725"/>
        </p:xfrm>
        <a:graphic>
          <a:graphicData uri="http://schemas.openxmlformats.org/presentationml/2006/ole">
            <mc:AlternateContent xmlns:mc="http://schemas.openxmlformats.org/markup-compatibility/2006">
              <mc:Choice xmlns:v="urn:schemas-microsoft-com:vml" Requires="v">
                <p:oleObj spid="_x0000_s1033352" name="Equation" r:id="rId11" imgW="177800" imgH="203200" progId="Equation.DSMT4">
                  <p:embed/>
                </p:oleObj>
              </mc:Choice>
              <mc:Fallback>
                <p:oleObj name="Equation" r:id="rId11" imgW="177800" imgH="203200" progId="Equation.DSMT4">
                  <p:embed/>
                  <p:pic>
                    <p:nvPicPr>
                      <p:cNvPr id="0" name=""/>
                      <p:cNvPicPr/>
                      <p:nvPr/>
                    </p:nvPicPr>
                    <p:blipFill>
                      <a:blip r:embed="rId12"/>
                      <a:stretch>
                        <a:fillRect/>
                      </a:stretch>
                    </p:blipFill>
                    <p:spPr>
                      <a:xfrm>
                        <a:off x="2044700" y="2130425"/>
                        <a:ext cx="300038" cy="3397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541027958"/>
              </p:ext>
            </p:extLst>
          </p:nvPr>
        </p:nvGraphicFramePr>
        <p:xfrm>
          <a:off x="2690814" y="4692928"/>
          <a:ext cx="514350" cy="319087"/>
        </p:xfrm>
        <a:graphic>
          <a:graphicData uri="http://schemas.openxmlformats.org/presentationml/2006/ole">
            <mc:AlternateContent xmlns:mc="http://schemas.openxmlformats.org/markup-compatibility/2006">
              <mc:Choice xmlns:v="urn:schemas-microsoft-com:vml" Requires="v">
                <p:oleObj spid="_x0000_s1033353" name="Equation" r:id="rId13" imgW="304800" imgH="190500" progId="Equation.DSMT4">
                  <p:embed/>
                </p:oleObj>
              </mc:Choice>
              <mc:Fallback>
                <p:oleObj name="Equation" r:id="rId13" imgW="304800" imgH="190500" progId="Equation.DSMT4">
                  <p:embed/>
                  <p:pic>
                    <p:nvPicPr>
                      <p:cNvPr id="0" name=""/>
                      <p:cNvPicPr/>
                      <p:nvPr/>
                    </p:nvPicPr>
                    <p:blipFill>
                      <a:blip r:embed="rId14"/>
                      <a:stretch>
                        <a:fillRect/>
                      </a:stretch>
                    </p:blipFill>
                    <p:spPr>
                      <a:xfrm>
                        <a:off x="2690814" y="4692928"/>
                        <a:ext cx="514350" cy="319087"/>
                      </a:xfrm>
                      <a:prstGeom prst="rect">
                        <a:avLst/>
                      </a:prstGeom>
                    </p:spPr>
                  </p:pic>
                </p:oleObj>
              </mc:Fallback>
            </mc:AlternateContent>
          </a:graphicData>
        </a:graphic>
      </p:graphicFrame>
      <p:graphicFrame>
        <p:nvGraphicFramePr>
          <p:cNvPr id="35" name="Object 34"/>
          <p:cNvGraphicFramePr>
            <a:graphicFrameLocks noChangeAspect="1"/>
          </p:cNvGraphicFramePr>
          <p:nvPr>
            <p:extLst>
              <p:ext uri="{D42A27DB-BD31-4B8C-83A1-F6EECF244321}">
                <p14:modId xmlns:p14="http://schemas.microsoft.com/office/powerpoint/2010/main" val="1790003918"/>
              </p:ext>
            </p:extLst>
          </p:nvPr>
        </p:nvGraphicFramePr>
        <p:xfrm>
          <a:off x="884238" y="5938838"/>
          <a:ext cx="555625" cy="285750"/>
        </p:xfrm>
        <a:graphic>
          <a:graphicData uri="http://schemas.openxmlformats.org/presentationml/2006/ole">
            <mc:AlternateContent xmlns:mc="http://schemas.openxmlformats.org/markup-compatibility/2006">
              <mc:Choice xmlns:v="urn:schemas-microsoft-com:vml" Requires="v">
                <p:oleObj spid="_x0000_s1033354" name="Equation" r:id="rId15" imgW="317500" imgH="165100" progId="Equation.DSMT4">
                  <p:embed/>
                </p:oleObj>
              </mc:Choice>
              <mc:Fallback>
                <p:oleObj name="Equation" r:id="rId15" imgW="317500" imgH="165100" progId="Equation.DSMT4">
                  <p:embed/>
                  <p:pic>
                    <p:nvPicPr>
                      <p:cNvPr id="0" name=""/>
                      <p:cNvPicPr/>
                      <p:nvPr/>
                    </p:nvPicPr>
                    <p:blipFill>
                      <a:blip r:embed="rId16"/>
                      <a:stretch>
                        <a:fillRect/>
                      </a:stretch>
                    </p:blipFill>
                    <p:spPr>
                      <a:xfrm>
                        <a:off x="884238" y="5938838"/>
                        <a:ext cx="555625" cy="285750"/>
                      </a:xfrm>
                      <a:prstGeom prst="rect">
                        <a:avLst/>
                      </a:prstGeom>
                    </p:spPr>
                  </p:pic>
                </p:oleObj>
              </mc:Fallback>
            </mc:AlternateContent>
          </a:graphicData>
        </a:graphic>
      </p:graphicFrame>
      <p:graphicFrame>
        <p:nvGraphicFramePr>
          <p:cNvPr id="37" name="Object 2"/>
          <p:cNvGraphicFramePr>
            <a:graphicFrameLocks noChangeAspect="1"/>
          </p:cNvGraphicFramePr>
          <p:nvPr>
            <p:extLst>
              <p:ext uri="{D42A27DB-BD31-4B8C-83A1-F6EECF244321}">
                <p14:modId xmlns:p14="http://schemas.microsoft.com/office/powerpoint/2010/main" val="1268375399"/>
              </p:ext>
            </p:extLst>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1033355" name="Equation" r:id="rId17" imgW="165100" imgH="203200" progId="Equation.DSMT4">
                  <p:embed/>
                </p:oleObj>
              </mc:Choice>
              <mc:Fallback>
                <p:oleObj name="Equation" r:id="rId17" imgW="165100" imgH="203200" progId="Equation.DSMT4">
                  <p:embed/>
                  <p:pic>
                    <p:nvPicPr>
                      <p:cNvPr id="0" name=""/>
                      <p:cNvPicPr>
                        <a:picLocks noChangeAspect="1" noChangeArrowheads="1"/>
                      </p:cNvPicPr>
                      <p:nvPr/>
                    </p:nvPicPr>
                    <p:blipFill>
                      <a:blip r:embed="rId18"/>
                      <a:srcRect/>
                      <a:stretch>
                        <a:fillRect/>
                      </a:stretch>
                    </p:blipFill>
                    <p:spPr bwMode="auto">
                      <a:xfrm>
                        <a:off x="7702551" y="3513415"/>
                        <a:ext cx="301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Object 20"/>
          <p:cNvGraphicFramePr>
            <a:graphicFrameLocks noChangeAspect="1"/>
          </p:cNvGraphicFramePr>
          <p:nvPr>
            <p:extLst>
              <p:ext uri="{D42A27DB-BD31-4B8C-83A1-F6EECF244321}">
                <p14:modId xmlns:p14="http://schemas.microsoft.com/office/powerpoint/2010/main" val="1609833659"/>
              </p:ext>
            </p:extLst>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1033356" name="Equation" r:id="rId19" imgW="177800" imgH="203200" progId="Equation.DSMT4">
                  <p:embed/>
                </p:oleObj>
              </mc:Choice>
              <mc:Fallback>
                <p:oleObj name="Equation" r:id="rId19" imgW="177800" imgH="203200" progId="Equation.DSMT4">
                  <p:embed/>
                  <p:pic>
                    <p:nvPicPr>
                      <p:cNvPr id="0" name=""/>
                      <p:cNvPicPr>
                        <a:picLocks noChangeAspect="1" noChangeArrowheads="1"/>
                      </p:cNvPicPr>
                      <p:nvPr/>
                    </p:nvPicPr>
                    <p:blipFill>
                      <a:blip r:embed="rId20"/>
                      <a:srcRect/>
                      <a:stretch>
                        <a:fillRect/>
                      </a:stretch>
                    </p:blipFill>
                    <p:spPr bwMode="auto">
                      <a:xfrm>
                        <a:off x="8443914" y="2492652"/>
                        <a:ext cx="3254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2742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34.)</a:t>
            </a:r>
          </a:p>
        </p:txBody>
      </p:sp>
      <p:sp>
        <p:nvSpPr>
          <p:cNvPr id="38" name="TextBox 37"/>
          <p:cNvSpPr txBox="1"/>
          <p:nvPr/>
        </p:nvSpPr>
        <p:spPr>
          <a:xfrm>
            <a:off x="263024" y="373161"/>
            <a:ext cx="4982078" cy="2431435"/>
          </a:xfrm>
          <a:prstGeom prst="rect">
            <a:avLst/>
          </a:prstGeom>
          <a:noFill/>
        </p:spPr>
        <p:txBody>
          <a:bodyPr wrap="square" rtlCol="0">
            <a:spAutoFit/>
          </a:bodyPr>
          <a:lstStyle/>
          <a:p>
            <a:r>
              <a:rPr lang="en-US" sz="3200" dirty="0">
                <a:solidFill>
                  <a:srgbClr val="FF0000"/>
                </a:solidFill>
                <a:latin typeface="Apple Chancery"/>
                <a:cs typeface="Apple Chancery"/>
              </a:rPr>
              <a:t>Functions </a:t>
            </a:r>
            <a:r>
              <a:rPr lang="en-US" sz="2000" dirty="0">
                <a:solidFill>
                  <a:srgbClr val="000000"/>
                </a:solidFill>
                <a:latin typeface="Times New Roman"/>
                <a:cs typeface="Times New Roman"/>
              </a:rPr>
              <a:t>that do this kind of thing, that allow you to determine </a:t>
            </a:r>
            <a:r>
              <a:rPr lang="en-US" sz="2000" dirty="0">
                <a:solidFill>
                  <a:srgbClr val="FF0000"/>
                </a:solidFill>
                <a:latin typeface="Times New Roman"/>
                <a:cs typeface="Times New Roman"/>
              </a:rPr>
              <a:t>how much work a conservative force field </a:t>
            </a:r>
            <a:r>
              <a:rPr lang="en-US" sz="2000" dirty="0">
                <a:solidFill>
                  <a:srgbClr val="000000"/>
                </a:solidFill>
                <a:latin typeface="Times New Roman"/>
                <a:cs typeface="Times New Roman"/>
              </a:rPr>
              <a:t>does on a body moving from one point to another in the field simply by evaluating the function at the endpoints of the displacement, are called </a:t>
            </a:r>
            <a:r>
              <a:rPr lang="en-US" sz="2000" dirty="0">
                <a:solidFill>
                  <a:srgbClr val="FF0000"/>
                </a:solidFill>
                <a:latin typeface="Apple Chancery"/>
                <a:cs typeface="Apple Chancery"/>
              </a:rPr>
              <a:t>POTENTIAL ENERGY FUNCTIONS</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50" name="Object 21"/>
          <p:cNvGraphicFramePr>
            <a:graphicFrameLocks noChangeAspect="1"/>
          </p:cNvGraphicFramePr>
          <p:nvPr>
            <p:extLst>
              <p:ext uri="{D42A27DB-BD31-4B8C-83A1-F6EECF244321}">
                <p14:modId xmlns:p14="http://schemas.microsoft.com/office/powerpoint/2010/main" val="237646543"/>
              </p:ext>
            </p:extLst>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321251" name="Equation" r:id="rId3" imgW="660400" imgH="203200" progId="Equation.DSMT4">
                  <p:embed/>
                </p:oleObj>
              </mc:Choice>
              <mc:Fallback>
                <p:oleObj name="Equation" r:id="rId3" imgW="660400" imgH="2032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extLst>
              <p:ext uri="{D42A27DB-BD31-4B8C-83A1-F6EECF244321}">
                <p14:modId xmlns:p14="http://schemas.microsoft.com/office/powerpoint/2010/main" val="2102733475"/>
              </p:ext>
            </p:extLst>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321252" name="Equation" r:id="rId5" imgW="647700" imgH="203200" progId="Equation.DSMT4">
                  <p:embed/>
                </p:oleObj>
              </mc:Choice>
              <mc:Fallback>
                <p:oleObj name="Equation" r:id="rId5" imgW="647700" imgH="203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63024" y="3074928"/>
            <a:ext cx="5159878" cy="1446550"/>
          </a:xfrm>
          <a:prstGeom prst="rect">
            <a:avLst/>
          </a:prstGeom>
          <a:noFill/>
        </p:spPr>
        <p:txBody>
          <a:bodyPr wrap="square" rtlCol="0">
            <a:spAutoFit/>
          </a:bodyPr>
          <a:lstStyle/>
          <a:p>
            <a:r>
              <a:rPr lang="en-US" sz="2800" dirty="0">
                <a:solidFill>
                  <a:srgbClr val="FF0000"/>
                </a:solidFill>
                <a:latin typeface="Apple Chancery"/>
                <a:cs typeface="Apple Chancery"/>
              </a:rPr>
              <a:t>The symbol </a:t>
            </a:r>
            <a:r>
              <a:rPr lang="en-US" sz="2000" dirty="0">
                <a:solidFill>
                  <a:srgbClr val="000000"/>
                </a:solidFill>
                <a:latin typeface="Times New Roman"/>
                <a:cs typeface="Times New Roman"/>
              </a:rPr>
              <a:t>used for potential energy functions is a </a:t>
            </a:r>
            <a:r>
              <a:rPr lang="en-US" sz="2000" dirty="0">
                <a:solidFill>
                  <a:srgbClr val="FF0000"/>
                </a:solidFill>
                <a:latin typeface="Times New Roman"/>
                <a:cs typeface="Times New Roman"/>
              </a:rPr>
              <a:t>U</a:t>
            </a:r>
            <a:r>
              <a:rPr lang="en-US" sz="2000" dirty="0">
                <a:solidFill>
                  <a:srgbClr val="000000"/>
                </a:solidFill>
                <a:latin typeface="Times New Roman"/>
                <a:cs typeface="Times New Roman"/>
              </a:rPr>
              <a:t>, and the </a:t>
            </a:r>
            <a:r>
              <a:rPr lang="en-US" sz="2000" i="1" dirty="0">
                <a:solidFill>
                  <a:srgbClr val="0000FF"/>
                </a:solidFill>
                <a:latin typeface="Times New Roman"/>
                <a:cs typeface="Times New Roman"/>
              </a:rPr>
              <a:t>potential energy function </a:t>
            </a:r>
            <a:r>
              <a:rPr lang="en-US" sz="2000" dirty="0">
                <a:solidFill>
                  <a:srgbClr val="FF0000"/>
                </a:solidFill>
                <a:latin typeface="Times New Roman"/>
                <a:cs typeface="Times New Roman"/>
              </a:rPr>
              <a:t>for gravity </a:t>
            </a:r>
            <a:r>
              <a:rPr lang="en-US" sz="2000" dirty="0">
                <a:solidFill>
                  <a:srgbClr val="0000FF"/>
                </a:solidFill>
                <a:latin typeface="Times New Roman"/>
                <a:cs typeface="Times New Roman"/>
              </a:rPr>
              <a:t>when </a:t>
            </a:r>
            <a:r>
              <a:rPr lang="en-US" sz="2000" dirty="0">
                <a:solidFill>
                  <a:srgbClr val="FF0000"/>
                </a:solidFill>
                <a:latin typeface="Times New Roman"/>
                <a:cs typeface="Times New Roman"/>
              </a:rPr>
              <a:t>near</a:t>
            </a:r>
            <a:r>
              <a:rPr lang="en-US" sz="2000" dirty="0">
                <a:solidFill>
                  <a:srgbClr val="0000FF"/>
                </a:solidFill>
                <a:latin typeface="Times New Roman"/>
                <a:cs typeface="Times New Roman"/>
              </a:rPr>
              <a:t> the </a:t>
            </a:r>
            <a:r>
              <a:rPr lang="en-US" sz="2000" dirty="0">
                <a:solidFill>
                  <a:srgbClr val="FF0000"/>
                </a:solidFill>
                <a:latin typeface="Times New Roman"/>
                <a:cs typeface="Times New Roman"/>
              </a:rPr>
              <a:t>earth’s surface </a:t>
            </a:r>
            <a:r>
              <a:rPr lang="en-US" sz="2000" dirty="0">
                <a:latin typeface="Times New Roman"/>
                <a:cs typeface="Times New Roman"/>
              </a:rPr>
              <a:t>is</a:t>
            </a:r>
            <a:r>
              <a:rPr lang="en-US" sz="2000" dirty="0">
                <a:solidFill>
                  <a:srgbClr val="000000"/>
                </a:solidFill>
                <a:latin typeface="Times New Roman"/>
                <a:cs typeface="Times New Roman"/>
              </a:rPr>
              <a:t>:</a:t>
            </a:r>
          </a:p>
        </p:txBody>
      </p:sp>
      <p:graphicFrame>
        <p:nvGraphicFramePr>
          <p:cNvPr id="24" name="Object 23"/>
          <p:cNvGraphicFramePr>
            <a:graphicFrameLocks noChangeAspect="1"/>
          </p:cNvGraphicFramePr>
          <p:nvPr>
            <p:extLst>
              <p:ext uri="{D42A27DB-BD31-4B8C-83A1-F6EECF244321}">
                <p14:modId xmlns:p14="http://schemas.microsoft.com/office/powerpoint/2010/main" val="4178831653"/>
              </p:ext>
            </p:extLst>
          </p:nvPr>
        </p:nvGraphicFramePr>
        <p:xfrm>
          <a:off x="2377490" y="4381500"/>
          <a:ext cx="1588085" cy="482878"/>
        </p:xfrm>
        <a:graphic>
          <a:graphicData uri="http://schemas.openxmlformats.org/presentationml/2006/ole">
            <mc:AlternateContent xmlns:mc="http://schemas.openxmlformats.org/markup-compatibility/2006">
              <mc:Choice xmlns:v="urn:schemas-microsoft-com:vml" Requires="v">
                <p:oleObj spid="_x0000_s321253" name="Equation" r:id="rId7" imgW="749300" imgH="228600" progId="Equation.DSMT4">
                  <p:embed/>
                </p:oleObj>
              </mc:Choice>
              <mc:Fallback>
                <p:oleObj name="Equation" r:id="rId7" imgW="749300" imgH="228600" progId="Equation.DSMT4">
                  <p:embed/>
                  <p:pic>
                    <p:nvPicPr>
                      <p:cNvPr id="0" name=""/>
                      <p:cNvPicPr/>
                      <p:nvPr/>
                    </p:nvPicPr>
                    <p:blipFill>
                      <a:blip r:embed="rId8"/>
                      <a:stretch>
                        <a:fillRect/>
                      </a:stretch>
                    </p:blipFill>
                    <p:spPr>
                      <a:xfrm>
                        <a:off x="2377490" y="4381500"/>
                        <a:ext cx="1588085" cy="482878"/>
                      </a:xfrm>
                      <a:prstGeom prst="rect">
                        <a:avLst/>
                      </a:prstGeom>
                    </p:spPr>
                  </p:pic>
                </p:oleObj>
              </mc:Fallback>
            </mc:AlternateContent>
          </a:graphicData>
        </a:graphic>
      </p:graphicFrame>
      <p:sp>
        <p:nvSpPr>
          <p:cNvPr id="21" name="TextBox 20"/>
          <p:cNvSpPr txBox="1"/>
          <p:nvPr/>
        </p:nvSpPr>
        <p:spPr>
          <a:xfrm>
            <a:off x="263024" y="4891941"/>
            <a:ext cx="8665076" cy="830997"/>
          </a:xfrm>
          <a:prstGeom prst="rect">
            <a:avLst/>
          </a:prstGeom>
          <a:noFill/>
        </p:spPr>
        <p:txBody>
          <a:bodyPr wrap="square" rtlCol="0">
            <a:spAutoFit/>
          </a:bodyPr>
          <a:lstStyle/>
          <a:p>
            <a:r>
              <a:rPr lang="en-US" sz="2800" dirty="0">
                <a:solidFill>
                  <a:srgbClr val="FF0000"/>
                </a:solidFill>
                <a:latin typeface="Apple Chancery"/>
                <a:cs typeface="Apple Chancery"/>
              </a:rPr>
              <a:t>Furthermore, </a:t>
            </a:r>
            <a:r>
              <a:rPr lang="en-US" sz="2000" dirty="0">
                <a:solidFill>
                  <a:srgbClr val="000000"/>
                </a:solidFill>
                <a:latin typeface="Times New Roman"/>
                <a:cs typeface="Times New Roman"/>
              </a:rPr>
              <a:t>the relationship between </a:t>
            </a:r>
            <a:r>
              <a:rPr lang="en-US" sz="2000" i="1" dirty="0">
                <a:solidFill>
                  <a:srgbClr val="0000FF"/>
                </a:solidFill>
                <a:latin typeface="Times New Roman"/>
                <a:cs typeface="Times New Roman"/>
              </a:rPr>
              <a:t>potential energy functions </a:t>
            </a:r>
            <a:r>
              <a:rPr lang="en-US" sz="2000" dirty="0">
                <a:solidFill>
                  <a:srgbClr val="000000"/>
                </a:solidFill>
                <a:latin typeface="Times New Roman"/>
                <a:cs typeface="Times New Roman"/>
              </a:rPr>
              <a:t>and </a:t>
            </a:r>
            <a:r>
              <a:rPr lang="en-US" sz="2000" i="1" dirty="0">
                <a:solidFill>
                  <a:srgbClr val="0000FF"/>
                </a:solidFill>
                <a:latin typeface="Times New Roman"/>
                <a:cs typeface="Times New Roman"/>
              </a:rPr>
              <a:t>work</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calculations is:</a:t>
            </a:r>
          </a:p>
        </p:txBody>
      </p:sp>
      <p:graphicFrame>
        <p:nvGraphicFramePr>
          <p:cNvPr id="22" name="Object 21"/>
          <p:cNvGraphicFramePr>
            <a:graphicFrameLocks noChangeAspect="1"/>
          </p:cNvGraphicFramePr>
          <p:nvPr>
            <p:extLst>
              <p:ext uri="{D42A27DB-BD31-4B8C-83A1-F6EECF244321}">
                <p14:modId xmlns:p14="http://schemas.microsoft.com/office/powerpoint/2010/main" val="2906123234"/>
              </p:ext>
            </p:extLst>
          </p:nvPr>
        </p:nvGraphicFramePr>
        <p:xfrm>
          <a:off x="3375025" y="5614988"/>
          <a:ext cx="2152650" cy="428625"/>
        </p:xfrm>
        <a:graphic>
          <a:graphicData uri="http://schemas.openxmlformats.org/presentationml/2006/ole">
            <mc:AlternateContent xmlns:mc="http://schemas.openxmlformats.org/markup-compatibility/2006">
              <mc:Choice xmlns:v="urn:schemas-microsoft-com:vml" Requires="v">
                <p:oleObj spid="_x0000_s321254" name="Equation" r:id="rId9" imgW="1016000" imgH="203200" progId="Equation.DSMT4">
                  <p:embed/>
                </p:oleObj>
              </mc:Choice>
              <mc:Fallback>
                <p:oleObj name="Equation" r:id="rId9" imgW="1016000" imgH="203200" progId="Equation.DSMT4">
                  <p:embed/>
                  <p:pic>
                    <p:nvPicPr>
                      <p:cNvPr id="0" name=""/>
                      <p:cNvPicPr/>
                      <p:nvPr/>
                    </p:nvPicPr>
                    <p:blipFill>
                      <a:blip r:embed="rId10"/>
                      <a:stretch>
                        <a:fillRect/>
                      </a:stretch>
                    </p:blipFill>
                    <p:spPr>
                      <a:xfrm>
                        <a:off x="3375025" y="5614988"/>
                        <a:ext cx="2152650" cy="428625"/>
                      </a:xfrm>
                      <a:prstGeom prst="rect">
                        <a:avLst/>
                      </a:prstGeom>
                    </p:spPr>
                  </p:pic>
                </p:oleObj>
              </mc:Fallback>
            </mc:AlternateContent>
          </a:graphicData>
        </a:graphic>
      </p:graphicFrame>
      <p:graphicFrame>
        <p:nvGraphicFramePr>
          <p:cNvPr id="25" name="Object 2"/>
          <p:cNvGraphicFramePr>
            <a:graphicFrameLocks noChangeAspect="1"/>
          </p:cNvGraphicFramePr>
          <p:nvPr>
            <p:extLst>
              <p:ext uri="{D42A27DB-BD31-4B8C-83A1-F6EECF244321}">
                <p14:modId xmlns:p14="http://schemas.microsoft.com/office/powerpoint/2010/main" val="1268375399"/>
              </p:ext>
            </p:extLst>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321255" name="Equation" r:id="rId11" imgW="165100" imgH="203200" progId="Equation.DSMT4">
                  <p:embed/>
                </p:oleObj>
              </mc:Choice>
              <mc:Fallback>
                <p:oleObj name="Equation" r:id="rId11" imgW="165100" imgH="203200" progId="Equation.DSMT4">
                  <p:embed/>
                  <p:pic>
                    <p:nvPicPr>
                      <p:cNvPr id="0" name=""/>
                      <p:cNvPicPr>
                        <a:picLocks noChangeAspect="1" noChangeArrowheads="1"/>
                      </p:cNvPicPr>
                      <p:nvPr/>
                    </p:nvPicPr>
                    <p:blipFill>
                      <a:blip r:embed="rId12"/>
                      <a:srcRect/>
                      <a:stretch>
                        <a:fillRect/>
                      </a:stretch>
                    </p:blipFill>
                    <p:spPr bwMode="auto">
                      <a:xfrm>
                        <a:off x="7702551" y="3513415"/>
                        <a:ext cx="301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0"/>
          <p:cNvGraphicFramePr>
            <a:graphicFrameLocks noChangeAspect="1"/>
          </p:cNvGraphicFramePr>
          <p:nvPr>
            <p:extLst>
              <p:ext uri="{D42A27DB-BD31-4B8C-83A1-F6EECF244321}">
                <p14:modId xmlns:p14="http://schemas.microsoft.com/office/powerpoint/2010/main" val="1609833659"/>
              </p:ext>
            </p:extLst>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321256" name="Equation" r:id="rId13" imgW="177800" imgH="203200" progId="Equation.DSMT4">
                  <p:embed/>
                </p:oleObj>
              </mc:Choice>
              <mc:Fallback>
                <p:oleObj name="Equation" r:id="rId13" imgW="177800" imgH="203200" progId="Equation.DSMT4">
                  <p:embed/>
                  <p:pic>
                    <p:nvPicPr>
                      <p:cNvPr id="0" name=""/>
                      <p:cNvPicPr>
                        <a:picLocks noChangeAspect="1" noChangeArrowheads="1"/>
                      </p:cNvPicPr>
                      <p:nvPr/>
                    </p:nvPicPr>
                    <p:blipFill>
                      <a:blip r:embed="rId14"/>
                      <a:srcRect/>
                      <a:stretch>
                        <a:fillRect/>
                      </a:stretch>
                    </p:blipFill>
                    <p:spPr bwMode="auto">
                      <a:xfrm>
                        <a:off x="8443914" y="2492652"/>
                        <a:ext cx="3254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361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35.)</a:t>
            </a:r>
          </a:p>
        </p:txBody>
      </p:sp>
      <p:sp>
        <p:nvSpPr>
          <p:cNvPr id="38" name="TextBox 37"/>
          <p:cNvSpPr txBox="1"/>
          <p:nvPr/>
        </p:nvSpPr>
        <p:spPr>
          <a:xfrm>
            <a:off x="263024" y="373161"/>
            <a:ext cx="4982078" cy="1200329"/>
          </a:xfrm>
          <a:prstGeom prst="rect">
            <a:avLst/>
          </a:prstGeom>
          <a:noFill/>
        </p:spPr>
        <p:txBody>
          <a:bodyPr wrap="square" rtlCol="0">
            <a:spAutoFit/>
          </a:bodyPr>
          <a:lstStyle/>
          <a:p>
            <a:r>
              <a:rPr lang="en-US" sz="3200" dirty="0">
                <a:solidFill>
                  <a:srgbClr val="FF0000"/>
                </a:solidFill>
                <a:latin typeface="Apple Chancery"/>
                <a:cs typeface="Apple Chancery"/>
              </a:rPr>
              <a:t>So using </a:t>
            </a:r>
            <a:r>
              <a:rPr lang="en-US" sz="2000" dirty="0">
                <a:solidFill>
                  <a:srgbClr val="000000"/>
                </a:solidFill>
                <a:latin typeface="Times New Roman"/>
                <a:cs typeface="Times New Roman"/>
              </a:rPr>
              <a:t>our </a:t>
            </a:r>
            <a:r>
              <a:rPr lang="en-US" sz="2000" i="1" dirty="0">
                <a:solidFill>
                  <a:srgbClr val="0000FF"/>
                </a:solidFill>
                <a:latin typeface="Times New Roman"/>
                <a:cs typeface="Times New Roman"/>
              </a:rPr>
              <a:t>potential energy function </a:t>
            </a:r>
            <a:r>
              <a:rPr lang="en-US" sz="2000" dirty="0">
                <a:solidFill>
                  <a:srgbClr val="0000FF"/>
                </a:solidFill>
                <a:latin typeface="Times New Roman"/>
                <a:cs typeface="Times New Roman"/>
              </a:rPr>
              <a:t>for gravity </a:t>
            </a:r>
            <a:r>
              <a:rPr lang="en-US" sz="2000" dirty="0">
                <a:solidFill>
                  <a:srgbClr val="000000"/>
                </a:solidFill>
                <a:latin typeface="Times New Roman"/>
                <a:cs typeface="Times New Roman"/>
              </a:rPr>
              <a:t>(near the surface of the earth) on our ball problem, we could write:</a:t>
            </a:r>
            <a:endParaRPr lang="en-US" sz="2400" dirty="0">
              <a:latin typeface="Apple Chancery"/>
              <a:cs typeface="Apple Chancery"/>
            </a:endParaRPr>
          </a:p>
        </p:txBody>
      </p:sp>
      <p:sp>
        <p:nvSpPr>
          <p:cNvPr id="3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42" name="Line 7"/>
          <p:cNvSpPr>
            <a:spLocks noChangeShapeType="1"/>
          </p:cNvSpPr>
          <p:nvPr/>
        </p:nvSpPr>
        <p:spPr bwMode="auto">
          <a:xfrm>
            <a:off x="7626351" y="3186390"/>
            <a:ext cx="0" cy="1096962"/>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3"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44" name="Oval 9"/>
          <p:cNvSpPr>
            <a:spLocks noChangeArrowheads="1"/>
          </p:cNvSpPr>
          <p:nvPr/>
        </p:nvSpPr>
        <p:spPr bwMode="auto">
          <a:xfrm>
            <a:off x="6823076" y="3141940"/>
            <a:ext cx="277813" cy="277812"/>
          </a:xfrm>
          <a:prstGeom prst="ellipse">
            <a:avLst/>
          </a:prstGeom>
          <a:solidFill>
            <a:srgbClr val="FF1916"/>
          </a:solidFill>
          <a:ln w="25400">
            <a:solidFill>
              <a:schemeClr val="tx1"/>
            </a:solidFill>
            <a:round/>
            <a:headEnd/>
            <a:tailEnd/>
          </a:ln>
        </p:spPr>
        <p:txBody>
          <a:bodyPr/>
          <a:lstStyle/>
          <a:p>
            <a:endParaRPr lang="en-US"/>
          </a:p>
        </p:txBody>
      </p:sp>
      <p:sp>
        <p:nvSpPr>
          <p:cNvPr id="47" name="Oval 11"/>
          <p:cNvSpPr>
            <a:spLocks noChangeArrowheads="1"/>
          </p:cNvSpPr>
          <p:nvPr/>
        </p:nvSpPr>
        <p:spPr bwMode="auto">
          <a:xfrm>
            <a:off x="6791326" y="1149627"/>
            <a:ext cx="277813" cy="277813"/>
          </a:xfrm>
          <a:prstGeom prst="ellipse">
            <a:avLst/>
          </a:prstGeom>
          <a:noFill/>
          <a:ln w="12700">
            <a:solidFill>
              <a:schemeClr val="tx1"/>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graphicFrame>
        <p:nvGraphicFramePr>
          <p:cNvPr id="48" name="Object 2"/>
          <p:cNvGraphicFramePr>
            <a:graphicFrameLocks noChangeAspect="1"/>
          </p:cNvGraphicFramePr>
          <p:nvPr>
            <p:extLst>
              <p:ext uri="{D42A27DB-BD31-4B8C-83A1-F6EECF244321}">
                <p14:modId xmlns:p14="http://schemas.microsoft.com/office/powerpoint/2010/main" val="2891918324"/>
              </p:ext>
            </p:extLst>
          </p:nvPr>
        </p:nvGraphicFramePr>
        <p:xfrm>
          <a:off x="7702551" y="3513415"/>
          <a:ext cx="301625" cy="369887"/>
        </p:xfrm>
        <a:graphic>
          <a:graphicData uri="http://schemas.openxmlformats.org/presentationml/2006/ole">
            <mc:AlternateContent xmlns:mc="http://schemas.openxmlformats.org/markup-compatibility/2006">
              <mc:Choice xmlns:v="urn:schemas-microsoft-com:vml" Requires="v">
                <p:oleObj spid="_x0000_s322530" name="Equation" r:id="rId3" imgW="165100" imgH="203200" progId="Equation.DSMT4">
                  <p:embed/>
                </p:oleObj>
              </mc:Choice>
              <mc:Fallback>
                <p:oleObj name="Equation" r:id="rId3" imgW="165100" imgH="203200" progId="Equation.DSMT4">
                  <p:embed/>
                  <p:pic>
                    <p:nvPicPr>
                      <p:cNvPr id="0" name=""/>
                      <p:cNvPicPr>
                        <a:picLocks noChangeAspect="1" noChangeArrowheads="1"/>
                      </p:cNvPicPr>
                      <p:nvPr/>
                    </p:nvPicPr>
                    <p:blipFill>
                      <a:blip r:embed="rId4"/>
                      <a:srcRect/>
                      <a:stretch>
                        <a:fillRect/>
                      </a:stretch>
                    </p:blipFill>
                    <p:spPr bwMode="auto">
                      <a:xfrm>
                        <a:off x="7702551" y="3513415"/>
                        <a:ext cx="301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9" name="Object 20"/>
          <p:cNvGraphicFramePr>
            <a:graphicFrameLocks noChangeAspect="1"/>
          </p:cNvGraphicFramePr>
          <p:nvPr>
            <p:extLst>
              <p:ext uri="{D42A27DB-BD31-4B8C-83A1-F6EECF244321}">
                <p14:modId xmlns:p14="http://schemas.microsoft.com/office/powerpoint/2010/main" val="743233392"/>
              </p:ext>
            </p:extLst>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322531" name="Equation" r:id="rId5" imgW="177800" imgH="203200" progId="Equation.DSMT4">
                  <p:embed/>
                </p:oleObj>
              </mc:Choice>
              <mc:Fallback>
                <p:oleObj name="Equation" r:id="rId5" imgW="177800" imgH="203200" progId="Equation.DSMT4">
                  <p:embed/>
                  <p:pic>
                    <p:nvPicPr>
                      <p:cNvPr id="0" name=""/>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 name="Object 21"/>
          <p:cNvGraphicFramePr>
            <a:graphicFrameLocks noChangeAspect="1"/>
          </p:cNvGraphicFramePr>
          <p:nvPr>
            <p:extLst>
              <p:ext uri="{D42A27DB-BD31-4B8C-83A1-F6EECF244321}">
                <p14:modId xmlns:p14="http://schemas.microsoft.com/office/powerpoint/2010/main" val="2304519241"/>
              </p:ext>
            </p:extLst>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322532" name="Equation" r:id="rId7" imgW="660400" imgH="203200" progId="Equation.DSMT4">
                  <p:embed/>
                </p:oleObj>
              </mc:Choice>
              <mc:Fallback>
                <p:oleObj name="Equation" r:id="rId7" imgW="660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2" name="Object 23"/>
          <p:cNvGraphicFramePr>
            <a:graphicFrameLocks noChangeAspect="1"/>
          </p:cNvGraphicFramePr>
          <p:nvPr>
            <p:extLst>
              <p:ext uri="{D42A27DB-BD31-4B8C-83A1-F6EECF244321}">
                <p14:modId xmlns:p14="http://schemas.microsoft.com/office/powerpoint/2010/main" val="2736409471"/>
              </p:ext>
            </p:extLst>
          </p:nvPr>
        </p:nvGraphicFramePr>
        <p:xfrm>
          <a:off x="7100889" y="2873653"/>
          <a:ext cx="1000125" cy="312737"/>
        </p:xfrm>
        <a:graphic>
          <a:graphicData uri="http://schemas.openxmlformats.org/presentationml/2006/ole">
            <mc:AlternateContent xmlns:mc="http://schemas.openxmlformats.org/markup-compatibility/2006">
              <mc:Choice xmlns:v="urn:schemas-microsoft-com:vml" Requires="v">
                <p:oleObj spid="_x0000_s322533" name="Equation" r:id="rId9" imgW="647700" imgH="203200" progId="Equation.DSMT4">
                  <p:embed/>
                </p:oleObj>
              </mc:Choice>
              <mc:Fallback>
                <p:oleObj name="Equation" r:id="rId9" imgW="6477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873653"/>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3" name="TextBox 22"/>
          <p:cNvSpPr txBox="1"/>
          <p:nvPr/>
        </p:nvSpPr>
        <p:spPr>
          <a:xfrm>
            <a:off x="263024" y="3074928"/>
            <a:ext cx="5159878" cy="1754327"/>
          </a:xfrm>
          <a:prstGeom prst="rect">
            <a:avLst/>
          </a:prstGeom>
          <a:noFill/>
        </p:spPr>
        <p:txBody>
          <a:bodyPr wrap="square" rtlCol="0">
            <a:spAutoFit/>
          </a:bodyPr>
          <a:lstStyle/>
          <a:p>
            <a:r>
              <a:rPr lang="en-US" sz="2800" dirty="0">
                <a:solidFill>
                  <a:srgbClr val="FF0000"/>
                </a:solidFill>
                <a:latin typeface="Apple Chancery"/>
                <a:cs typeface="Apple Chancery"/>
              </a:rPr>
              <a:t>In short, </a:t>
            </a:r>
            <a:r>
              <a:rPr lang="en-US" sz="2000" dirty="0">
                <a:solidFill>
                  <a:srgbClr val="000000"/>
                </a:solidFill>
                <a:latin typeface="Times New Roman"/>
                <a:cs typeface="Times New Roman"/>
              </a:rPr>
              <a:t>if you know a force field’s </a:t>
            </a:r>
            <a:r>
              <a:rPr lang="en-US" sz="2000" i="1" dirty="0">
                <a:solidFill>
                  <a:srgbClr val="0000FF"/>
                </a:solidFill>
                <a:latin typeface="Times New Roman"/>
                <a:cs typeface="Times New Roman"/>
              </a:rPr>
              <a:t>potential energy function</a:t>
            </a:r>
            <a:r>
              <a:rPr lang="en-US" sz="2000" dirty="0">
                <a:solidFill>
                  <a:srgbClr val="000000"/>
                </a:solidFill>
                <a:latin typeface="Times New Roman"/>
                <a:cs typeface="Times New Roman"/>
              </a:rPr>
              <a:t>, in almost all instances it’s a LOT easier to do a work calculation for the force using its </a:t>
            </a:r>
            <a:r>
              <a:rPr lang="en-US" sz="2000" dirty="0">
                <a:solidFill>
                  <a:srgbClr val="0000FF"/>
                </a:solidFill>
                <a:latin typeface="Times New Roman"/>
                <a:cs typeface="Times New Roman"/>
              </a:rPr>
              <a:t>potential energy function </a:t>
            </a:r>
            <a:r>
              <a:rPr lang="en-US" sz="2000" dirty="0">
                <a:solidFill>
                  <a:srgbClr val="000000"/>
                </a:solidFill>
                <a:latin typeface="Times New Roman"/>
                <a:cs typeface="Times New Roman"/>
              </a:rPr>
              <a:t>than trying to </a:t>
            </a:r>
            <a:r>
              <a:rPr lang="en-US" sz="2000" dirty="0">
                <a:latin typeface="Times New Roman"/>
                <a:cs typeface="Times New Roman"/>
              </a:rPr>
              <a:t>get the result using         </a:t>
            </a:r>
            <a:r>
              <a:rPr lang="en-US" sz="2000" dirty="0">
                <a:solidFill>
                  <a:srgbClr val="000000"/>
                </a:solidFill>
                <a:latin typeface="Times New Roman"/>
                <a:cs typeface="Times New Roman"/>
              </a:rPr>
              <a:t>.</a:t>
            </a:r>
          </a:p>
        </p:txBody>
      </p:sp>
      <p:graphicFrame>
        <p:nvGraphicFramePr>
          <p:cNvPr id="22" name="Object 21"/>
          <p:cNvGraphicFramePr>
            <a:graphicFrameLocks noChangeAspect="1"/>
          </p:cNvGraphicFramePr>
          <p:nvPr>
            <p:extLst>
              <p:ext uri="{D42A27DB-BD31-4B8C-83A1-F6EECF244321}">
                <p14:modId xmlns:p14="http://schemas.microsoft.com/office/powerpoint/2010/main" val="2239304504"/>
              </p:ext>
            </p:extLst>
          </p:nvPr>
        </p:nvGraphicFramePr>
        <p:xfrm>
          <a:off x="1710137" y="1701599"/>
          <a:ext cx="2471339" cy="1210154"/>
        </p:xfrm>
        <a:graphic>
          <a:graphicData uri="http://schemas.openxmlformats.org/presentationml/2006/ole">
            <mc:AlternateContent xmlns:mc="http://schemas.openxmlformats.org/markup-compatibility/2006">
              <mc:Choice xmlns:v="urn:schemas-microsoft-com:vml" Requires="v">
                <p:oleObj spid="_x0000_s322534" name="Equation" r:id="rId11" imgW="1524000" imgH="749300" progId="Equation.DSMT4">
                  <p:embed/>
                </p:oleObj>
              </mc:Choice>
              <mc:Fallback>
                <p:oleObj name="Equation" r:id="rId11" imgW="1524000" imgH="749300" progId="Equation.DSMT4">
                  <p:embed/>
                  <p:pic>
                    <p:nvPicPr>
                      <p:cNvPr id="0" name=""/>
                      <p:cNvPicPr/>
                      <p:nvPr/>
                    </p:nvPicPr>
                    <p:blipFill>
                      <a:blip r:embed="rId12"/>
                      <a:stretch>
                        <a:fillRect/>
                      </a:stretch>
                    </p:blipFill>
                    <p:spPr>
                      <a:xfrm>
                        <a:off x="1710137" y="1701599"/>
                        <a:ext cx="2471339" cy="1210154"/>
                      </a:xfrm>
                      <a:prstGeom prst="rect">
                        <a:avLst/>
                      </a:prstGeom>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237750620"/>
              </p:ext>
            </p:extLst>
          </p:nvPr>
        </p:nvGraphicFramePr>
        <p:xfrm>
          <a:off x="5626100" y="3091140"/>
          <a:ext cx="1090613" cy="328612"/>
        </p:xfrm>
        <a:graphic>
          <a:graphicData uri="http://schemas.openxmlformats.org/presentationml/2006/ole">
            <mc:AlternateContent xmlns:mc="http://schemas.openxmlformats.org/markup-compatibility/2006">
              <mc:Choice xmlns:v="urn:schemas-microsoft-com:vml" Requires="v">
                <p:oleObj spid="_x0000_s322535" name="Equation" r:id="rId13" imgW="673100" imgH="203200" progId="Equation.DSMT4">
                  <p:embed/>
                </p:oleObj>
              </mc:Choice>
              <mc:Fallback>
                <p:oleObj name="Equation" r:id="rId13" imgW="673100" imgH="203200" progId="Equation.DSMT4">
                  <p:embed/>
                  <p:pic>
                    <p:nvPicPr>
                      <p:cNvPr id="0" name=""/>
                      <p:cNvPicPr/>
                      <p:nvPr/>
                    </p:nvPicPr>
                    <p:blipFill>
                      <a:blip r:embed="rId14"/>
                      <a:stretch>
                        <a:fillRect/>
                      </a:stretch>
                    </p:blipFill>
                    <p:spPr>
                      <a:xfrm>
                        <a:off x="5626100" y="3091140"/>
                        <a:ext cx="1090613" cy="32861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014084944"/>
              </p:ext>
            </p:extLst>
          </p:nvPr>
        </p:nvGraphicFramePr>
        <p:xfrm>
          <a:off x="5616575" y="1149350"/>
          <a:ext cx="1111250" cy="328613"/>
        </p:xfrm>
        <a:graphic>
          <a:graphicData uri="http://schemas.openxmlformats.org/presentationml/2006/ole">
            <mc:AlternateContent xmlns:mc="http://schemas.openxmlformats.org/markup-compatibility/2006">
              <mc:Choice xmlns:v="urn:schemas-microsoft-com:vml" Requires="v">
                <p:oleObj spid="_x0000_s322536" name="Equation" r:id="rId15" imgW="685800" imgH="203200" progId="Equation.DSMT4">
                  <p:embed/>
                </p:oleObj>
              </mc:Choice>
              <mc:Fallback>
                <p:oleObj name="Equation" r:id="rId15" imgW="685800" imgH="203200" progId="Equation.DSMT4">
                  <p:embed/>
                  <p:pic>
                    <p:nvPicPr>
                      <p:cNvPr id="0" name=""/>
                      <p:cNvPicPr/>
                      <p:nvPr/>
                    </p:nvPicPr>
                    <p:blipFill>
                      <a:blip r:embed="rId16"/>
                      <a:stretch>
                        <a:fillRect/>
                      </a:stretch>
                    </p:blipFill>
                    <p:spPr>
                      <a:xfrm>
                        <a:off x="5616575" y="1149350"/>
                        <a:ext cx="1111250" cy="328613"/>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355088907"/>
              </p:ext>
            </p:extLst>
          </p:nvPr>
        </p:nvGraphicFramePr>
        <p:xfrm>
          <a:off x="3259537" y="4438133"/>
          <a:ext cx="514350" cy="319087"/>
        </p:xfrm>
        <a:graphic>
          <a:graphicData uri="http://schemas.openxmlformats.org/presentationml/2006/ole">
            <mc:AlternateContent xmlns:mc="http://schemas.openxmlformats.org/markup-compatibility/2006">
              <mc:Choice xmlns:v="urn:schemas-microsoft-com:vml" Requires="v">
                <p:oleObj spid="_x0000_s322537" name="Equation" r:id="rId17" imgW="304800" imgH="190500" progId="Equation.DSMT4">
                  <p:embed/>
                </p:oleObj>
              </mc:Choice>
              <mc:Fallback>
                <p:oleObj name="Equation" r:id="rId17" imgW="304800" imgH="190500" progId="Equation.DSMT4">
                  <p:embed/>
                  <p:pic>
                    <p:nvPicPr>
                      <p:cNvPr id="0" name=""/>
                      <p:cNvPicPr/>
                      <p:nvPr/>
                    </p:nvPicPr>
                    <p:blipFill>
                      <a:blip r:embed="rId18"/>
                      <a:stretch>
                        <a:fillRect/>
                      </a:stretch>
                    </p:blipFill>
                    <p:spPr>
                      <a:xfrm>
                        <a:off x="3259537" y="4438133"/>
                        <a:ext cx="514350" cy="319087"/>
                      </a:xfrm>
                      <a:prstGeom prst="rect">
                        <a:avLst/>
                      </a:prstGeom>
                    </p:spPr>
                  </p:pic>
                </p:oleObj>
              </mc:Fallback>
            </mc:AlternateContent>
          </a:graphicData>
        </a:graphic>
      </p:graphicFrame>
    </p:spTree>
    <p:extLst>
      <p:ext uri="{BB962C8B-B14F-4D97-AF65-F5344CB8AC3E}">
        <p14:creationId xmlns:p14="http://schemas.microsoft.com/office/powerpoint/2010/main" val="358291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36.)</a:t>
            </a:r>
          </a:p>
        </p:txBody>
      </p:sp>
      <p:sp>
        <p:nvSpPr>
          <p:cNvPr id="38" name="TextBox 37"/>
          <p:cNvSpPr txBox="1"/>
          <p:nvPr/>
        </p:nvSpPr>
        <p:spPr>
          <a:xfrm>
            <a:off x="263024" y="487461"/>
            <a:ext cx="8588876" cy="2246769"/>
          </a:xfrm>
          <a:prstGeom prst="rect">
            <a:avLst/>
          </a:prstGeom>
          <a:noFill/>
        </p:spPr>
        <p:txBody>
          <a:bodyPr wrap="square" rtlCol="0">
            <a:spAutoFit/>
          </a:bodyPr>
          <a:lstStyle/>
          <a:p>
            <a:r>
              <a:rPr lang="en-US" sz="2800" dirty="0">
                <a:solidFill>
                  <a:srgbClr val="FF0000"/>
                </a:solidFill>
                <a:latin typeface="Apple Chancery"/>
                <a:cs typeface="Apple Chancery"/>
              </a:rPr>
              <a:t>What’s </a:t>
            </a:r>
            <a:r>
              <a:rPr lang="en-US" sz="2800" dirty="0">
                <a:solidFill>
                  <a:srgbClr val="0000FF"/>
                </a:solidFill>
                <a:latin typeface="Apple Chancery"/>
                <a:cs typeface="Apple Chancery"/>
              </a:rPr>
              <a:t>important to understand </a:t>
            </a:r>
            <a:r>
              <a:rPr lang="en-US" sz="2800" dirty="0">
                <a:latin typeface="Times New Roman"/>
                <a:cs typeface="Times New Roman"/>
              </a:rPr>
              <a:t>is that </a:t>
            </a:r>
            <a:r>
              <a:rPr lang="en-US" sz="2800" i="1" dirty="0">
                <a:solidFill>
                  <a:srgbClr val="008000"/>
                </a:solidFill>
                <a:latin typeface="Times New Roman"/>
                <a:cs typeface="Times New Roman"/>
              </a:rPr>
              <a:t>potential energy </a:t>
            </a:r>
            <a:r>
              <a:rPr lang="en-US" sz="2800" dirty="0">
                <a:solidFill>
                  <a:srgbClr val="000000"/>
                </a:solidFill>
                <a:latin typeface="Times New Roman"/>
                <a:cs typeface="Times New Roman"/>
              </a:rPr>
              <a:t>is a </a:t>
            </a:r>
            <a:r>
              <a:rPr lang="en-US" sz="2800" dirty="0">
                <a:solidFill>
                  <a:srgbClr val="0000FF"/>
                </a:solidFill>
                <a:latin typeface="Times New Roman"/>
                <a:cs typeface="Times New Roman"/>
              </a:rPr>
              <a:t>mathematical contrivance </a:t>
            </a:r>
            <a:r>
              <a:rPr lang="en-US" sz="2800" dirty="0">
                <a:solidFill>
                  <a:srgbClr val="000000"/>
                </a:solidFill>
                <a:latin typeface="Times New Roman"/>
                <a:cs typeface="Times New Roman"/>
              </a:rPr>
              <a:t>created to do </a:t>
            </a:r>
            <a:r>
              <a:rPr lang="en-US" sz="2800" dirty="0">
                <a:solidFill>
                  <a:srgbClr val="FF0000"/>
                </a:solidFill>
                <a:latin typeface="Times New Roman"/>
                <a:cs typeface="Times New Roman"/>
              </a:rPr>
              <a:t>ONE THING </a:t>
            </a:r>
            <a:r>
              <a:rPr lang="en-US" sz="2800" dirty="0">
                <a:solidFill>
                  <a:srgbClr val="000000"/>
                </a:solidFill>
                <a:latin typeface="Times New Roman"/>
                <a:cs typeface="Times New Roman"/>
              </a:rPr>
              <a:t>and</a:t>
            </a:r>
            <a:r>
              <a:rPr lang="en-US" sz="2800" dirty="0">
                <a:solidFill>
                  <a:srgbClr val="FF0000"/>
                </a:solidFill>
                <a:latin typeface="Times New Roman"/>
                <a:cs typeface="Times New Roman"/>
              </a:rPr>
              <a:t> ONE THING ONLY—</a:t>
            </a:r>
            <a:r>
              <a:rPr lang="en-US" sz="2800" i="1" dirty="0">
                <a:solidFill>
                  <a:srgbClr val="0000FF"/>
                </a:solidFill>
                <a:latin typeface="Times New Roman"/>
                <a:cs typeface="Times New Roman"/>
              </a:rPr>
              <a:t>to determine how much work a conservative force does </a:t>
            </a:r>
            <a:r>
              <a:rPr lang="en-US" sz="2800" dirty="0">
                <a:solidFill>
                  <a:srgbClr val="000000"/>
                </a:solidFill>
                <a:latin typeface="Times New Roman"/>
                <a:cs typeface="Times New Roman"/>
              </a:rPr>
              <a:t>on a body moving from one point to another in the field.</a:t>
            </a:r>
            <a:endParaRPr lang="en-US" sz="2000" dirty="0">
              <a:solidFill>
                <a:srgbClr val="000000"/>
              </a:solidFill>
              <a:latin typeface="Times New Roman"/>
              <a:cs typeface="Times New Roman"/>
            </a:endParaRPr>
          </a:p>
        </p:txBody>
      </p:sp>
      <p:sp>
        <p:nvSpPr>
          <p:cNvPr id="21" name="TextBox 20"/>
          <p:cNvSpPr txBox="1"/>
          <p:nvPr/>
        </p:nvSpPr>
        <p:spPr>
          <a:xfrm>
            <a:off x="263024" y="2992198"/>
            <a:ext cx="8588876" cy="2677656"/>
          </a:xfrm>
          <a:prstGeom prst="rect">
            <a:avLst/>
          </a:prstGeom>
          <a:noFill/>
        </p:spPr>
        <p:txBody>
          <a:bodyPr wrap="square" rtlCol="0">
            <a:spAutoFit/>
          </a:bodyPr>
          <a:lstStyle/>
          <a:p>
            <a:r>
              <a:rPr lang="en-US" sz="2800" dirty="0">
                <a:solidFill>
                  <a:srgbClr val="0000FF"/>
                </a:solidFill>
                <a:latin typeface="Apple Chancery"/>
                <a:cs typeface="Apple Chancery"/>
              </a:rPr>
              <a:t>The ONLY THING </a:t>
            </a:r>
            <a:r>
              <a:rPr lang="en-US" sz="2800" dirty="0">
                <a:solidFill>
                  <a:srgbClr val="0000FF"/>
                </a:solidFill>
                <a:latin typeface="Times New Roman"/>
                <a:cs typeface="Times New Roman"/>
              </a:rPr>
              <a:t>you will ever use a </a:t>
            </a:r>
            <a:r>
              <a:rPr lang="en-US" sz="2800" i="1" dirty="0">
                <a:solidFill>
                  <a:srgbClr val="0000FF"/>
                </a:solidFill>
                <a:latin typeface="Times New Roman"/>
                <a:cs typeface="Times New Roman"/>
              </a:rPr>
              <a:t>potential energy function </a:t>
            </a:r>
            <a:r>
              <a:rPr lang="en-US" sz="2800" dirty="0">
                <a:solidFill>
                  <a:srgbClr val="0000FF"/>
                </a:solidFill>
                <a:latin typeface="Times New Roman"/>
                <a:cs typeface="Times New Roman"/>
              </a:rPr>
              <a:t>for </a:t>
            </a:r>
            <a:r>
              <a:rPr lang="en-US" sz="2800" dirty="0">
                <a:solidFill>
                  <a:srgbClr val="000000"/>
                </a:solidFill>
                <a:latin typeface="Times New Roman"/>
                <a:cs typeface="Times New Roman"/>
              </a:rPr>
              <a:t>will be to do </a:t>
            </a:r>
            <a:r>
              <a:rPr lang="en-US" sz="2800" dirty="0">
                <a:solidFill>
                  <a:srgbClr val="FF0000"/>
                </a:solidFill>
                <a:latin typeface="Times New Roman"/>
                <a:cs typeface="Times New Roman"/>
              </a:rPr>
              <a:t>WORK CALCULATIONS, </a:t>
            </a:r>
            <a:r>
              <a:rPr lang="en-US" sz="2800" dirty="0">
                <a:solidFill>
                  <a:srgbClr val="000000"/>
                </a:solidFill>
                <a:latin typeface="Times New Roman"/>
                <a:cs typeface="Times New Roman"/>
              </a:rPr>
              <a:t>and the only way you will ever use that function will be by </a:t>
            </a:r>
            <a:r>
              <a:rPr lang="en-US" sz="2800" dirty="0">
                <a:solidFill>
                  <a:srgbClr val="FF0000"/>
                </a:solidFill>
                <a:latin typeface="Times New Roman"/>
                <a:cs typeface="Times New Roman"/>
              </a:rPr>
              <a:t>taking the difference of the </a:t>
            </a:r>
            <a:r>
              <a:rPr lang="en-US" sz="2800" i="1" dirty="0">
                <a:solidFill>
                  <a:srgbClr val="FF0000"/>
                </a:solidFill>
                <a:latin typeface="Times New Roman"/>
                <a:cs typeface="Times New Roman"/>
              </a:rPr>
              <a:t>evaluation of the function </a:t>
            </a:r>
            <a:r>
              <a:rPr lang="en-US" sz="2800" dirty="0">
                <a:solidFill>
                  <a:srgbClr val="FF0000"/>
                </a:solidFill>
                <a:latin typeface="Times New Roman"/>
                <a:cs typeface="Times New Roman"/>
              </a:rPr>
              <a:t>at the motion’s endpoints, then sticking a negative sign in front of that value.</a:t>
            </a:r>
            <a:endParaRPr lang="en-US" sz="2000" dirty="0">
              <a:latin typeface="Times New Roman"/>
              <a:cs typeface="Times New Roman"/>
            </a:endParaRPr>
          </a:p>
        </p:txBody>
      </p:sp>
    </p:spTree>
    <p:extLst>
      <p:ext uri="{BB962C8B-B14F-4D97-AF65-F5344CB8AC3E}">
        <p14:creationId xmlns:p14="http://schemas.microsoft.com/office/powerpoint/2010/main" val="36601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37.)</a:t>
            </a:r>
          </a:p>
        </p:txBody>
      </p:sp>
      <p:sp>
        <p:nvSpPr>
          <p:cNvPr id="38" name="TextBox 37"/>
          <p:cNvSpPr txBox="1"/>
          <p:nvPr/>
        </p:nvSpPr>
        <p:spPr>
          <a:xfrm>
            <a:off x="263024" y="487461"/>
            <a:ext cx="4512176" cy="2308324"/>
          </a:xfrm>
          <a:prstGeom prst="rect">
            <a:avLst/>
          </a:prstGeom>
          <a:noFill/>
        </p:spPr>
        <p:txBody>
          <a:bodyPr wrap="square" rtlCol="0">
            <a:spAutoFit/>
          </a:bodyPr>
          <a:lstStyle/>
          <a:p>
            <a:r>
              <a:rPr lang="en-US" sz="2400" dirty="0">
                <a:solidFill>
                  <a:srgbClr val="FF0000"/>
                </a:solidFill>
                <a:latin typeface="Apple Chancery"/>
                <a:cs typeface="Apple Chancery"/>
              </a:rPr>
              <a:t>So let’s see </a:t>
            </a:r>
            <a:r>
              <a:rPr lang="en-US" sz="2000" dirty="0">
                <a:latin typeface="Times New Roman"/>
                <a:cs typeface="Times New Roman"/>
              </a:rPr>
              <a:t>how well you’ve understood this.  A block is about to fall from the position shown to the level of the table top.  Little Billy says the block starts out with potential energy          .  Little </a:t>
            </a:r>
            <a:r>
              <a:rPr lang="en-US" sz="2000" dirty="0" err="1">
                <a:latin typeface="Times New Roman"/>
                <a:cs typeface="Times New Roman"/>
              </a:rPr>
              <a:t>Missie</a:t>
            </a:r>
            <a:r>
              <a:rPr lang="en-US" sz="2000" dirty="0">
                <a:latin typeface="Times New Roman"/>
                <a:cs typeface="Times New Roman"/>
              </a:rPr>
              <a:t> says, “Oh, no, it has potential energy equal to                     .  Who is right? </a:t>
            </a:r>
            <a:endParaRPr lang="en-US" sz="1600" dirty="0">
              <a:latin typeface="Times New Roman"/>
              <a:cs typeface="Times New Roman"/>
            </a:endParaRPr>
          </a:p>
        </p:txBody>
      </p:sp>
      <p:sp>
        <p:nvSpPr>
          <p:cNvPr id="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7605713" y="2649020"/>
            <a:ext cx="20638" cy="1634332"/>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3700496409"/>
              </p:ext>
            </p:extLst>
          </p:nvPr>
        </p:nvGraphicFramePr>
        <p:xfrm>
          <a:off x="7702551" y="3143528"/>
          <a:ext cx="301625" cy="369887"/>
        </p:xfrm>
        <a:graphic>
          <a:graphicData uri="http://schemas.openxmlformats.org/presentationml/2006/ole">
            <mc:AlternateContent xmlns:mc="http://schemas.openxmlformats.org/markup-compatibility/2006">
              <mc:Choice xmlns:v="urn:schemas-microsoft-com:vml" Requires="v">
                <p:oleObj spid="_x0000_s324411" name="Equation" r:id="rId3" imgW="165100" imgH="203200" progId="Equation.DSMT4">
                  <p:embed/>
                </p:oleObj>
              </mc:Choice>
              <mc:Fallback>
                <p:oleObj name="Equation" r:id="rId3" imgW="165100" imgH="203200" progId="Equation.DSMT4">
                  <p:embed/>
                  <p:pic>
                    <p:nvPicPr>
                      <p:cNvPr id="0" name=""/>
                      <p:cNvPicPr>
                        <a:picLocks noChangeAspect="1" noChangeArrowheads="1"/>
                      </p:cNvPicPr>
                      <p:nvPr/>
                    </p:nvPicPr>
                    <p:blipFill>
                      <a:blip r:embed="rId4"/>
                      <a:srcRect/>
                      <a:stretch>
                        <a:fillRect/>
                      </a:stretch>
                    </p:blipFill>
                    <p:spPr bwMode="auto">
                      <a:xfrm>
                        <a:off x="7702551" y="3143528"/>
                        <a:ext cx="301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71428118"/>
              </p:ext>
            </p:extLst>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324412" name="Equation" r:id="rId5" imgW="177800" imgH="203200" progId="Equation.DSMT4">
                  <p:embed/>
                </p:oleObj>
              </mc:Choice>
              <mc:Fallback>
                <p:oleObj name="Equation" r:id="rId5" imgW="177800" imgH="203200" progId="Equation.DSMT4">
                  <p:embed/>
                  <p:pic>
                    <p:nvPicPr>
                      <p:cNvPr id="0" name=""/>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extLst>
              <p:ext uri="{D42A27DB-BD31-4B8C-83A1-F6EECF244321}">
                <p14:modId xmlns:p14="http://schemas.microsoft.com/office/powerpoint/2010/main" val="360575012"/>
              </p:ext>
            </p:extLst>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324413" name="Equation" r:id="rId7" imgW="660400" imgH="203200" progId="Equation.DSMT4">
                  <p:embed/>
                </p:oleObj>
              </mc:Choice>
              <mc:Fallback>
                <p:oleObj name="Equation" r:id="rId7" imgW="660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23"/>
          <p:cNvGraphicFramePr>
            <a:graphicFrameLocks noChangeAspect="1"/>
          </p:cNvGraphicFramePr>
          <p:nvPr>
            <p:extLst>
              <p:ext uri="{D42A27DB-BD31-4B8C-83A1-F6EECF244321}">
                <p14:modId xmlns:p14="http://schemas.microsoft.com/office/powerpoint/2010/main" val="4271481836"/>
              </p:ext>
            </p:extLst>
          </p:nvPr>
        </p:nvGraphicFramePr>
        <p:xfrm>
          <a:off x="7100889" y="2336283"/>
          <a:ext cx="1000125" cy="312737"/>
        </p:xfrm>
        <a:graphic>
          <a:graphicData uri="http://schemas.openxmlformats.org/presentationml/2006/ole">
            <mc:AlternateContent xmlns:mc="http://schemas.openxmlformats.org/markup-compatibility/2006">
              <mc:Choice xmlns:v="urn:schemas-microsoft-com:vml" Requires="v">
                <p:oleObj spid="_x0000_s324414" name="Equation" r:id="rId9" imgW="647700" imgH="203200" progId="Equation.DSMT4">
                  <p:embed/>
                </p:oleObj>
              </mc:Choice>
              <mc:Fallback>
                <p:oleObj name="Equation" r:id="rId9" imgW="6477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336283"/>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028473207"/>
              </p:ext>
            </p:extLst>
          </p:nvPr>
        </p:nvGraphicFramePr>
        <p:xfrm>
          <a:off x="2523735" y="1822450"/>
          <a:ext cx="640153" cy="352425"/>
        </p:xfrm>
        <a:graphic>
          <a:graphicData uri="http://schemas.openxmlformats.org/presentationml/2006/ole">
            <mc:AlternateContent xmlns:mc="http://schemas.openxmlformats.org/markup-compatibility/2006">
              <mc:Choice xmlns:v="urn:schemas-microsoft-com:vml" Requires="v">
                <p:oleObj spid="_x0000_s324415" name="Equation" r:id="rId11" imgW="368300" imgH="203200" progId="Equation.DSMT4">
                  <p:embed/>
                </p:oleObj>
              </mc:Choice>
              <mc:Fallback>
                <p:oleObj name="Equation" r:id="rId11" imgW="368300" imgH="203200" progId="Equation.DSMT4">
                  <p:embed/>
                  <p:pic>
                    <p:nvPicPr>
                      <p:cNvPr id="0" name=""/>
                      <p:cNvPicPr/>
                      <p:nvPr/>
                    </p:nvPicPr>
                    <p:blipFill>
                      <a:blip r:embed="rId12"/>
                      <a:stretch>
                        <a:fillRect/>
                      </a:stretch>
                    </p:blipFill>
                    <p:spPr>
                      <a:xfrm>
                        <a:off x="2523735" y="1822450"/>
                        <a:ext cx="640153" cy="352425"/>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2" name="Object 21"/>
          <p:cNvGraphicFramePr>
            <a:graphicFrameLocks noChangeAspect="1"/>
          </p:cNvGraphicFramePr>
          <p:nvPr>
            <p:extLst>
              <p:ext uri="{D42A27DB-BD31-4B8C-83A1-F6EECF244321}">
                <p14:modId xmlns:p14="http://schemas.microsoft.com/office/powerpoint/2010/main" val="2411608387"/>
              </p:ext>
            </p:extLst>
          </p:nvPr>
        </p:nvGraphicFramePr>
        <p:xfrm>
          <a:off x="1181100" y="2373313"/>
          <a:ext cx="1346200" cy="417512"/>
        </p:xfrm>
        <a:graphic>
          <a:graphicData uri="http://schemas.openxmlformats.org/presentationml/2006/ole">
            <mc:AlternateContent xmlns:mc="http://schemas.openxmlformats.org/markup-compatibility/2006">
              <mc:Choice xmlns:v="urn:schemas-microsoft-com:vml" Requires="v">
                <p:oleObj spid="_x0000_s324416" name="Equation" r:id="rId13" imgW="774700" imgH="241300" progId="Equation.DSMT4">
                  <p:embed/>
                </p:oleObj>
              </mc:Choice>
              <mc:Fallback>
                <p:oleObj name="Equation" r:id="rId13" imgW="774700" imgH="241300" progId="Equation.DSMT4">
                  <p:embed/>
                  <p:pic>
                    <p:nvPicPr>
                      <p:cNvPr id="0" name=""/>
                      <p:cNvPicPr/>
                      <p:nvPr/>
                    </p:nvPicPr>
                    <p:blipFill>
                      <a:blip r:embed="rId14"/>
                      <a:stretch>
                        <a:fillRect/>
                      </a:stretch>
                    </p:blipFill>
                    <p:spPr>
                      <a:xfrm>
                        <a:off x="1181100" y="2373313"/>
                        <a:ext cx="1346200" cy="417512"/>
                      </a:xfrm>
                      <a:prstGeom prst="rect">
                        <a:avLst/>
                      </a:prstGeom>
                    </p:spPr>
                  </p:pic>
                </p:oleObj>
              </mc:Fallback>
            </mc:AlternateContent>
          </a:graphicData>
        </a:graphic>
      </p:graphicFrame>
      <p:sp>
        <p:nvSpPr>
          <p:cNvPr id="23" name="TextBox 22"/>
          <p:cNvSpPr txBox="1"/>
          <p:nvPr/>
        </p:nvSpPr>
        <p:spPr>
          <a:xfrm>
            <a:off x="605924" y="2962670"/>
            <a:ext cx="5261476" cy="769441"/>
          </a:xfrm>
          <a:prstGeom prst="rect">
            <a:avLst/>
          </a:prstGeom>
          <a:noFill/>
        </p:spPr>
        <p:txBody>
          <a:bodyPr wrap="square" rtlCol="0">
            <a:spAutoFit/>
          </a:bodyPr>
          <a:lstStyle/>
          <a:p>
            <a:r>
              <a:rPr lang="en-US" sz="2400" dirty="0">
                <a:solidFill>
                  <a:srgbClr val="FF0000"/>
                </a:solidFill>
                <a:latin typeface="Apple Chancery"/>
                <a:cs typeface="Apple Chancery"/>
              </a:rPr>
              <a:t>Answer: </a:t>
            </a:r>
            <a:r>
              <a:rPr lang="en-US" sz="2000" dirty="0">
                <a:latin typeface="Times New Roman"/>
                <a:cs typeface="Times New Roman"/>
              </a:rPr>
              <a:t> Both are making statements that could be correct.  How so?  </a:t>
            </a:r>
            <a:endParaRPr lang="en-US" sz="1600" dirty="0">
              <a:latin typeface="Times New Roman"/>
              <a:cs typeface="Times New Roman"/>
            </a:endParaRPr>
          </a:p>
        </p:txBody>
      </p:sp>
      <p:sp>
        <p:nvSpPr>
          <p:cNvPr id="24" name="TextBox 23"/>
          <p:cNvSpPr txBox="1"/>
          <p:nvPr/>
        </p:nvSpPr>
        <p:spPr>
          <a:xfrm>
            <a:off x="910725" y="3732111"/>
            <a:ext cx="5070975" cy="1015663"/>
          </a:xfrm>
          <a:prstGeom prst="rect">
            <a:avLst/>
          </a:prstGeom>
          <a:noFill/>
        </p:spPr>
        <p:txBody>
          <a:bodyPr wrap="square" rtlCol="0">
            <a:spAutoFit/>
          </a:bodyPr>
          <a:lstStyle/>
          <a:p>
            <a:r>
              <a:rPr lang="en-US" sz="2000" dirty="0">
                <a:latin typeface="Times New Roman"/>
                <a:cs typeface="Times New Roman"/>
              </a:rPr>
              <a:t>As there is </a:t>
            </a:r>
            <a:r>
              <a:rPr lang="en-US" sz="2000" dirty="0">
                <a:solidFill>
                  <a:srgbClr val="FF0000"/>
                </a:solidFill>
                <a:latin typeface="Times New Roman"/>
                <a:cs typeface="Times New Roman"/>
              </a:rPr>
              <a:t>no preferred </a:t>
            </a:r>
            <a:r>
              <a:rPr lang="en-US" sz="2000" i="1" dirty="0">
                <a:solidFill>
                  <a:srgbClr val="FF0000"/>
                </a:solidFill>
                <a:latin typeface="Times New Roman"/>
                <a:cs typeface="Times New Roman"/>
              </a:rPr>
              <a:t>F = 0 </a:t>
            </a:r>
            <a:r>
              <a:rPr lang="en-US" sz="2000" dirty="0">
                <a:solidFill>
                  <a:srgbClr val="FF0000"/>
                </a:solidFill>
                <a:latin typeface="Times New Roman"/>
                <a:cs typeface="Times New Roman"/>
              </a:rPr>
              <a:t>position </a:t>
            </a:r>
            <a:r>
              <a:rPr lang="en-US" sz="2000" dirty="0">
                <a:solidFill>
                  <a:srgbClr val="0000FF"/>
                </a:solidFill>
                <a:latin typeface="Times New Roman"/>
                <a:cs typeface="Times New Roman"/>
              </a:rPr>
              <a:t>for gravity near the surface of the earth</a:t>
            </a:r>
            <a:r>
              <a:rPr lang="en-US" sz="2000" dirty="0">
                <a:latin typeface="Times New Roman"/>
                <a:cs typeface="Times New Roman"/>
              </a:rPr>
              <a:t>, there is </a:t>
            </a:r>
            <a:r>
              <a:rPr lang="en-US" sz="2000" dirty="0">
                <a:solidFill>
                  <a:srgbClr val="FF0000"/>
                </a:solidFill>
                <a:latin typeface="Times New Roman"/>
                <a:cs typeface="Times New Roman"/>
              </a:rPr>
              <a:t>no preferred position</a:t>
            </a:r>
            <a:r>
              <a:rPr lang="en-US" sz="2000" dirty="0">
                <a:latin typeface="Times New Roman"/>
                <a:cs typeface="Times New Roman"/>
              </a:rPr>
              <a:t> to make the </a:t>
            </a:r>
            <a:r>
              <a:rPr lang="en-US" sz="2000" dirty="0">
                <a:solidFill>
                  <a:srgbClr val="FF0000"/>
                </a:solidFill>
                <a:latin typeface="Times New Roman"/>
                <a:cs typeface="Times New Roman"/>
              </a:rPr>
              <a:t>gravitational</a:t>
            </a:r>
            <a:endParaRPr lang="en-US" sz="1600" dirty="0">
              <a:solidFill>
                <a:srgbClr val="FF0000"/>
              </a:solidFill>
              <a:latin typeface="Times New Roman"/>
              <a:cs typeface="Times New Roman"/>
            </a:endParaRPr>
          </a:p>
        </p:txBody>
      </p:sp>
      <p:sp>
        <p:nvSpPr>
          <p:cNvPr id="25" name="TextBox 24"/>
          <p:cNvSpPr txBox="1"/>
          <p:nvPr/>
        </p:nvSpPr>
        <p:spPr>
          <a:xfrm>
            <a:off x="910725" y="4653139"/>
            <a:ext cx="7858626" cy="1015663"/>
          </a:xfrm>
          <a:prstGeom prst="rect">
            <a:avLst/>
          </a:prstGeom>
          <a:noFill/>
        </p:spPr>
        <p:txBody>
          <a:bodyPr wrap="square" rtlCol="0">
            <a:spAutoFit/>
          </a:bodyPr>
          <a:lstStyle/>
          <a:p>
            <a:r>
              <a:rPr lang="en-US" sz="2000" dirty="0">
                <a:solidFill>
                  <a:srgbClr val="FF0000"/>
                </a:solidFill>
                <a:latin typeface="Times New Roman"/>
                <a:cs typeface="Times New Roman"/>
              </a:rPr>
              <a:t>potential energy equal to zero</a:t>
            </a:r>
            <a:r>
              <a:rPr lang="en-US" sz="2000" dirty="0">
                <a:latin typeface="Times New Roman"/>
                <a:cs typeface="Times New Roman"/>
              </a:rPr>
              <a:t>.  You can see that in its definition.  </a:t>
            </a:r>
            <a:r>
              <a:rPr lang="en-US" sz="2000" i="1" dirty="0" err="1">
                <a:solidFill>
                  <a:srgbClr val="FF0000"/>
                </a:solidFill>
                <a:latin typeface="Times New Roman"/>
                <a:cs typeface="Times New Roman"/>
              </a:rPr>
              <a:t>Mgy</a:t>
            </a:r>
            <a:r>
              <a:rPr lang="en-US" sz="2000" dirty="0">
                <a:solidFill>
                  <a:srgbClr val="FF0000"/>
                </a:solidFill>
                <a:latin typeface="Times New Roman"/>
                <a:cs typeface="Times New Roman"/>
              </a:rPr>
              <a:t> </a:t>
            </a:r>
            <a:r>
              <a:rPr lang="en-US" sz="2000" dirty="0">
                <a:latin typeface="Times New Roman"/>
                <a:cs typeface="Times New Roman"/>
              </a:rPr>
              <a:t>is dependent upon where you put </a:t>
            </a:r>
            <a:r>
              <a:rPr lang="en-US" sz="2000" dirty="0">
                <a:solidFill>
                  <a:srgbClr val="0000FF"/>
                </a:solidFill>
                <a:latin typeface="Times New Roman"/>
                <a:cs typeface="Times New Roman"/>
              </a:rPr>
              <a:t>y = 0</a:t>
            </a:r>
            <a:r>
              <a:rPr lang="en-US" sz="2000" dirty="0">
                <a:latin typeface="Times New Roman"/>
                <a:cs typeface="Times New Roman"/>
              </a:rPr>
              <a:t>, which is dependent upon where how you define your coordinate axis.</a:t>
            </a:r>
            <a:endParaRPr lang="en-US" sz="1600" dirty="0">
              <a:latin typeface="Times New Roman"/>
              <a:cs typeface="Times New Roman"/>
            </a:endParaRPr>
          </a:p>
        </p:txBody>
      </p:sp>
      <p:sp>
        <p:nvSpPr>
          <p:cNvPr id="3" name="Left Brace 2"/>
          <p:cNvSpPr/>
          <p:nvPr/>
        </p:nvSpPr>
        <p:spPr>
          <a:xfrm>
            <a:off x="5956300" y="1270000"/>
            <a:ext cx="393701" cy="1408275"/>
          </a:xfrm>
          <a:prstGeom prst="leftBrac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1674696987"/>
              </p:ext>
            </p:extLst>
          </p:nvPr>
        </p:nvGraphicFramePr>
        <p:xfrm>
          <a:off x="5140325" y="1746250"/>
          <a:ext cx="814388" cy="371475"/>
        </p:xfrm>
        <a:graphic>
          <a:graphicData uri="http://schemas.openxmlformats.org/presentationml/2006/ole">
            <mc:AlternateContent xmlns:mc="http://schemas.openxmlformats.org/markup-compatibility/2006">
              <mc:Choice xmlns:v="urn:schemas-microsoft-com:vml" Requires="v">
                <p:oleObj spid="_x0000_s324417" name="Equation" r:id="rId15" imgW="444500" imgH="203200" progId="Equation.DSMT4">
                  <p:embed/>
                </p:oleObj>
              </mc:Choice>
              <mc:Fallback>
                <p:oleObj name="Equation" r:id="rId15" imgW="444500" imgH="203200" progId="Equation.DSMT4">
                  <p:embed/>
                  <p:pic>
                    <p:nvPicPr>
                      <p:cNvPr id="0" name=""/>
                      <p:cNvPicPr>
                        <a:picLocks noChangeAspect="1" noChangeArrowheads="1"/>
                      </p:cNvPicPr>
                      <p:nvPr/>
                    </p:nvPicPr>
                    <p:blipFill>
                      <a:blip r:embed="rId16"/>
                      <a:srcRect/>
                      <a:stretch>
                        <a:fillRect/>
                      </a:stretch>
                    </p:blipFill>
                    <p:spPr bwMode="auto">
                      <a:xfrm>
                        <a:off x="5140325" y="1746250"/>
                        <a:ext cx="814388"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0166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38.)</a:t>
            </a:r>
          </a:p>
        </p:txBody>
      </p:sp>
      <p:sp>
        <p:nvSpPr>
          <p:cNvPr id="38" name="TextBox 37"/>
          <p:cNvSpPr txBox="1"/>
          <p:nvPr/>
        </p:nvSpPr>
        <p:spPr>
          <a:xfrm>
            <a:off x="263023" y="578155"/>
            <a:ext cx="5604376" cy="2000548"/>
          </a:xfrm>
          <a:prstGeom prst="rect">
            <a:avLst/>
          </a:prstGeom>
          <a:noFill/>
        </p:spPr>
        <p:txBody>
          <a:bodyPr wrap="square" rtlCol="0">
            <a:spAutoFit/>
          </a:bodyPr>
          <a:lstStyle/>
          <a:p>
            <a:r>
              <a:rPr lang="en-US" sz="2400" dirty="0">
                <a:solidFill>
                  <a:srgbClr val="FF0000"/>
                </a:solidFill>
                <a:latin typeface="Apple Chancery"/>
                <a:cs typeface="Apple Chancery"/>
              </a:rPr>
              <a:t>As the axis </a:t>
            </a:r>
            <a:r>
              <a:rPr lang="en-US" sz="2000" dirty="0">
                <a:latin typeface="Times New Roman"/>
                <a:cs typeface="Times New Roman"/>
              </a:rPr>
              <a:t>is currently set up with </a:t>
            </a:r>
            <a:r>
              <a:rPr lang="en-US" sz="2000" dirty="0">
                <a:solidFill>
                  <a:srgbClr val="FF0000"/>
                </a:solidFill>
                <a:latin typeface="Times New Roman"/>
                <a:cs typeface="Times New Roman"/>
              </a:rPr>
              <a:t>y = 0 </a:t>
            </a:r>
            <a:r>
              <a:rPr lang="en-US" sz="2000" dirty="0">
                <a:solidFill>
                  <a:srgbClr val="0000FF"/>
                </a:solidFill>
                <a:latin typeface="Times New Roman"/>
                <a:cs typeface="Times New Roman"/>
              </a:rPr>
              <a:t>at the floor</a:t>
            </a:r>
            <a:r>
              <a:rPr lang="en-US" sz="2000" dirty="0">
                <a:latin typeface="Times New Roman"/>
                <a:cs typeface="Times New Roman"/>
              </a:rPr>
              <a:t>, the potential energy at </a:t>
            </a:r>
            <a:r>
              <a:rPr lang="en-US" sz="2000" i="1" dirty="0">
                <a:latin typeface="Times New Roman"/>
                <a:cs typeface="Times New Roman"/>
              </a:rPr>
              <a:t>position 2 </a:t>
            </a:r>
            <a:r>
              <a:rPr lang="en-US" sz="2000" dirty="0">
                <a:latin typeface="Times New Roman"/>
                <a:cs typeface="Times New Roman"/>
              </a:rPr>
              <a:t>is, indeed,                     </a:t>
            </a:r>
          </a:p>
          <a:p>
            <a:r>
              <a:rPr lang="en-US" sz="2000" dirty="0">
                <a:latin typeface="Times New Roman"/>
                <a:cs typeface="Times New Roman"/>
              </a:rPr>
              <a:t>                   as Little Billie stated.  But </a:t>
            </a:r>
            <a:r>
              <a:rPr lang="en-US" sz="2000" i="1" dirty="0">
                <a:latin typeface="Times New Roman"/>
                <a:cs typeface="Times New Roman"/>
              </a:rPr>
              <a:t>potential energy functions </a:t>
            </a:r>
            <a:r>
              <a:rPr lang="en-US" sz="2000" dirty="0">
                <a:latin typeface="Times New Roman"/>
                <a:cs typeface="Times New Roman"/>
              </a:rPr>
              <a:t>are only meaningful in pairs because </a:t>
            </a:r>
            <a:r>
              <a:rPr lang="en-US" sz="2000" i="1" dirty="0">
                <a:solidFill>
                  <a:srgbClr val="0000FF"/>
                </a:solidFill>
                <a:latin typeface="Times New Roman"/>
                <a:cs typeface="Times New Roman"/>
              </a:rPr>
              <a:t>minus</a:t>
            </a:r>
            <a:r>
              <a:rPr lang="en-US" sz="2000" dirty="0">
                <a:solidFill>
                  <a:srgbClr val="0000FF"/>
                </a:solidFill>
                <a:latin typeface="Times New Roman"/>
                <a:cs typeface="Times New Roman"/>
              </a:rPr>
              <a:t> their difference between two points </a:t>
            </a:r>
            <a:r>
              <a:rPr lang="en-US" sz="2000" dirty="0">
                <a:latin typeface="Times New Roman"/>
                <a:cs typeface="Times New Roman"/>
              </a:rPr>
              <a:t>is what is related to </a:t>
            </a:r>
            <a:r>
              <a:rPr lang="en-US" sz="2000" i="1" dirty="0">
                <a:solidFill>
                  <a:srgbClr val="FF0000"/>
                </a:solidFill>
                <a:latin typeface="Times New Roman"/>
                <a:cs typeface="Times New Roman"/>
              </a:rPr>
              <a:t>work </a:t>
            </a:r>
            <a:r>
              <a:rPr lang="en-US" sz="2000" dirty="0">
                <a:solidFill>
                  <a:srgbClr val="FF0000"/>
                </a:solidFill>
                <a:latin typeface="Times New Roman"/>
                <a:cs typeface="Times New Roman"/>
              </a:rPr>
              <a:t>calculations</a:t>
            </a:r>
            <a:r>
              <a:rPr lang="en-US" sz="2000" dirty="0">
                <a:latin typeface="Times New Roman"/>
                <a:cs typeface="Times New Roman"/>
              </a:rPr>
              <a:t>.  </a:t>
            </a:r>
            <a:endParaRPr lang="en-US" sz="1600" dirty="0">
              <a:latin typeface="Times New Roman"/>
              <a:cs typeface="Times New Roman"/>
            </a:endParaRPr>
          </a:p>
        </p:txBody>
      </p:sp>
      <p:sp>
        <p:nvSpPr>
          <p:cNvPr id="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7"/>
          <p:cNvSpPr>
            <a:spLocks noChangeShapeType="1"/>
          </p:cNvSpPr>
          <p:nvPr/>
        </p:nvSpPr>
        <p:spPr bwMode="auto">
          <a:xfrm>
            <a:off x="7605713" y="2649020"/>
            <a:ext cx="20638" cy="1634332"/>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8351839" y="1178202"/>
            <a:ext cx="0" cy="3106738"/>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4059406643"/>
              </p:ext>
            </p:extLst>
          </p:nvPr>
        </p:nvGraphicFramePr>
        <p:xfrm>
          <a:off x="7702551" y="3143528"/>
          <a:ext cx="301625" cy="369887"/>
        </p:xfrm>
        <a:graphic>
          <a:graphicData uri="http://schemas.openxmlformats.org/presentationml/2006/ole">
            <mc:AlternateContent xmlns:mc="http://schemas.openxmlformats.org/markup-compatibility/2006">
              <mc:Choice xmlns:v="urn:schemas-microsoft-com:vml" Requires="v">
                <p:oleObj spid="_x0000_s325353" name="Equation" r:id="rId3" imgW="165100" imgH="203200" progId="Equation.DSMT4">
                  <p:embed/>
                </p:oleObj>
              </mc:Choice>
              <mc:Fallback>
                <p:oleObj name="Equation" r:id="rId3" imgW="165100" imgH="203200" progId="Equation.DSMT4">
                  <p:embed/>
                  <p:pic>
                    <p:nvPicPr>
                      <p:cNvPr id="0" name=""/>
                      <p:cNvPicPr>
                        <a:picLocks noChangeAspect="1" noChangeArrowheads="1"/>
                      </p:cNvPicPr>
                      <p:nvPr/>
                    </p:nvPicPr>
                    <p:blipFill>
                      <a:blip r:embed="rId4"/>
                      <a:srcRect/>
                      <a:stretch>
                        <a:fillRect/>
                      </a:stretch>
                    </p:blipFill>
                    <p:spPr bwMode="auto">
                      <a:xfrm>
                        <a:off x="7702551" y="3143528"/>
                        <a:ext cx="30162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193616541"/>
              </p:ext>
            </p:extLst>
          </p:nvPr>
        </p:nvGraphicFramePr>
        <p:xfrm>
          <a:off x="8443914" y="2492652"/>
          <a:ext cx="325437" cy="371475"/>
        </p:xfrm>
        <a:graphic>
          <a:graphicData uri="http://schemas.openxmlformats.org/presentationml/2006/ole">
            <mc:AlternateContent xmlns:mc="http://schemas.openxmlformats.org/markup-compatibility/2006">
              <mc:Choice xmlns:v="urn:schemas-microsoft-com:vml" Requires="v">
                <p:oleObj spid="_x0000_s325354" name="Equation" r:id="rId5" imgW="177800" imgH="203200" progId="Equation.DSMT4">
                  <p:embed/>
                </p:oleObj>
              </mc:Choice>
              <mc:Fallback>
                <p:oleObj name="Equation" r:id="rId5" imgW="177800" imgH="203200" progId="Equation.DSMT4">
                  <p:embed/>
                  <p:pic>
                    <p:nvPicPr>
                      <p:cNvPr id="0" name=""/>
                      <p:cNvPicPr>
                        <a:picLocks noChangeAspect="1" noChangeArrowheads="1"/>
                      </p:cNvPicPr>
                      <p:nvPr/>
                    </p:nvPicPr>
                    <p:blipFill>
                      <a:blip r:embed="rId6"/>
                      <a:srcRect/>
                      <a:stretch>
                        <a:fillRect/>
                      </a:stretch>
                    </p:blipFill>
                    <p:spPr bwMode="auto">
                      <a:xfrm>
                        <a:off x="8443914" y="2492652"/>
                        <a:ext cx="325437"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extLst>
              <p:ext uri="{D42A27DB-BD31-4B8C-83A1-F6EECF244321}">
                <p14:modId xmlns:p14="http://schemas.microsoft.com/office/powerpoint/2010/main" val="660183687"/>
              </p:ext>
            </p:extLst>
          </p:nvPr>
        </p:nvGraphicFramePr>
        <p:xfrm>
          <a:off x="7142163" y="1111804"/>
          <a:ext cx="1019175" cy="312737"/>
        </p:xfrm>
        <a:graphic>
          <a:graphicData uri="http://schemas.openxmlformats.org/presentationml/2006/ole">
            <mc:AlternateContent xmlns:mc="http://schemas.openxmlformats.org/markup-compatibility/2006">
              <mc:Choice xmlns:v="urn:schemas-microsoft-com:vml" Requires="v">
                <p:oleObj spid="_x0000_s325355" name="Equation" r:id="rId7" imgW="660400" imgH="203200" progId="Equation.DSMT4">
                  <p:embed/>
                </p:oleObj>
              </mc:Choice>
              <mc:Fallback>
                <p:oleObj name="Equation" r:id="rId7" imgW="660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421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Object 23"/>
          <p:cNvGraphicFramePr>
            <a:graphicFrameLocks noChangeAspect="1"/>
          </p:cNvGraphicFramePr>
          <p:nvPr>
            <p:extLst>
              <p:ext uri="{D42A27DB-BD31-4B8C-83A1-F6EECF244321}">
                <p14:modId xmlns:p14="http://schemas.microsoft.com/office/powerpoint/2010/main" val="3963481381"/>
              </p:ext>
            </p:extLst>
          </p:nvPr>
        </p:nvGraphicFramePr>
        <p:xfrm>
          <a:off x="7100889" y="2336283"/>
          <a:ext cx="1000125" cy="312737"/>
        </p:xfrm>
        <a:graphic>
          <a:graphicData uri="http://schemas.openxmlformats.org/presentationml/2006/ole">
            <mc:AlternateContent xmlns:mc="http://schemas.openxmlformats.org/markup-compatibility/2006">
              <mc:Choice xmlns:v="urn:schemas-microsoft-com:vml" Requires="v">
                <p:oleObj spid="_x0000_s325356" name="Equation" r:id="rId9" imgW="647700" imgH="203200" progId="Equation.DSMT4">
                  <p:embed/>
                </p:oleObj>
              </mc:Choice>
              <mc:Fallback>
                <p:oleObj name="Equation" r:id="rId9" imgW="647700" imgH="203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00889" y="2336283"/>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533564655"/>
              </p:ext>
            </p:extLst>
          </p:nvPr>
        </p:nvGraphicFramePr>
        <p:xfrm>
          <a:off x="1298577" y="3894138"/>
          <a:ext cx="5802312" cy="1344612"/>
        </p:xfrm>
        <a:graphic>
          <a:graphicData uri="http://schemas.openxmlformats.org/presentationml/2006/ole">
            <mc:AlternateContent xmlns:mc="http://schemas.openxmlformats.org/markup-compatibility/2006">
              <mc:Choice xmlns:v="urn:schemas-microsoft-com:vml" Requires="v">
                <p:oleObj spid="_x0000_s325357" name="Equation" r:id="rId11" imgW="3340100" imgH="774700" progId="Equation.DSMT4">
                  <p:embed/>
                </p:oleObj>
              </mc:Choice>
              <mc:Fallback>
                <p:oleObj name="Equation" r:id="rId11" imgW="3340100" imgH="774700" progId="Equation.DSMT4">
                  <p:embed/>
                  <p:pic>
                    <p:nvPicPr>
                      <p:cNvPr id="0" name=""/>
                      <p:cNvPicPr/>
                      <p:nvPr/>
                    </p:nvPicPr>
                    <p:blipFill>
                      <a:blip r:embed="rId12"/>
                      <a:stretch>
                        <a:fillRect/>
                      </a:stretch>
                    </p:blipFill>
                    <p:spPr>
                      <a:xfrm>
                        <a:off x="1298577" y="3894138"/>
                        <a:ext cx="5802312" cy="1344612"/>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63023" y="5519936"/>
            <a:ext cx="8506327" cy="400110"/>
          </a:xfrm>
          <a:prstGeom prst="rect">
            <a:avLst/>
          </a:prstGeom>
          <a:noFill/>
        </p:spPr>
        <p:txBody>
          <a:bodyPr wrap="square" rtlCol="0">
            <a:spAutoFit/>
          </a:bodyPr>
          <a:lstStyle/>
          <a:p>
            <a:r>
              <a:rPr lang="en-US" sz="2000" dirty="0">
                <a:latin typeface="Times New Roman"/>
                <a:cs typeface="Times New Roman"/>
              </a:rPr>
              <a:t>Little Billie seems vindicated.</a:t>
            </a:r>
            <a:endParaRPr lang="en-US" sz="1600" dirty="0">
              <a:latin typeface="Times New Roman"/>
              <a:cs typeface="Times New Roman"/>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1797686218"/>
              </p:ext>
            </p:extLst>
          </p:nvPr>
        </p:nvGraphicFramePr>
        <p:xfrm>
          <a:off x="301124" y="1299128"/>
          <a:ext cx="1214437" cy="352425"/>
        </p:xfrm>
        <a:graphic>
          <a:graphicData uri="http://schemas.openxmlformats.org/presentationml/2006/ole">
            <mc:AlternateContent xmlns:mc="http://schemas.openxmlformats.org/markup-compatibility/2006">
              <mc:Choice xmlns:v="urn:schemas-microsoft-com:vml" Requires="v">
                <p:oleObj spid="_x0000_s325358" name="Equation" r:id="rId13" imgW="698500" imgH="203200" progId="Equation.DSMT4">
                  <p:embed/>
                </p:oleObj>
              </mc:Choice>
              <mc:Fallback>
                <p:oleObj name="Equation" r:id="rId13" imgW="698500" imgH="203200" progId="Equation.DSMT4">
                  <p:embed/>
                  <p:pic>
                    <p:nvPicPr>
                      <p:cNvPr id="0" name=""/>
                      <p:cNvPicPr/>
                      <p:nvPr/>
                    </p:nvPicPr>
                    <p:blipFill>
                      <a:blip r:embed="rId14"/>
                      <a:stretch>
                        <a:fillRect/>
                      </a:stretch>
                    </p:blipFill>
                    <p:spPr>
                      <a:xfrm>
                        <a:off x="301124" y="1299128"/>
                        <a:ext cx="1214437" cy="352425"/>
                      </a:xfrm>
                      <a:prstGeom prst="rect">
                        <a:avLst/>
                      </a:prstGeom>
                    </p:spPr>
                  </p:pic>
                </p:oleObj>
              </mc:Fallback>
            </mc:AlternateContent>
          </a:graphicData>
        </a:graphic>
      </p:graphicFrame>
      <p:sp>
        <p:nvSpPr>
          <p:cNvPr id="27" name="TextBox 26"/>
          <p:cNvSpPr txBox="1"/>
          <p:nvPr/>
        </p:nvSpPr>
        <p:spPr>
          <a:xfrm>
            <a:off x="263024" y="2477103"/>
            <a:ext cx="4740776" cy="1323439"/>
          </a:xfrm>
          <a:prstGeom prst="rect">
            <a:avLst/>
          </a:prstGeom>
          <a:noFill/>
        </p:spPr>
        <p:txBody>
          <a:bodyPr wrap="square" rtlCol="0">
            <a:spAutoFit/>
          </a:bodyPr>
          <a:lstStyle/>
          <a:p>
            <a:r>
              <a:rPr lang="en-US" sz="2000" dirty="0">
                <a:latin typeface="Times New Roman"/>
                <a:cs typeface="Times New Roman"/>
              </a:rPr>
              <a:t>   Using Little Billie’s defined value as it was meant to be used, then, the </a:t>
            </a:r>
            <a:r>
              <a:rPr lang="en-US" sz="2000" dirty="0">
                <a:solidFill>
                  <a:srgbClr val="FF0000"/>
                </a:solidFill>
                <a:latin typeface="Times New Roman"/>
                <a:cs typeface="Times New Roman"/>
              </a:rPr>
              <a:t>work done </a:t>
            </a:r>
            <a:r>
              <a:rPr lang="en-US" sz="2000" dirty="0">
                <a:latin typeface="Times New Roman"/>
                <a:cs typeface="Times New Roman"/>
              </a:rPr>
              <a:t>on the body as it went from </a:t>
            </a:r>
            <a:r>
              <a:rPr lang="en-US" sz="2000" i="1" dirty="0">
                <a:solidFill>
                  <a:srgbClr val="0000FF"/>
                </a:solidFill>
                <a:latin typeface="Times New Roman"/>
                <a:cs typeface="Times New Roman"/>
              </a:rPr>
              <a:t>position 2 </a:t>
            </a:r>
            <a:r>
              <a:rPr lang="en-US" sz="2000" dirty="0">
                <a:latin typeface="Times New Roman"/>
                <a:cs typeface="Times New Roman"/>
              </a:rPr>
              <a:t>to </a:t>
            </a:r>
            <a:r>
              <a:rPr lang="en-US" sz="2000" i="1" dirty="0">
                <a:solidFill>
                  <a:srgbClr val="0000FF"/>
                </a:solidFill>
                <a:latin typeface="Times New Roman"/>
                <a:cs typeface="Times New Roman"/>
              </a:rPr>
              <a:t>position 1 </a:t>
            </a:r>
            <a:r>
              <a:rPr lang="en-US" sz="2000" dirty="0">
                <a:latin typeface="Times New Roman"/>
                <a:cs typeface="Times New Roman"/>
              </a:rPr>
              <a:t>becomes:   </a:t>
            </a:r>
            <a:endParaRPr lang="en-US" sz="1600" dirty="0">
              <a:latin typeface="Times New Roman"/>
              <a:cs typeface="Times New Roman"/>
            </a:endParaRPr>
          </a:p>
        </p:txBody>
      </p:sp>
    </p:spTree>
    <p:extLst>
      <p:ext uri="{BB962C8B-B14F-4D97-AF65-F5344CB8AC3E}">
        <p14:creationId xmlns:p14="http://schemas.microsoft.com/office/powerpoint/2010/main" val="15004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39.)</a:t>
            </a:r>
          </a:p>
        </p:txBody>
      </p:sp>
      <p:sp>
        <p:nvSpPr>
          <p:cNvPr id="38" name="TextBox 37"/>
          <p:cNvSpPr txBox="1"/>
          <p:nvPr/>
        </p:nvSpPr>
        <p:spPr>
          <a:xfrm>
            <a:off x="263025" y="720377"/>
            <a:ext cx="5604376" cy="1692771"/>
          </a:xfrm>
          <a:prstGeom prst="rect">
            <a:avLst/>
          </a:prstGeom>
          <a:noFill/>
        </p:spPr>
        <p:txBody>
          <a:bodyPr wrap="square" rtlCol="0">
            <a:spAutoFit/>
          </a:bodyPr>
          <a:lstStyle/>
          <a:p>
            <a:r>
              <a:rPr lang="en-US" sz="2400" dirty="0">
                <a:solidFill>
                  <a:srgbClr val="FF0000"/>
                </a:solidFill>
                <a:latin typeface="Apple Chancery"/>
                <a:cs typeface="Apple Chancery"/>
              </a:rPr>
              <a:t>But Little Suzie </a:t>
            </a:r>
            <a:r>
              <a:rPr lang="en-US" sz="2000" dirty="0">
                <a:latin typeface="Times New Roman"/>
                <a:cs typeface="Times New Roman"/>
              </a:rPr>
              <a:t>is an iconoclast.  She decides to make her </a:t>
            </a:r>
            <a:r>
              <a:rPr lang="en-US" sz="2000" dirty="0">
                <a:solidFill>
                  <a:srgbClr val="FF0000"/>
                </a:solidFill>
                <a:latin typeface="Times New Roman"/>
                <a:cs typeface="Times New Roman"/>
              </a:rPr>
              <a:t>y = 0 position </a:t>
            </a:r>
            <a:r>
              <a:rPr lang="en-US" sz="2000" dirty="0">
                <a:solidFill>
                  <a:srgbClr val="0000FF"/>
                </a:solidFill>
                <a:latin typeface="Times New Roman"/>
                <a:cs typeface="Times New Roman"/>
              </a:rPr>
              <a:t>the top of the table </a:t>
            </a:r>
            <a:r>
              <a:rPr lang="en-US" sz="2000" dirty="0">
                <a:latin typeface="Times New Roman"/>
                <a:cs typeface="Times New Roman"/>
              </a:rPr>
              <a:t>(i.e., </a:t>
            </a:r>
            <a:r>
              <a:rPr lang="en-US" sz="2000" dirty="0">
                <a:solidFill>
                  <a:srgbClr val="008000"/>
                </a:solidFill>
                <a:latin typeface="Times New Roman"/>
                <a:cs typeface="Times New Roman"/>
              </a:rPr>
              <a:t>at position 1</a:t>
            </a:r>
            <a:r>
              <a:rPr lang="en-US" sz="2000" dirty="0">
                <a:solidFill>
                  <a:srgbClr val="0000FF"/>
                </a:solidFill>
                <a:latin typeface="Times New Roman"/>
                <a:cs typeface="Times New Roman"/>
              </a:rPr>
              <a:t>)</a:t>
            </a:r>
            <a:r>
              <a:rPr lang="en-US" sz="2000" dirty="0">
                <a:latin typeface="Times New Roman"/>
                <a:cs typeface="Times New Roman"/>
              </a:rPr>
              <a:t>.  So in her rendition, her sketch looks like the one shown to the right and her “</a:t>
            </a:r>
            <a:r>
              <a:rPr lang="en-US" sz="2000" dirty="0">
                <a:solidFill>
                  <a:srgbClr val="FF0000"/>
                </a:solidFill>
                <a:latin typeface="Times New Roman"/>
                <a:cs typeface="Times New Roman"/>
              </a:rPr>
              <a:t>work done</a:t>
            </a:r>
            <a:r>
              <a:rPr lang="en-US" sz="2000" dirty="0">
                <a:latin typeface="Times New Roman"/>
                <a:cs typeface="Times New Roman"/>
              </a:rPr>
              <a:t>” calculation for the body as it moves from </a:t>
            </a:r>
            <a:r>
              <a:rPr lang="en-US" sz="2000" i="1" dirty="0">
                <a:solidFill>
                  <a:srgbClr val="008000"/>
                </a:solidFill>
                <a:latin typeface="Times New Roman"/>
                <a:cs typeface="Times New Roman"/>
              </a:rPr>
              <a:t>position 2</a:t>
            </a:r>
            <a:endParaRPr lang="en-US" sz="1600" i="1" dirty="0">
              <a:solidFill>
                <a:srgbClr val="008000"/>
              </a:solidFill>
              <a:latin typeface="Times New Roman"/>
              <a:cs typeface="Times New Roman"/>
            </a:endParaRPr>
          </a:p>
        </p:txBody>
      </p:sp>
      <p:sp>
        <p:nvSpPr>
          <p:cNvPr id="6" name="Line 6"/>
          <p:cNvSpPr>
            <a:spLocks noChangeShapeType="1"/>
          </p:cNvSpPr>
          <p:nvPr/>
        </p:nvSpPr>
        <p:spPr bwMode="auto">
          <a:xfrm>
            <a:off x="6172201" y="4269065"/>
            <a:ext cx="2921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8110539" y="1270000"/>
            <a:ext cx="0" cy="1408275"/>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4209488251"/>
              </p:ext>
            </p:extLst>
          </p:nvPr>
        </p:nvGraphicFramePr>
        <p:xfrm>
          <a:off x="8391526" y="2516941"/>
          <a:ext cx="650875" cy="347663"/>
        </p:xfrm>
        <a:graphic>
          <a:graphicData uri="http://schemas.openxmlformats.org/presentationml/2006/ole">
            <mc:AlternateContent xmlns:mc="http://schemas.openxmlformats.org/markup-compatibility/2006">
              <mc:Choice xmlns:v="urn:schemas-microsoft-com:vml" Requires="v">
                <p:oleObj spid="_x0000_s326247" name="Equation" r:id="rId3" imgW="355600" imgH="190500" progId="Equation.DSMT4">
                  <p:embed/>
                </p:oleObj>
              </mc:Choice>
              <mc:Fallback>
                <p:oleObj name="Equation" r:id="rId3" imgW="355600" imgH="190500" progId="Equation.DSMT4">
                  <p:embed/>
                  <p:pic>
                    <p:nvPicPr>
                      <p:cNvPr id="0" name=""/>
                      <p:cNvPicPr>
                        <a:picLocks noChangeAspect="1" noChangeArrowheads="1"/>
                      </p:cNvPicPr>
                      <p:nvPr/>
                    </p:nvPicPr>
                    <p:blipFill>
                      <a:blip r:embed="rId4"/>
                      <a:srcRect/>
                      <a:stretch>
                        <a:fillRect/>
                      </a:stretch>
                    </p:blipFill>
                    <p:spPr bwMode="auto">
                      <a:xfrm>
                        <a:off x="8391526" y="2516941"/>
                        <a:ext cx="6508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2706154787"/>
              </p:ext>
            </p:extLst>
          </p:nvPr>
        </p:nvGraphicFramePr>
        <p:xfrm>
          <a:off x="7196138" y="1704975"/>
          <a:ext cx="812800" cy="371475"/>
        </p:xfrm>
        <a:graphic>
          <a:graphicData uri="http://schemas.openxmlformats.org/presentationml/2006/ole">
            <mc:AlternateContent xmlns:mc="http://schemas.openxmlformats.org/markup-compatibility/2006">
              <mc:Choice xmlns:v="urn:schemas-microsoft-com:vml" Requires="v">
                <p:oleObj spid="_x0000_s326248" name="Equation" r:id="rId5" imgW="444500" imgH="203200" progId="Equation.DSMT4">
                  <p:embed/>
                </p:oleObj>
              </mc:Choice>
              <mc:Fallback>
                <p:oleObj name="Equation" r:id="rId5" imgW="444500" imgH="203200" progId="Equation.DSMT4">
                  <p:embed/>
                  <p:pic>
                    <p:nvPicPr>
                      <p:cNvPr id="0" name=""/>
                      <p:cNvPicPr>
                        <a:picLocks noChangeAspect="1" noChangeArrowheads="1"/>
                      </p:cNvPicPr>
                      <p:nvPr/>
                    </p:nvPicPr>
                    <p:blipFill>
                      <a:blip r:embed="rId6"/>
                      <a:srcRect/>
                      <a:stretch>
                        <a:fillRect/>
                      </a:stretch>
                    </p:blipFill>
                    <p:spPr bwMode="auto">
                      <a:xfrm>
                        <a:off x="7196138" y="1704975"/>
                        <a:ext cx="812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extLst>
              <p:ext uri="{D42A27DB-BD31-4B8C-83A1-F6EECF244321}">
                <p14:modId xmlns:p14="http://schemas.microsoft.com/office/powerpoint/2010/main" val="2463412631"/>
              </p:ext>
            </p:extLst>
          </p:nvPr>
        </p:nvGraphicFramePr>
        <p:xfrm>
          <a:off x="6900863" y="1111804"/>
          <a:ext cx="1019175" cy="312737"/>
        </p:xfrm>
        <a:graphic>
          <a:graphicData uri="http://schemas.openxmlformats.org/presentationml/2006/ole">
            <mc:AlternateContent xmlns:mc="http://schemas.openxmlformats.org/markup-compatibility/2006">
              <mc:Choice xmlns:v="urn:schemas-microsoft-com:vml" Requires="v">
                <p:oleObj spid="_x0000_s326249" name="Equation" r:id="rId7" imgW="660400" imgH="203200" progId="Equation.DSMT4">
                  <p:embed/>
                </p:oleObj>
              </mc:Choice>
              <mc:Fallback>
                <p:oleObj name="Equation" r:id="rId7" imgW="660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8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836710667"/>
              </p:ext>
            </p:extLst>
          </p:nvPr>
        </p:nvGraphicFramePr>
        <p:xfrm>
          <a:off x="1641475" y="3016412"/>
          <a:ext cx="2890838" cy="1387475"/>
        </p:xfrm>
        <a:graphic>
          <a:graphicData uri="http://schemas.openxmlformats.org/presentationml/2006/ole">
            <mc:AlternateContent xmlns:mc="http://schemas.openxmlformats.org/markup-compatibility/2006">
              <mc:Choice xmlns:v="urn:schemas-microsoft-com:vml" Requires="v">
                <p:oleObj spid="_x0000_s326250" name="Equation" r:id="rId9" imgW="1663700" imgH="800100" progId="Equation.DSMT4">
                  <p:embed/>
                </p:oleObj>
              </mc:Choice>
              <mc:Fallback>
                <p:oleObj name="Equation" r:id="rId9" imgW="1663700" imgH="800100" progId="Equation.DSMT4">
                  <p:embed/>
                  <p:pic>
                    <p:nvPicPr>
                      <p:cNvPr id="0" name=""/>
                      <p:cNvPicPr/>
                      <p:nvPr/>
                    </p:nvPicPr>
                    <p:blipFill>
                      <a:blip r:embed="rId10"/>
                      <a:stretch>
                        <a:fillRect/>
                      </a:stretch>
                    </p:blipFill>
                    <p:spPr>
                      <a:xfrm>
                        <a:off x="1641475" y="3016412"/>
                        <a:ext cx="2890838" cy="1387475"/>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279149" y="4773781"/>
            <a:ext cx="8750551" cy="707886"/>
          </a:xfrm>
          <a:prstGeom prst="rect">
            <a:avLst/>
          </a:prstGeom>
          <a:noFill/>
        </p:spPr>
        <p:txBody>
          <a:bodyPr wrap="square" rtlCol="0">
            <a:spAutoFit/>
          </a:bodyPr>
          <a:lstStyle/>
          <a:p>
            <a:r>
              <a:rPr lang="en-US" sz="2000" dirty="0">
                <a:solidFill>
                  <a:srgbClr val="FF0000"/>
                </a:solidFill>
                <a:latin typeface="Times New Roman"/>
                <a:cs typeface="Times New Roman"/>
              </a:rPr>
              <a:t>This is the same </a:t>
            </a:r>
            <a:r>
              <a:rPr lang="en-US" sz="2000" dirty="0">
                <a:latin typeface="Times New Roman"/>
                <a:cs typeface="Times New Roman"/>
              </a:rPr>
              <a:t>value Little Billie got in his calculation (shouldn’t be surprising as the motion hasn’t changed even if the coordinate axis has).</a:t>
            </a:r>
            <a:endParaRPr lang="en-US" sz="1600" dirty="0">
              <a:latin typeface="Times New Roman"/>
              <a:cs typeface="Times New Roman"/>
            </a:endParaRPr>
          </a:p>
        </p:txBody>
      </p:sp>
      <p:sp>
        <p:nvSpPr>
          <p:cNvPr id="27" name="TextBox 26"/>
          <p:cNvSpPr txBox="1"/>
          <p:nvPr/>
        </p:nvSpPr>
        <p:spPr>
          <a:xfrm>
            <a:off x="263025" y="2316413"/>
            <a:ext cx="4601075" cy="400110"/>
          </a:xfrm>
          <a:prstGeom prst="rect">
            <a:avLst/>
          </a:prstGeom>
          <a:noFill/>
        </p:spPr>
        <p:txBody>
          <a:bodyPr wrap="square" rtlCol="0">
            <a:spAutoFit/>
          </a:bodyPr>
          <a:lstStyle/>
          <a:p>
            <a:r>
              <a:rPr lang="en-US" sz="2000" dirty="0">
                <a:latin typeface="Times New Roman"/>
                <a:cs typeface="Times New Roman"/>
              </a:rPr>
              <a:t>to </a:t>
            </a:r>
            <a:r>
              <a:rPr lang="en-US" sz="2000" i="1" dirty="0">
                <a:solidFill>
                  <a:srgbClr val="008000"/>
                </a:solidFill>
                <a:latin typeface="Times New Roman"/>
                <a:cs typeface="Times New Roman"/>
              </a:rPr>
              <a:t>position 1 </a:t>
            </a:r>
            <a:r>
              <a:rPr lang="en-US" sz="2000" dirty="0">
                <a:latin typeface="Times New Roman"/>
                <a:cs typeface="Times New Roman"/>
              </a:rPr>
              <a:t>looks like:   </a:t>
            </a:r>
            <a:endParaRPr lang="en-US" sz="1600" dirty="0">
              <a:latin typeface="Times New Roman"/>
              <a:cs typeface="Times New Roman"/>
            </a:endParaRPr>
          </a:p>
        </p:txBody>
      </p:sp>
      <p:cxnSp>
        <p:nvCxnSpPr>
          <p:cNvPr id="4" name="Straight Connector 3"/>
          <p:cNvCxnSpPr/>
          <p:nvPr/>
        </p:nvCxnSpPr>
        <p:spPr>
          <a:xfrm>
            <a:off x="7010400" y="2678275"/>
            <a:ext cx="1341439"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4" name="Object 23"/>
          <p:cNvGraphicFramePr>
            <a:graphicFrameLocks noChangeAspect="1"/>
          </p:cNvGraphicFramePr>
          <p:nvPr>
            <p:extLst>
              <p:ext uri="{D42A27DB-BD31-4B8C-83A1-F6EECF244321}">
                <p14:modId xmlns:p14="http://schemas.microsoft.com/office/powerpoint/2010/main" val="2708285454"/>
              </p:ext>
            </p:extLst>
          </p:nvPr>
        </p:nvGraphicFramePr>
        <p:xfrm>
          <a:off x="7196138" y="2792575"/>
          <a:ext cx="1000125" cy="312737"/>
        </p:xfrm>
        <a:graphic>
          <a:graphicData uri="http://schemas.openxmlformats.org/presentationml/2006/ole">
            <mc:AlternateContent xmlns:mc="http://schemas.openxmlformats.org/markup-compatibility/2006">
              <mc:Choice xmlns:v="urn:schemas-microsoft-com:vml" Requires="v">
                <p:oleObj spid="_x0000_s326251" name="Equation" r:id="rId11" imgW="647700" imgH="203200" progId="Equation.DSMT4">
                  <p:embed/>
                </p:oleObj>
              </mc:Choice>
              <mc:Fallback>
                <p:oleObj name="Equation" r:id="rId11" imgW="6477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6138" y="2792575"/>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8" name="Freeform 17"/>
          <p:cNvSpPr/>
          <p:nvPr/>
        </p:nvSpPr>
        <p:spPr>
          <a:xfrm>
            <a:off x="6832600" y="2741789"/>
            <a:ext cx="330200" cy="184855"/>
          </a:xfrm>
          <a:custGeom>
            <a:avLst/>
            <a:gdLst>
              <a:gd name="connsiteX0" fmla="*/ 0 w 330200"/>
              <a:gd name="connsiteY0" fmla="*/ 1411 h 184855"/>
              <a:gd name="connsiteX1" fmla="*/ 88900 w 330200"/>
              <a:gd name="connsiteY1" fmla="*/ 14111 h 184855"/>
              <a:gd name="connsiteX2" fmla="*/ 165100 w 330200"/>
              <a:gd name="connsiteY2" fmla="*/ 103011 h 184855"/>
              <a:gd name="connsiteX3" fmla="*/ 266700 w 330200"/>
              <a:gd name="connsiteY3" fmla="*/ 179211 h 184855"/>
              <a:gd name="connsiteX4" fmla="*/ 330200 w 330200"/>
              <a:gd name="connsiteY4" fmla="*/ 179211 h 184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184855">
                <a:moveTo>
                  <a:pt x="0" y="1411"/>
                </a:moveTo>
                <a:cubicBezTo>
                  <a:pt x="30691" y="-706"/>
                  <a:pt x="61383" y="-2822"/>
                  <a:pt x="88900" y="14111"/>
                </a:cubicBezTo>
                <a:cubicBezTo>
                  <a:pt x="116417" y="31044"/>
                  <a:pt x="135467" y="75494"/>
                  <a:pt x="165100" y="103011"/>
                </a:cubicBezTo>
                <a:cubicBezTo>
                  <a:pt x="194733" y="130528"/>
                  <a:pt x="239183" y="166511"/>
                  <a:pt x="266700" y="179211"/>
                </a:cubicBezTo>
                <a:cubicBezTo>
                  <a:pt x="294217" y="191911"/>
                  <a:pt x="330200" y="179211"/>
                  <a:pt x="330200" y="179211"/>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582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1438699"/>
            <a:ext cx="8526143" cy="830997"/>
          </a:xfrm>
          <a:prstGeom prst="rect">
            <a:avLst/>
          </a:prstGeom>
          <a:noFill/>
        </p:spPr>
        <p:txBody>
          <a:bodyPr wrap="square" rtlCol="0">
            <a:spAutoFit/>
          </a:bodyPr>
          <a:lstStyle/>
          <a:p>
            <a:r>
              <a:rPr lang="en-US" sz="2800" dirty="0">
                <a:solidFill>
                  <a:srgbClr val="FF0000"/>
                </a:solidFill>
                <a:latin typeface="Apple Chancery"/>
                <a:cs typeface="Apple Chancery"/>
              </a:rPr>
              <a:t>You are </a:t>
            </a:r>
            <a:r>
              <a:rPr lang="en-US" sz="2000" dirty="0">
                <a:solidFill>
                  <a:srgbClr val="000000"/>
                </a:solidFill>
                <a:latin typeface="Times New Roman"/>
                <a:cs typeface="Times New Roman"/>
              </a:rPr>
              <a:t>out in space and you give a </a:t>
            </a:r>
            <a:r>
              <a:rPr lang="en-US" sz="2000" dirty="0">
                <a:solidFill>
                  <a:srgbClr val="FF0000"/>
                </a:solidFill>
                <a:latin typeface="Times New Roman"/>
                <a:cs typeface="Times New Roman"/>
              </a:rPr>
              <a:t>1.00000 kg </a:t>
            </a:r>
            <a:r>
              <a:rPr lang="en-US" sz="2000" dirty="0">
                <a:solidFill>
                  <a:srgbClr val="000000"/>
                </a:solidFill>
                <a:latin typeface="Times New Roman"/>
                <a:cs typeface="Times New Roman"/>
              </a:rPr>
              <a:t>object a push with a constant force.  What changes?  </a:t>
            </a:r>
            <a:endParaRPr lang="en-US" sz="2400" dirty="0">
              <a:latin typeface="Apple Chancery"/>
              <a:cs typeface="Apple Chancery"/>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What is Energy?</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a:t>
            </a:r>
          </a:p>
        </p:txBody>
      </p:sp>
      <p:sp>
        <p:nvSpPr>
          <p:cNvPr id="9" name="TextBox 8"/>
          <p:cNvSpPr txBox="1"/>
          <p:nvPr/>
        </p:nvSpPr>
        <p:spPr>
          <a:xfrm>
            <a:off x="732156" y="2287797"/>
            <a:ext cx="8170543" cy="707886"/>
          </a:xfrm>
          <a:prstGeom prst="rect">
            <a:avLst/>
          </a:prstGeom>
          <a:noFill/>
        </p:spPr>
        <p:txBody>
          <a:bodyPr wrap="square" rtlCol="0">
            <a:spAutoFit/>
          </a:bodyPr>
          <a:lstStyle/>
          <a:p>
            <a:r>
              <a:rPr lang="en-US" sz="2000" dirty="0">
                <a:solidFill>
                  <a:srgbClr val="0000FF"/>
                </a:solidFill>
                <a:latin typeface="Apple Chancery"/>
                <a:cs typeface="Apple Chancery"/>
              </a:rPr>
              <a:t>The acceleration </a:t>
            </a:r>
            <a:r>
              <a:rPr lang="en-US" sz="2000" i="1" dirty="0">
                <a:solidFill>
                  <a:srgbClr val="000000"/>
                </a:solidFill>
                <a:latin typeface="Times New Roman"/>
                <a:cs typeface="Times New Roman"/>
              </a:rPr>
              <a:t>won’t </a:t>
            </a:r>
            <a:r>
              <a:rPr lang="en-US" sz="2000" dirty="0">
                <a:solidFill>
                  <a:srgbClr val="000000"/>
                </a:solidFill>
                <a:latin typeface="Times New Roman"/>
                <a:cs typeface="Times New Roman"/>
              </a:rPr>
              <a:t>change as the </a:t>
            </a:r>
            <a:r>
              <a:rPr lang="en-US" sz="2000" dirty="0">
                <a:solidFill>
                  <a:srgbClr val="0000FF"/>
                </a:solidFill>
                <a:latin typeface="Times New Roman"/>
                <a:cs typeface="Times New Roman"/>
              </a:rPr>
              <a:t>force is constant</a:t>
            </a:r>
            <a:r>
              <a:rPr lang="en-US" sz="2000" dirty="0">
                <a:solidFill>
                  <a:srgbClr val="000000"/>
                </a:solidFill>
                <a:latin typeface="Times New Roman"/>
                <a:cs typeface="Times New Roman"/>
              </a:rPr>
              <a:t>, but the </a:t>
            </a:r>
            <a:r>
              <a:rPr lang="en-US" sz="2000" dirty="0">
                <a:solidFill>
                  <a:srgbClr val="FF0000"/>
                </a:solidFill>
                <a:latin typeface="Times New Roman"/>
                <a:cs typeface="Times New Roman"/>
              </a:rPr>
              <a:t>velocity</a:t>
            </a:r>
            <a:r>
              <a:rPr lang="en-US" sz="2000" dirty="0">
                <a:solidFill>
                  <a:srgbClr val="000000"/>
                </a:solidFill>
                <a:latin typeface="Times New Roman"/>
                <a:cs typeface="Times New Roman"/>
              </a:rPr>
              <a:t> will; time will; </a:t>
            </a:r>
            <a:r>
              <a:rPr lang="en-US" sz="2000" dirty="0">
                <a:solidFill>
                  <a:srgbClr val="FF0000"/>
                </a:solidFill>
                <a:latin typeface="Times New Roman"/>
                <a:cs typeface="Times New Roman"/>
              </a:rPr>
              <a:t>momentum</a:t>
            </a:r>
            <a:r>
              <a:rPr lang="en-US" sz="2000" dirty="0">
                <a:solidFill>
                  <a:srgbClr val="000000"/>
                </a:solidFill>
                <a:latin typeface="Times New Roman"/>
                <a:cs typeface="Times New Roman"/>
              </a:rPr>
              <a:t> will; </a:t>
            </a:r>
            <a:r>
              <a:rPr lang="en-US" sz="2000" dirty="0">
                <a:solidFill>
                  <a:srgbClr val="FF0000"/>
                </a:solidFill>
                <a:latin typeface="Times New Roman"/>
                <a:cs typeface="Times New Roman"/>
              </a:rPr>
              <a:t>position</a:t>
            </a:r>
            <a:r>
              <a:rPr lang="en-US" sz="2000" dirty="0">
                <a:solidFill>
                  <a:srgbClr val="000000"/>
                </a:solidFill>
                <a:latin typeface="Times New Roman"/>
                <a:cs typeface="Times New Roman"/>
              </a:rPr>
              <a:t> will.</a:t>
            </a:r>
            <a:endParaRPr lang="en-US" sz="2400" dirty="0">
              <a:latin typeface="Apple Chancery"/>
              <a:cs typeface="Apple Chancery"/>
            </a:endParaRPr>
          </a:p>
        </p:txBody>
      </p:sp>
      <p:sp>
        <p:nvSpPr>
          <p:cNvPr id="12" name="TextBox 11"/>
          <p:cNvSpPr txBox="1"/>
          <p:nvPr/>
        </p:nvSpPr>
        <p:spPr>
          <a:xfrm>
            <a:off x="732156" y="2967307"/>
            <a:ext cx="8170543" cy="1015663"/>
          </a:xfrm>
          <a:prstGeom prst="rect">
            <a:avLst/>
          </a:prstGeom>
          <a:noFill/>
        </p:spPr>
        <p:txBody>
          <a:bodyPr wrap="square" rtlCol="0">
            <a:spAutoFit/>
          </a:bodyPr>
          <a:lstStyle/>
          <a:p>
            <a:r>
              <a:rPr lang="en-US" sz="2000" dirty="0">
                <a:solidFill>
                  <a:srgbClr val="0000FF"/>
                </a:solidFill>
                <a:latin typeface="Apple Chancery"/>
                <a:cs typeface="Apple Chancery"/>
              </a:rPr>
              <a:t>There is </a:t>
            </a:r>
            <a:r>
              <a:rPr lang="en-US" sz="2000" dirty="0">
                <a:solidFill>
                  <a:srgbClr val="000000"/>
                </a:solidFill>
                <a:latin typeface="Times New Roman"/>
                <a:cs typeface="Times New Roman"/>
              </a:rPr>
              <a:t>one other things that will change in this case, though not by any amount that you will notice.  The body’s </a:t>
            </a:r>
            <a:r>
              <a:rPr lang="en-US" sz="2000" i="1" dirty="0">
                <a:solidFill>
                  <a:srgbClr val="FF0000"/>
                </a:solidFill>
                <a:latin typeface="Times New Roman"/>
                <a:cs typeface="Times New Roman"/>
              </a:rPr>
              <a:t>mass</a:t>
            </a:r>
            <a:r>
              <a:rPr lang="en-US" sz="2000" i="1" dirty="0">
                <a:solidFill>
                  <a:srgbClr val="000000"/>
                </a:solidFill>
                <a:latin typeface="Times New Roman"/>
                <a:cs typeface="Times New Roman"/>
              </a:rPr>
              <a:t> </a:t>
            </a:r>
            <a:r>
              <a:rPr lang="en-US" sz="2000" dirty="0">
                <a:solidFill>
                  <a:srgbClr val="000000"/>
                </a:solidFill>
                <a:latin typeface="Times New Roman"/>
                <a:cs typeface="Times New Roman"/>
              </a:rPr>
              <a:t>will change (</a:t>
            </a:r>
            <a:r>
              <a:rPr lang="en-US" sz="2000" dirty="0">
                <a:solidFill>
                  <a:srgbClr val="0000FF"/>
                </a:solidFill>
                <a:latin typeface="Times New Roman"/>
                <a:cs typeface="Times New Roman"/>
              </a:rPr>
              <a:t>remember, </a:t>
            </a:r>
            <a:r>
              <a:rPr lang="en-US" sz="2000" i="1" dirty="0">
                <a:solidFill>
                  <a:srgbClr val="0000FF"/>
                </a:solidFill>
                <a:latin typeface="Times New Roman"/>
                <a:cs typeface="Times New Roman"/>
              </a:rPr>
              <a:t>mass </a:t>
            </a:r>
            <a:r>
              <a:rPr lang="en-US" sz="2000" dirty="0">
                <a:solidFill>
                  <a:srgbClr val="0000FF"/>
                </a:solidFill>
                <a:latin typeface="Times New Roman"/>
                <a:cs typeface="Times New Roman"/>
              </a:rPr>
              <a:t>is a relative measure of a body’s inertia</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38" name="TextBox 37"/>
          <p:cNvSpPr txBox="1"/>
          <p:nvPr/>
        </p:nvSpPr>
        <p:spPr>
          <a:xfrm>
            <a:off x="274955" y="4480665"/>
            <a:ext cx="8526143" cy="830997"/>
          </a:xfrm>
          <a:prstGeom prst="rect">
            <a:avLst/>
          </a:prstGeom>
          <a:noFill/>
        </p:spPr>
        <p:txBody>
          <a:bodyPr wrap="square" rtlCol="0">
            <a:spAutoFit/>
          </a:bodyPr>
          <a:lstStyle/>
          <a:p>
            <a:r>
              <a:rPr lang="en-US" sz="2800" dirty="0">
                <a:solidFill>
                  <a:srgbClr val="FF0000"/>
                </a:solidFill>
                <a:latin typeface="Apple Chancery"/>
                <a:cs typeface="Apple Chancery"/>
              </a:rPr>
              <a:t>In fact, </a:t>
            </a:r>
            <a:r>
              <a:rPr lang="en-US" sz="2000" dirty="0">
                <a:solidFill>
                  <a:srgbClr val="000000"/>
                </a:solidFill>
                <a:latin typeface="Times New Roman"/>
                <a:cs typeface="Times New Roman"/>
              </a:rPr>
              <a:t>a velocity/mass breakdown for your 1.0000 kg mass object is found on the next slide;</a:t>
            </a:r>
            <a:endParaRPr lang="en-US" sz="2400" dirty="0">
              <a:latin typeface="Apple Chancery"/>
              <a:cs typeface="Apple Chancery"/>
            </a:endParaRPr>
          </a:p>
        </p:txBody>
      </p:sp>
      <p:sp>
        <p:nvSpPr>
          <p:cNvPr id="6" name="Rectangle 5"/>
          <p:cNvSpPr/>
          <p:nvPr/>
        </p:nvSpPr>
        <p:spPr>
          <a:xfrm>
            <a:off x="4051300" y="56388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427356" y="894396"/>
            <a:ext cx="8373742" cy="400110"/>
          </a:xfrm>
          <a:prstGeom prst="rect">
            <a:avLst/>
          </a:prstGeom>
          <a:noFill/>
        </p:spPr>
        <p:txBody>
          <a:bodyPr wrap="square" rtlCol="0">
            <a:spAutoFit/>
          </a:bodyPr>
          <a:lstStyle/>
          <a:p>
            <a:pPr algn="ctr"/>
            <a:r>
              <a:rPr lang="en-US" sz="2000" dirty="0">
                <a:solidFill>
                  <a:srgbClr val="0000FF"/>
                </a:solidFill>
                <a:latin typeface="Apple Chancery"/>
                <a:cs typeface="Apple Chancery"/>
              </a:rPr>
              <a:t>(this is not an AP-related topic)</a:t>
            </a:r>
            <a:endParaRPr lang="en-US" sz="2400" dirty="0">
              <a:latin typeface="Apple Chancery"/>
              <a:cs typeface="Apple Chancery"/>
            </a:endParaRPr>
          </a:p>
        </p:txBody>
      </p:sp>
    </p:spTree>
    <p:extLst>
      <p:ext uri="{BB962C8B-B14F-4D97-AF65-F5344CB8AC3E}">
        <p14:creationId xmlns:p14="http://schemas.microsoft.com/office/powerpoint/2010/main" val="3402076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40.)</a:t>
            </a:r>
          </a:p>
        </p:txBody>
      </p:sp>
      <p:sp>
        <p:nvSpPr>
          <p:cNvPr id="38" name="TextBox 37"/>
          <p:cNvSpPr txBox="1"/>
          <p:nvPr/>
        </p:nvSpPr>
        <p:spPr>
          <a:xfrm>
            <a:off x="263024" y="347761"/>
            <a:ext cx="5604376" cy="461665"/>
          </a:xfrm>
          <a:prstGeom prst="rect">
            <a:avLst/>
          </a:prstGeom>
          <a:noFill/>
        </p:spPr>
        <p:txBody>
          <a:bodyPr wrap="square" rtlCol="0">
            <a:spAutoFit/>
          </a:bodyPr>
          <a:lstStyle/>
          <a:p>
            <a:r>
              <a:rPr lang="en-US" sz="2400" dirty="0">
                <a:solidFill>
                  <a:srgbClr val="FF0000"/>
                </a:solidFill>
                <a:latin typeface="Apple Chancery"/>
                <a:cs typeface="Apple Chancery"/>
              </a:rPr>
              <a:t>Conclusions:</a:t>
            </a:r>
            <a:endParaRPr lang="en-US" sz="1600" dirty="0">
              <a:latin typeface="Times New Roman"/>
              <a:cs typeface="Times New Roman"/>
            </a:endParaRPr>
          </a:p>
        </p:txBody>
      </p:sp>
      <p:sp>
        <p:nvSpPr>
          <p:cNvPr id="6" name="Line 6"/>
          <p:cNvSpPr>
            <a:spLocks noChangeShapeType="1"/>
          </p:cNvSpPr>
          <p:nvPr/>
        </p:nvSpPr>
        <p:spPr bwMode="auto">
          <a:xfrm>
            <a:off x="6172201" y="4269065"/>
            <a:ext cx="1836737"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Line 8"/>
          <p:cNvSpPr>
            <a:spLocks noChangeShapeType="1"/>
          </p:cNvSpPr>
          <p:nvPr/>
        </p:nvSpPr>
        <p:spPr bwMode="auto">
          <a:xfrm>
            <a:off x="8110539" y="1270000"/>
            <a:ext cx="0" cy="1408275"/>
          </a:xfrm>
          <a:prstGeom prst="line">
            <a:avLst/>
          </a:prstGeom>
          <a:noFill/>
          <a:ln w="28575">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11" name="Object 2"/>
          <p:cNvGraphicFramePr>
            <a:graphicFrameLocks noChangeAspect="1"/>
          </p:cNvGraphicFramePr>
          <p:nvPr>
            <p:extLst>
              <p:ext uri="{D42A27DB-BD31-4B8C-83A1-F6EECF244321}">
                <p14:modId xmlns:p14="http://schemas.microsoft.com/office/powerpoint/2010/main" val="4054218087"/>
              </p:ext>
            </p:extLst>
          </p:nvPr>
        </p:nvGraphicFramePr>
        <p:xfrm>
          <a:off x="8391526" y="2516941"/>
          <a:ext cx="650875" cy="347663"/>
        </p:xfrm>
        <a:graphic>
          <a:graphicData uri="http://schemas.openxmlformats.org/presentationml/2006/ole">
            <mc:AlternateContent xmlns:mc="http://schemas.openxmlformats.org/markup-compatibility/2006">
              <mc:Choice xmlns:v="urn:schemas-microsoft-com:vml" Requires="v">
                <p:oleObj spid="_x0000_s327384" name="Equation" r:id="rId3" imgW="355600" imgH="190500" progId="Equation.DSMT4">
                  <p:embed/>
                </p:oleObj>
              </mc:Choice>
              <mc:Fallback>
                <p:oleObj name="Equation" r:id="rId3" imgW="355600" imgH="190500" progId="Equation.DSMT4">
                  <p:embed/>
                  <p:pic>
                    <p:nvPicPr>
                      <p:cNvPr id="0" name=""/>
                      <p:cNvPicPr>
                        <a:picLocks noChangeAspect="1" noChangeArrowheads="1"/>
                      </p:cNvPicPr>
                      <p:nvPr/>
                    </p:nvPicPr>
                    <p:blipFill>
                      <a:blip r:embed="rId4"/>
                      <a:srcRect/>
                      <a:stretch>
                        <a:fillRect/>
                      </a:stretch>
                    </p:blipFill>
                    <p:spPr bwMode="auto">
                      <a:xfrm>
                        <a:off x="8391526" y="2516941"/>
                        <a:ext cx="650875" cy="347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 name="Object 20"/>
          <p:cNvGraphicFramePr>
            <a:graphicFrameLocks noChangeAspect="1"/>
          </p:cNvGraphicFramePr>
          <p:nvPr>
            <p:extLst>
              <p:ext uri="{D42A27DB-BD31-4B8C-83A1-F6EECF244321}">
                <p14:modId xmlns:p14="http://schemas.microsoft.com/office/powerpoint/2010/main" val="1926584900"/>
              </p:ext>
            </p:extLst>
          </p:nvPr>
        </p:nvGraphicFramePr>
        <p:xfrm>
          <a:off x="7196138" y="1704975"/>
          <a:ext cx="812800" cy="371475"/>
        </p:xfrm>
        <a:graphic>
          <a:graphicData uri="http://schemas.openxmlformats.org/presentationml/2006/ole">
            <mc:AlternateContent xmlns:mc="http://schemas.openxmlformats.org/markup-compatibility/2006">
              <mc:Choice xmlns:v="urn:schemas-microsoft-com:vml" Requires="v">
                <p:oleObj spid="_x0000_s327385" name="Equation" r:id="rId5" imgW="444500" imgH="203200" progId="Equation.DSMT4">
                  <p:embed/>
                </p:oleObj>
              </mc:Choice>
              <mc:Fallback>
                <p:oleObj name="Equation" r:id="rId5" imgW="444500" imgH="203200" progId="Equation.DSMT4">
                  <p:embed/>
                  <p:pic>
                    <p:nvPicPr>
                      <p:cNvPr id="0" name=""/>
                      <p:cNvPicPr>
                        <a:picLocks noChangeAspect="1" noChangeArrowheads="1"/>
                      </p:cNvPicPr>
                      <p:nvPr/>
                    </p:nvPicPr>
                    <p:blipFill>
                      <a:blip r:embed="rId6"/>
                      <a:srcRect/>
                      <a:stretch>
                        <a:fillRect/>
                      </a:stretch>
                    </p:blipFill>
                    <p:spPr bwMode="auto">
                      <a:xfrm>
                        <a:off x="7196138" y="1704975"/>
                        <a:ext cx="812800" cy="371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21"/>
          <p:cNvGraphicFramePr>
            <a:graphicFrameLocks noChangeAspect="1"/>
          </p:cNvGraphicFramePr>
          <p:nvPr>
            <p:extLst>
              <p:ext uri="{D42A27DB-BD31-4B8C-83A1-F6EECF244321}">
                <p14:modId xmlns:p14="http://schemas.microsoft.com/office/powerpoint/2010/main" val="2109757480"/>
              </p:ext>
            </p:extLst>
          </p:nvPr>
        </p:nvGraphicFramePr>
        <p:xfrm>
          <a:off x="6900863" y="1111804"/>
          <a:ext cx="1019175" cy="312737"/>
        </p:xfrm>
        <a:graphic>
          <a:graphicData uri="http://schemas.openxmlformats.org/presentationml/2006/ole">
            <mc:AlternateContent xmlns:mc="http://schemas.openxmlformats.org/markup-compatibility/2006">
              <mc:Choice xmlns:v="urn:schemas-microsoft-com:vml" Requires="v">
                <p:oleObj spid="_x0000_s327386" name="Equation" r:id="rId7" imgW="660400" imgH="203200" progId="Equation.DSMT4">
                  <p:embed/>
                </p:oleObj>
              </mc:Choice>
              <mc:Fallback>
                <p:oleObj name="Equation" r:id="rId7" imgW="660400" imgH="20320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00863" y="1111804"/>
                        <a:ext cx="101917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97368624"/>
              </p:ext>
            </p:extLst>
          </p:nvPr>
        </p:nvGraphicFramePr>
        <p:xfrm>
          <a:off x="3611563" y="4918075"/>
          <a:ext cx="2560638" cy="1366838"/>
        </p:xfrm>
        <a:graphic>
          <a:graphicData uri="http://schemas.openxmlformats.org/presentationml/2006/ole">
            <mc:AlternateContent xmlns:mc="http://schemas.openxmlformats.org/markup-compatibility/2006">
              <mc:Choice xmlns:v="urn:schemas-microsoft-com:vml" Requires="v">
                <p:oleObj spid="_x0000_s327387" name="Equation" r:id="rId9" imgW="1473200" imgH="787400" progId="Equation.DSMT4">
                  <p:embed/>
                </p:oleObj>
              </mc:Choice>
              <mc:Fallback>
                <p:oleObj name="Equation" r:id="rId9" imgW="1473200" imgH="787400" progId="Equation.DSMT4">
                  <p:embed/>
                  <p:pic>
                    <p:nvPicPr>
                      <p:cNvPr id="0" name=""/>
                      <p:cNvPicPr/>
                      <p:nvPr/>
                    </p:nvPicPr>
                    <p:blipFill>
                      <a:blip r:embed="rId10"/>
                      <a:stretch>
                        <a:fillRect/>
                      </a:stretch>
                    </p:blipFill>
                    <p:spPr>
                      <a:xfrm>
                        <a:off x="3611563" y="4918075"/>
                        <a:ext cx="2560638" cy="1366838"/>
                      </a:xfrm>
                      <a:prstGeom prst="rect">
                        <a:avLst/>
                      </a:prstGeom>
                    </p:spPr>
                  </p:pic>
                </p:oleObj>
              </mc:Fallback>
            </mc:AlternateContent>
          </a:graphicData>
        </a:graphic>
      </p:graphicFrame>
      <p:sp>
        <p:nvSpPr>
          <p:cNvPr id="2" name="Rectangle 1"/>
          <p:cNvSpPr/>
          <p:nvPr/>
        </p:nvSpPr>
        <p:spPr>
          <a:xfrm>
            <a:off x="6629400" y="1178202"/>
            <a:ext cx="215900" cy="188359"/>
          </a:xfrm>
          <a:prstGeom prst="rect">
            <a:avLst/>
          </a:prstGeom>
          <a:solidFill>
            <a:srgbClr val="FF0000"/>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5118100" y="2678275"/>
            <a:ext cx="1616074"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6477000" y="2805275"/>
            <a:ext cx="152400" cy="146379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p:cNvSpPr txBox="1"/>
          <p:nvPr/>
        </p:nvSpPr>
        <p:spPr>
          <a:xfrm>
            <a:off x="517024" y="927273"/>
            <a:ext cx="4715376" cy="4093428"/>
          </a:xfrm>
          <a:prstGeom prst="rect">
            <a:avLst/>
          </a:prstGeom>
          <a:noFill/>
        </p:spPr>
        <p:txBody>
          <a:bodyPr wrap="square" rtlCol="0">
            <a:spAutoFit/>
          </a:bodyPr>
          <a:lstStyle/>
          <a:p>
            <a:r>
              <a:rPr lang="en-US" sz="2000" dirty="0">
                <a:latin typeface="Times New Roman"/>
                <a:cs typeface="Times New Roman"/>
              </a:rPr>
              <a:t>1.) Although it is commonly done, making </a:t>
            </a:r>
            <a:r>
              <a:rPr lang="en-US" sz="2000" dirty="0">
                <a:solidFill>
                  <a:srgbClr val="FF0000"/>
                </a:solidFill>
                <a:latin typeface="Times New Roman"/>
                <a:cs typeface="Times New Roman"/>
              </a:rPr>
              <a:t>statements like</a:t>
            </a:r>
            <a:r>
              <a:rPr lang="en-US" sz="2000" dirty="0">
                <a:latin typeface="Times New Roman"/>
                <a:cs typeface="Times New Roman"/>
              </a:rPr>
              <a:t>, “</a:t>
            </a:r>
            <a:r>
              <a:rPr lang="en-US" sz="2000" dirty="0">
                <a:solidFill>
                  <a:srgbClr val="0000FF"/>
                </a:solidFill>
                <a:latin typeface="Times New Roman"/>
                <a:cs typeface="Times New Roman"/>
              </a:rPr>
              <a:t>The body at </a:t>
            </a:r>
            <a:r>
              <a:rPr lang="en-US" sz="2000" i="1" dirty="0">
                <a:solidFill>
                  <a:srgbClr val="0000FF"/>
                </a:solidFill>
                <a:latin typeface="Times New Roman"/>
                <a:cs typeface="Times New Roman"/>
              </a:rPr>
              <a:t>position 2 </a:t>
            </a:r>
            <a:r>
              <a:rPr lang="en-US" sz="2000" dirty="0">
                <a:solidFill>
                  <a:srgbClr val="0000FF"/>
                </a:solidFill>
                <a:latin typeface="Times New Roman"/>
                <a:cs typeface="Times New Roman"/>
              </a:rPr>
              <a:t>has potential energy in the sense that it can potentially pick up kinetic energy</a:t>
            </a:r>
            <a:r>
              <a:rPr lang="en-US" sz="2000" dirty="0">
                <a:latin typeface="Times New Roman"/>
                <a:cs typeface="Times New Roman"/>
              </a:rPr>
              <a:t>” is </a:t>
            </a:r>
            <a:r>
              <a:rPr lang="en-US" sz="2000" dirty="0">
                <a:solidFill>
                  <a:srgbClr val="FF0000"/>
                </a:solidFill>
                <a:latin typeface="Times New Roman"/>
                <a:cs typeface="Times New Roman"/>
              </a:rPr>
              <a:t>a little bit dangerous</a:t>
            </a:r>
            <a:r>
              <a:rPr lang="en-US" sz="2000" dirty="0">
                <a:latin typeface="Times New Roman"/>
                <a:cs typeface="Times New Roman"/>
              </a:rPr>
              <a:t>.  Why?  Because </a:t>
            </a:r>
            <a:r>
              <a:rPr lang="en-US" sz="2000" dirty="0">
                <a:solidFill>
                  <a:srgbClr val="008000"/>
                </a:solidFill>
                <a:latin typeface="Times New Roman"/>
                <a:cs typeface="Times New Roman"/>
              </a:rPr>
              <a:t>if we take the zero level to be the tabletop</a:t>
            </a:r>
            <a:r>
              <a:rPr lang="en-US" sz="2000" dirty="0">
                <a:latin typeface="Times New Roman"/>
                <a:cs typeface="Times New Roman"/>
              </a:rPr>
              <a:t>, the </a:t>
            </a:r>
            <a:r>
              <a:rPr lang="en-US" sz="2000" dirty="0">
                <a:solidFill>
                  <a:srgbClr val="008000"/>
                </a:solidFill>
                <a:latin typeface="Times New Roman"/>
                <a:cs typeface="Times New Roman"/>
              </a:rPr>
              <a:t>gravitational potential energy at that point, BY DEFINITION, is ZERO</a:t>
            </a:r>
            <a:r>
              <a:rPr lang="en-US" sz="2000" dirty="0">
                <a:latin typeface="Times New Roman"/>
                <a:cs typeface="Times New Roman"/>
              </a:rPr>
              <a:t>.  </a:t>
            </a:r>
            <a:r>
              <a:rPr lang="en-US" sz="2000" dirty="0">
                <a:solidFill>
                  <a:srgbClr val="0000FF"/>
                </a:solidFill>
                <a:latin typeface="Times New Roman"/>
                <a:cs typeface="Times New Roman"/>
              </a:rPr>
              <a:t>With that, it makes no sense to claim that there is NO potential for a body to pick up kinetic energy if it were to drop from that level to the ground.</a:t>
            </a:r>
            <a:r>
              <a:rPr lang="en-US" sz="2000" dirty="0">
                <a:latin typeface="Times New Roman"/>
                <a:cs typeface="Times New Roman"/>
              </a:rPr>
              <a:t>  In fact, that work calculation would look like: </a:t>
            </a:r>
            <a:endParaRPr lang="en-US" sz="1600" dirty="0">
              <a:latin typeface="Times New Roman"/>
              <a:cs typeface="Times New Roman"/>
            </a:endParaRPr>
          </a:p>
        </p:txBody>
      </p:sp>
      <p:cxnSp>
        <p:nvCxnSpPr>
          <p:cNvPr id="4" name="Straight Connector 3"/>
          <p:cNvCxnSpPr/>
          <p:nvPr/>
        </p:nvCxnSpPr>
        <p:spPr>
          <a:xfrm>
            <a:off x="7010400" y="2678275"/>
            <a:ext cx="1341439" cy="0"/>
          </a:xfrm>
          <a:prstGeom prst="line">
            <a:avLst/>
          </a:prstGeom>
          <a:ln w="9525" cmpd="sng">
            <a:solidFill>
              <a:srgbClr val="000000"/>
            </a:solidFill>
            <a:prstDash val="lgDash"/>
          </a:ln>
          <a:effectLst/>
        </p:spPr>
        <p:style>
          <a:lnRef idx="2">
            <a:schemeClr val="accent1"/>
          </a:lnRef>
          <a:fillRef idx="0">
            <a:schemeClr val="accent1"/>
          </a:fillRef>
          <a:effectRef idx="1">
            <a:schemeClr val="accent1"/>
          </a:effectRef>
          <a:fontRef idx="minor">
            <a:schemeClr val="tx1"/>
          </a:fontRef>
        </p:style>
      </p:cxnSp>
      <p:graphicFrame>
        <p:nvGraphicFramePr>
          <p:cNvPr id="14" name="Object 23"/>
          <p:cNvGraphicFramePr>
            <a:graphicFrameLocks noChangeAspect="1"/>
          </p:cNvGraphicFramePr>
          <p:nvPr>
            <p:extLst>
              <p:ext uri="{D42A27DB-BD31-4B8C-83A1-F6EECF244321}">
                <p14:modId xmlns:p14="http://schemas.microsoft.com/office/powerpoint/2010/main" val="3988815938"/>
              </p:ext>
            </p:extLst>
          </p:nvPr>
        </p:nvGraphicFramePr>
        <p:xfrm>
          <a:off x="7196138" y="2792575"/>
          <a:ext cx="1000125" cy="312737"/>
        </p:xfrm>
        <a:graphic>
          <a:graphicData uri="http://schemas.openxmlformats.org/presentationml/2006/ole">
            <mc:AlternateContent xmlns:mc="http://schemas.openxmlformats.org/markup-compatibility/2006">
              <mc:Choice xmlns:v="urn:schemas-microsoft-com:vml" Requires="v">
                <p:oleObj spid="_x0000_s327388" name="Equation" r:id="rId11" imgW="647700" imgH="203200" progId="Equation.DSMT4">
                  <p:embed/>
                </p:oleObj>
              </mc:Choice>
              <mc:Fallback>
                <p:oleObj name="Equation" r:id="rId11" imgW="647700" imgH="20320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96138" y="2792575"/>
                        <a:ext cx="1000125" cy="3127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8" name="Freeform 17"/>
          <p:cNvSpPr/>
          <p:nvPr/>
        </p:nvSpPr>
        <p:spPr>
          <a:xfrm>
            <a:off x="6832600" y="2741789"/>
            <a:ext cx="330200" cy="184855"/>
          </a:xfrm>
          <a:custGeom>
            <a:avLst/>
            <a:gdLst>
              <a:gd name="connsiteX0" fmla="*/ 0 w 330200"/>
              <a:gd name="connsiteY0" fmla="*/ 1411 h 184855"/>
              <a:gd name="connsiteX1" fmla="*/ 88900 w 330200"/>
              <a:gd name="connsiteY1" fmla="*/ 14111 h 184855"/>
              <a:gd name="connsiteX2" fmla="*/ 165100 w 330200"/>
              <a:gd name="connsiteY2" fmla="*/ 103011 h 184855"/>
              <a:gd name="connsiteX3" fmla="*/ 266700 w 330200"/>
              <a:gd name="connsiteY3" fmla="*/ 179211 h 184855"/>
              <a:gd name="connsiteX4" fmla="*/ 330200 w 330200"/>
              <a:gd name="connsiteY4" fmla="*/ 179211 h 184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200" h="184855">
                <a:moveTo>
                  <a:pt x="0" y="1411"/>
                </a:moveTo>
                <a:cubicBezTo>
                  <a:pt x="30691" y="-706"/>
                  <a:pt x="61383" y="-2822"/>
                  <a:pt x="88900" y="14111"/>
                </a:cubicBezTo>
                <a:cubicBezTo>
                  <a:pt x="116417" y="31044"/>
                  <a:pt x="135467" y="75494"/>
                  <a:pt x="165100" y="103011"/>
                </a:cubicBezTo>
                <a:cubicBezTo>
                  <a:pt x="194733" y="130528"/>
                  <a:pt x="239183" y="166511"/>
                  <a:pt x="266700" y="179211"/>
                </a:cubicBezTo>
                <a:cubicBezTo>
                  <a:pt x="294217" y="191911"/>
                  <a:pt x="330200" y="179211"/>
                  <a:pt x="330200" y="179211"/>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2" name="Object 20"/>
          <p:cNvGraphicFramePr>
            <a:graphicFrameLocks noChangeAspect="1"/>
          </p:cNvGraphicFramePr>
          <p:nvPr>
            <p:extLst>
              <p:ext uri="{D42A27DB-BD31-4B8C-83A1-F6EECF244321}">
                <p14:modId xmlns:p14="http://schemas.microsoft.com/office/powerpoint/2010/main" val="3827505541"/>
              </p:ext>
            </p:extLst>
          </p:nvPr>
        </p:nvGraphicFramePr>
        <p:xfrm>
          <a:off x="8137525" y="4060825"/>
          <a:ext cx="998538" cy="417513"/>
        </p:xfrm>
        <a:graphic>
          <a:graphicData uri="http://schemas.openxmlformats.org/presentationml/2006/ole">
            <mc:AlternateContent xmlns:mc="http://schemas.openxmlformats.org/markup-compatibility/2006">
              <mc:Choice xmlns:v="urn:schemas-microsoft-com:vml" Requires="v">
                <p:oleObj spid="_x0000_s327389" name="Equation" r:id="rId13" imgW="546100" imgH="228600" progId="Equation.DSMT4">
                  <p:embed/>
                </p:oleObj>
              </mc:Choice>
              <mc:Fallback>
                <p:oleObj name="Equation" r:id="rId13" imgW="546100" imgH="228600" progId="Equation.DSMT4">
                  <p:embed/>
                  <p:pic>
                    <p:nvPicPr>
                      <p:cNvPr id="0" name=""/>
                      <p:cNvPicPr>
                        <a:picLocks noChangeAspect="1" noChangeArrowheads="1"/>
                      </p:cNvPicPr>
                      <p:nvPr/>
                    </p:nvPicPr>
                    <p:blipFill>
                      <a:blip r:embed="rId14"/>
                      <a:srcRect/>
                      <a:stretch>
                        <a:fillRect/>
                      </a:stretch>
                    </p:blipFill>
                    <p:spPr bwMode="auto">
                      <a:xfrm>
                        <a:off x="8137525" y="4060825"/>
                        <a:ext cx="998538" cy="417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03509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67924" y="5715408"/>
            <a:ext cx="7776076" cy="923330"/>
          </a:xfrm>
          <a:prstGeom prst="rect">
            <a:avLst/>
          </a:prstGeom>
          <a:noFill/>
        </p:spPr>
        <p:txBody>
          <a:bodyPr wrap="square" rtlCol="0">
            <a:spAutoFit/>
          </a:bodyPr>
          <a:lstStyle/>
          <a:p>
            <a:r>
              <a:rPr lang="en-US" dirty="0">
                <a:latin typeface="Times New Roman"/>
                <a:cs typeface="Times New Roman"/>
              </a:rPr>
              <a:t>Nothing unless you know the field has a dedicated U = 0 point.  If then, the negative sign may tell you the body is “bound” to the system (see energy diagrams), and even then there are bounded systems that don’t act like that.</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41.)</a:t>
            </a:r>
          </a:p>
        </p:txBody>
      </p:sp>
      <p:sp>
        <p:nvSpPr>
          <p:cNvPr id="38" name="TextBox 37"/>
          <p:cNvSpPr txBox="1"/>
          <p:nvPr/>
        </p:nvSpPr>
        <p:spPr>
          <a:xfrm>
            <a:off x="605924" y="1498003"/>
            <a:ext cx="8322176" cy="1323439"/>
          </a:xfrm>
          <a:prstGeom prst="rect">
            <a:avLst/>
          </a:prstGeom>
          <a:noFill/>
        </p:spPr>
        <p:txBody>
          <a:bodyPr wrap="square" rtlCol="0">
            <a:spAutoFit/>
          </a:bodyPr>
          <a:lstStyle/>
          <a:p>
            <a:r>
              <a:rPr lang="en-US" sz="2000" dirty="0">
                <a:solidFill>
                  <a:srgbClr val="FF0000"/>
                </a:solidFill>
                <a:latin typeface="Apple Chancery"/>
                <a:cs typeface="Apple Chancery"/>
              </a:rPr>
              <a:t>2.) </a:t>
            </a:r>
            <a:r>
              <a:rPr lang="en-US" sz="2000" dirty="0">
                <a:solidFill>
                  <a:srgbClr val="0000FF"/>
                </a:solidFill>
                <a:latin typeface="Times New Roman"/>
                <a:cs typeface="Times New Roman"/>
              </a:rPr>
              <a:t>At least in situations in which there is no preferred </a:t>
            </a:r>
            <a:r>
              <a:rPr lang="en-US" sz="2000" i="1" dirty="0">
                <a:solidFill>
                  <a:srgbClr val="0000FF"/>
                </a:solidFill>
                <a:latin typeface="Times New Roman"/>
                <a:cs typeface="Times New Roman"/>
              </a:rPr>
              <a:t>F = 0 point </a:t>
            </a:r>
            <a:r>
              <a:rPr lang="en-US" sz="2000" dirty="0">
                <a:latin typeface="Times New Roman"/>
                <a:cs typeface="Times New Roman"/>
              </a:rPr>
              <a:t>(like gravity near the surface of the earth), the </a:t>
            </a:r>
            <a:r>
              <a:rPr lang="en-US" sz="2000" dirty="0">
                <a:solidFill>
                  <a:srgbClr val="0000FF"/>
                </a:solidFill>
                <a:latin typeface="Times New Roman"/>
                <a:cs typeface="Times New Roman"/>
              </a:rPr>
              <a:t>coordinate axis can be set ANYWHERE CONVENIENT</a:t>
            </a:r>
            <a:r>
              <a:rPr lang="en-US" sz="2000" dirty="0">
                <a:latin typeface="Times New Roman"/>
                <a:cs typeface="Times New Roman"/>
              </a:rPr>
              <a:t>, which means trying to place physical significance on the quantity can get you in trouble (hence, the last example).</a:t>
            </a:r>
          </a:p>
        </p:txBody>
      </p:sp>
      <p:sp>
        <p:nvSpPr>
          <p:cNvPr id="5" name="TextBox 4"/>
          <p:cNvSpPr txBox="1"/>
          <p:nvPr/>
        </p:nvSpPr>
        <p:spPr>
          <a:xfrm>
            <a:off x="605924" y="2867358"/>
            <a:ext cx="8157076" cy="707886"/>
          </a:xfrm>
          <a:prstGeom prst="rect">
            <a:avLst/>
          </a:prstGeom>
          <a:noFill/>
        </p:spPr>
        <p:txBody>
          <a:bodyPr wrap="square" rtlCol="0">
            <a:spAutoFit/>
          </a:bodyPr>
          <a:lstStyle/>
          <a:p>
            <a:r>
              <a:rPr lang="en-US" sz="2000" dirty="0">
                <a:solidFill>
                  <a:srgbClr val="FF0000"/>
                </a:solidFill>
                <a:latin typeface="Apple Chancery"/>
                <a:cs typeface="Apple Chancery"/>
              </a:rPr>
              <a:t>3.) </a:t>
            </a:r>
            <a:r>
              <a:rPr lang="en-US" sz="2000" dirty="0">
                <a:solidFill>
                  <a:srgbClr val="0000FF"/>
                </a:solidFill>
                <a:latin typeface="Apple Chancery"/>
                <a:cs typeface="Apple Chancery"/>
              </a:rPr>
              <a:t>That doesn’t mean</a:t>
            </a:r>
            <a:r>
              <a:rPr lang="en-US" sz="2000" dirty="0">
                <a:solidFill>
                  <a:srgbClr val="0000FF"/>
                </a:solidFill>
                <a:latin typeface="Times New Roman"/>
                <a:cs typeface="Times New Roman"/>
              </a:rPr>
              <a:t> </a:t>
            </a:r>
            <a:r>
              <a:rPr lang="en-US" sz="2000" dirty="0">
                <a:latin typeface="Times New Roman"/>
                <a:cs typeface="Times New Roman"/>
              </a:rPr>
              <a:t>you don’t know anything about a system when given potential energy information.  </a:t>
            </a:r>
          </a:p>
        </p:txBody>
      </p:sp>
      <p:sp>
        <p:nvSpPr>
          <p:cNvPr id="6" name="TextBox 5"/>
          <p:cNvSpPr txBox="1"/>
          <p:nvPr/>
        </p:nvSpPr>
        <p:spPr>
          <a:xfrm>
            <a:off x="263023" y="228996"/>
            <a:ext cx="8322177" cy="461665"/>
          </a:xfrm>
          <a:prstGeom prst="rect">
            <a:avLst/>
          </a:prstGeom>
          <a:noFill/>
        </p:spPr>
        <p:txBody>
          <a:bodyPr wrap="square" rtlCol="0">
            <a:spAutoFit/>
          </a:bodyPr>
          <a:lstStyle/>
          <a:p>
            <a:r>
              <a:rPr lang="en-US" sz="2400" dirty="0">
                <a:solidFill>
                  <a:srgbClr val="FF0000"/>
                </a:solidFill>
                <a:latin typeface="Apple Chancery"/>
                <a:cs typeface="Apple Chancery"/>
              </a:rPr>
              <a:t>It’s time to talk energy concepts:</a:t>
            </a:r>
            <a:endParaRPr lang="en-US" sz="2000" dirty="0">
              <a:latin typeface="Times New Roman"/>
              <a:cs typeface="Times New Roman"/>
            </a:endParaRPr>
          </a:p>
        </p:txBody>
      </p:sp>
      <p:sp>
        <p:nvSpPr>
          <p:cNvPr id="7" name="TextBox 6"/>
          <p:cNvSpPr txBox="1"/>
          <p:nvPr/>
        </p:nvSpPr>
        <p:spPr>
          <a:xfrm>
            <a:off x="605924" y="691673"/>
            <a:ext cx="8322176" cy="769441"/>
          </a:xfrm>
          <a:prstGeom prst="rect">
            <a:avLst/>
          </a:prstGeom>
          <a:noFill/>
        </p:spPr>
        <p:txBody>
          <a:bodyPr wrap="square" rtlCol="0">
            <a:spAutoFit/>
          </a:bodyPr>
          <a:lstStyle/>
          <a:p>
            <a:r>
              <a:rPr lang="en-US" sz="2400" dirty="0">
                <a:solidFill>
                  <a:srgbClr val="FF0000"/>
                </a:solidFill>
                <a:latin typeface="Apple Chancery"/>
                <a:cs typeface="Apple Chancery"/>
              </a:rPr>
              <a:t>1.</a:t>
            </a:r>
            <a:r>
              <a:rPr lang="en-US" sz="2000" dirty="0">
                <a:solidFill>
                  <a:srgbClr val="FF0000"/>
                </a:solidFill>
                <a:latin typeface="Apple Chancery"/>
                <a:cs typeface="Apple Chancery"/>
              </a:rPr>
              <a:t>) </a:t>
            </a:r>
            <a:r>
              <a:rPr lang="en-US" sz="2000" dirty="0">
                <a:latin typeface="Times New Roman"/>
                <a:cs typeface="Times New Roman"/>
              </a:rPr>
              <a:t>From a purely theoretical perspective, </a:t>
            </a:r>
            <a:r>
              <a:rPr lang="en-US" sz="2000" dirty="0">
                <a:solidFill>
                  <a:srgbClr val="0000FF"/>
                </a:solidFill>
                <a:latin typeface="Times New Roman"/>
                <a:cs typeface="Times New Roman"/>
              </a:rPr>
              <a:t>idea of </a:t>
            </a:r>
            <a:r>
              <a:rPr lang="en-US" sz="2000" i="1" dirty="0">
                <a:solidFill>
                  <a:srgbClr val="FF0000"/>
                </a:solidFill>
                <a:latin typeface="Times New Roman"/>
                <a:cs typeface="Times New Roman"/>
              </a:rPr>
              <a:t>potential energy</a:t>
            </a:r>
            <a:r>
              <a:rPr lang="en-US" sz="2000" dirty="0">
                <a:solidFill>
                  <a:srgbClr val="FF0000"/>
                </a:solidFill>
                <a:latin typeface="Times New Roman"/>
                <a:cs typeface="Times New Roman"/>
              </a:rPr>
              <a:t> </a:t>
            </a:r>
            <a:r>
              <a:rPr lang="en-US" sz="2000" dirty="0">
                <a:solidFill>
                  <a:srgbClr val="0000FF"/>
                </a:solidFill>
                <a:latin typeface="Times New Roman"/>
                <a:cs typeface="Times New Roman"/>
              </a:rPr>
              <a:t>is a mathematical contrivance</a:t>
            </a:r>
            <a:r>
              <a:rPr lang="en-US" sz="2000" dirty="0">
                <a:latin typeface="Times New Roman"/>
                <a:cs typeface="Times New Roman"/>
              </a:rPr>
              <a:t>.  It is used to aid in </a:t>
            </a:r>
            <a:r>
              <a:rPr lang="en-US" sz="2000" dirty="0">
                <a:solidFill>
                  <a:srgbClr val="0000FF"/>
                </a:solidFill>
                <a:latin typeface="Times New Roman"/>
                <a:cs typeface="Times New Roman"/>
              </a:rPr>
              <a:t>work calculations</a:t>
            </a:r>
            <a:r>
              <a:rPr lang="en-US" sz="2000" dirty="0">
                <a:latin typeface="Times New Roman"/>
                <a:cs typeface="Times New Roman"/>
              </a:rPr>
              <a:t> and that’s it.</a:t>
            </a:r>
          </a:p>
        </p:txBody>
      </p:sp>
      <p:sp>
        <p:nvSpPr>
          <p:cNvPr id="9" name="TextBox 8"/>
          <p:cNvSpPr txBox="1"/>
          <p:nvPr/>
        </p:nvSpPr>
        <p:spPr>
          <a:xfrm>
            <a:off x="986924" y="3575244"/>
            <a:ext cx="7941176" cy="707886"/>
          </a:xfrm>
          <a:prstGeom prst="rect">
            <a:avLst/>
          </a:prstGeom>
          <a:noFill/>
        </p:spPr>
        <p:txBody>
          <a:bodyPr wrap="square" rtlCol="0">
            <a:spAutoFit/>
          </a:bodyPr>
          <a:lstStyle/>
          <a:p>
            <a:r>
              <a:rPr lang="en-US" sz="2000" dirty="0">
                <a:solidFill>
                  <a:srgbClr val="FF0000"/>
                </a:solidFill>
                <a:latin typeface="Apple Chancery"/>
                <a:cs typeface="Apple Chancery"/>
              </a:rPr>
              <a:t>a.) </a:t>
            </a:r>
            <a:r>
              <a:rPr lang="en-US" sz="2000" dirty="0">
                <a:solidFill>
                  <a:srgbClr val="0000FF"/>
                </a:solidFill>
                <a:latin typeface="Apple Chancery"/>
                <a:cs typeface="Apple Chancery"/>
              </a:rPr>
              <a:t>What do you know </a:t>
            </a:r>
            <a:r>
              <a:rPr lang="en-US" sz="2000" dirty="0">
                <a:latin typeface="Times New Roman"/>
                <a:cs typeface="Times New Roman"/>
              </a:rPr>
              <a:t>if I tell you the potential energy difference between two points in a force field is 6 joules?  </a:t>
            </a:r>
          </a:p>
        </p:txBody>
      </p:sp>
      <p:sp>
        <p:nvSpPr>
          <p:cNvPr id="10" name="TextBox 9"/>
          <p:cNvSpPr txBox="1"/>
          <p:nvPr/>
        </p:nvSpPr>
        <p:spPr>
          <a:xfrm>
            <a:off x="1367924" y="4283130"/>
            <a:ext cx="7395076" cy="646331"/>
          </a:xfrm>
          <a:prstGeom prst="rect">
            <a:avLst/>
          </a:prstGeom>
          <a:noFill/>
        </p:spPr>
        <p:txBody>
          <a:bodyPr wrap="square" rtlCol="0">
            <a:spAutoFit/>
          </a:bodyPr>
          <a:lstStyle/>
          <a:p>
            <a:r>
              <a:rPr lang="en-US" dirty="0">
                <a:latin typeface="Times New Roman"/>
                <a:cs typeface="Times New Roman"/>
              </a:rPr>
              <a:t>You know the field will do -6 joules of work on any body moving between the points.  How so?  Because you know that   </a:t>
            </a:r>
          </a:p>
        </p:txBody>
      </p:sp>
      <p:graphicFrame>
        <p:nvGraphicFramePr>
          <p:cNvPr id="11" name="Object 10"/>
          <p:cNvGraphicFramePr>
            <a:graphicFrameLocks noChangeAspect="1"/>
          </p:cNvGraphicFramePr>
          <p:nvPr>
            <p:extLst>
              <p:ext uri="{D42A27DB-BD31-4B8C-83A1-F6EECF244321}">
                <p14:modId xmlns:p14="http://schemas.microsoft.com/office/powerpoint/2010/main" val="3399289226"/>
              </p:ext>
            </p:extLst>
          </p:nvPr>
        </p:nvGraphicFramePr>
        <p:xfrm>
          <a:off x="5294013" y="4617383"/>
          <a:ext cx="2514601" cy="296539"/>
        </p:xfrm>
        <a:graphic>
          <a:graphicData uri="http://schemas.openxmlformats.org/presentationml/2006/ole">
            <mc:AlternateContent xmlns:mc="http://schemas.openxmlformats.org/markup-compatibility/2006">
              <mc:Choice xmlns:v="urn:schemas-microsoft-com:vml" Requires="v">
                <p:oleObj spid="_x0000_s448606" name="Equation" r:id="rId3" imgW="1727200" imgH="203200" progId="Equation.DSMT4">
                  <p:embed/>
                </p:oleObj>
              </mc:Choice>
              <mc:Fallback>
                <p:oleObj name="Equation" r:id="rId3" imgW="1727200" imgH="203200" progId="Equation.DSMT4">
                  <p:embed/>
                  <p:pic>
                    <p:nvPicPr>
                      <p:cNvPr id="0" name=""/>
                      <p:cNvPicPr/>
                      <p:nvPr/>
                    </p:nvPicPr>
                    <p:blipFill>
                      <a:blip r:embed="rId4"/>
                      <a:stretch>
                        <a:fillRect/>
                      </a:stretch>
                    </p:blipFill>
                    <p:spPr>
                      <a:xfrm>
                        <a:off x="5294013" y="4617383"/>
                        <a:ext cx="2514601" cy="296539"/>
                      </a:xfrm>
                      <a:prstGeom prst="rect">
                        <a:avLst/>
                      </a:prstGeom>
                    </p:spPr>
                  </p:pic>
                </p:oleObj>
              </mc:Fallback>
            </mc:AlternateContent>
          </a:graphicData>
        </a:graphic>
      </p:graphicFrame>
      <p:sp>
        <p:nvSpPr>
          <p:cNvPr id="12" name="TextBox 11"/>
          <p:cNvSpPr txBox="1"/>
          <p:nvPr/>
        </p:nvSpPr>
        <p:spPr>
          <a:xfrm>
            <a:off x="986924" y="5007522"/>
            <a:ext cx="7941176" cy="707886"/>
          </a:xfrm>
          <a:prstGeom prst="rect">
            <a:avLst/>
          </a:prstGeom>
          <a:noFill/>
        </p:spPr>
        <p:txBody>
          <a:bodyPr wrap="square" rtlCol="0">
            <a:spAutoFit/>
          </a:bodyPr>
          <a:lstStyle/>
          <a:p>
            <a:r>
              <a:rPr lang="en-US" sz="2000" dirty="0">
                <a:solidFill>
                  <a:srgbClr val="FF0000"/>
                </a:solidFill>
                <a:latin typeface="Apple Chancery"/>
                <a:cs typeface="Apple Chancery"/>
              </a:rPr>
              <a:t>b.) </a:t>
            </a:r>
            <a:r>
              <a:rPr lang="en-US" sz="2000" dirty="0">
                <a:solidFill>
                  <a:srgbClr val="0000FF"/>
                </a:solidFill>
                <a:latin typeface="Apple Chancery"/>
                <a:cs typeface="Apple Chancery"/>
              </a:rPr>
              <a:t>What do you know </a:t>
            </a:r>
            <a:r>
              <a:rPr lang="en-US" sz="2000" dirty="0">
                <a:latin typeface="Times New Roman"/>
                <a:cs typeface="Times New Roman"/>
              </a:rPr>
              <a:t>if I tell you the potential energy at a point in a force field is -6 joules?  </a:t>
            </a:r>
          </a:p>
        </p:txBody>
      </p:sp>
    </p:spTree>
    <p:extLst>
      <p:ext uri="{BB962C8B-B14F-4D97-AF65-F5344CB8AC3E}">
        <p14:creationId xmlns:p14="http://schemas.microsoft.com/office/powerpoint/2010/main" val="160685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8" grpId="0"/>
      <p:bldP spid="5" grpId="0"/>
      <p:bldP spid="7" grpId="0"/>
      <p:bldP spid="9" grpId="0"/>
      <p:bldP spid="10" grpId="0"/>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75823" y="5165974"/>
            <a:ext cx="7852276" cy="1477328"/>
          </a:xfrm>
          <a:prstGeom prst="rect">
            <a:avLst/>
          </a:prstGeom>
          <a:noFill/>
        </p:spPr>
        <p:txBody>
          <a:bodyPr wrap="square" rtlCol="0">
            <a:spAutoFit/>
          </a:bodyPr>
          <a:lstStyle/>
          <a:p>
            <a:r>
              <a:rPr lang="en-US" dirty="0">
                <a:latin typeface="Times New Roman"/>
                <a:cs typeface="Times New Roman"/>
              </a:rPr>
              <a:t>--An interesting observation is that when positive work is done and energy is put into the system (in most cases showing itself with an increase of energy of motion, or kinetic energy), the potential energy of the body goes DOWN.  From the perspective of energy transfer, it is as though the potential energy converts itself into kinetic energy.</a:t>
            </a:r>
          </a:p>
        </p:txBody>
      </p:sp>
      <p:sp>
        <p:nvSpPr>
          <p:cNvPr id="16" name="Rectangle 15"/>
          <p:cNvSpPr/>
          <p:nvPr/>
        </p:nvSpPr>
        <p:spPr>
          <a:xfrm>
            <a:off x="2228" y="11347"/>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42.)</a:t>
            </a:r>
          </a:p>
        </p:txBody>
      </p:sp>
      <p:sp>
        <p:nvSpPr>
          <p:cNvPr id="5" name="TextBox 4"/>
          <p:cNvSpPr txBox="1"/>
          <p:nvPr/>
        </p:nvSpPr>
        <p:spPr>
          <a:xfrm>
            <a:off x="360948" y="213058"/>
            <a:ext cx="8567151" cy="707886"/>
          </a:xfrm>
          <a:prstGeom prst="rect">
            <a:avLst/>
          </a:prstGeom>
          <a:noFill/>
        </p:spPr>
        <p:txBody>
          <a:bodyPr wrap="square" rtlCol="0">
            <a:spAutoFit/>
          </a:bodyPr>
          <a:lstStyle/>
          <a:p>
            <a:r>
              <a:rPr lang="en-US" sz="2000" dirty="0">
                <a:solidFill>
                  <a:srgbClr val="FF0000"/>
                </a:solidFill>
                <a:latin typeface="Apple Chancery"/>
                <a:cs typeface="Apple Chancery"/>
              </a:rPr>
              <a:t>3.) </a:t>
            </a:r>
            <a:r>
              <a:rPr lang="en-US" sz="2000" dirty="0">
                <a:solidFill>
                  <a:srgbClr val="0000FF"/>
                </a:solidFill>
                <a:latin typeface="Apple Chancery"/>
                <a:cs typeface="Apple Chancery"/>
              </a:rPr>
              <a:t>That doesn’t mean</a:t>
            </a:r>
            <a:r>
              <a:rPr lang="en-US" sz="2000" dirty="0">
                <a:solidFill>
                  <a:srgbClr val="0000FF"/>
                </a:solidFill>
                <a:latin typeface="Times New Roman"/>
                <a:cs typeface="Times New Roman"/>
              </a:rPr>
              <a:t> </a:t>
            </a:r>
            <a:r>
              <a:rPr lang="en-US" sz="2000" dirty="0">
                <a:latin typeface="Times New Roman"/>
                <a:cs typeface="Times New Roman"/>
              </a:rPr>
              <a:t>you don’t know anything about a system when given potential energy information (</a:t>
            </a:r>
            <a:r>
              <a:rPr lang="en-US" sz="2000" dirty="0" err="1">
                <a:latin typeface="Times New Roman"/>
                <a:cs typeface="Times New Roman"/>
              </a:rPr>
              <a:t>con’t</a:t>
            </a:r>
            <a:r>
              <a:rPr lang="en-US" sz="2000" dirty="0">
                <a:latin typeface="Times New Roman"/>
                <a:cs typeface="Times New Roman"/>
              </a:rPr>
              <a:t>).  </a:t>
            </a:r>
          </a:p>
        </p:txBody>
      </p:sp>
      <p:sp>
        <p:nvSpPr>
          <p:cNvPr id="9" name="TextBox 8"/>
          <p:cNvSpPr txBox="1"/>
          <p:nvPr/>
        </p:nvSpPr>
        <p:spPr>
          <a:xfrm>
            <a:off x="694823" y="978288"/>
            <a:ext cx="7941176" cy="707886"/>
          </a:xfrm>
          <a:prstGeom prst="rect">
            <a:avLst/>
          </a:prstGeom>
          <a:noFill/>
        </p:spPr>
        <p:txBody>
          <a:bodyPr wrap="square" rtlCol="0">
            <a:spAutoFit/>
          </a:bodyPr>
          <a:lstStyle/>
          <a:p>
            <a:r>
              <a:rPr lang="en-US" sz="2000" dirty="0">
                <a:solidFill>
                  <a:srgbClr val="FF0000"/>
                </a:solidFill>
                <a:latin typeface="Apple Chancery"/>
                <a:cs typeface="Apple Chancery"/>
              </a:rPr>
              <a:t>c.) </a:t>
            </a:r>
            <a:r>
              <a:rPr lang="en-US" sz="2000" dirty="0">
                <a:solidFill>
                  <a:srgbClr val="0000FF"/>
                </a:solidFill>
                <a:latin typeface="Apple Chancery"/>
                <a:cs typeface="Apple Chancery"/>
              </a:rPr>
              <a:t>We know </a:t>
            </a:r>
            <a:r>
              <a:rPr lang="en-US" sz="2000" dirty="0">
                <a:latin typeface="Times New Roman"/>
                <a:cs typeface="Times New Roman"/>
              </a:rPr>
              <a:t>that if left to their own devices, systems in nature migrate from higher potential energy states to lower potential energy states.</a:t>
            </a:r>
          </a:p>
        </p:txBody>
      </p:sp>
      <p:sp>
        <p:nvSpPr>
          <p:cNvPr id="10" name="TextBox 9"/>
          <p:cNvSpPr txBox="1"/>
          <p:nvPr/>
        </p:nvSpPr>
        <p:spPr>
          <a:xfrm>
            <a:off x="1075823" y="1686174"/>
            <a:ext cx="7395076" cy="923330"/>
          </a:xfrm>
          <a:prstGeom prst="rect">
            <a:avLst/>
          </a:prstGeom>
          <a:noFill/>
        </p:spPr>
        <p:txBody>
          <a:bodyPr wrap="square" rtlCol="0">
            <a:spAutoFit/>
          </a:bodyPr>
          <a:lstStyle/>
          <a:p>
            <a:r>
              <a:rPr lang="en-US" dirty="0">
                <a:latin typeface="Times New Roman"/>
                <a:cs typeface="Times New Roman"/>
              </a:rPr>
              <a:t>--Electrons in atomic orbitals respond to electrical forces by spontaneously cascading from higher energy state “outer orbitals” to lower energy state “inner orbitals” naturally; </a:t>
            </a:r>
          </a:p>
        </p:txBody>
      </p:sp>
      <p:graphicFrame>
        <p:nvGraphicFramePr>
          <p:cNvPr id="11" name="Object 10"/>
          <p:cNvGraphicFramePr>
            <a:graphicFrameLocks noChangeAspect="1"/>
          </p:cNvGraphicFramePr>
          <p:nvPr>
            <p:extLst>
              <p:ext uri="{D42A27DB-BD31-4B8C-83A1-F6EECF244321}">
                <p14:modId xmlns:p14="http://schemas.microsoft.com/office/powerpoint/2010/main" val="3939206233"/>
              </p:ext>
            </p:extLst>
          </p:nvPr>
        </p:nvGraphicFramePr>
        <p:xfrm>
          <a:off x="6981824" y="4510087"/>
          <a:ext cx="1920875" cy="555625"/>
        </p:xfrm>
        <a:graphic>
          <a:graphicData uri="http://schemas.openxmlformats.org/presentationml/2006/ole">
            <mc:AlternateContent xmlns:mc="http://schemas.openxmlformats.org/markup-compatibility/2006">
              <mc:Choice xmlns:v="urn:schemas-microsoft-com:vml" Requires="v">
                <p:oleObj spid="_x0000_s449862" name="Equation" r:id="rId3" imgW="1320800" imgH="381000" progId="Equation.DSMT4">
                  <p:embed/>
                </p:oleObj>
              </mc:Choice>
              <mc:Fallback>
                <p:oleObj name="Equation" r:id="rId3" imgW="1320800" imgH="381000" progId="Equation.DSMT4">
                  <p:embed/>
                  <p:pic>
                    <p:nvPicPr>
                      <p:cNvPr id="0" name=""/>
                      <p:cNvPicPr/>
                      <p:nvPr/>
                    </p:nvPicPr>
                    <p:blipFill>
                      <a:blip r:embed="rId4"/>
                      <a:stretch>
                        <a:fillRect/>
                      </a:stretch>
                    </p:blipFill>
                    <p:spPr>
                      <a:xfrm>
                        <a:off x="6981824" y="4510087"/>
                        <a:ext cx="1920875" cy="555625"/>
                      </a:xfrm>
                      <a:prstGeom prst="rect">
                        <a:avLst/>
                      </a:prstGeom>
                    </p:spPr>
                  </p:pic>
                </p:oleObj>
              </mc:Fallback>
            </mc:AlternateContent>
          </a:graphicData>
        </a:graphic>
      </p:graphicFrame>
      <p:sp>
        <p:nvSpPr>
          <p:cNvPr id="12" name="TextBox 11"/>
          <p:cNvSpPr txBox="1"/>
          <p:nvPr/>
        </p:nvSpPr>
        <p:spPr>
          <a:xfrm>
            <a:off x="694823" y="3078915"/>
            <a:ext cx="4918577" cy="1938992"/>
          </a:xfrm>
          <a:prstGeom prst="rect">
            <a:avLst/>
          </a:prstGeom>
          <a:noFill/>
        </p:spPr>
        <p:txBody>
          <a:bodyPr wrap="square" rtlCol="0">
            <a:spAutoFit/>
          </a:bodyPr>
          <a:lstStyle/>
          <a:p>
            <a:r>
              <a:rPr lang="en-US" sz="2000" dirty="0">
                <a:solidFill>
                  <a:srgbClr val="FF0000"/>
                </a:solidFill>
                <a:latin typeface="Apple Chancery"/>
                <a:cs typeface="Apple Chancery"/>
              </a:rPr>
              <a:t>d.) </a:t>
            </a:r>
            <a:r>
              <a:rPr lang="en-US" sz="2000" dirty="0">
                <a:solidFill>
                  <a:srgbClr val="0000FF"/>
                </a:solidFill>
                <a:latin typeface="Apple Chancery"/>
                <a:cs typeface="Apple Chancery"/>
              </a:rPr>
              <a:t>We know </a:t>
            </a:r>
            <a:r>
              <a:rPr lang="en-US" sz="2000" dirty="0">
                <a:latin typeface="Times New Roman"/>
                <a:cs typeface="Times New Roman"/>
              </a:rPr>
              <a:t>from the math that when a body moves with a force field, it moves from higher potential energy to lower potential energy with the field doing </a:t>
            </a:r>
            <a:r>
              <a:rPr lang="en-US" sz="2000" i="1" dirty="0">
                <a:latin typeface="Times New Roman"/>
                <a:cs typeface="Times New Roman"/>
              </a:rPr>
              <a:t>positive work </a:t>
            </a:r>
            <a:r>
              <a:rPr lang="en-US" sz="2000" dirty="0">
                <a:latin typeface="Times New Roman"/>
                <a:cs typeface="Times New Roman"/>
              </a:rPr>
              <a:t>(hence the need for the negative sign in the work/potential energy relationship).</a:t>
            </a:r>
          </a:p>
        </p:txBody>
      </p:sp>
      <p:sp>
        <p:nvSpPr>
          <p:cNvPr id="14" name="TextBox 13"/>
          <p:cNvSpPr txBox="1"/>
          <p:nvPr/>
        </p:nvSpPr>
        <p:spPr>
          <a:xfrm>
            <a:off x="1075823" y="2609504"/>
            <a:ext cx="7395076" cy="369332"/>
          </a:xfrm>
          <a:prstGeom prst="rect">
            <a:avLst/>
          </a:prstGeom>
          <a:noFill/>
        </p:spPr>
        <p:txBody>
          <a:bodyPr wrap="square" rtlCol="0">
            <a:spAutoFit/>
          </a:bodyPr>
          <a:lstStyle/>
          <a:p>
            <a:r>
              <a:rPr lang="en-US" dirty="0">
                <a:latin typeface="Times New Roman"/>
                <a:cs typeface="Times New Roman"/>
              </a:rPr>
              <a:t>--Water runs down hill. </a:t>
            </a:r>
          </a:p>
        </p:txBody>
      </p:sp>
      <p:cxnSp>
        <p:nvCxnSpPr>
          <p:cNvPr id="3" name="Straight Arrow Connector 2"/>
          <p:cNvCxnSpPr/>
          <p:nvPr/>
        </p:nvCxnSpPr>
        <p:spPr>
          <a:xfrm flipV="1">
            <a:off x="5930900" y="2603500"/>
            <a:ext cx="1765300" cy="9398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1" name="Object 20"/>
          <p:cNvGraphicFramePr>
            <a:graphicFrameLocks noChangeAspect="1"/>
          </p:cNvGraphicFramePr>
          <p:nvPr>
            <p:extLst>
              <p:ext uri="{D42A27DB-BD31-4B8C-83A1-F6EECF244321}">
                <p14:modId xmlns:p14="http://schemas.microsoft.com/office/powerpoint/2010/main" val="3354596208"/>
              </p:ext>
            </p:extLst>
          </p:nvPr>
        </p:nvGraphicFramePr>
        <p:xfrm>
          <a:off x="7721599" y="2699436"/>
          <a:ext cx="979487" cy="241300"/>
        </p:xfrm>
        <a:graphic>
          <a:graphicData uri="http://schemas.openxmlformats.org/presentationml/2006/ole">
            <mc:AlternateContent xmlns:mc="http://schemas.openxmlformats.org/markup-compatibility/2006">
              <mc:Choice xmlns:v="urn:schemas-microsoft-com:vml" Requires="v">
                <p:oleObj spid="_x0000_s449863" name="Equation" r:id="rId5" imgW="673100" imgH="165100" progId="Equation.DSMT4">
                  <p:embed/>
                </p:oleObj>
              </mc:Choice>
              <mc:Fallback>
                <p:oleObj name="Equation" r:id="rId5" imgW="673100" imgH="165100" progId="Equation.DSMT4">
                  <p:embed/>
                  <p:pic>
                    <p:nvPicPr>
                      <p:cNvPr id="0" name=""/>
                      <p:cNvPicPr/>
                      <p:nvPr/>
                    </p:nvPicPr>
                    <p:blipFill>
                      <a:blip r:embed="rId6"/>
                      <a:stretch>
                        <a:fillRect/>
                      </a:stretch>
                    </p:blipFill>
                    <p:spPr>
                      <a:xfrm>
                        <a:off x="7721599" y="2699436"/>
                        <a:ext cx="979487" cy="241300"/>
                      </a:xfrm>
                      <a:prstGeom prst="rect">
                        <a:avLst/>
                      </a:prstGeom>
                    </p:spPr>
                  </p:pic>
                </p:oleObj>
              </mc:Fallback>
            </mc:AlternateContent>
          </a:graphicData>
        </a:graphic>
      </p:graphicFrame>
      <p:cxnSp>
        <p:nvCxnSpPr>
          <p:cNvPr id="26" name="Straight Arrow Connector 25"/>
          <p:cNvCxnSpPr/>
          <p:nvPr/>
        </p:nvCxnSpPr>
        <p:spPr>
          <a:xfrm flipV="1">
            <a:off x="6223000" y="3225800"/>
            <a:ext cx="1765300" cy="9398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515100" y="3848100"/>
            <a:ext cx="1765300" cy="9398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6794500" y="3683000"/>
            <a:ext cx="901700" cy="4826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0" name="Object 29"/>
          <p:cNvGraphicFramePr>
            <a:graphicFrameLocks noChangeAspect="1"/>
          </p:cNvGraphicFramePr>
          <p:nvPr>
            <p:extLst>
              <p:ext uri="{D42A27DB-BD31-4B8C-83A1-F6EECF244321}">
                <p14:modId xmlns:p14="http://schemas.microsoft.com/office/powerpoint/2010/main" val="865406771"/>
              </p:ext>
            </p:extLst>
          </p:nvPr>
        </p:nvGraphicFramePr>
        <p:xfrm>
          <a:off x="6434138" y="4165600"/>
          <a:ext cx="720725" cy="268288"/>
        </p:xfrm>
        <a:graphic>
          <a:graphicData uri="http://schemas.openxmlformats.org/presentationml/2006/ole">
            <mc:AlternateContent xmlns:mc="http://schemas.openxmlformats.org/markup-compatibility/2006">
              <mc:Choice xmlns:v="urn:schemas-microsoft-com:vml" Requires="v">
                <p:oleObj spid="_x0000_s449864" name="Equation" r:id="rId7" imgW="546100" imgH="203200" progId="Equation.DSMT4">
                  <p:embed/>
                </p:oleObj>
              </mc:Choice>
              <mc:Fallback>
                <p:oleObj name="Equation" r:id="rId7" imgW="546100" imgH="203200" progId="Equation.DSMT4">
                  <p:embed/>
                  <p:pic>
                    <p:nvPicPr>
                      <p:cNvPr id="0" name=""/>
                      <p:cNvPicPr/>
                      <p:nvPr/>
                    </p:nvPicPr>
                    <p:blipFill>
                      <a:blip r:embed="rId8"/>
                      <a:stretch>
                        <a:fillRect/>
                      </a:stretch>
                    </p:blipFill>
                    <p:spPr>
                      <a:xfrm>
                        <a:off x="6434138" y="4165600"/>
                        <a:ext cx="720725" cy="268288"/>
                      </a:xfrm>
                      <a:prstGeom prst="rect">
                        <a:avLst/>
                      </a:prstGeom>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1520155910"/>
              </p:ext>
            </p:extLst>
          </p:nvPr>
        </p:nvGraphicFramePr>
        <p:xfrm>
          <a:off x="7696200" y="3429000"/>
          <a:ext cx="705811" cy="268468"/>
        </p:xfrm>
        <a:graphic>
          <a:graphicData uri="http://schemas.openxmlformats.org/presentationml/2006/ole">
            <mc:AlternateContent xmlns:mc="http://schemas.openxmlformats.org/markup-compatibility/2006">
              <mc:Choice xmlns:v="urn:schemas-microsoft-com:vml" Requires="v">
                <p:oleObj spid="_x0000_s449865" name="Equation" r:id="rId9" imgW="533400" imgH="203200" progId="Equation.DSMT4">
                  <p:embed/>
                </p:oleObj>
              </mc:Choice>
              <mc:Fallback>
                <p:oleObj name="Equation" r:id="rId9" imgW="533400" imgH="203200" progId="Equation.DSMT4">
                  <p:embed/>
                  <p:pic>
                    <p:nvPicPr>
                      <p:cNvPr id="0" name=""/>
                      <p:cNvPicPr/>
                      <p:nvPr/>
                    </p:nvPicPr>
                    <p:blipFill>
                      <a:blip r:embed="rId10"/>
                      <a:stretch>
                        <a:fillRect/>
                      </a:stretch>
                    </p:blipFill>
                    <p:spPr>
                      <a:xfrm>
                        <a:off x="7696200" y="3429000"/>
                        <a:ext cx="705811" cy="268468"/>
                      </a:xfrm>
                      <a:prstGeom prst="rect">
                        <a:avLst/>
                      </a:prstGeom>
                    </p:spPr>
                  </p:pic>
                </p:oleObj>
              </mc:Fallback>
            </mc:AlternateContent>
          </a:graphicData>
        </a:graphic>
      </p:graphicFrame>
    </p:spTree>
    <p:extLst>
      <p:ext uri="{BB962C8B-B14F-4D97-AF65-F5344CB8AC3E}">
        <p14:creationId xmlns:p14="http://schemas.microsoft.com/office/powerpoint/2010/main" val="119023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10" grpId="0"/>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562"/>
            <a:ext cx="8229600" cy="1143000"/>
          </a:xfrm>
        </p:spPr>
        <p:txBody>
          <a:bodyPr/>
          <a:lstStyle/>
          <a:p>
            <a:r>
              <a:rPr lang="en-US" dirty="0"/>
              <a:t>Back to “The Gods Craziness . . . “</a:t>
            </a:r>
          </a:p>
        </p:txBody>
      </p:sp>
      <p:grpSp>
        <p:nvGrpSpPr>
          <p:cNvPr id="6" name="Group 5">
            <a:extLst>
              <a:ext uri="{FF2B5EF4-FFF2-40B4-BE49-F238E27FC236}">
                <a16:creationId xmlns:a16="http://schemas.microsoft.com/office/drawing/2014/main" id="{E13E2BE3-C94A-3E49-9432-879A9499F699}"/>
              </a:ext>
            </a:extLst>
          </p:cNvPr>
          <p:cNvGrpSpPr/>
          <p:nvPr/>
        </p:nvGrpSpPr>
        <p:grpSpPr>
          <a:xfrm>
            <a:off x="292100" y="1786795"/>
            <a:ext cx="8851900" cy="3493357"/>
            <a:chOff x="292100" y="1586643"/>
            <a:chExt cx="8851900" cy="3493357"/>
          </a:xfrm>
        </p:grpSpPr>
        <p:grpSp>
          <p:nvGrpSpPr>
            <p:cNvPr id="13" name="Group 12">
              <a:extLst>
                <a:ext uri="{FF2B5EF4-FFF2-40B4-BE49-F238E27FC236}">
                  <a16:creationId xmlns:a16="http://schemas.microsoft.com/office/drawing/2014/main" id="{A7F9A4B8-D621-294A-AE0A-4BBBF2819A8C}"/>
                </a:ext>
              </a:extLst>
            </p:cNvPr>
            <p:cNvGrpSpPr/>
            <p:nvPr/>
          </p:nvGrpSpPr>
          <p:grpSpPr>
            <a:xfrm>
              <a:off x="965200" y="2114008"/>
              <a:ext cx="1326394" cy="717008"/>
              <a:chOff x="4508500" y="2565400"/>
              <a:chExt cx="2278894" cy="1231900"/>
            </a:xfrm>
          </p:grpSpPr>
          <p:sp>
            <p:nvSpPr>
              <p:cNvPr id="9" name="Freeform 8">
                <a:extLst>
                  <a:ext uri="{FF2B5EF4-FFF2-40B4-BE49-F238E27FC236}">
                    <a16:creationId xmlns:a16="http://schemas.microsoft.com/office/drawing/2014/main" id="{9F5006FD-799D-724E-BAAA-9F63E42667DB}"/>
                  </a:ext>
                </a:extLst>
              </p:cNvPr>
              <p:cNvSpPr/>
              <p:nvPr/>
            </p:nvSpPr>
            <p:spPr>
              <a:xfrm>
                <a:off x="4508500" y="2565400"/>
                <a:ext cx="2278894" cy="1231900"/>
              </a:xfrm>
              <a:custGeom>
                <a:avLst/>
                <a:gdLst>
                  <a:gd name="connsiteX0" fmla="*/ 177800 w 2278894"/>
                  <a:gd name="connsiteY0" fmla="*/ 1193800 h 1231900"/>
                  <a:gd name="connsiteX1" fmla="*/ 152400 w 2278894"/>
                  <a:gd name="connsiteY1" fmla="*/ 1092200 h 1231900"/>
                  <a:gd name="connsiteX2" fmla="*/ 127000 w 2278894"/>
                  <a:gd name="connsiteY2" fmla="*/ 1003300 h 1231900"/>
                  <a:gd name="connsiteX3" fmla="*/ 101600 w 2278894"/>
                  <a:gd name="connsiteY3" fmla="*/ 965200 h 1231900"/>
                  <a:gd name="connsiteX4" fmla="*/ 88900 w 2278894"/>
                  <a:gd name="connsiteY4" fmla="*/ 927100 h 1231900"/>
                  <a:gd name="connsiteX5" fmla="*/ 63500 w 2278894"/>
                  <a:gd name="connsiteY5" fmla="*/ 889000 h 1231900"/>
                  <a:gd name="connsiteX6" fmla="*/ 25400 w 2278894"/>
                  <a:gd name="connsiteY6" fmla="*/ 762000 h 1231900"/>
                  <a:gd name="connsiteX7" fmla="*/ 0 w 2278894"/>
                  <a:gd name="connsiteY7" fmla="*/ 685800 h 1231900"/>
                  <a:gd name="connsiteX8" fmla="*/ 12700 w 2278894"/>
                  <a:gd name="connsiteY8" fmla="*/ 558800 h 1231900"/>
                  <a:gd name="connsiteX9" fmla="*/ 76200 w 2278894"/>
                  <a:gd name="connsiteY9" fmla="*/ 533400 h 1231900"/>
                  <a:gd name="connsiteX10" fmla="*/ 152400 w 2278894"/>
                  <a:gd name="connsiteY10" fmla="*/ 596900 h 1231900"/>
                  <a:gd name="connsiteX11" fmla="*/ 177800 w 2278894"/>
                  <a:gd name="connsiteY11" fmla="*/ 635000 h 1231900"/>
                  <a:gd name="connsiteX12" fmla="*/ 215900 w 2278894"/>
                  <a:gd name="connsiteY12" fmla="*/ 660400 h 1231900"/>
                  <a:gd name="connsiteX13" fmla="*/ 241300 w 2278894"/>
                  <a:gd name="connsiteY13" fmla="*/ 698500 h 1231900"/>
                  <a:gd name="connsiteX14" fmla="*/ 279400 w 2278894"/>
                  <a:gd name="connsiteY14" fmla="*/ 723900 h 1231900"/>
                  <a:gd name="connsiteX15" fmla="*/ 292100 w 2278894"/>
                  <a:gd name="connsiteY15" fmla="*/ 762000 h 1231900"/>
                  <a:gd name="connsiteX16" fmla="*/ 381000 w 2278894"/>
                  <a:gd name="connsiteY16" fmla="*/ 863600 h 1231900"/>
                  <a:gd name="connsiteX17" fmla="*/ 419100 w 2278894"/>
                  <a:gd name="connsiteY17" fmla="*/ 876300 h 1231900"/>
                  <a:gd name="connsiteX18" fmla="*/ 469900 w 2278894"/>
                  <a:gd name="connsiteY18" fmla="*/ 889000 h 1231900"/>
                  <a:gd name="connsiteX19" fmla="*/ 622300 w 2278894"/>
                  <a:gd name="connsiteY19" fmla="*/ 863600 h 1231900"/>
                  <a:gd name="connsiteX20" fmla="*/ 736600 w 2278894"/>
                  <a:gd name="connsiteY20" fmla="*/ 800100 h 1231900"/>
                  <a:gd name="connsiteX21" fmla="*/ 800100 w 2278894"/>
                  <a:gd name="connsiteY21" fmla="*/ 749300 h 1231900"/>
                  <a:gd name="connsiteX22" fmla="*/ 914400 w 2278894"/>
                  <a:gd name="connsiteY22" fmla="*/ 673100 h 1231900"/>
                  <a:gd name="connsiteX23" fmla="*/ 952500 w 2278894"/>
                  <a:gd name="connsiteY23" fmla="*/ 647700 h 1231900"/>
                  <a:gd name="connsiteX24" fmla="*/ 990600 w 2278894"/>
                  <a:gd name="connsiteY24" fmla="*/ 635000 h 1231900"/>
                  <a:gd name="connsiteX25" fmla="*/ 1143000 w 2278894"/>
                  <a:gd name="connsiteY25" fmla="*/ 508000 h 1231900"/>
                  <a:gd name="connsiteX26" fmla="*/ 1181100 w 2278894"/>
                  <a:gd name="connsiteY26" fmla="*/ 482600 h 1231900"/>
                  <a:gd name="connsiteX27" fmla="*/ 1219200 w 2278894"/>
                  <a:gd name="connsiteY27" fmla="*/ 469900 h 1231900"/>
                  <a:gd name="connsiteX28" fmla="*/ 1295400 w 2278894"/>
                  <a:gd name="connsiteY28" fmla="*/ 419100 h 1231900"/>
                  <a:gd name="connsiteX29" fmla="*/ 1371600 w 2278894"/>
                  <a:gd name="connsiteY29" fmla="*/ 393700 h 1231900"/>
                  <a:gd name="connsiteX30" fmla="*/ 1409700 w 2278894"/>
                  <a:gd name="connsiteY30" fmla="*/ 368300 h 1231900"/>
                  <a:gd name="connsiteX31" fmla="*/ 1485900 w 2278894"/>
                  <a:gd name="connsiteY31" fmla="*/ 342900 h 1231900"/>
                  <a:gd name="connsiteX32" fmla="*/ 1524000 w 2278894"/>
                  <a:gd name="connsiteY32" fmla="*/ 317500 h 1231900"/>
                  <a:gd name="connsiteX33" fmla="*/ 1562100 w 2278894"/>
                  <a:gd name="connsiteY33" fmla="*/ 304800 h 1231900"/>
                  <a:gd name="connsiteX34" fmla="*/ 1676400 w 2278894"/>
                  <a:gd name="connsiteY34" fmla="*/ 228600 h 1231900"/>
                  <a:gd name="connsiteX35" fmla="*/ 1714500 w 2278894"/>
                  <a:gd name="connsiteY35" fmla="*/ 203200 h 1231900"/>
                  <a:gd name="connsiteX36" fmla="*/ 1752600 w 2278894"/>
                  <a:gd name="connsiteY36" fmla="*/ 190500 h 1231900"/>
                  <a:gd name="connsiteX37" fmla="*/ 1828800 w 2278894"/>
                  <a:gd name="connsiteY37" fmla="*/ 139700 h 1231900"/>
                  <a:gd name="connsiteX38" fmla="*/ 1866900 w 2278894"/>
                  <a:gd name="connsiteY38" fmla="*/ 114300 h 1231900"/>
                  <a:gd name="connsiteX39" fmla="*/ 1981200 w 2278894"/>
                  <a:gd name="connsiteY39" fmla="*/ 50800 h 1231900"/>
                  <a:gd name="connsiteX40" fmla="*/ 2019300 w 2278894"/>
                  <a:gd name="connsiteY40" fmla="*/ 25400 h 1231900"/>
                  <a:gd name="connsiteX41" fmla="*/ 2095500 w 2278894"/>
                  <a:gd name="connsiteY41" fmla="*/ 0 h 1231900"/>
                  <a:gd name="connsiteX42" fmla="*/ 2273300 w 2278894"/>
                  <a:gd name="connsiteY42" fmla="*/ 12700 h 1231900"/>
                  <a:gd name="connsiteX43" fmla="*/ 2260600 w 2278894"/>
                  <a:gd name="connsiteY43" fmla="*/ 63500 h 1231900"/>
                  <a:gd name="connsiteX44" fmla="*/ 2197100 w 2278894"/>
                  <a:gd name="connsiteY44" fmla="*/ 165100 h 1231900"/>
                  <a:gd name="connsiteX45" fmla="*/ 2133600 w 2278894"/>
                  <a:gd name="connsiteY45" fmla="*/ 228600 h 1231900"/>
                  <a:gd name="connsiteX46" fmla="*/ 2095500 w 2278894"/>
                  <a:gd name="connsiteY46" fmla="*/ 266700 h 1231900"/>
                  <a:gd name="connsiteX47" fmla="*/ 2019300 w 2278894"/>
                  <a:gd name="connsiteY47" fmla="*/ 317500 h 1231900"/>
                  <a:gd name="connsiteX48" fmla="*/ 1981200 w 2278894"/>
                  <a:gd name="connsiteY48" fmla="*/ 342900 h 1231900"/>
                  <a:gd name="connsiteX49" fmla="*/ 1943100 w 2278894"/>
                  <a:gd name="connsiteY49" fmla="*/ 381000 h 1231900"/>
                  <a:gd name="connsiteX50" fmla="*/ 1866900 w 2278894"/>
                  <a:gd name="connsiteY50" fmla="*/ 431800 h 1231900"/>
                  <a:gd name="connsiteX51" fmla="*/ 1790700 w 2278894"/>
                  <a:gd name="connsiteY51" fmla="*/ 482600 h 1231900"/>
                  <a:gd name="connsiteX52" fmla="*/ 1752600 w 2278894"/>
                  <a:gd name="connsiteY52" fmla="*/ 520700 h 1231900"/>
                  <a:gd name="connsiteX53" fmla="*/ 1714500 w 2278894"/>
                  <a:gd name="connsiteY53" fmla="*/ 533400 h 1231900"/>
                  <a:gd name="connsiteX54" fmla="*/ 1676400 w 2278894"/>
                  <a:gd name="connsiteY54" fmla="*/ 558800 h 1231900"/>
                  <a:gd name="connsiteX55" fmla="*/ 1638300 w 2278894"/>
                  <a:gd name="connsiteY55" fmla="*/ 571500 h 1231900"/>
                  <a:gd name="connsiteX56" fmla="*/ 1562100 w 2278894"/>
                  <a:gd name="connsiteY56" fmla="*/ 622300 h 1231900"/>
                  <a:gd name="connsiteX57" fmla="*/ 1524000 w 2278894"/>
                  <a:gd name="connsiteY57" fmla="*/ 647700 h 1231900"/>
                  <a:gd name="connsiteX58" fmla="*/ 1485900 w 2278894"/>
                  <a:gd name="connsiteY58" fmla="*/ 673100 h 1231900"/>
                  <a:gd name="connsiteX59" fmla="*/ 1397000 w 2278894"/>
                  <a:gd name="connsiteY59" fmla="*/ 698500 h 1231900"/>
                  <a:gd name="connsiteX60" fmla="*/ 1168400 w 2278894"/>
                  <a:gd name="connsiteY60" fmla="*/ 850900 h 1231900"/>
                  <a:gd name="connsiteX61" fmla="*/ 1130300 w 2278894"/>
                  <a:gd name="connsiteY61" fmla="*/ 876300 h 1231900"/>
                  <a:gd name="connsiteX62" fmla="*/ 1092200 w 2278894"/>
                  <a:gd name="connsiteY62" fmla="*/ 901700 h 1231900"/>
                  <a:gd name="connsiteX63" fmla="*/ 1041400 w 2278894"/>
                  <a:gd name="connsiteY63" fmla="*/ 927100 h 1231900"/>
                  <a:gd name="connsiteX64" fmla="*/ 1003300 w 2278894"/>
                  <a:gd name="connsiteY64" fmla="*/ 952500 h 1231900"/>
                  <a:gd name="connsiteX65" fmla="*/ 939800 w 2278894"/>
                  <a:gd name="connsiteY65" fmla="*/ 965200 h 1231900"/>
                  <a:gd name="connsiteX66" fmla="*/ 825500 w 2278894"/>
                  <a:gd name="connsiteY66" fmla="*/ 1016000 h 1231900"/>
                  <a:gd name="connsiteX67" fmla="*/ 787400 w 2278894"/>
                  <a:gd name="connsiteY67" fmla="*/ 1028700 h 1231900"/>
                  <a:gd name="connsiteX68" fmla="*/ 711200 w 2278894"/>
                  <a:gd name="connsiteY68" fmla="*/ 1079500 h 1231900"/>
                  <a:gd name="connsiteX69" fmla="*/ 673100 w 2278894"/>
                  <a:gd name="connsiteY69" fmla="*/ 1092200 h 1231900"/>
                  <a:gd name="connsiteX70" fmla="*/ 635000 w 2278894"/>
                  <a:gd name="connsiteY70" fmla="*/ 1117600 h 1231900"/>
                  <a:gd name="connsiteX71" fmla="*/ 558800 w 2278894"/>
                  <a:gd name="connsiteY71" fmla="*/ 1143000 h 1231900"/>
                  <a:gd name="connsiteX72" fmla="*/ 520700 w 2278894"/>
                  <a:gd name="connsiteY72" fmla="*/ 1155700 h 1231900"/>
                  <a:gd name="connsiteX73" fmla="*/ 406400 w 2278894"/>
                  <a:gd name="connsiteY73" fmla="*/ 1206500 h 1231900"/>
                  <a:gd name="connsiteX74" fmla="*/ 368300 w 2278894"/>
                  <a:gd name="connsiteY74" fmla="*/ 1219200 h 1231900"/>
                  <a:gd name="connsiteX75" fmla="*/ 330200 w 2278894"/>
                  <a:gd name="connsiteY75" fmla="*/ 1231900 h 1231900"/>
                  <a:gd name="connsiteX76" fmla="*/ 177800 w 2278894"/>
                  <a:gd name="connsiteY76" fmla="*/ 1193800 h 1231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278894" h="1231900">
                    <a:moveTo>
                      <a:pt x="177800" y="1193800"/>
                    </a:moveTo>
                    <a:cubicBezTo>
                      <a:pt x="151980" y="1064698"/>
                      <a:pt x="178435" y="1183322"/>
                      <a:pt x="152400" y="1092200"/>
                    </a:cubicBezTo>
                    <a:cubicBezTo>
                      <a:pt x="146975" y="1073211"/>
                      <a:pt x="137150" y="1023600"/>
                      <a:pt x="127000" y="1003300"/>
                    </a:cubicBezTo>
                    <a:cubicBezTo>
                      <a:pt x="120174" y="989648"/>
                      <a:pt x="108426" y="978852"/>
                      <a:pt x="101600" y="965200"/>
                    </a:cubicBezTo>
                    <a:cubicBezTo>
                      <a:pt x="95613" y="953226"/>
                      <a:pt x="94887" y="939074"/>
                      <a:pt x="88900" y="927100"/>
                    </a:cubicBezTo>
                    <a:cubicBezTo>
                      <a:pt x="82074" y="913448"/>
                      <a:pt x="69699" y="902948"/>
                      <a:pt x="63500" y="889000"/>
                    </a:cubicBezTo>
                    <a:cubicBezTo>
                      <a:pt x="35868" y="826829"/>
                      <a:pt x="42450" y="818834"/>
                      <a:pt x="25400" y="762000"/>
                    </a:cubicBezTo>
                    <a:cubicBezTo>
                      <a:pt x="17707" y="736355"/>
                      <a:pt x="0" y="685800"/>
                      <a:pt x="0" y="685800"/>
                    </a:cubicBezTo>
                    <a:cubicBezTo>
                      <a:pt x="4233" y="643467"/>
                      <a:pt x="3133" y="600255"/>
                      <a:pt x="12700" y="558800"/>
                    </a:cubicBezTo>
                    <a:cubicBezTo>
                      <a:pt x="24216" y="508898"/>
                      <a:pt x="42310" y="516455"/>
                      <a:pt x="76200" y="533400"/>
                    </a:cubicBezTo>
                    <a:cubicBezTo>
                      <a:pt x="104743" y="547671"/>
                      <a:pt x="132338" y="572825"/>
                      <a:pt x="152400" y="596900"/>
                    </a:cubicBezTo>
                    <a:cubicBezTo>
                      <a:pt x="162171" y="608626"/>
                      <a:pt x="167007" y="624207"/>
                      <a:pt x="177800" y="635000"/>
                    </a:cubicBezTo>
                    <a:cubicBezTo>
                      <a:pt x="188593" y="645793"/>
                      <a:pt x="203200" y="651933"/>
                      <a:pt x="215900" y="660400"/>
                    </a:cubicBezTo>
                    <a:cubicBezTo>
                      <a:pt x="224367" y="673100"/>
                      <a:pt x="230507" y="687707"/>
                      <a:pt x="241300" y="698500"/>
                    </a:cubicBezTo>
                    <a:cubicBezTo>
                      <a:pt x="252093" y="709293"/>
                      <a:pt x="269865" y="711981"/>
                      <a:pt x="279400" y="723900"/>
                    </a:cubicBezTo>
                    <a:cubicBezTo>
                      <a:pt x="287763" y="734353"/>
                      <a:pt x="285599" y="750298"/>
                      <a:pt x="292100" y="762000"/>
                    </a:cubicBezTo>
                    <a:cubicBezTo>
                      <a:pt x="321408" y="814754"/>
                      <a:pt x="332479" y="839340"/>
                      <a:pt x="381000" y="863600"/>
                    </a:cubicBezTo>
                    <a:cubicBezTo>
                      <a:pt x="392974" y="869587"/>
                      <a:pt x="406228" y="872622"/>
                      <a:pt x="419100" y="876300"/>
                    </a:cubicBezTo>
                    <a:cubicBezTo>
                      <a:pt x="435883" y="881095"/>
                      <a:pt x="452967" y="884767"/>
                      <a:pt x="469900" y="889000"/>
                    </a:cubicBezTo>
                    <a:cubicBezTo>
                      <a:pt x="490884" y="886668"/>
                      <a:pt x="585066" y="884285"/>
                      <a:pt x="622300" y="863600"/>
                    </a:cubicBezTo>
                    <a:cubicBezTo>
                      <a:pt x="753308" y="790818"/>
                      <a:pt x="650389" y="828837"/>
                      <a:pt x="736600" y="800100"/>
                    </a:cubicBezTo>
                    <a:cubicBezTo>
                      <a:pt x="783532" y="729702"/>
                      <a:pt x="735148" y="785384"/>
                      <a:pt x="800100" y="749300"/>
                    </a:cubicBezTo>
                    <a:lnTo>
                      <a:pt x="914400" y="673100"/>
                    </a:lnTo>
                    <a:cubicBezTo>
                      <a:pt x="927100" y="664633"/>
                      <a:pt x="938020" y="652527"/>
                      <a:pt x="952500" y="647700"/>
                    </a:cubicBezTo>
                    <a:lnTo>
                      <a:pt x="990600" y="635000"/>
                    </a:lnTo>
                    <a:cubicBezTo>
                      <a:pt x="1088386" y="537214"/>
                      <a:pt x="1036912" y="578725"/>
                      <a:pt x="1143000" y="508000"/>
                    </a:cubicBezTo>
                    <a:cubicBezTo>
                      <a:pt x="1155700" y="499533"/>
                      <a:pt x="1166620" y="487427"/>
                      <a:pt x="1181100" y="482600"/>
                    </a:cubicBezTo>
                    <a:cubicBezTo>
                      <a:pt x="1193800" y="478367"/>
                      <a:pt x="1207498" y="476401"/>
                      <a:pt x="1219200" y="469900"/>
                    </a:cubicBezTo>
                    <a:cubicBezTo>
                      <a:pt x="1245885" y="455075"/>
                      <a:pt x="1266440" y="428753"/>
                      <a:pt x="1295400" y="419100"/>
                    </a:cubicBezTo>
                    <a:cubicBezTo>
                      <a:pt x="1320800" y="410633"/>
                      <a:pt x="1349323" y="408552"/>
                      <a:pt x="1371600" y="393700"/>
                    </a:cubicBezTo>
                    <a:cubicBezTo>
                      <a:pt x="1384300" y="385233"/>
                      <a:pt x="1395752" y="374499"/>
                      <a:pt x="1409700" y="368300"/>
                    </a:cubicBezTo>
                    <a:cubicBezTo>
                      <a:pt x="1434166" y="357426"/>
                      <a:pt x="1463623" y="357752"/>
                      <a:pt x="1485900" y="342900"/>
                    </a:cubicBezTo>
                    <a:cubicBezTo>
                      <a:pt x="1498600" y="334433"/>
                      <a:pt x="1510348" y="324326"/>
                      <a:pt x="1524000" y="317500"/>
                    </a:cubicBezTo>
                    <a:cubicBezTo>
                      <a:pt x="1535974" y="311513"/>
                      <a:pt x="1550398" y="311301"/>
                      <a:pt x="1562100" y="304800"/>
                    </a:cubicBezTo>
                    <a:lnTo>
                      <a:pt x="1676400" y="228600"/>
                    </a:lnTo>
                    <a:cubicBezTo>
                      <a:pt x="1689100" y="220133"/>
                      <a:pt x="1700020" y="208027"/>
                      <a:pt x="1714500" y="203200"/>
                    </a:cubicBezTo>
                    <a:cubicBezTo>
                      <a:pt x="1727200" y="198967"/>
                      <a:pt x="1740898" y="197001"/>
                      <a:pt x="1752600" y="190500"/>
                    </a:cubicBezTo>
                    <a:cubicBezTo>
                      <a:pt x="1779285" y="175675"/>
                      <a:pt x="1803400" y="156633"/>
                      <a:pt x="1828800" y="139700"/>
                    </a:cubicBezTo>
                    <a:cubicBezTo>
                      <a:pt x="1841500" y="131233"/>
                      <a:pt x="1852420" y="119127"/>
                      <a:pt x="1866900" y="114300"/>
                    </a:cubicBezTo>
                    <a:cubicBezTo>
                      <a:pt x="1933960" y="91947"/>
                      <a:pt x="1893861" y="109026"/>
                      <a:pt x="1981200" y="50800"/>
                    </a:cubicBezTo>
                    <a:cubicBezTo>
                      <a:pt x="1993900" y="42333"/>
                      <a:pt x="2004820" y="30227"/>
                      <a:pt x="2019300" y="25400"/>
                    </a:cubicBezTo>
                    <a:lnTo>
                      <a:pt x="2095500" y="0"/>
                    </a:lnTo>
                    <a:lnTo>
                      <a:pt x="2273300" y="12700"/>
                    </a:lnTo>
                    <a:cubicBezTo>
                      <a:pt x="2289591" y="18966"/>
                      <a:pt x="2265616" y="46782"/>
                      <a:pt x="2260600" y="63500"/>
                    </a:cubicBezTo>
                    <a:cubicBezTo>
                      <a:pt x="2234152" y="151661"/>
                      <a:pt x="2255323" y="126284"/>
                      <a:pt x="2197100" y="165100"/>
                    </a:cubicBezTo>
                    <a:cubicBezTo>
                      <a:pt x="2150533" y="234950"/>
                      <a:pt x="2197100" y="175683"/>
                      <a:pt x="2133600" y="228600"/>
                    </a:cubicBezTo>
                    <a:cubicBezTo>
                      <a:pt x="2119802" y="240098"/>
                      <a:pt x="2109677" y="255673"/>
                      <a:pt x="2095500" y="266700"/>
                    </a:cubicBezTo>
                    <a:cubicBezTo>
                      <a:pt x="2071403" y="285442"/>
                      <a:pt x="2044700" y="300567"/>
                      <a:pt x="2019300" y="317500"/>
                    </a:cubicBezTo>
                    <a:cubicBezTo>
                      <a:pt x="2006600" y="325967"/>
                      <a:pt x="1991993" y="332107"/>
                      <a:pt x="1981200" y="342900"/>
                    </a:cubicBezTo>
                    <a:cubicBezTo>
                      <a:pt x="1968500" y="355600"/>
                      <a:pt x="1957277" y="369973"/>
                      <a:pt x="1943100" y="381000"/>
                    </a:cubicBezTo>
                    <a:cubicBezTo>
                      <a:pt x="1919003" y="399742"/>
                      <a:pt x="1888486" y="410214"/>
                      <a:pt x="1866900" y="431800"/>
                    </a:cubicBezTo>
                    <a:cubicBezTo>
                      <a:pt x="1819334" y="479366"/>
                      <a:pt x="1845839" y="464220"/>
                      <a:pt x="1790700" y="482600"/>
                    </a:cubicBezTo>
                    <a:cubicBezTo>
                      <a:pt x="1778000" y="495300"/>
                      <a:pt x="1767544" y="510737"/>
                      <a:pt x="1752600" y="520700"/>
                    </a:cubicBezTo>
                    <a:cubicBezTo>
                      <a:pt x="1741461" y="528126"/>
                      <a:pt x="1726474" y="527413"/>
                      <a:pt x="1714500" y="533400"/>
                    </a:cubicBezTo>
                    <a:cubicBezTo>
                      <a:pt x="1700848" y="540226"/>
                      <a:pt x="1690052" y="551974"/>
                      <a:pt x="1676400" y="558800"/>
                    </a:cubicBezTo>
                    <a:cubicBezTo>
                      <a:pt x="1664426" y="564787"/>
                      <a:pt x="1650002" y="564999"/>
                      <a:pt x="1638300" y="571500"/>
                    </a:cubicBezTo>
                    <a:cubicBezTo>
                      <a:pt x="1611615" y="586325"/>
                      <a:pt x="1587500" y="605367"/>
                      <a:pt x="1562100" y="622300"/>
                    </a:cubicBezTo>
                    <a:lnTo>
                      <a:pt x="1524000" y="647700"/>
                    </a:lnTo>
                    <a:cubicBezTo>
                      <a:pt x="1511300" y="656167"/>
                      <a:pt x="1500380" y="668273"/>
                      <a:pt x="1485900" y="673100"/>
                    </a:cubicBezTo>
                    <a:cubicBezTo>
                      <a:pt x="1431241" y="691320"/>
                      <a:pt x="1460787" y="682553"/>
                      <a:pt x="1397000" y="698500"/>
                    </a:cubicBezTo>
                    <a:lnTo>
                      <a:pt x="1168400" y="850900"/>
                    </a:lnTo>
                    <a:lnTo>
                      <a:pt x="1130300" y="876300"/>
                    </a:lnTo>
                    <a:cubicBezTo>
                      <a:pt x="1117600" y="884767"/>
                      <a:pt x="1105852" y="894874"/>
                      <a:pt x="1092200" y="901700"/>
                    </a:cubicBezTo>
                    <a:cubicBezTo>
                      <a:pt x="1075267" y="910167"/>
                      <a:pt x="1057838" y="917707"/>
                      <a:pt x="1041400" y="927100"/>
                    </a:cubicBezTo>
                    <a:cubicBezTo>
                      <a:pt x="1028148" y="934673"/>
                      <a:pt x="1017592" y="947141"/>
                      <a:pt x="1003300" y="952500"/>
                    </a:cubicBezTo>
                    <a:cubicBezTo>
                      <a:pt x="983089" y="960079"/>
                      <a:pt x="960967" y="960967"/>
                      <a:pt x="939800" y="965200"/>
                    </a:cubicBezTo>
                    <a:cubicBezTo>
                      <a:pt x="879423" y="1005452"/>
                      <a:pt x="916180" y="985773"/>
                      <a:pt x="825500" y="1016000"/>
                    </a:cubicBezTo>
                    <a:cubicBezTo>
                      <a:pt x="812800" y="1020233"/>
                      <a:pt x="798539" y="1021274"/>
                      <a:pt x="787400" y="1028700"/>
                    </a:cubicBezTo>
                    <a:cubicBezTo>
                      <a:pt x="762000" y="1045633"/>
                      <a:pt x="740160" y="1069847"/>
                      <a:pt x="711200" y="1079500"/>
                    </a:cubicBezTo>
                    <a:cubicBezTo>
                      <a:pt x="698500" y="1083733"/>
                      <a:pt x="685074" y="1086213"/>
                      <a:pt x="673100" y="1092200"/>
                    </a:cubicBezTo>
                    <a:cubicBezTo>
                      <a:pt x="659448" y="1099026"/>
                      <a:pt x="648948" y="1111401"/>
                      <a:pt x="635000" y="1117600"/>
                    </a:cubicBezTo>
                    <a:cubicBezTo>
                      <a:pt x="610534" y="1128474"/>
                      <a:pt x="584200" y="1134533"/>
                      <a:pt x="558800" y="1143000"/>
                    </a:cubicBezTo>
                    <a:cubicBezTo>
                      <a:pt x="546100" y="1147233"/>
                      <a:pt x="531839" y="1148274"/>
                      <a:pt x="520700" y="1155700"/>
                    </a:cubicBezTo>
                    <a:cubicBezTo>
                      <a:pt x="460323" y="1195952"/>
                      <a:pt x="497080" y="1176273"/>
                      <a:pt x="406400" y="1206500"/>
                    </a:cubicBezTo>
                    <a:lnTo>
                      <a:pt x="368300" y="1219200"/>
                    </a:lnTo>
                    <a:cubicBezTo>
                      <a:pt x="355600" y="1223433"/>
                      <a:pt x="343587" y="1231900"/>
                      <a:pt x="330200" y="1231900"/>
                    </a:cubicBezTo>
                    <a:lnTo>
                      <a:pt x="177800" y="1193800"/>
                    </a:lnTo>
                    <a:close/>
                  </a:path>
                </a:pathLst>
              </a:custGeom>
              <a:solidFill>
                <a:srgbClr val="291DCF"/>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35E0435-F499-0B43-A835-B551B43576E6}"/>
                  </a:ext>
                </a:extLst>
              </p:cNvPr>
              <p:cNvSpPr/>
              <p:nvPr/>
            </p:nvSpPr>
            <p:spPr>
              <a:xfrm>
                <a:off x="5943600" y="2641600"/>
                <a:ext cx="469900" cy="304800"/>
              </a:xfrm>
              <a:custGeom>
                <a:avLst/>
                <a:gdLst>
                  <a:gd name="connsiteX0" fmla="*/ 0 w 469900"/>
                  <a:gd name="connsiteY0" fmla="*/ 304800 h 304800"/>
                  <a:gd name="connsiteX1" fmla="*/ 12700 w 469900"/>
                  <a:gd name="connsiteY1" fmla="*/ 241300 h 304800"/>
                  <a:gd name="connsiteX2" fmla="*/ 25400 w 469900"/>
                  <a:gd name="connsiteY2" fmla="*/ 203200 h 304800"/>
                  <a:gd name="connsiteX3" fmla="*/ 38100 w 469900"/>
                  <a:gd name="connsiteY3" fmla="*/ 139700 h 304800"/>
                  <a:gd name="connsiteX4" fmla="*/ 50800 w 469900"/>
                  <a:gd name="connsiteY4" fmla="*/ 88900 h 304800"/>
                  <a:gd name="connsiteX5" fmla="*/ 63500 w 469900"/>
                  <a:gd name="connsiteY5" fmla="*/ 50800 h 304800"/>
                  <a:gd name="connsiteX6" fmla="*/ 139700 w 469900"/>
                  <a:gd name="connsiteY6" fmla="*/ 25400 h 304800"/>
                  <a:gd name="connsiteX7" fmla="*/ 177800 w 469900"/>
                  <a:gd name="connsiteY7" fmla="*/ 12700 h 304800"/>
                  <a:gd name="connsiteX8" fmla="*/ 215900 w 469900"/>
                  <a:gd name="connsiteY8" fmla="*/ 0 h 304800"/>
                  <a:gd name="connsiteX9" fmla="*/ 469900 w 469900"/>
                  <a:gd name="connsiteY9" fmla="*/ 127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9900" h="304800">
                    <a:moveTo>
                      <a:pt x="0" y="304800"/>
                    </a:moveTo>
                    <a:cubicBezTo>
                      <a:pt x="4233" y="283633"/>
                      <a:pt x="7465" y="262241"/>
                      <a:pt x="12700" y="241300"/>
                    </a:cubicBezTo>
                    <a:cubicBezTo>
                      <a:pt x="15947" y="228313"/>
                      <a:pt x="22153" y="216187"/>
                      <a:pt x="25400" y="203200"/>
                    </a:cubicBezTo>
                    <a:cubicBezTo>
                      <a:pt x="30635" y="182259"/>
                      <a:pt x="33417" y="160772"/>
                      <a:pt x="38100" y="139700"/>
                    </a:cubicBezTo>
                    <a:cubicBezTo>
                      <a:pt x="41886" y="122661"/>
                      <a:pt x="46005" y="105683"/>
                      <a:pt x="50800" y="88900"/>
                    </a:cubicBezTo>
                    <a:cubicBezTo>
                      <a:pt x="54478" y="76028"/>
                      <a:pt x="52607" y="58581"/>
                      <a:pt x="63500" y="50800"/>
                    </a:cubicBezTo>
                    <a:cubicBezTo>
                      <a:pt x="85287" y="35238"/>
                      <a:pt x="114300" y="33867"/>
                      <a:pt x="139700" y="25400"/>
                    </a:cubicBezTo>
                    <a:lnTo>
                      <a:pt x="177800" y="12700"/>
                    </a:lnTo>
                    <a:lnTo>
                      <a:pt x="215900" y="0"/>
                    </a:lnTo>
                    <a:cubicBezTo>
                      <a:pt x="402050" y="15512"/>
                      <a:pt x="317324" y="12700"/>
                      <a:pt x="469900" y="127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4A4F2131-D4CD-BC4A-BDB6-9AF371E3FEFA}"/>
                  </a:ext>
                </a:extLst>
              </p:cNvPr>
              <p:cNvSpPr/>
              <p:nvPr/>
            </p:nvSpPr>
            <p:spPr>
              <a:xfrm>
                <a:off x="5533770" y="2863850"/>
                <a:ext cx="819660" cy="45085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9E94FED-493C-B743-9BCF-35163EDC173C}"/>
                  </a:ext>
                </a:extLst>
              </p:cNvPr>
              <p:cNvSpPr/>
              <p:nvPr/>
            </p:nvSpPr>
            <p:spPr>
              <a:xfrm rot="357602">
                <a:off x="4762500" y="3484562"/>
                <a:ext cx="388424" cy="215900"/>
              </a:xfrm>
              <a:custGeom>
                <a:avLst/>
                <a:gdLst>
                  <a:gd name="connsiteX0" fmla="*/ 50800 w 662605"/>
                  <a:gd name="connsiteY0" fmla="*/ 355600 h 368300"/>
                  <a:gd name="connsiteX1" fmla="*/ 114300 w 662605"/>
                  <a:gd name="connsiteY1" fmla="*/ 317500 h 368300"/>
                  <a:gd name="connsiteX2" fmla="*/ 203200 w 662605"/>
                  <a:gd name="connsiteY2" fmla="*/ 215900 h 368300"/>
                  <a:gd name="connsiteX3" fmla="*/ 304800 w 662605"/>
                  <a:gd name="connsiteY3" fmla="*/ 127000 h 368300"/>
                  <a:gd name="connsiteX4" fmla="*/ 342900 w 662605"/>
                  <a:gd name="connsiteY4" fmla="*/ 101600 h 368300"/>
                  <a:gd name="connsiteX5" fmla="*/ 381000 w 662605"/>
                  <a:gd name="connsiteY5" fmla="*/ 76200 h 368300"/>
                  <a:gd name="connsiteX6" fmla="*/ 419100 w 662605"/>
                  <a:gd name="connsiteY6" fmla="*/ 63500 h 368300"/>
                  <a:gd name="connsiteX7" fmla="*/ 457200 w 662605"/>
                  <a:gd name="connsiteY7" fmla="*/ 38100 h 368300"/>
                  <a:gd name="connsiteX8" fmla="*/ 596900 w 662605"/>
                  <a:gd name="connsiteY8" fmla="*/ 0 h 368300"/>
                  <a:gd name="connsiteX9" fmla="*/ 660400 w 662605"/>
                  <a:gd name="connsiteY9" fmla="*/ 12700 h 368300"/>
                  <a:gd name="connsiteX10" fmla="*/ 622300 w 662605"/>
                  <a:gd name="connsiteY10" fmla="*/ 101600 h 368300"/>
                  <a:gd name="connsiteX11" fmla="*/ 584200 w 662605"/>
                  <a:gd name="connsiteY11" fmla="*/ 114300 h 368300"/>
                  <a:gd name="connsiteX12" fmla="*/ 546100 w 662605"/>
                  <a:gd name="connsiteY12" fmla="*/ 139700 h 368300"/>
                  <a:gd name="connsiteX13" fmla="*/ 508000 w 662605"/>
                  <a:gd name="connsiteY13" fmla="*/ 152400 h 368300"/>
                  <a:gd name="connsiteX14" fmla="*/ 469900 w 662605"/>
                  <a:gd name="connsiteY14" fmla="*/ 177800 h 368300"/>
                  <a:gd name="connsiteX15" fmla="*/ 431800 w 662605"/>
                  <a:gd name="connsiteY15" fmla="*/ 190500 h 368300"/>
                  <a:gd name="connsiteX16" fmla="*/ 355600 w 662605"/>
                  <a:gd name="connsiteY16" fmla="*/ 241300 h 368300"/>
                  <a:gd name="connsiteX17" fmla="*/ 317500 w 662605"/>
                  <a:gd name="connsiteY17" fmla="*/ 266700 h 368300"/>
                  <a:gd name="connsiteX18" fmla="*/ 279400 w 662605"/>
                  <a:gd name="connsiteY18" fmla="*/ 279400 h 368300"/>
                  <a:gd name="connsiteX19" fmla="*/ 165100 w 662605"/>
                  <a:gd name="connsiteY19" fmla="*/ 330200 h 368300"/>
                  <a:gd name="connsiteX20" fmla="*/ 101600 w 662605"/>
                  <a:gd name="connsiteY20" fmla="*/ 342900 h 368300"/>
                  <a:gd name="connsiteX21" fmla="*/ 63500 w 662605"/>
                  <a:gd name="connsiteY21" fmla="*/ 355600 h 368300"/>
                  <a:gd name="connsiteX22" fmla="*/ 0 w 662605"/>
                  <a:gd name="connsiteY22" fmla="*/ 368300 h 36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605" h="368300">
                    <a:moveTo>
                      <a:pt x="50800" y="355600"/>
                    </a:moveTo>
                    <a:cubicBezTo>
                      <a:pt x="71967" y="342900"/>
                      <a:pt x="96846" y="334954"/>
                      <a:pt x="114300" y="317500"/>
                    </a:cubicBezTo>
                    <a:cubicBezTo>
                      <a:pt x="262467" y="169333"/>
                      <a:pt x="95250" y="287867"/>
                      <a:pt x="203200" y="215900"/>
                    </a:cubicBezTo>
                    <a:cubicBezTo>
                      <a:pt x="245533" y="152400"/>
                      <a:pt x="215900" y="186267"/>
                      <a:pt x="304800" y="127000"/>
                    </a:cubicBezTo>
                    <a:lnTo>
                      <a:pt x="342900" y="101600"/>
                    </a:lnTo>
                    <a:cubicBezTo>
                      <a:pt x="355600" y="93133"/>
                      <a:pt x="366520" y="81027"/>
                      <a:pt x="381000" y="76200"/>
                    </a:cubicBezTo>
                    <a:cubicBezTo>
                      <a:pt x="393700" y="71967"/>
                      <a:pt x="407126" y="69487"/>
                      <a:pt x="419100" y="63500"/>
                    </a:cubicBezTo>
                    <a:cubicBezTo>
                      <a:pt x="432752" y="56674"/>
                      <a:pt x="443252" y="44299"/>
                      <a:pt x="457200" y="38100"/>
                    </a:cubicBezTo>
                    <a:cubicBezTo>
                      <a:pt x="509934" y="14663"/>
                      <a:pt x="542575" y="10865"/>
                      <a:pt x="596900" y="0"/>
                    </a:cubicBezTo>
                    <a:cubicBezTo>
                      <a:pt x="618067" y="4233"/>
                      <a:pt x="646915" y="-4156"/>
                      <a:pt x="660400" y="12700"/>
                    </a:cubicBezTo>
                    <a:cubicBezTo>
                      <a:pt x="672304" y="27580"/>
                      <a:pt x="632629" y="93337"/>
                      <a:pt x="622300" y="101600"/>
                    </a:cubicBezTo>
                    <a:cubicBezTo>
                      <a:pt x="611847" y="109963"/>
                      <a:pt x="596174" y="108313"/>
                      <a:pt x="584200" y="114300"/>
                    </a:cubicBezTo>
                    <a:cubicBezTo>
                      <a:pt x="570548" y="121126"/>
                      <a:pt x="559752" y="132874"/>
                      <a:pt x="546100" y="139700"/>
                    </a:cubicBezTo>
                    <a:cubicBezTo>
                      <a:pt x="534126" y="145687"/>
                      <a:pt x="519974" y="146413"/>
                      <a:pt x="508000" y="152400"/>
                    </a:cubicBezTo>
                    <a:cubicBezTo>
                      <a:pt x="494348" y="159226"/>
                      <a:pt x="483552" y="170974"/>
                      <a:pt x="469900" y="177800"/>
                    </a:cubicBezTo>
                    <a:cubicBezTo>
                      <a:pt x="457926" y="183787"/>
                      <a:pt x="443502" y="183999"/>
                      <a:pt x="431800" y="190500"/>
                    </a:cubicBezTo>
                    <a:cubicBezTo>
                      <a:pt x="405115" y="205325"/>
                      <a:pt x="381000" y="224367"/>
                      <a:pt x="355600" y="241300"/>
                    </a:cubicBezTo>
                    <a:cubicBezTo>
                      <a:pt x="342900" y="249767"/>
                      <a:pt x="331980" y="261873"/>
                      <a:pt x="317500" y="266700"/>
                    </a:cubicBezTo>
                    <a:cubicBezTo>
                      <a:pt x="304800" y="270933"/>
                      <a:pt x="291374" y="273413"/>
                      <a:pt x="279400" y="279400"/>
                    </a:cubicBezTo>
                    <a:cubicBezTo>
                      <a:pt x="208456" y="314872"/>
                      <a:pt x="274316" y="308357"/>
                      <a:pt x="165100" y="330200"/>
                    </a:cubicBezTo>
                    <a:cubicBezTo>
                      <a:pt x="143933" y="334433"/>
                      <a:pt x="122541" y="337665"/>
                      <a:pt x="101600" y="342900"/>
                    </a:cubicBezTo>
                    <a:cubicBezTo>
                      <a:pt x="88613" y="346147"/>
                      <a:pt x="76487" y="352353"/>
                      <a:pt x="63500" y="355600"/>
                    </a:cubicBezTo>
                    <a:cubicBezTo>
                      <a:pt x="42559" y="360835"/>
                      <a:pt x="0" y="368300"/>
                      <a:pt x="0" y="368300"/>
                    </a:cubicBezTo>
                  </a:path>
                </a:pathLst>
              </a:custGeom>
              <a:solidFill>
                <a:srgbClr val="FF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Freeform 13">
              <a:extLst>
                <a:ext uri="{FF2B5EF4-FFF2-40B4-BE49-F238E27FC236}">
                  <a16:creationId xmlns:a16="http://schemas.microsoft.com/office/drawing/2014/main" id="{2C4D3F35-8B55-CE40-9164-DDBF63C12B01}"/>
                </a:ext>
              </a:extLst>
            </p:cNvPr>
            <p:cNvSpPr/>
            <p:nvPr/>
          </p:nvSpPr>
          <p:spPr>
            <a:xfrm>
              <a:off x="2057400" y="1699759"/>
              <a:ext cx="6718300" cy="3380241"/>
            </a:xfrm>
            <a:custGeom>
              <a:avLst/>
              <a:gdLst>
                <a:gd name="connsiteX0" fmla="*/ 0 w 6718300"/>
                <a:gd name="connsiteY0" fmla="*/ 433841 h 3380241"/>
                <a:gd name="connsiteX1" fmla="*/ 241300 w 6718300"/>
                <a:gd name="connsiteY1" fmla="*/ 294141 h 3380241"/>
                <a:gd name="connsiteX2" fmla="*/ 571500 w 6718300"/>
                <a:gd name="connsiteY2" fmla="*/ 167141 h 3380241"/>
                <a:gd name="connsiteX3" fmla="*/ 1028700 w 6718300"/>
                <a:gd name="connsiteY3" fmla="*/ 65541 h 3380241"/>
                <a:gd name="connsiteX4" fmla="*/ 1612900 w 6718300"/>
                <a:gd name="connsiteY4" fmla="*/ 2041 h 3380241"/>
                <a:gd name="connsiteX5" fmla="*/ 2171700 w 6718300"/>
                <a:gd name="connsiteY5" fmla="*/ 27441 h 3380241"/>
                <a:gd name="connsiteX6" fmla="*/ 2755900 w 6718300"/>
                <a:gd name="connsiteY6" fmla="*/ 141741 h 3380241"/>
                <a:gd name="connsiteX7" fmla="*/ 3378200 w 6718300"/>
                <a:gd name="connsiteY7" fmla="*/ 370341 h 3380241"/>
                <a:gd name="connsiteX8" fmla="*/ 4114800 w 6718300"/>
                <a:gd name="connsiteY8" fmla="*/ 802141 h 3380241"/>
                <a:gd name="connsiteX9" fmla="*/ 4775200 w 6718300"/>
                <a:gd name="connsiteY9" fmla="*/ 1259341 h 3380241"/>
                <a:gd name="connsiteX10" fmla="*/ 5638800 w 6718300"/>
                <a:gd name="connsiteY10" fmla="*/ 2034041 h 3380241"/>
                <a:gd name="connsiteX11" fmla="*/ 6400800 w 6718300"/>
                <a:gd name="connsiteY11" fmla="*/ 2897641 h 3380241"/>
                <a:gd name="connsiteX12" fmla="*/ 6718300 w 6718300"/>
                <a:gd name="connsiteY12" fmla="*/ 3380241 h 3380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18300" h="3380241">
                  <a:moveTo>
                    <a:pt x="0" y="433841"/>
                  </a:moveTo>
                  <a:cubicBezTo>
                    <a:pt x="73025" y="386216"/>
                    <a:pt x="146050" y="338591"/>
                    <a:pt x="241300" y="294141"/>
                  </a:cubicBezTo>
                  <a:cubicBezTo>
                    <a:pt x="336550" y="249691"/>
                    <a:pt x="440267" y="205241"/>
                    <a:pt x="571500" y="167141"/>
                  </a:cubicBezTo>
                  <a:cubicBezTo>
                    <a:pt x="702733" y="129041"/>
                    <a:pt x="855133" y="93058"/>
                    <a:pt x="1028700" y="65541"/>
                  </a:cubicBezTo>
                  <a:cubicBezTo>
                    <a:pt x="1202267" y="38024"/>
                    <a:pt x="1422400" y="8391"/>
                    <a:pt x="1612900" y="2041"/>
                  </a:cubicBezTo>
                  <a:cubicBezTo>
                    <a:pt x="1803400" y="-4309"/>
                    <a:pt x="1981200" y="4158"/>
                    <a:pt x="2171700" y="27441"/>
                  </a:cubicBezTo>
                  <a:cubicBezTo>
                    <a:pt x="2362200" y="50724"/>
                    <a:pt x="2554817" y="84591"/>
                    <a:pt x="2755900" y="141741"/>
                  </a:cubicBezTo>
                  <a:cubicBezTo>
                    <a:pt x="2956983" y="198891"/>
                    <a:pt x="3151717" y="260274"/>
                    <a:pt x="3378200" y="370341"/>
                  </a:cubicBezTo>
                  <a:cubicBezTo>
                    <a:pt x="3604683" y="480408"/>
                    <a:pt x="3881967" y="653974"/>
                    <a:pt x="4114800" y="802141"/>
                  </a:cubicBezTo>
                  <a:cubicBezTo>
                    <a:pt x="4347633" y="950308"/>
                    <a:pt x="4521200" y="1054024"/>
                    <a:pt x="4775200" y="1259341"/>
                  </a:cubicBezTo>
                  <a:cubicBezTo>
                    <a:pt x="5029200" y="1464658"/>
                    <a:pt x="5367867" y="1760991"/>
                    <a:pt x="5638800" y="2034041"/>
                  </a:cubicBezTo>
                  <a:cubicBezTo>
                    <a:pt x="5909733" y="2307091"/>
                    <a:pt x="6220883" y="2673274"/>
                    <a:pt x="6400800" y="2897641"/>
                  </a:cubicBezTo>
                  <a:cubicBezTo>
                    <a:pt x="6580717" y="3122008"/>
                    <a:pt x="6649508" y="3251124"/>
                    <a:pt x="6718300" y="3380241"/>
                  </a:cubicBez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92539B18-FD30-4F45-AFB1-110482514306}"/>
                </a:ext>
              </a:extLst>
            </p:cNvPr>
            <p:cNvCxnSpPr>
              <a:cxnSpLocks/>
            </p:cNvCxnSpPr>
            <p:nvPr/>
          </p:nvCxnSpPr>
          <p:spPr>
            <a:xfrm flipV="1">
              <a:off x="660400" y="2418922"/>
              <a:ext cx="0" cy="2661078"/>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E5A9BCA5-40E0-CC4B-A3A5-A408E277372B}"/>
                </a:ext>
              </a:extLst>
            </p:cNvPr>
            <p:cNvCxnSpPr/>
            <p:nvPr/>
          </p:nvCxnSpPr>
          <p:spPr>
            <a:xfrm flipH="1">
              <a:off x="292100" y="5080000"/>
              <a:ext cx="88519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9491482E-7134-6146-9E08-BB8C2D40DE5A}"/>
                </a:ext>
              </a:extLst>
            </p:cNvPr>
            <p:cNvCxnSpPr>
              <a:cxnSpLocks/>
            </p:cNvCxnSpPr>
            <p:nvPr/>
          </p:nvCxnSpPr>
          <p:spPr>
            <a:xfrm flipV="1">
              <a:off x="2039012" y="1586643"/>
              <a:ext cx="870863" cy="547066"/>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graphicFrame>
          <p:nvGraphicFramePr>
            <p:cNvPr id="3" name="Object 2">
              <a:extLst>
                <a:ext uri="{FF2B5EF4-FFF2-40B4-BE49-F238E27FC236}">
                  <a16:creationId xmlns:a16="http://schemas.microsoft.com/office/drawing/2014/main" id="{AADE083C-6D2F-3C4C-8D03-AE46B2CDA2C3}"/>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1034353" r:id="rId3" imgW="0" imgH="0" progId="Equation.DSMT4">
                    <p:embed/>
                  </p:oleObj>
                </mc:Choice>
                <mc:Fallback>
                  <p:oleObj r:id="rId3" imgW="0" imgH="0" progId="Equation.DSMT4">
                    <p:embed/>
                    <p:pic>
                      <p:nvPicPr>
                        <p:cNvPr id="3" name="Object 2">
                          <a:extLst>
                            <a:ext uri="{FF2B5EF4-FFF2-40B4-BE49-F238E27FC236}">
                              <a16:creationId xmlns:a16="http://schemas.microsoft.com/office/drawing/2014/main" id="{AADE083C-6D2F-3C4C-8D03-AE46B2CDA2C3}"/>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B7D8E606-A08C-C04D-A641-74B50E969849}"/>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1034354" r:id="rId4" imgW="0" imgH="0" progId="Equation.DSMT4">
                    <p:embed/>
                  </p:oleObj>
                </mc:Choice>
                <mc:Fallback>
                  <p:oleObj r:id="rId4" imgW="0" imgH="0" progId="Equation.DSMT4">
                    <p:embed/>
                    <p:pic>
                      <p:nvPicPr>
                        <p:cNvPr id="4" name="Object 3">
                          <a:extLst>
                            <a:ext uri="{FF2B5EF4-FFF2-40B4-BE49-F238E27FC236}">
                              <a16:creationId xmlns:a16="http://schemas.microsoft.com/office/drawing/2014/main" id="{B7D8E606-A08C-C04D-A641-74B50E969849}"/>
                            </a:ext>
                          </a:extLst>
                        </p:cNvPr>
                        <p:cNvPicPr/>
                        <p:nvPr/>
                      </p:nvPicPr>
                      <p:blipFill/>
                      <p:spPr>
                        <a:xfrm>
                          <a:off x="5168900" y="3467100"/>
                          <a:ext cx="812800" cy="203200"/>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8E93079D-43A6-8349-A579-01AFF0146CA9}"/>
              </a:ext>
            </a:extLst>
          </p:cNvPr>
          <p:cNvGrpSpPr/>
          <p:nvPr/>
        </p:nvGrpSpPr>
        <p:grpSpPr>
          <a:xfrm>
            <a:off x="596900" y="661316"/>
            <a:ext cx="8547100" cy="1015663"/>
            <a:chOff x="457200" y="5461000"/>
            <a:chExt cx="8547100" cy="1015663"/>
          </a:xfrm>
        </p:grpSpPr>
        <p:sp>
          <p:nvSpPr>
            <p:cNvPr id="23" name="TextBox 22">
              <a:extLst>
                <a:ext uri="{FF2B5EF4-FFF2-40B4-BE49-F238E27FC236}">
                  <a16:creationId xmlns:a16="http://schemas.microsoft.com/office/drawing/2014/main" id="{085B58F6-211E-D044-8E17-F069FD3A7931}"/>
                </a:ext>
              </a:extLst>
            </p:cNvPr>
            <p:cNvSpPr txBox="1"/>
            <p:nvPr/>
          </p:nvSpPr>
          <p:spPr>
            <a:xfrm>
              <a:off x="457200" y="5461000"/>
              <a:ext cx="8547100" cy="101566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 plane moving with velocity v at an angle    with the horizontal is “h” meters above the ground.  A coke bottle is released out its window.  How fast is the bottle moving just before it hits the ground? </a:t>
              </a:r>
            </a:p>
          </p:txBody>
        </p:sp>
        <p:graphicFrame>
          <p:nvGraphicFramePr>
            <p:cNvPr id="15" name="Object 14">
              <a:extLst>
                <a:ext uri="{FF2B5EF4-FFF2-40B4-BE49-F238E27FC236}">
                  <a16:creationId xmlns:a16="http://schemas.microsoft.com/office/drawing/2014/main" id="{DBEEAC6F-60E4-F043-840D-0EAC19D0654D}"/>
                </a:ext>
              </a:extLst>
            </p:cNvPr>
            <p:cNvGraphicFramePr>
              <a:graphicFrameLocks noChangeAspect="1"/>
            </p:cNvGraphicFramePr>
            <p:nvPr>
              <p:extLst>
                <p:ext uri="{D42A27DB-BD31-4B8C-83A1-F6EECF244321}">
                  <p14:modId xmlns:p14="http://schemas.microsoft.com/office/powerpoint/2010/main" val="1609930787"/>
                </p:ext>
              </p:extLst>
            </p:nvPr>
          </p:nvGraphicFramePr>
          <p:xfrm>
            <a:off x="4951177" y="5528621"/>
            <a:ext cx="204787" cy="284163"/>
          </p:xfrm>
          <a:graphic>
            <a:graphicData uri="http://schemas.openxmlformats.org/presentationml/2006/ole">
              <mc:AlternateContent xmlns:mc="http://schemas.openxmlformats.org/markup-compatibility/2006">
                <mc:Choice xmlns:v="urn:schemas-microsoft-com:vml" Requires="v">
                  <p:oleObj spid="_x0000_s1034355" name="Equation" r:id="rId5" imgW="127000" imgH="177800" progId="Equation.DSMT4">
                    <p:embed/>
                  </p:oleObj>
                </mc:Choice>
                <mc:Fallback>
                  <p:oleObj name="Equation" r:id="rId5" imgW="127000" imgH="177800" progId="Equation.DSMT4">
                    <p:embed/>
                    <p:pic>
                      <p:nvPicPr>
                        <p:cNvPr id="15" name="Object 14">
                          <a:extLst>
                            <a:ext uri="{FF2B5EF4-FFF2-40B4-BE49-F238E27FC236}">
                              <a16:creationId xmlns:a16="http://schemas.microsoft.com/office/drawing/2014/main" id="{DBEEAC6F-60E4-F043-840D-0EAC19D0654D}"/>
                            </a:ext>
                          </a:extLst>
                        </p:cNvPr>
                        <p:cNvPicPr/>
                        <p:nvPr/>
                      </p:nvPicPr>
                      <p:blipFill>
                        <a:blip r:embed="rId6"/>
                        <a:stretch>
                          <a:fillRect/>
                        </a:stretch>
                      </p:blipFill>
                      <p:spPr>
                        <a:xfrm>
                          <a:off x="4951177" y="5528621"/>
                          <a:ext cx="204787" cy="284163"/>
                        </a:xfrm>
                        <a:prstGeom prst="rect">
                          <a:avLst/>
                        </a:prstGeom>
                      </p:spPr>
                    </p:pic>
                  </p:oleObj>
                </mc:Fallback>
              </mc:AlternateContent>
            </a:graphicData>
          </a:graphic>
        </p:graphicFrame>
      </p:grpSp>
      <p:graphicFrame>
        <p:nvGraphicFramePr>
          <p:cNvPr id="19" name="Object 20">
            <a:extLst>
              <a:ext uri="{FF2B5EF4-FFF2-40B4-BE49-F238E27FC236}">
                <a16:creationId xmlns:a16="http://schemas.microsoft.com/office/drawing/2014/main" id="{A96A22CA-C237-DA43-9F43-0681B16D222B}"/>
              </a:ext>
            </a:extLst>
          </p:cNvPr>
          <p:cNvGraphicFramePr>
            <a:graphicFrameLocks noChangeAspect="1"/>
          </p:cNvGraphicFramePr>
          <p:nvPr/>
        </p:nvGraphicFramePr>
        <p:xfrm>
          <a:off x="421533" y="4283749"/>
          <a:ext cx="160234" cy="207105"/>
        </p:xfrm>
        <a:graphic>
          <a:graphicData uri="http://schemas.openxmlformats.org/presentationml/2006/ole">
            <mc:AlternateContent xmlns:mc="http://schemas.openxmlformats.org/markup-compatibility/2006">
              <mc:Choice xmlns:v="urn:schemas-microsoft-com:vml" Requires="v">
                <p:oleObj spid="_x0000_s1034356" name="Equation" r:id="rId7" imgW="127000" imgH="165100" progId="Equation.DSMT4">
                  <p:embed/>
                </p:oleObj>
              </mc:Choice>
              <mc:Fallback>
                <p:oleObj name="Equation" r:id="rId7" imgW="127000" imgH="165100" progId="Equation.DSMT4">
                  <p:embed/>
                  <p:pic>
                    <p:nvPicPr>
                      <p:cNvPr id="19" name="Object 20">
                        <a:extLst>
                          <a:ext uri="{FF2B5EF4-FFF2-40B4-BE49-F238E27FC236}">
                            <a16:creationId xmlns:a16="http://schemas.microsoft.com/office/drawing/2014/main" id="{A96A22CA-C237-DA43-9F43-0681B16D222B}"/>
                          </a:ext>
                        </a:extLst>
                      </p:cNvPr>
                      <p:cNvPicPr>
                        <a:picLocks noChangeAspect="1" noChangeArrowheads="1"/>
                      </p:cNvPicPr>
                      <p:nvPr/>
                    </p:nvPicPr>
                    <p:blipFill>
                      <a:blip r:embed="rId8"/>
                      <a:srcRect/>
                      <a:stretch>
                        <a:fillRect/>
                      </a:stretch>
                    </p:blipFill>
                    <p:spPr bwMode="auto">
                      <a:xfrm>
                        <a:off x="421533" y="4283749"/>
                        <a:ext cx="160234" cy="207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1" name="Object 20">
            <a:extLst>
              <a:ext uri="{FF2B5EF4-FFF2-40B4-BE49-F238E27FC236}">
                <a16:creationId xmlns:a16="http://schemas.microsoft.com/office/drawing/2014/main" id="{B289FBD7-9EDC-0546-AACF-5C4C5AEFBE50}"/>
              </a:ext>
            </a:extLst>
          </p:cNvPr>
          <p:cNvGraphicFramePr>
            <a:graphicFrameLocks noChangeAspect="1"/>
          </p:cNvGraphicFramePr>
          <p:nvPr/>
        </p:nvGraphicFramePr>
        <p:xfrm>
          <a:off x="2604330" y="1716511"/>
          <a:ext cx="142875" cy="158750"/>
        </p:xfrm>
        <a:graphic>
          <a:graphicData uri="http://schemas.openxmlformats.org/presentationml/2006/ole">
            <mc:AlternateContent xmlns:mc="http://schemas.openxmlformats.org/markup-compatibility/2006">
              <mc:Choice xmlns:v="urn:schemas-microsoft-com:vml" Requires="v">
                <p:oleObj spid="_x0000_s1034357" name="Equation" r:id="rId9" imgW="114300" imgH="127000" progId="Equation.DSMT4">
                  <p:embed/>
                </p:oleObj>
              </mc:Choice>
              <mc:Fallback>
                <p:oleObj name="Equation" r:id="rId9" imgW="114300" imgH="127000" progId="Equation.DSMT4">
                  <p:embed/>
                  <p:pic>
                    <p:nvPicPr>
                      <p:cNvPr id="21" name="Object 20">
                        <a:extLst>
                          <a:ext uri="{FF2B5EF4-FFF2-40B4-BE49-F238E27FC236}">
                            <a16:creationId xmlns:a16="http://schemas.microsoft.com/office/drawing/2014/main" id="{B289FBD7-9EDC-0546-AACF-5C4C5AEFBE50}"/>
                          </a:ext>
                        </a:extLst>
                      </p:cNvPr>
                      <p:cNvPicPr>
                        <a:picLocks noChangeAspect="1" noChangeArrowheads="1"/>
                      </p:cNvPicPr>
                      <p:nvPr/>
                    </p:nvPicPr>
                    <p:blipFill>
                      <a:blip r:embed="rId10"/>
                      <a:srcRect/>
                      <a:stretch>
                        <a:fillRect/>
                      </a:stretch>
                    </p:blipFill>
                    <p:spPr bwMode="auto">
                      <a:xfrm>
                        <a:off x="2604330" y="1716511"/>
                        <a:ext cx="142875" cy="15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graphicFrame>
        <p:nvGraphicFramePr>
          <p:cNvPr id="22" name="Object 21">
            <a:extLst>
              <a:ext uri="{FF2B5EF4-FFF2-40B4-BE49-F238E27FC236}">
                <a16:creationId xmlns:a16="http://schemas.microsoft.com/office/drawing/2014/main" id="{986E6976-F883-0C49-8A29-F02B976B29C4}"/>
              </a:ext>
            </a:extLst>
          </p:cNvPr>
          <p:cNvGraphicFramePr>
            <a:graphicFrameLocks noChangeAspect="1"/>
          </p:cNvGraphicFramePr>
          <p:nvPr/>
        </p:nvGraphicFramePr>
        <p:xfrm>
          <a:off x="2517018" y="2070437"/>
          <a:ext cx="158750" cy="222250"/>
        </p:xfrm>
        <a:graphic>
          <a:graphicData uri="http://schemas.openxmlformats.org/presentationml/2006/ole">
            <mc:AlternateContent xmlns:mc="http://schemas.openxmlformats.org/markup-compatibility/2006">
              <mc:Choice xmlns:v="urn:schemas-microsoft-com:vml" Requires="v">
                <p:oleObj spid="_x0000_s1034358" name="Equation" r:id="rId11" imgW="127000" imgH="177800" progId="Equation.DSMT4">
                  <p:embed/>
                </p:oleObj>
              </mc:Choice>
              <mc:Fallback>
                <p:oleObj name="Equation" r:id="rId11" imgW="127000" imgH="177800" progId="Equation.DSMT4">
                  <p:embed/>
                  <p:pic>
                    <p:nvPicPr>
                      <p:cNvPr id="22" name="Object 21">
                        <a:extLst>
                          <a:ext uri="{FF2B5EF4-FFF2-40B4-BE49-F238E27FC236}">
                            <a16:creationId xmlns:a16="http://schemas.microsoft.com/office/drawing/2014/main" id="{986E6976-F883-0C49-8A29-F02B976B29C4}"/>
                          </a:ext>
                        </a:extLst>
                      </p:cNvPr>
                      <p:cNvPicPr>
                        <a:picLocks noChangeAspect="1" noChangeArrowheads="1"/>
                      </p:cNvPicPr>
                      <p:nvPr/>
                    </p:nvPicPr>
                    <p:blipFill>
                      <a:blip r:embed="rId12"/>
                      <a:srcRect/>
                      <a:stretch>
                        <a:fillRect/>
                      </a:stretch>
                    </p:blipFill>
                    <p:spPr bwMode="auto">
                      <a:xfrm>
                        <a:off x="2517018" y="2070437"/>
                        <a:ext cx="158750" cy="22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id="{9B7C8EBF-0D02-EF41-89A6-87BABB1A1BC5}"/>
              </a:ext>
            </a:extLst>
          </p:cNvPr>
          <p:cNvCxnSpPr/>
          <p:nvPr/>
        </p:nvCxnSpPr>
        <p:spPr>
          <a:xfrm>
            <a:off x="2382080" y="2340548"/>
            <a:ext cx="387350" cy="0"/>
          </a:xfrm>
          <a:prstGeom prst="line">
            <a:avLst/>
          </a:prstGeom>
          <a:ln w="9525">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Freeform 16">
            <a:extLst>
              <a:ext uri="{FF2B5EF4-FFF2-40B4-BE49-F238E27FC236}">
                <a16:creationId xmlns:a16="http://schemas.microsoft.com/office/drawing/2014/main" id="{C08FBB19-5694-1B43-9DD1-A0669058471B}"/>
              </a:ext>
            </a:extLst>
          </p:cNvPr>
          <p:cNvSpPr/>
          <p:nvPr/>
        </p:nvSpPr>
        <p:spPr>
          <a:xfrm>
            <a:off x="2413830" y="2095837"/>
            <a:ext cx="79039" cy="241300"/>
          </a:xfrm>
          <a:custGeom>
            <a:avLst/>
            <a:gdLst>
              <a:gd name="connsiteX0" fmla="*/ 0 w 79039"/>
              <a:gd name="connsiteY0" fmla="*/ 0 h 241300"/>
              <a:gd name="connsiteX1" fmla="*/ 69850 w 79039"/>
              <a:gd name="connsiteY1" fmla="*/ 139700 h 241300"/>
              <a:gd name="connsiteX2" fmla="*/ 76200 w 79039"/>
              <a:gd name="connsiteY2" fmla="*/ 241300 h 241300"/>
            </a:gdLst>
            <a:ahLst/>
            <a:cxnLst>
              <a:cxn ang="0">
                <a:pos x="connsiteX0" y="connsiteY0"/>
              </a:cxn>
              <a:cxn ang="0">
                <a:pos x="connsiteX1" y="connsiteY1"/>
              </a:cxn>
              <a:cxn ang="0">
                <a:pos x="connsiteX2" y="connsiteY2"/>
              </a:cxn>
            </a:cxnLst>
            <a:rect l="l" t="t" r="r" b="b"/>
            <a:pathLst>
              <a:path w="79039" h="241300">
                <a:moveTo>
                  <a:pt x="0" y="0"/>
                </a:moveTo>
                <a:cubicBezTo>
                  <a:pt x="28575" y="49741"/>
                  <a:pt x="57150" y="99483"/>
                  <a:pt x="69850" y="139700"/>
                </a:cubicBezTo>
                <a:cubicBezTo>
                  <a:pt x="82550" y="179917"/>
                  <a:pt x="79375" y="210608"/>
                  <a:pt x="76200" y="241300"/>
                </a:cubicBezTo>
              </a:path>
            </a:pathLst>
          </a:cu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C042E29D-9D02-114C-B337-674F0B1E81E5}"/>
              </a:ext>
            </a:extLst>
          </p:cNvPr>
          <p:cNvSpPr txBox="1"/>
          <p:nvPr/>
        </p:nvSpPr>
        <p:spPr>
          <a:xfrm>
            <a:off x="188536" y="5648101"/>
            <a:ext cx="8841164"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can now use the Work/Energy Theorem because even though gravity’s work changes from point to point, it’s potential energy function allows us to circumvent that . . . (yippee . . . ).  And with that, we get:</a:t>
            </a:r>
          </a:p>
        </p:txBody>
      </p:sp>
      <p:graphicFrame>
        <p:nvGraphicFramePr>
          <p:cNvPr id="7" name="Object 6">
            <a:extLst>
              <a:ext uri="{FF2B5EF4-FFF2-40B4-BE49-F238E27FC236}">
                <a16:creationId xmlns:a16="http://schemas.microsoft.com/office/drawing/2014/main" id="{FD037AF1-5965-1B40-8E3D-B7FE37045A9C}"/>
              </a:ext>
            </a:extLst>
          </p:cNvPr>
          <p:cNvGraphicFramePr>
            <a:graphicFrameLocks noChangeAspect="1"/>
          </p:cNvGraphicFramePr>
          <p:nvPr/>
        </p:nvGraphicFramePr>
        <p:xfrm>
          <a:off x="5168900" y="3467100"/>
          <a:ext cx="812800" cy="203200"/>
        </p:xfrm>
        <a:graphic>
          <a:graphicData uri="http://schemas.openxmlformats.org/presentationml/2006/ole">
            <mc:AlternateContent xmlns:mc="http://schemas.openxmlformats.org/markup-compatibility/2006">
              <mc:Choice xmlns:v="urn:schemas-microsoft-com:vml" Requires="v">
                <p:oleObj spid="_x0000_s1034359" r:id="rId13" imgW="0" imgH="0" progId="Equation.DSMT4">
                  <p:embed/>
                </p:oleObj>
              </mc:Choice>
              <mc:Fallback>
                <p:oleObj r:id="rId13" imgW="0" imgH="0" progId="Equation.DSMT4">
                  <p:embed/>
                  <p:pic>
                    <p:nvPicPr>
                      <p:cNvPr id="7" name="Object 6">
                        <a:extLst>
                          <a:ext uri="{FF2B5EF4-FFF2-40B4-BE49-F238E27FC236}">
                            <a16:creationId xmlns:a16="http://schemas.microsoft.com/office/drawing/2014/main" id="{FD037AF1-5965-1B40-8E3D-B7FE37045A9C}"/>
                          </a:ext>
                        </a:extLst>
                      </p:cNvPr>
                      <p:cNvPicPr/>
                      <p:nvPr/>
                    </p:nvPicPr>
                    <p:blipFill/>
                    <p:spPr>
                      <a:xfrm>
                        <a:off x="5168900" y="3467100"/>
                        <a:ext cx="812800" cy="2032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F53F49EC-B60C-D24E-8BC8-635057C61722}"/>
              </a:ext>
            </a:extLst>
          </p:cNvPr>
          <p:cNvGraphicFramePr>
            <a:graphicFrameLocks noChangeAspect="1"/>
          </p:cNvGraphicFramePr>
          <p:nvPr/>
        </p:nvGraphicFramePr>
        <p:xfrm>
          <a:off x="2382080" y="2598210"/>
          <a:ext cx="4406900" cy="2570162"/>
        </p:xfrm>
        <a:graphic>
          <a:graphicData uri="http://schemas.openxmlformats.org/presentationml/2006/ole">
            <mc:AlternateContent xmlns:mc="http://schemas.openxmlformats.org/markup-compatibility/2006">
              <mc:Choice xmlns:v="urn:schemas-microsoft-com:vml" Requires="v">
                <p:oleObj spid="_x0000_s1034360" r:id="rId14" imgW="2654300" imgH="1549400" progId="Equation.DSMT4">
                  <p:embed/>
                </p:oleObj>
              </mc:Choice>
              <mc:Fallback>
                <p:oleObj r:id="rId14" imgW="2654300" imgH="1549400" progId="Equation.DSMT4">
                  <p:embed/>
                  <p:pic>
                    <p:nvPicPr>
                      <p:cNvPr id="24" name="Object 23">
                        <a:extLst>
                          <a:ext uri="{FF2B5EF4-FFF2-40B4-BE49-F238E27FC236}">
                            <a16:creationId xmlns:a16="http://schemas.microsoft.com/office/drawing/2014/main" id="{F53F49EC-B60C-D24E-8BC8-635057C61722}"/>
                          </a:ext>
                        </a:extLst>
                      </p:cNvPr>
                      <p:cNvPicPr/>
                      <p:nvPr/>
                    </p:nvPicPr>
                    <p:blipFill>
                      <a:blip r:embed="rId15"/>
                      <a:stretch>
                        <a:fillRect/>
                      </a:stretch>
                    </p:blipFill>
                    <p:spPr>
                      <a:xfrm>
                        <a:off x="2382080" y="2598210"/>
                        <a:ext cx="4406900" cy="2570162"/>
                      </a:xfrm>
                      <a:prstGeom prst="rect">
                        <a:avLst/>
                      </a:prstGeom>
                    </p:spPr>
                  </p:pic>
                </p:oleObj>
              </mc:Fallback>
            </mc:AlternateContent>
          </a:graphicData>
        </a:graphic>
      </p:graphicFrame>
      <p:sp>
        <p:nvSpPr>
          <p:cNvPr id="26" name="Rectangle 25">
            <a:extLst>
              <a:ext uri="{FF2B5EF4-FFF2-40B4-BE49-F238E27FC236}">
                <a16:creationId xmlns:a16="http://schemas.microsoft.com/office/drawing/2014/main" id="{DA0EDFA5-D1BE-3C43-85A6-DC28F6DC78E7}"/>
              </a:ext>
            </a:extLst>
          </p:cNvPr>
          <p:cNvSpPr/>
          <p:nvPr/>
        </p:nvSpPr>
        <p:spPr>
          <a:xfrm>
            <a:off x="9427" y="-392"/>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A9E4822-F9A9-BD4E-A09D-162856A5EA03}"/>
              </a:ext>
            </a:extLst>
          </p:cNvPr>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43.)</a:t>
            </a:r>
          </a:p>
        </p:txBody>
      </p:sp>
    </p:spTree>
    <p:extLst>
      <p:ext uri="{BB962C8B-B14F-4D97-AF65-F5344CB8AC3E}">
        <p14:creationId xmlns:p14="http://schemas.microsoft.com/office/powerpoint/2010/main" val="42821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dissolv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1446550"/>
          </a:xfrm>
          <a:prstGeom prst="rect">
            <a:avLst/>
          </a:prstGeom>
          <a:noFill/>
        </p:spPr>
        <p:txBody>
          <a:bodyPr wrap="square" rtlCol="0">
            <a:spAutoFit/>
          </a:bodyPr>
          <a:lstStyle/>
          <a:p>
            <a:pPr algn="ctr"/>
            <a:r>
              <a:rPr lang="en-US" sz="4400" dirty="0">
                <a:solidFill>
                  <a:srgbClr val="0000FF"/>
                </a:solidFill>
                <a:latin typeface="Apple Chancery"/>
                <a:cs typeface="Apple Chancery"/>
              </a:rPr>
              <a:t>Deriving a Potential Energy Function </a:t>
            </a:r>
            <a:r>
              <a:rPr lang="en-US" sz="4400" dirty="0">
                <a:solidFill>
                  <a:srgbClr val="FF0000"/>
                </a:solidFill>
                <a:latin typeface="Apple Chancery"/>
                <a:cs typeface="Apple Chancery"/>
              </a:rPr>
              <a:t>from</a:t>
            </a:r>
            <a:r>
              <a:rPr lang="en-US" sz="4400" dirty="0">
                <a:solidFill>
                  <a:srgbClr val="0000FF"/>
                </a:solidFill>
                <a:latin typeface="Apple Chancery"/>
                <a:cs typeface="Apple Chancery"/>
              </a:rPr>
              <a:t> a Force Field Function</a:t>
            </a:r>
            <a:endParaRPr lang="en-US" sz="32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44.)</a:t>
            </a:r>
          </a:p>
        </p:txBody>
      </p:sp>
      <p:sp>
        <p:nvSpPr>
          <p:cNvPr id="38" name="TextBox 37"/>
          <p:cNvSpPr txBox="1"/>
          <p:nvPr/>
        </p:nvSpPr>
        <p:spPr>
          <a:xfrm>
            <a:off x="275722" y="1582360"/>
            <a:ext cx="8753977" cy="1200329"/>
          </a:xfrm>
          <a:prstGeom prst="rect">
            <a:avLst/>
          </a:prstGeom>
          <a:noFill/>
        </p:spPr>
        <p:txBody>
          <a:bodyPr wrap="square" rtlCol="0">
            <a:spAutoFit/>
          </a:bodyPr>
          <a:lstStyle/>
          <a:p>
            <a:r>
              <a:rPr lang="en-US" sz="3200" dirty="0">
                <a:solidFill>
                  <a:srgbClr val="FF0000"/>
                </a:solidFill>
                <a:latin typeface="Apple Chancery"/>
                <a:cs typeface="Apple Chancery"/>
              </a:rPr>
              <a:t>Think back </a:t>
            </a:r>
            <a:r>
              <a:rPr lang="en-US" sz="2000" dirty="0">
                <a:solidFill>
                  <a:srgbClr val="000000"/>
                </a:solidFill>
                <a:latin typeface="Times New Roman"/>
                <a:cs typeface="Times New Roman"/>
              </a:rPr>
              <a:t>to how we got the </a:t>
            </a:r>
            <a:r>
              <a:rPr lang="en-US" sz="2000" i="1" dirty="0">
                <a:solidFill>
                  <a:srgbClr val="0000FF"/>
                </a:solidFill>
                <a:latin typeface="Times New Roman"/>
                <a:cs typeface="Times New Roman"/>
              </a:rPr>
              <a:t>potential energy function </a:t>
            </a:r>
            <a:r>
              <a:rPr lang="en-US" sz="2000" dirty="0">
                <a:solidFill>
                  <a:srgbClr val="000000"/>
                </a:solidFill>
                <a:latin typeface="Times New Roman"/>
                <a:cs typeface="Times New Roman"/>
              </a:rPr>
              <a:t>for gravity.  We determine the amount of work done by gravity as a body moved through a gravitational field using         :</a:t>
            </a:r>
            <a:endParaRPr lang="en-US" sz="2400" dirty="0">
              <a:latin typeface="Apple Chancery"/>
              <a:cs typeface="Apple Chancery"/>
            </a:endParaRPr>
          </a:p>
        </p:txBody>
      </p:sp>
      <p:sp>
        <p:nvSpPr>
          <p:cNvPr id="55" name="TextBox 54"/>
          <p:cNvSpPr txBox="1"/>
          <p:nvPr/>
        </p:nvSpPr>
        <p:spPr>
          <a:xfrm>
            <a:off x="275722" y="4637181"/>
            <a:ext cx="8563478" cy="400110"/>
          </a:xfrm>
          <a:prstGeom prst="rect">
            <a:avLst/>
          </a:prstGeom>
          <a:noFill/>
        </p:spPr>
        <p:txBody>
          <a:bodyPr wrap="square" rtlCol="0">
            <a:spAutoFit/>
          </a:bodyPr>
          <a:lstStyle/>
          <a:p>
            <a:r>
              <a:rPr lang="en-US" sz="2000" dirty="0">
                <a:solidFill>
                  <a:srgbClr val="FF0000"/>
                </a:solidFill>
                <a:latin typeface="Apple Chancery"/>
                <a:cs typeface="Apple Chancery"/>
              </a:rPr>
              <a:t>then </a:t>
            </a:r>
            <a:r>
              <a:rPr lang="en-US" sz="2000" dirty="0">
                <a:solidFill>
                  <a:srgbClr val="000000"/>
                </a:solidFill>
                <a:latin typeface="Times New Roman"/>
                <a:cs typeface="Times New Roman"/>
              </a:rPr>
              <a:t>compared that final result to</a:t>
            </a:r>
          </a:p>
        </p:txBody>
      </p:sp>
      <p:graphicFrame>
        <p:nvGraphicFramePr>
          <p:cNvPr id="53" name="Object 52"/>
          <p:cNvGraphicFramePr>
            <a:graphicFrameLocks noChangeAspect="1"/>
          </p:cNvGraphicFramePr>
          <p:nvPr>
            <p:extLst>
              <p:ext uri="{D42A27DB-BD31-4B8C-83A1-F6EECF244321}">
                <p14:modId xmlns:p14="http://schemas.microsoft.com/office/powerpoint/2010/main" val="1182843156"/>
              </p:ext>
            </p:extLst>
          </p:nvPr>
        </p:nvGraphicFramePr>
        <p:xfrm>
          <a:off x="2837348" y="2387863"/>
          <a:ext cx="514350" cy="319087"/>
        </p:xfrm>
        <a:graphic>
          <a:graphicData uri="http://schemas.openxmlformats.org/presentationml/2006/ole">
            <mc:AlternateContent xmlns:mc="http://schemas.openxmlformats.org/markup-compatibility/2006">
              <mc:Choice xmlns:v="urn:schemas-microsoft-com:vml" Requires="v">
                <p:oleObj spid="_x0000_s329192" name="Equation" r:id="rId3" imgW="304800" imgH="190500" progId="Equation.DSMT4">
                  <p:embed/>
                </p:oleObj>
              </mc:Choice>
              <mc:Fallback>
                <p:oleObj name="Equation" r:id="rId3" imgW="304800" imgH="190500" progId="Equation.DSMT4">
                  <p:embed/>
                  <p:pic>
                    <p:nvPicPr>
                      <p:cNvPr id="0" name=""/>
                      <p:cNvPicPr/>
                      <p:nvPr/>
                    </p:nvPicPr>
                    <p:blipFill>
                      <a:blip r:embed="rId4"/>
                      <a:stretch>
                        <a:fillRect/>
                      </a:stretch>
                    </p:blipFill>
                    <p:spPr>
                      <a:xfrm>
                        <a:off x="2837348" y="2387863"/>
                        <a:ext cx="514350" cy="319087"/>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1028470777"/>
              </p:ext>
            </p:extLst>
          </p:nvPr>
        </p:nvGraphicFramePr>
        <p:xfrm>
          <a:off x="2837348" y="2879819"/>
          <a:ext cx="3019425" cy="1731962"/>
        </p:xfrm>
        <a:graphic>
          <a:graphicData uri="http://schemas.openxmlformats.org/presentationml/2006/ole">
            <mc:AlternateContent xmlns:mc="http://schemas.openxmlformats.org/markup-compatibility/2006">
              <mc:Choice xmlns:v="urn:schemas-microsoft-com:vml" Requires="v">
                <p:oleObj spid="_x0000_s329193" name="Equation" r:id="rId5" imgW="1866900" imgH="1079500" progId="Equation.DSMT4">
                  <p:embed/>
                </p:oleObj>
              </mc:Choice>
              <mc:Fallback>
                <p:oleObj name="Equation" r:id="rId5" imgW="1866900" imgH="1079500" progId="Equation.DSMT4">
                  <p:embed/>
                  <p:pic>
                    <p:nvPicPr>
                      <p:cNvPr id="0" name=""/>
                      <p:cNvPicPr/>
                      <p:nvPr/>
                    </p:nvPicPr>
                    <p:blipFill>
                      <a:blip r:embed="rId6"/>
                      <a:stretch>
                        <a:fillRect/>
                      </a:stretch>
                    </p:blipFill>
                    <p:spPr>
                      <a:xfrm>
                        <a:off x="2837348" y="2879819"/>
                        <a:ext cx="3019425" cy="1731962"/>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930097230"/>
              </p:ext>
            </p:extLst>
          </p:nvPr>
        </p:nvGraphicFramePr>
        <p:xfrm>
          <a:off x="2965450" y="5121275"/>
          <a:ext cx="1916113" cy="411163"/>
        </p:xfrm>
        <a:graphic>
          <a:graphicData uri="http://schemas.openxmlformats.org/presentationml/2006/ole">
            <mc:AlternateContent xmlns:mc="http://schemas.openxmlformats.org/markup-compatibility/2006">
              <mc:Choice xmlns:v="urn:schemas-microsoft-com:vml" Requires="v">
                <p:oleObj spid="_x0000_s329194" name="Equation" r:id="rId7" imgW="1181100" imgH="254000" progId="Equation.DSMT4">
                  <p:embed/>
                </p:oleObj>
              </mc:Choice>
              <mc:Fallback>
                <p:oleObj name="Equation" r:id="rId7" imgW="1181100" imgH="254000" progId="Equation.DSMT4">
                  <p:embed/>
                  <p:pic>
                    <p:nvPicPr>
                      <p:cNvPr id="0" name=""/>
                      <p:cNvPicPr/>
                      <p:nvPr/>
                    </p:nvPicPr>
                    <p:blipFill>
                      <a:blip r:embed="rId8"/>
                      <a:stretch>
                        <a:fillRect/>
                      </a:stretch>
                    </p:blipFill>
                    <p:spPr>
                      <a:xfrm>
                        <a:off x="2965450" y="5121275"/>
                        <a:ext cx="1916113" cy="411163"/>
                      </a:xfrm>
                      <a:prstGeom prst="rect">
                        <a:avLst/>
                      </a:prstGeom>
                    </p:spPr>
                  </p:pic>
                </p:oleObj>
              </mc:Fallback>
            </mc:AlternateContent>
          </a:graphicData>
        </a:graphic>
      </p:graphicFrame>
      <p:sp>
        <p:nvSpPr>
          <p:cNvPr id="28" name="TextBox 27"/>
          <p:cNvSpPr txBox="1"/>
          <p:nvPr/>
        </p:nvSpPr>
        <p:spPr>
          <a:xfrm>
            <a:off x="275722" y="5570538"/>
            <a:ext cx="8563478" cy="400110"/>
          </a:xfrm>
          <a:prstGeom prst="rect">
            <a:avLst/>
          </a:prstGeom>
          <a:noFill/>
        </p:spPr>
        <p:txBody>
          <a:bodyPr wrap="square" rtlCol="0">
            <a:spAutoFit/>
          </a:bodyPr>
          <a:lstStyle/>
          <a:p>
            <a:r>
              <a:rPr lang="en-US" sz="2000" dirty="0">
                <a:solidFill>
                  <a:srgbClr val="FF0000"/>
                </a:solidFill>
                <a:latin typeface="Apple Chancery"/>
                <a:cs typeface="Apple Chancery"/>
              </a:rPr>
              <a:t>To conclude </a:t>
            </a:r>
            <a:r>
              <a:rPr lang="en-US" sz="2000" dirty="0">
                <a:solidFill>
                  <a:srgbClr val="000000"/>
                </a:solidFill>
                <a:latin typeface="Times New Roman"/>
                <a:cs typeface="Times New Roman"/>
              </a:rPr>
              <a:t>that:</a:t>
            </a:r>
          </a:p>
        </p:txBody>
      </p:sp>
      <p:graphicFrame>
        <p:nvGraphicFramePr>
          <p:cNvPr id="29" name="Object 28"/>
          <p:cNvGraphicFramePr>
            <a:graphicFrameLocks noChangeAspect="1"/>
          </p:cNvGraphicFramePr>
          <p:nvPr>
            <p:extLst>
              <p:ext uri="{D42A27DB-BD31-4B8C-83A1-F6EECF244321}">
                <p14:modId xmlns:p14="http://schemas.microsoft.com/office/powerpoint/2010/main" val="2648738978"/>
              </p:ext>
            </p:extLst>
          </p:nvPr>
        </p:nvGraphicFramePr>
        <p:xfrm>
          <a:off x="3415198" y="5917526"/>
          <a:ext cx="1216025" cy="369887"/>
        </p:xfrm>
        <a:graphic>
          <a:graphicData uri="http://schemas.openxmlformats.org/presentationml/2006/ole">
            <mc:AlternateContent xmlns:mc="http://schemas.openxmlformats.org/markup-compatibility/2006">
              <mc:Choice xmlns:v="urn:schemas-microsoft-com:vml" Requires="v">
                <p:oleObj spid="_x0000_s329195" name="Equation" r:id="rId9" imgW="749300" imgH="228600" progId="Equation.DSMT4">
                  <p:embed/>
                </p:oleObj>
              </mc:Choice>
              <mc:Fallback>
                <p:oleObj name="Equation" r:id="rId9" imgW="749300" imgH="228600" progId="Equation.DSMT4">
                  <p:embed/>
                  <p:pic>
                    <p:nvPicPr>
                      <p:cNvPr id="0" name=""/>
                      <p:cNvPicPr/>
                      <p:nvPr/>
                    </p:nvPicPr>
                    <p:blipFill>
                      <a:blip r:embed="rId10"/>
                      <a:stretch>
                        <a:fillRect/>
                      </a:stretch>
                    </p:blipFill>
                    <p:spPr>
                      <a:xfrm>
                        <a:off x="3415198" y="5917526"/>
                        <a:ext cx="1216025" cy="369887"/>
                      </a:xfrm>
                      <a:prstGeom prst="rect">
                        <a:avLst/>
                      </a:prstGeom>
                    </p:spPr>
                  </p:pic>
                </p:oleObj>
              </mc:Fallback>
            </mc:AlternateContent>
          </a:graphicData>
        </a:graphic>
      </p:graphicFrame>
      <p:cxnSp>
        <p:nvCxnSpPr>
          <p:cNvPr id="4" name="Straight Arrow Connector 3"/>
          <p:cNvCxnSpPr/>
          <p:nvPr/>
        </p:nvCxnSpPr>
        <p:spPr>
          <a:xfrm>
            <a:off x="4051300" y="4611781"/>
            <a:ext cx="0" cy="50949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051300" y="5461154"/>
            <a:ext cx="0" cy="509494"/>
          </a:xfrm>
          <a:prstGeom prst="straightConnector1">
            <a:avLst/>
          </a:prstGeom>
          <a:ln>
            <a:solidFill>
              <a:srgbClr val="000000"/>
            </a:solidFill>
            <a:headEnd type="arrow"/>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574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45.)</a:t>
            </a:r>
          </a:p>
        </p:txBody>
      </p:sp>
      <p:sp>
        <p:nvSpPr>
          <p:cNvPr id="38" name="TextBox 37"/>
          <p:cNvSpPr txBox="1"/>
          <p:nvPr/>
        </p:nvSpPr>
        <p:spPr>
          <a:xfrm>
            <a:off x="195010" y="207342"/>
            <a:ext cx="8753977" cy="523220"/>
          </a:xfrm>
          <a:prstGeom prst="rect">
            <a:avLst/>
          </a:prstGeom>
          <a:noFill/>
        </p:spPr>
        <p:txBody>
          <a:bodyPr wrap="square" rtlCol="0">
            <a:spAutoFit/>
          </a:bodyPr>
          <a:lstStyle/>
          <a:p>
            <a:r>
              <a:rPr lang="en-US" sz="2800" dirty="0">
                <a:solidFill>
                  <a:srgbClr val="FF0000"/>
                </a:solidFill>
                <a:latin typeface="Apple Chancery"/>
                <a:cs typeface="Apple Chancery"/>
              </a:rPr>
              <a:t>In other words, </a:t>
            </a:r>
            <a:r>
              <a:rPr lang="en-US" sz="2000" dirty="0">
                <a:solidFill>
                  <a:srgbClr val="000000"/>
                </a:solidFill>
                <a:latin typeface="Times New Roman"/>
                <a:cs typeface="Times New Roman"/>
              </a:rPr>
              <a:t>we executed the following operation:</a:t>
            </a:r>
            <a:endParaRPr lang="en-US" sz="2400" dirty="0">
              <a:latin typeface="Apple Chancery"/>
              <a:cs typeface="Apple Chancery"/>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522509452"/>
              </p:ext>
            </p:extLst>
          </p:nvPr>
        </p:nvGraphicFramePr>
        <p:xfrm>
          <a:off x="3689349" y="797058"/>
          <a:ext cx="1068387" cy="650875"/>
        </p:xfrm>
        <a:graphic>
          <a:graphicData uri="http://schemas.openxmlformats.org/presentationml/2006/ole">
            <mc:AlternateContent xmlns:mc="http://schemas.openxmlformats.org/markup-compatibility/2006">
              <mc:Choice xmlns:v="urn:schemas-microsoft-com:vml" Requires="v">
                <p:oleObj spid="_x0000_s330393" name="Equation" r:id="rId3" imgW="660400" imgH="406400" progId="Equation.DSMT4">
                  <p:embed/>
                </p:oleObj>
              </mc:Choice>
              <mc:Fallback>
                <p:oleObj name="Equation" r:id="rId3" imgW="660400" imgH="406400" progId="Equation.DSMT4">
                  <p:embed/>
                  <p:pic>
                    <p:nvPicPr>
                      <p:cNvPr id="0" name=""/>
                      <p:cNvPicPr/>
                      <p:nvPr/>
                    </p:nvPicPr>
                    <p:blipFill>
                      <a:blip r:embed="rId4"/>
                      <a:stretch>
                        <a:fillRect/>
                      </a:stretch>
                    </p:blipFill>
                    <p:spPr>
                      <a:xfrm>
                        <a:off x="3689349" y="797058"/>
                        <a:ext cx="1068387" cy="6508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30702246"/>
              </p:ext>
            </p:extLst>
          </p:nvPr>
        </p:nvGraphicFramePr>
        <p:xfrm>
          <a:off x="3473448" y="3214371"/>
          <a:ext cx="1500187" cy="468312"/>
        </p:xfrm>
        <a:graphic>
          <a:graphicData uri="http://schemas.openxmlformats.org/presentationml/2006/ole">
            <mc:AlternateContent xmlns:mc="http://schemas.openxmlformats.org/markup-compatibility/2006">
              <mc:Choice xmlns:v="urn:schemas-microsoft-com:vml" Requires="v">
                <p:oleObj spid="_x0000_s330394" name="Equation" r:id="rId5" imgW="927100" imgH="292100" progId="Equation.DSMT4">
                  <p:embed/>
                </p:oleObj>
              </mc:Choice>
              <mc:Fallback>
                <p:oleObj name="Equation" r:id="rId5" imgW="927100" imgH="292100" progId="Equation.DSMT4">
                  <p:embed/>
                  <p:pic>
                    <p:nvPicPr>
                      <p:cNvPr id="0" name=""/>
                      <p:cNvPicPr/>
                      <p:nvPr/>
                    </p:nvPicPr>
                    <p:blipFill>
                      <a:blip r:embed="rId6"/>
                      <a:stretch>
                        <a:fillRect/>
                      </a:stretch>
                    </p:blipFill>
                    <p:spPr>
                      <a:xfrm>
                        <a:off x="3473448" y="3214371"/>
                        <a:ext cx="1500187" cy="468312"/>
                      </a:xfrm>
                      <a:prstGeom prst="rect">
                        <a:avLst/>
                      </a:prstGeom>
                    </p:spPr>
                  </p:pic>
                </p:oleObj>
              </mc:Fallback>
            </mc:AlternateContent>
          </a:graphicData>
        </a:graphic>
      </p:graphicFrame>
      <p:sp>
        <p:nvSpPr>
          <p:cNvPr id="15" name="TextBox 14"/>
          <p:cNvSpPr txBox="1"/>
          <p:nvPr/>
        </p:nvSpPr>
        <p:spPr>
          <a:xfrm>
            <a:off x="205870" y="1514429"/>
            <a:ext cx="8753977" cy="400110"/>
          </a:xfrm>
          <a:prstGeom prst="rect">
            <a:avLst/>
          </a:prstGeom>
          <a:noFill/>
        </p:spPr>
        <p:txBody>
          <a:bodyPr wrap="square" rtlCol="0">
            <a:spAutoFit/>
          </a:bodyPr>
          <a:lstStyle/>
          <a:p>
            <a:r>
              <a:rPr lang="en-US" sz="2000" dirty="0">
                <a:solidFill>
                  <a:srgbClr val="000000"/>
                </a:solidFill>
                <a:latin typeface="Times New Roman"/>
                <a:cs typeface="Times New Roman"/>
              </a:rPr>
              <a:t>rearranging to get:</a:t>
            </a:r>
          </a:p>
        </p:txBody>
      </p:sp>
      <p:graphicFrame>
        <p:nvGraphicFramePr>
          <p:cNvPr id="18" name="Object 17"/>
          <p:cNvGraphicFramePr>
            <a:graphicFrameLocks noChangeAspect="1"/>
          </p:cNvGraphicFramePr>
          <p:nvPr>
            <p:extLst>
              <p:ext uri="{D42A27DB-BD31-4B8C-83A1-F6EECF244321}">
                <p14:modId xmlns:p14="http://schemas.microsoft.com/office/powerpoint/2010/main" val="3177932515"/>
              </p:ext>
            </p:extLst>
          </p:nvPr>
        </p:nvGraphicFramePr>
        <p:xfrm>
          <a:off x="2373312" y="1549075"/>
          <a:ext cx="1316037" cy="406400"/>
        </p:xfrm>
        <a:graphic>
          <a:graphicData uri="http://schemas.openxmlformats.org/presentationml/2006/ole">
            <mc:AlternateContent xmlns:mc="http://schemas.openxmlformats.org/markup-compatibility/2006">
              <mc:Choice xmlns:v="urn:schemas-microsoft-com:vml" Requires="v">
                <p:oleObj spid="_x0000_s330395" name="Equation" r:id="rId7" imgW="812800" imgH="254000" progId="Equation.DSMT4">
                  <p:embed/>
                </p:oleObj>
              </mc:Choice>
              <mc:Fallback>
                <p:oleObj name="Equation" r:id="rId7" imgW="812800" imgH="254000" progId="Equation.DSMT4">
                  <p:embed/>
                  <p:pic>
                    <p:nvPicPr>
                      <p:cNvPr id="0" name=""/>
                      <p:cNvPicPr/>
                      <p:nvPr/>
                    </p:nvPicPr>
                    <p:blipFill>
                      <a:blip r:embed="rId8"/>
                      <a:stretch>
                        <a:fillRect/>
                      </a:stretch>
                    </p:blipFill>
                    <p:spPr>
                      <a:xfrm>
                        <a:off x="2373312" y="1549075"/>
                        <a:ext cx="1316037" cy="406400"/>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DBE5B831-8183-414C-9117-85CD3921D539}"/>
              </a:ext>
            </a:extLst>
          </p:cNvPr>
          <p:cNvGrpSpPr/>
          <p:nvPr/>
        </p:nvGrpSpPr>
        <p:grpSpPr>
          <a:xfrm>
            <a:off x="195011" y="2152182"/>
            <a:ext cx="8753977" cy="1369965"/>
            <a:chOff x="205871" y="3820778"/>
            <a:chExt cx="8753977" cy="1369965"/>
          </a:xfrm>
        </p:grpSpPr>
        <p:sp>
          <p:nvSpPr>
            <p:cNvPr id="55" name="TextBox 54"/>
            <p:cNvSpPr txBox="1"/>
            <p:nvPr/>
          </p:nvSpPr>
          <p:spPr>
            <a:xfrm>
              <a:off x="205871" y="3867304"/>
              <a:ext cx="8753977" cy="1323439"/>
            </a:xfrm>
            <a:prstGeom prst="rect">
              <a:avLst/>
            </a:prstGeom>
            <a:noFill/>
          </p:spPr>
          <p:txBody>
            <a:bodyPr wrap="square" rtlCol="0">
              <a:spAutoFit/>
            </a:bodyPr>
            <a:lstStyle/>
            <a:p>
              <a:r>
                <a:rPr lang="en-US" sz="2000" dirty="0">
                  <a:solidFill>
                    <a:srgbClr val="FF0000"/>
                  </a:solidFill>
                  <a:latin typeface="Apple Chancery"/>
                  <a:cs typeface="Apple Chancery"/>
                </a:rPr>
                <a:t>And this was </a:t>
              </a:r>
              <a:r>
                <a:rPr lang="en-US" sz="2000" dirty="0">
                  <a:solidFill>
                    <a:srgbClr val="000000"/>
                  </a:solidFill>
                  <a:latin typeface="Times New Roman"/>
                  <a:cs typeface="Times New Roman"/>
                </a:rPr>
                <a:t>all fine and swell as long as the angle between     and </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  wasn’t changing, and as long as     was constant.  But what if there was variability somewhere in the system?  Then what?  Then we’d have to go differential and use the form:</a:t>
              </a:r>
            </a:p>
          </p:txBody>
        </p:sp>
        <p:graphicFrame>
          <p:nvGraphicFramePr>
            <p:cNvPr id="19" name="Object 18"/>
            <p:cNvGraphicFramePr>
              <a:graphicFrameLocks noChangeAspect="1"/>
            </p:cNvGraphicFramePr>
            <p:nvPr>
              <p:extLst>
                <p:ext uri="{D42A27DB-BD31-4B8C-83A1-F6EECF244321}">
                  <p14:modId xmlns:p14="http://schemas.microsoft.com/office/powerpoint/2010/main" val="2927307363"/>
                </p:ext>
              </p:extLst>
            </p:nvPr>
          </p:nvGraphicFramePr>
          <p:xfrm>
            <a:off x="6502113" y="3820932"/>
            <a:ext cx="250987" cy="341129"/>
          </p:xfrm>
          <a:graphic>
            <a:graphicData uri="http://schemas.openxmlformats.org/presentationml/2006/ole">
              <mc:AlternateContent xmlns:mc="http://schemas.openxmlformats.org/markup-compatibility/2006">
                <mc:Choice xmlns:v="urn:schemas-microsoft-com:vml" Requires="v">
                  <p:oleObj spid="_x0000_s330396" name="Equation" r:id="rId9" imgW="139700" imgH="190500" progId="Equation.DSMT4">
                    <p:embed/>
                  </p:oleObj>
                </mc:Choice>
                <mc:Fallback>
                  <p:oleObj name="Equation" r:id="rId9" imgW="139700" imgH="190500" progId="Equation.DSMT4">
                    <p:embed/>
                    <p:pic>
                      <p:nvPicPr>
                        <p:cNvPr id="0" name=""/>
                        <p:cNvPicPr/>
                        <p:nvPr/>
                      </p:nvPicPr>
                      <p:blipFill>
                        <a:blip r:embed="rId10"/>
                        <a:stretch>
                          <a:fillRect/>
                        </a:stretch>
                      </p:blipFill>
                      <p:spPr>
                        <a:xfrm>
                          <a:off x="6502113" y="3820932"/>
                          <a:ext cx="250987" cy="341129"/>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991646101"/>
                </p:ext>
              </p:extLst>
            </p:nvPr>
          </p:nvGraphicFramePr>
          <p:xfrm>
            <a:off x="2822337" y="4169342"/>
            <a:ext cx="250987" cy="341129"/>
          </p:xfrm>
          <a:graphic>
            <a:graphicData uri="http://schemas.openxmlformats.org/presentationml/2006/ole">
              <mc:AlternateContent xmlns:mc="http://schemas.openxmlformats.org/markup-compatibility/2006">
                <mc:Choice xmlns:v="urn:schemas-microsoft-com:vml" Requires="v">
                  <p:oleObj spid="_x0000_s330397" name="Equation" r:id="rId11" imgW="139700" imgH="190500" progId="Equation.DSMT4">
                    <p:embed/>
                  </p:oleObj>
                </mc:Choice>
                <mc:Fallback>
                  <p:oleObj name="Equation" r:id="rId11" imgW="139700" imgH="190500" progId="Equation.DSMT4">
                    <p:embed/>
                    <p:pic>
                      <p:nvPicPr>
                        <p:cNvPr id="0" name=""/>
                        <p:cNvPicPr/>
                        <p:nvPr/>
                      </p:nvPicPr>
                      <p:blipFill>
                        <a:blip r:embed="rId10"/>
                        <a:stretch>
                          <a:fillRect/>
                        </a:stretch>
                      </p:blipFill>
                      <p:spPr>
                        <a:xfrm>
                          <a:off x="2822337" y="4169342"/>
                          <a:ext cx="250987" cy="341129"/>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4522401"/>
                </p:ext>
              </p:extLst>
            </p:nvPr>
          </p:nvGraphicFramePr>
          <p:xfrm>
            <a:off x="7188393" y="3820778"/>
            <a:ext cx="227012" cy="341313"/>
          </p:xfrm>
          <a:graphic>
            <a:graphicData uri="http://schemas.openxmlformats.org/presentationml/2006/ole">
              <mc:AlternateContent xmlns:mc="http://schemas.openxmlformats.org/markup-compatibility/2006">
                <mc:Choice xmlns:v="urn:schemas-microsoft-com:vml" Requires="v">
                  <p:oleObj spid="_x0000_s330398" name="Equation" r:id="rId12" imgW="127000" imgH="190500" progId="Equation.DSMT4">
                    <p:embed/>
                  </p:oleObj>
                </mc:Choice>
                <mc:Fallback>
                  <p:oleObj name="Equation" r:id="rId12" imgW="127000" imgH="190500" progId="Equation.DSMT4">
                    <p:embed/>
                    <p:pic>
                      <p:nvPicPr>
                        <p:cNvPr id="0" name=""/>
                        <p:cNvPicPr/>
                        <p:nvPr/>
                      </p:nvPicPr>
                      <p:blipFill>
                        <a:blip r:embed="rId13"/>
                        <a:stretch>
                          <a:fillRect/>
                        </a:stretch>
                      </p:blipFill>
                      <p:spPr>
                        <a:xfrm>
                          <a:off x="7188393" y="3820778"/>
                          <a:ext cx="227012" cy="341313"/>
                        </a:xfrm>
                        <a:prstGeom prst="rect">
                          <a:avLst/>
                        </a:prstGeom>
                      </p:spPr>
                    </p:pic>
                  </p:oleObj>
                </mc:Fallback>
              </mc:AlternateContent>
            </a:graphicData>
          </a:graphic>
        </p:graphicFrame>
      </p:grpSp>
      <p:sp>
        <p:nvSpPr>
          <p:cNvPr id="22" name="TextBox 21">
            <a:extLst>
              <a:ext uri="{FF2B5EF4-FFF2-40B4-BE49-F238E27FC236}">
                <a16:creationId xmlns:a16="http://schemas.microsoft.com/office/drawing/2014/main" id="{71216A7D-A9C3-5E48-97FD-84D436B8BCD3}"/>
              </a:ext>
            </a:extLst>
          </p:cNvPr>
          <p:cNvSpPr txBox="1"/>
          <p:nvPr/>
        </p:nvSpPr>
        <p:spPr>
          <a:xfrm>
            <a:off x="222481" y="3840123"/>
            <a:ext cx="8753977" cy="400110"/>
          </a:xfrm>
          <a:prstGeom prst="rect">
            <a:avLst/>
          </a:prstGeom>
          <a:noFill/>
        </p:spPr>
        <p:txBody>
          <a:bodyPr wrap="square" rtlCol="0">
            <a:spAutoFit/>
          </a:bodyPr>
          <a:lstStyle/>
          <a:p>
            <a:r>
              <a:rPr lang="en-US" sz="2000" dirty="0">
                <a:solidFill>
                  <a:srgbClr val="000000"/>
                </a:solidFill>
                <a:latin typeface="Times New Roman"/>
                <a:cs typeface="Times New Roman"/>
              </a:rPr>
              <a:t>Except there’s </a:t>
            </a:r>
            <a:r>
              <a:rPr lang="en-US" sz="2000" dirty="0">
                <a:solidFill>
                  <a:srgbClr val="FF0000"/>
                </a:solidFill>
                <a:latin typeface="Apple Chancery" panose="03020702040506060504" pitchFamily="66" charset="-79"/>
                <a:cs typeface="Apple Chancery" panose="03020702040506060504" pitchFamily="66" charset="-79"/>
              </a:rPr>
              <a:t>one more twist</a:t>
            </a:r>
            <a:r>
              <a:rPr lang="en-US" sz="2000" dirty="0">
                <a:solidFill>
                  <a:srgbClr val="000000"/>
                </a:solidFill>
                <a:latin typeface="Times New Roman"/>
                <a:cs typeface="Times New Roman"/>
              </a:rPr>
              <a:t>.  </a:t>
            </a:r>
          </a:p>
        </p:txBody>
      </p:sp>
      <p:sp>
        <p:nvSpPr>
          <p:cNvPr id="23" name="TextBox 22">
            <a:extLst>
              <a:ext uri="{FF2B5EF4-FFF2-40B4-BE49-F238E27FC236}">
                <a16:creationId xmlns:a16="http://schemas.microsoft.com/office/drawing/2014/main" id="{DEF00926-BE4C-3447-9A96-2AA20D1C8B38}"/>
              </a:ext>
            </a:extLst>
          </p:cNvPr>
          <p:cNvSpPr txBox="1"/>
          <p:nvPr/>
        </p:nvSpPr>
        <p:spPr>
          <a:xfrm>
            <a:off x="391455" y="4308435"/>
            <a:ext cx="8585004" cy="1015663"/>
          </a:xfrm>
          <a:prstGeom prst="rect">
            <a:avLst/>
          </a:prstGeom>
          <a:noFill/>
        </p:spPr>
        <p:txBody>
          <a:bodyPr wrap="square" rtlCol="0">
            <a:spAutoFit/>
          </a:bodyPr>
          <a:lstStyle/>
          <a:p>
            <a:r>
              <a:rPr lang="en-US" sz="2000" dirty="0">
                <a:solidFill>
                  <a:srgbClr val="2218CE"/>
                </a:solidFill>
                <a:latin typeface="Times New Roman"/>
                <a:cs typeface="Times New Roman"/>
              </a:rPr>
              <a:t>We want </a:t>
            </a:r>
            <a:r>
              <a:rPr lang="en-US" sz="2000" dirty="0">
                <a:solidFill>
                  <a:srgbClr val="000000"/>
                </a:solidFill>
                <a:latin typeface="Times New Roman"/>
                <a:cs typeface="Times New Roman"/>
              </a:rPr>
              <a:t>a </a:t>
            </a:r>
            <a:r>
              <a:rPr lang="en-US" sz="2000" dirty="0">
                <a:solidFill>
                  <a:srgbClr val="2218CE"/>
                </a:solidFill>
                <a:latin typeface="Times New Roman"/>
                <a:cs typeface="Times New Roman"/>
              </a:rPr>
              <a:t>function</a:t>
            </a:r>
            <a:r>
              <a:rPr lang="en-US" sz="2000" dirty="0">
                <a:solidFill>
                  <a:srgbClr val="000000"/>
                </a:solidFill>
                <a:latin typeface="Times New Roman"/>
                <a:cs typeface="Times New Roman"/>
              </a:rPr>
              <a:t> “U(x)” or “U(r)” </a:t>
            </a:r>
            <a:r>
              <a:rPr lang="en-US" sz="2000" dirty="0">
                <a:solidFill>
                  <a:srgbClr val="2218CE"/>
                </a:solidFill>
                <a:latin typeface="Times New Roman"/>
                <a:cs typeface="Times New Roman"/>
              </a:rPr>
              <a:t>that identifies </a:t>
            </a:r>
            <a:r>
              <a:rPr lang="en-US" sz="2000" dirty="0">
                <a:solidFill>
                  <a:srgbClr val="000000"/>
                </a:solidFill>
                <a:latin typeface="Times New Roman"/>
                <a:cs typeface="Times New Roman"/>
              </a:rPr>
              <a:t>in general what a </a:t>
            </a:r>
            <a:r>
              <a:rPr lang="en-US" sz="2000" dirty="0">
                <a:solidFill>
                  <a:srgbClr val="FF0000"/>
                </a:solidFill>
                <a:latin typeface="Times New Roman"/>
                <a:cs typeface="Times New Roman"/>
              </a:rPr>
              <a:t>body’s potential energy</a:t>
            </a:r>
            <a:r>
              <a:rPr lang="en-US" sz="2000" dirty="0">
                <a:solidFill>
                  <a:srgbClr val="000000"/>
                </a:solidFill>
                <a:latin typeface="Times New Roman"/>
                <a:cs typeface="Times New Roman"/>
              </a:rPr>
              <a:t> </a:t>
            </a:r>
            <a:r>
              <a:rPr lang="en-US" sz="2000" dirty="0">
                <a:solidFill>
                  <a:srgbClr val="2218CE"/>
                </a:solidFill>
                <a:latin typeface="Times New Roman"/>
                <a:cs typeface="Times New Roman"/>
              </a:rPr>
              <a:t>is</a:t>
            </a:r>
            <a:r>
              <a:rPr lang="en-US" sz="2000" dirty="0">
                <a:solidFill>
                  <a:srgbClr val="000000"/>
                </a:solidFill>
                <a:latin typeface="Times New Roman"/>
                <a:cs typeface="Times New Roman"/>
              </a:rPr>
              <a:t> </a:t>
            </a:r>
            <a:r>
              <a:rPr lang="en-US" sz="2000" dirty="0">
                <a:solidFill>
                  <a:srgbClr val="FF0000"/>
                </a:solidFill>
                <a:latin typeface="Times New Roman"/>
                <a:cs typeface="Times New Roman"/>
              </a:rPr>
              <a:t>at </a:t>
            </a:r>
            <a:r>
              <a:rPr lang="en-US" sz="2000" i="1" dirty="0">
                <a:solidFill>
                  <a:srgbClr val="FF0000"/>
                </a:solidFill>
                <a:latin typeface="Times New Roman"/>
                <a:cs typeface="Times New Roman"/>
              </a:rPr>
              <a:t>any </a:t>
            </a:r>
            <a:r>
              <a:rPr lang="en-US" sz="2000" dirty="0">
                <a:solidFill>
                  <a:srgbClr val="FF0000"/>
                </a:solidFill>
                <a:latin typeface="Times New Roman"/>
                <a:cs typeface="Times New Roman"/>
              </a:rPr>
              <a:t>point </a:t>
            </a:r>
            <a:r>
              <a:rPr lang="en-US" sz="2000" dirty="0">
                <a:solidFill>
                  <a:srgbClr val="000000"/>
                </a:solidFill>
                <a:latin typeface="Times New Roman"/>
                <a:cs typeface="Times New Roman"/>
              </a:rPr>
              <a:t>“x” or “r”, </a:t>
            </a:r>
            <a:r>
              <a:rPr lang="en-US" sz="2000" dirty="0">
                <a:solidFill>
                  <a:srgbClr val="2218CE"/>
                </a:solidFill>
                <a:latin typeface="Times New Roman"/>
                <a:cs typeface="Times New Roman"/>
              </a:rPr>
              <a:t>relative to </a:t>
            </a:r>
            <a:r>
              <a:rPr lang="en-US" sz="2000" dirty="0">
                <a:solidFill>
                  <a:srgbClr val="000000"/>
                </a:solidFill>
                <a:latin typeface="Times New Roman"/>
                <a:cs typeface="Times New Roman"/>
              </a:rPr>
              <a:t>the position we’ve chosen as the </a:t>
            </a:r>
            <a:r>
              <a:rPr lang="en-US" sz="2000" dirty="0">
                <a:solidFill>
                  <a:srgbClr val="2218CE"/>
                </a:solidFill>
                <a:latin typeface="Times New Roman"/>
                <a:cs typeface="Times New Roman"/>
              </a:rPr>
              <a:t>body’s zero potential energy point</a:t>
            </a:r>
            <a:r>
              <a:rPr lang="en-US" sz="2000" dirty="0">
                <a:solidFill>
                  <a:srgbClr val="000000"/>
                </a:solidFill>
                <a:latin typeface="Times New Roman"/>
                <a:cs typeface="Times New Roman"/>
              </a:rPr>
              <a:t>.  </a:t>
            </a:r>
          </a:p>
        </p:txBody>
      </p:sp>
      <p:sp>
        <p:nvSpPr>
          <p:cNvPr id="24" name="TextBox 23">
            <a:extLst>
              <a:ext uri="{FF2B5EF4-FFF2-40B4-BE49-F238E27FC236}">
                <a16:creationId xmlns:a16="http://schemas.microsoft.com/office/drawing/2014/main" id="{F1C9B8F0-1894-5348-95C2-F475911A5385}"/>
              </a:ext>
            </a:extLst>
          </p:cNvPr>
          <p:cNvSpPr txBox="1"/>
          <p:nvPr/>
        </p:nvSpPr>
        <p:spPr>
          <a:xfrm>
            <a:off x="391454" y="5554607"/>
            <a:ext cx="8585004" cy="400110"/>
          </a:xfrm>
          <a:prstGeom prst="rect">
            <a:avLst/>
          </a:prstGeom>
          <a:noFill/>
        </p:spPr>
        <p:txBody>
          <a:bodyPr wrap="square" rtlCol="0">
            <a:spAutoFit/>
          </a:bodyPr>
          <a:lstStyle/>
          <a:p>
            <a:r>
              <a:rPr lang="en-US" sz="2000" dirty="0">
                <a:solidFill>
                  <a:srgbClr val="000000"/>
                </a:solidFill>
                <a:latin typeface="Times New Roman"/>
                <a:cs typeface="Times New Roman"/>
              </a:rPr>
              <a:t>So </a:t>
            </a:r>
            <a:r>
              <a:rPr lang="en-US" sz="2000" dirty="0">
                <a:solidFill>
                  <a:srgbClr val="2218CE"/>
                </a:solidFill>
                <a:latin typeface="Times New Roman"/>
                <a:cs typeface="Times New Roman"/>
              </a:rPr>
              <a:t>how do we find that</a:t>
            </a:r>
            <a:r>
              <a:rPr lang="en-US" sz="2000" i="1" dirty="0">
                <a:solidFill>
                  <a:srgbClr val="2218CE"/>
                </a:solidFill>
                <a:latin typeface="Times New Roman"/>
                <a:cs typeface="Times New Roman"/>
              </a:rPr>
              <a:t> </a:t>
            </a:r>
            <a:r>
              <a:rPr lang="en-US" sz="2000" dirty="0">
                <a:solidFill>
                  <a:srgbClr val="2218CE"/>
                </a:solidFill>
                <a:latin typeface="Times New Roman"/>
                <a:cs typeface="Times New Roman"/>
              </a:rPr>
              <a:t>point</a:t>
            </a:r>
            <a:r>
              <a:rPr lang="en-US" sz="2000" dirty="0">
                <a:solidFill>
                  <a:srgbClr val="000000"/>
                </a:solidFill>
                <a:latin typeface="Times New Roman"/>
                <a:cs typeface="Times New Roman"/>
              </a:rPr>
              <a:t>?</a:t>
            </a:r>
          </a:p>
        </p:txBody>
      </p:sp>
    </p:spTree>
    <p:extLst>
      <p:ext uri="{BB962C8B-B14F-4D97-AF65-F5344CB8AC3E}">
        <p14:creationId xmlns:p14="http://schemas.microsoft.com/office/powerpoint/2010/main" val="396134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par>
                                <p:cTn id="13" presetID="9"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dissolv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dissolv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dissolve">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76536" y="1490081"/>
            <a:ext cx="7990927" cy="1323439"/>
          </a:xfrm>
          <a:prstGeom prst="rect">
            <a:avLst/>
          </a:prstGeom>
          <a:noFill/>
        </p:spPr>
        <p:txBody>
          <a:bodyPr wrap="square" rtlCol="0">
            <a:spAutoFit/>
          </a:bodyPr>
          <a:lstStyle/>
          <a:p>
            <a:r>
              <a:rPr lang="en-US" sz="2000" dirty="0">
                <a:solidFill>
                  <a:srgbClr val="FF0000"/>
                </a:solidFill>
                <a:latin typeface="Apple Chancery"/>
                <a:cs typeface="Apple Chancery"/>
              </a:rPr>
              <a:t>We couldn’t do this </a:t>
            </a:r>
            <a:r>
              <a:rPr lang="en-US" sz="2000" dirty="0">
                <a:solidFill>
                  <a:srgbClr val="2218CE"/>
                </a:solidFill>
                <a:latin typeface="Times New Roman"/>
                <a:cs typeface="Times New Roman"/>
              </a:rPr>
              <a:t>with gravity </a:t>
            </a:r>
            <a:r>
              <a:rPr lang="en-US" sz="2000" dirty="0">
                <a:solidFill>
                  <a:srgbClr val="000000"/>
                </a:solidFill>
                <a:latin typeface="Times New Roman"/>
                <a:cs typeface="Times New Roman"/>
              </a:rPr>
              <a:t>near the surface of the earth because </a:t>
            </a:r>
            <a:r>
              <a:rPr lang="en-US" sz="2000" dirty="0">
                <a:solidFill>
                  <a:srgbClr val="2218CE"/>
                </a:solidFill>
                <a:latin typeface="Times New Roman"/>
                <a:cs typeface="Times New Roman"/>
              </a:rPr>
              <a:t>there </a:t>
            </a:r>
            <a:r>
              <a:rPr lang="en-US" sz="2000" i="1" dirty="0">
                <a:solidFill>
                  <a:srgbClr val="2218CE"/>
                </a:solidFill>
                <a:latin typeface="Times New Roman"/>
                <a:cs typeface="Times New Roman"/>
              </a:rPr>
              <a:t>is</a:t>
            </a:r>
            <a:r>
              <a:rPr lang="en-US" sz="2000" dirty="0">
                <a:solidFill>
                  <a:srgbClr val="2218CE"/>
                </a:solidFill>
                <a:latin typeface="Times New Roman"/>
                <a:cs typeface="Times New Roman"/>
              </a:rPr>
              <a:t> no place where the gravitational force is inherently zero</a:t>
            </a:r>
            <a:r>
              <a:rPr lang="en-US" sz="2000" dirty="0">
                <a:solidFill>
                  <a:srgbClr val="000000"/>
                </a:solidFill>
                <a:latin typeface="Times New Roman"/>
                <a:cs typeface="Times New Roman"/>
              </a:rPr>
              <a:t>, so you get to pick your zero point in that case.  But that </a:t>
            </a:r>
            <a:r>
              <a:rPr lang="en-US" sz="2000" dirty="0">
                <a:solidFill>
                  <a:srgbClr val="2218CE"/>
                </a:solidFill>
                <a:latin typeface="Times New Roman"/>
                <a:cs typeface="Times New Roman"/>
              </a:rPr>
              <a:t>isn’t the case with most force </a:t>
            </a:r>
            <a:r>
              <a:rPr lang="en-US" sz="2000" dirty="0">
                <a:solidFill>
                  <a:srgbClr val="000000"/>
                </a:solidFill>
                <a:latin typeface="Times New Roman"/>
                <a:cs typeface="Times New Roman"/>
              </a:rPr>
              <a:t>fields.  A  </a:t>
            </a:r>
          </a:p>
        </p:txBody>
      </p:sp>
      <p:sp>
        <p:nvSpPr>
          <p:cNvPr id="23" name="TextBox 22">
            <a:extLst>
              <a:ext uri="{FF2B5EF4-FFF2-40B4-BE49-F238E27FC236}">
                <a16:creationId xmlns:a16="http://schemas.microsoft.com/office/drawing/2014/main" id="{DEF00926-BE4C-3447-9A96-2AA20D1C8B38}"/>
              </a:ext>
            </a:extLst>
          </p:cNvPr>
          <p:cNvSpPr txBox="1"/>
          <p:nvPr/>
        </p:nvSpPr>
        <p:spPr>
          <a:xfrm>
            <a:off x="222446" y="3556320"/>
            <a:ext cx="8585004" cy="1138773"/>
          </a:xfrm>
          <a:prstGeom prst="rect">
            <a:avLst/>
          </a:prstGeom>
          <a:noFill/>
        </p:spPr>
        <p:txBody>
          <a:bodyPr wrap="square" rtlCol="0">
            <a:spAutoFit/>
          </a:bodyPr>
          <a:lstStyle/>
          <a:p>
            <a:r>
              <a:rPr lang="en-US" sz="2800" dirty="0">
                <a:solidFill>
                  <a:srgbClr val="FF0000"/>
                </a:solidFill>
                <a:latin typeface="Apple Chancery" panose="03020702040506060504" pitchFamily="66" charset="-79"/>
                <a:cs typeface="Apple Chancery" panose="03020702040506060504" pitchFamily="66" charset="-79"/>
              </a:rPr>
              <a:t>The point is</a:t>
            </a:r>
            <a:r>
              <a:rPr lang="en-US" sz="2000" dirty="0">
                <a:latin typeface="Times New Roman"/>
                <a:cs typeface="Times New Roman"/>
              </a:rPr>
              <a:t>, with this in mind and remember the potential energy where the force is zero must be defined as zero, the expression used to generate a general potential energy function (                        ) takes the form:</a:t>
            </a: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46.)</a:t>
            </a:r>
          </a:p>
        </p:txBody>
      </p:sp>
      <p:graphicFrame>
        <p:nvGraphicFramePr>
          <p:cNvPr id="14" name="Object 13"/>
          <p:cNvGraphicFramePr>
            <a:graphicFrameLocks noChangeAspect="1"/>
          </p:cNvGraphicFramePr>
          <p:nvPr>
            <p:extLst>
              <p:ext uri="{D42A27DB-BD31-4B8C-83A1-F6EECF244321}">
                <p14:modId xmlns:p14="http://schemas.microsoft.com/office/powerpoint/2010/main" val="987673616"/>
              </p:ext>
            </p:extLst>
          </p:nvPr>
        </p:nvGraphicFramePr>
        <p:xfrm>
          <a:off x="3014761" y="4271282"/>
          <a:ext cx="1500187" cy="468312"/>
        </p:xfrm>
        <a:graphic>
          <a:graphicData uri="http://schemas.openxmlformats.org/presentationml/2006/ole">
            <mc:AlternateContent xmlns:mc="http://schemas.openxmlformats.org/markup-compatibility/2006">
              <mc:Choice xmlns:v="urn:schemas-microsoft-com:vml" Requires="v">
                <p:oleObj spid="_x0000_s1069089" name="Equation" r:id="rId3" imgW="927100" imgH="292100" progId="Equation.DSMT4">
                  <p:embed/>
                </p:oleObj>
              </mc:Choice>
              <mc:Fallback>
                <p:oleObj name="Equation" r:id="rId3" imgW="927100" imgH="292100" progId="Equation.DSMT4">
                  <p:embed/>
                  <p:pic>
                    <p:nvPicPr>
                      <p:cNvPr id="14" name="Object 13"/>
                      <p:cNvPicPr/>
                      <p:nvPr/>
                    </p:nvPicPr>
                    <p:blipFill>
                      <a:blip r:embed="rId4"/>
                      <a:stretch>
                        <a:fillRect/>
                      </a:stretch>
                    </p:blipFill>
                    <p:spPr>
                      <a:xfrm>
                        <a:off x="3014761" y="4271282"/>
                        <a:ext cx="1500187" cy="468312"/>
                      </a:xfrm>
                      <a:prstGeom prst="rect">
                        <a:avLst/>
                      </a:prstGeom>
                    </p:spPr>
                  </p:pic>
                </p:oleObj>
              </mc:Fallback>
            </mc:AlternateContent>
          </a:graphicData>
        </a:graphic>
      </p:graphicFrame>
      <p:sp>
        <p:nvSpPr>
          <p:cNvPr id="15" name="TextBox 14"/>
          <p:cNvSpPr txBox="1"/>
          <p:nvPr/>
        </p:nvSpPr>
        <p:spPr>
          <a:xfrm>
            <a:off x="564078" y="2405783"/>
            <a:ext cx="8278097" cy="1015663"/>
          </a:xfrm>
          <a:prstGeom prst="rect">
            <a:avLst/>
          </a:prstGeom>
          <a:noFill/>
        </p:spPr>
        <p:txBody>
          <a:bodyPr wrap="square" rtlCol="0">
            <a:spAutoFit/>
          </a:bodyPr>
          <a:lstStyle/>
          <a:p>
            <a:r>
              <a:rPr lang="en-US" sz="2000" dirty="0">
                <a:solidFill>
                  <a:srgbClr val="000000"/>
                </a:solidFill>
                <a:latin typeface="Times New Roman"/>
                <a:cs typeface="Times New Roman"/>
              </a:rPr>
              <a:t>            A </a:t>
            </a:r>
            <a:r>
              <a:rPr lang="en-US" sz="2000" dirty="0">
                <a:solidFill>
                  <a:srgbClr val="FF0000"/>
                </a:solidFill>
                <a:latin typeface="Times New Roman"/>
                <a:cs typeface="Times New Roman"/>
              </a:rPr>
              <a:t>spring’s force field</a:t>
            </a:r>
            <a:r>
              <a:rPr lang="en-US" sz="2000" dirty="0">
                <a:solidFill>
                  <a:srgbClr val="000000"/>
                </a:solidFill>
                <a:latin typeface="Times New Roman"/>
                <a:cs typeface="Times New Roman"/>
              </a:rPr>
              <a:t>, for instance, is </a:t>
            </a:r>
            <a:r>
              <a:rPr lang="en-US" sz="2000" dirty="0">
                <a:solidFill>
                  <a:srgbClr val="FF0000"/>
                </a:solidFill>
                <a:latin typeface="Times New Roman"/>
                <a:cs typeface="Times New Roman"/>
              </a:rPr>
              <a:t>zero at the spring’s equilibrium </a:t>
            </a:r>
            <a:r>
              <a:rPr lang="en-US" sz="2000" dirty="0">
                <a:solidFill>
                  <a:srgbClr val="000000"/>
                </a:solidFill>
                <a:latin typeface="Times New Roman"/>
                <a:cs typeface="Times New Roman"/>
              </a:rPr>
              <a:t>position.  And for </a:t>
            </a:r>
            <a:r>
              <a:rPr lang="en-US" sz="2000" dirty="0">
                <a:solidFill>
                  <a:srgbClr val="00C201"/>
                </a:solidFill>
                <a:latin typeface="Times New Roman"/>
                <a:cs typeface="Times New Roman"/>
              </a:rPr>
              <a:t>gravitational fields far out </a:t>
            </a:r>
            <a:r>
              <a:rPr lang="en-US" sz="2000" dirty="0">
                <a:solidFill>
                  <a:srgbClr val="000000"/>
                </a:solidFill>
                <a:latin typeface="Times New Roman"/>
                <a:cs typeface="Times New Roman"/>
              </a:rPr>
              <a:t>away from the field-producing entity, the </a:t>
            </a:r>
            <a:r>
              <a:rPr lang="en-US" sz="2000" dirty="0">
                <a:solidFill>
                  <a:srgbClr val="00C201"/>
                </a:solidFill>
                <a:latin typeface="Times New Roman"/>
                <a:cs typeface="Times New Roman"/>
              </a:rPr>
              <a:t>force is zero at infinity</a:t>
            </a:r>
            <a:r>
              <a:rPr lang="en-US" sz="2000" dirty="0">
                <a:solidFill>
                  <a:srgbClr val="000000"/>
                </a:solidFill>
                <a:latin typeface="Times New Roman"/>
                <a:cs typeface="Times New Roman"/>
              </a:rPr>
              <a:t>.</a:t>
            </a:r>
          </a:p>
        </p:txBody>
      </p:sp>
      <p:sp>
        <p:nvSpPr>
          <p:cNvPr id="25" name="TextBox 24">
            <a:extLst>
              <a:ext uri="{FF2B5EF4-FFF2-40B4-BE49-F238E27FC236}">
                <a16:creationId xmlns:a16="http://schemas.microsoft.com/office/drawing/2014/main" id="{C32AB2EF-D321-DB41-B5B6-C7A4CEC9DAFE}"/>
              </a:ext>
            </a:extLst>
          </p:cNvPr>
          <p:cNvSpPr txBox="1"/>
          <p:nvPr/>
        </p:nvSpPr>
        <p:spPr>
          <a:xfrm>
            <a:off x="230576" y="504721"/>
            <a:ext cx="8753977" cy="830997"/>
          </a:xfrm>
          <a:prstGeom prst="rect">
            <a:avLst/>
          </a:prstGeom>
          <a:noFill/>
        </p:spPr>
        <p:txBody>
          <a:bodyPr wrap="square" rtlCol="0">
            <a:spAutoFit/>
          </a:bodyPr>
          <a:lstStyle/>
          <a:p>
            <a:r>
              <a:rPr lang="en-US" sz="2800" dirty="0">
                <a:solidFill>
                  <a:srgbClr val="FF0000"/>
                </a:solidFill>
                <a:latin typeface="Apple Chancery"/>
                <a:cs typeface="Apple Chancery"/>
              </a:rPr>
              <a:t>The convention is </a:t>
            </a:r>
            <a:r>
              <a:rPr lang="en-US" sz="2000" dirty="0">
                <a:solidFill>
                  <a:srgbClr val="000000"/>
                </a:solidFill>
                <a:latin typeface="Times New Roman"/>
                <a:cs typeface="Times New Roman"/>
              </a:rPr>
              <a:t>to </a:t>
            </a:r>
            <a:r>
              <a:rPr lang="en-US" sz="2000" dirty="0">
                <a:solidFill>
                  <a:srgbClr val="2218CE"/>
                </a:solidFill>
                <a:latin typeface="Times New Roman"/>
                <a:cs typeface="Times New Roman"/>
              </a:rPr>
              <a:t>define</a:t>
            </a:r>
            <a:r>
              <a:rPr lang="en-US" sz="2000" dirty="0">
                <a:solidFill>
                  <a:srgbClr val="000000"/>
                </a:solidFill>
                <a:latin typeface="Times New Roman"/>
                <a:cs typeface="Times New Roman"/>
              </a:rPr>
              <a:t> the </a:t>
            </a:r>
            <a:r>
              <a:rPr lang="en-US" sz="2000" dirty="0">
                <a:solidFill>
                  <a:srgbClr val="2218CE"/>
                </a:solidFill>
                <a:latin typeface="Times New Roman"/>
                <a:cs typeface="Times New Roman"/>
              </a:rPr>
              <a:t>potential energy function </a:t>
            </a:r>
            <a:r>
              <a:rPr lang="en-US" sz="2000" dirty="0">
                <a:solidFill>
                  <a:srgbClr val="FF0000"/>
                </a:solidFill>
                <a:latin typeface="Times New Roman"/>
                <a:cs typeface="Times New Roman"/>
              </a:rPr>
              <a:t>to be zero </a:t>
            </a:r>
            <a:r>
              <a:rPr lang="en-US" sz="2000" dirty="0">
                <a:solidFill>
                  <a:srgbClr val="2218CE"/>
                </a:solidFill>
                <a:latin typeface="Times New Roman"/>
                <a:cs typeface="Times New Roman"/>
              </a:rPr>
              <a:t>where</a:t>
            </a:r>
            <a:r>
              <a:rPr lang="en-US" sz="2000" dirty="0">
                <a:solidFill>
                  <a:srgbClr val="000000"/>
                </a:solidFill>
                <a:latin typeface="Times New Roman"/>
                <a:cs typeface="Times New Roman"/>
              </a:rPr>
              <a:t> the </a:t>
            </a:r>
            <a:r>
              <a:rPr lang="en-US" sz="2000" dirty="0">
                <a:solidFill>
                  <a:srgbClr val="2218CE"/>
                </a:solidFill>
                <a:latin typeface="Times New Roman"/>
                <a:cs typeface="Times New Roman"/>
              </a:rPr>
              <a:t>force field associated with the potential energy field is zero</a:t>
            </a:r>
            <a:r>
              <a:rPr lang="en-US" sz="2000" dirty="0">
                <a:solidFill>
                  <a:srgbClr val="000000"/>
                </a:solidFill>
                <a:latin typeface="Times New Roman"/>
                <a:cs typeface="Times New Roman"/>
              </a:rPr>
              <a:t>.   </a:t>
            </a:r>
          </a:p>
        </p:txBody>
      </p:sp>
      <p:graphicFrame>
        <p:nvGraphicFramePr>
          <p:cNvPr id="27" name="Object 26">
            <a:extLst>
              <a:ext uri="{FF2B5EF4-FFF2-40B4-BE49-F238E27FC236}">
                <a16:creationId xmlns:a16="http://schemas.microsoft.com/office/drawing/2014/main" id="{91641171-EA3B-FE47-8D78-8964ED2D75E8}"/>
              </a:ext>
            </a:extLst>
          </p:cNvPr>
          <p:cNvGraphicFramePr>
            <a:graphicFrameLocks noChangeAspect="1"/>
          </p:cNvGraphicFramePr>
          <p:nvPr>
            <p:extLst>
              <p:ext uri="{D42A27DB-BD31-4B8C-83A1-F6EECF244321}">
                <p14:modId xmlns:p14="http://schemas.microsoft.com/office/powerpoint/2010/main" val="2104855272"/>
              </p:ext>
            </p:extLst>
          </p:nvPr>
        </p:nvGraphicFramePr>
        <p:xfrm>
          <a:off x="1956183" y="5017822"/>
          <a:ext cx="4849812" cy="1081087"/>
        </p:xfrm>
        <a:graphic>
          <a:graphicData uri="http://schemas.openxmlformats.org/presentationml/2006/ole">
            <mc:AlternateContent xmlns:mc="http://schemas.openxmlformats.org/markup-compatibility/2006">
              <mc:Choice xmlns:v="urn:schemas-microsoft-com:vml" Requires="v">
                <p:oleObj spid="_x0000_s1069090" name="Equation" r:id="rId5" imgW="2997200" imgH="673100" progId="Equation.DSMT4">
                  <p:embed/>
                </p:oleObj>
              </mc:Choice>
              <mc:Fallback>
                <p:oleObj name="Equation" r:id="rId5" imgW="2997200" imgH="673100" progId="Equation.DSMT4">
                  <p:embed/>
                  <p:pic>
                    <p:nvPicPr>
                      <p:cNvPr id="14" name="Object 13"/>
                      <p:cNvPicPr/>
                      <p:nvPr/>
                    </p:nvPicPr>
                    <p:blipFill>
                      <a:blip r:embed="rId6"/>
                      <a:stretch>
                        <a:fillRect/>
                      </a:stretch>
                    </p:blipFill>
                    <p:spPr>
                      <a:xfrm>
                        <a:off x="1956183" y="5017822"/>
                        <a:ext cx="4849812" cy="1081087"/>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D85C367B-9514-CE4B-A0E8-3D31213486F9}"/>
              </a:ext>
            </a:extLst>
          </p:cNvPr>
          <p:cNvCxnSpPr/>
          <p:nvPr/>
        </p:nvCxnSpPr>
        <p:spPr>
          <a:xfrm flipV="1">
            <a:off x="3014761" y="5007788"/>
            <a:ext cx="1140550" cy="571208"/>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8" name="Object 27">
            <a:extLst>
              <a:ext uri="{FF2B5EF4-FFF2-40B4-BE49-F238E27FC236}">
                <a16:creationId xmlns:a16="http://schemas.microsoft.com/office/drawing/2014/main" id="{2C28FA87-7982-CD46-A98B-B6D866864489}"/>
              </a:ext>
            </a:extLst>
          </p:cNvPr>
          <p:cNvGraphicFramePr>
            <a:graphicFrameLocks noChangeAspect="1"/>
          </p:cNvGraphicFramePr>
          <p:nvPr>
            <p:extLst>
              <p:ext uri="{D42A27DB-BD31-4B8C-83A1-F6EECF244321}">
                <p14:modId xmlns:p14="http://schemas.microsoft.com/office/powerpoint/2010/main" val="269634656"/>
              </p:ext>
            </p:extLst>
          </p:nvPr>
        </p:nvGraphicFramePr>
        <p:xfrm>
          <a:off x="4163139" y="4839508"/>
          <a:ext cx="206375" cy="244475"/>
        </p:xfrm>
        <a:graphic>
          <a:graphicData uri="http://schemas.openxmlformats.org/presentationml/2006/ole">
            <mc:AlternateContent xmlns:mc="http://schemas.openxmlformats.org/markup-compatibility/2006">
              <mc:Choice xmlns:v="urn:schemas-microsoft-com:vml" Requires="v">
                <p:oleObj spid="_x0000_s1069091" name="Equation" r:id="rId7" imgW="127000" imgH="152400" progId="Equation.DSMT4">
                  <p:embed/>
                </p:oleObj>
              </mc:Choice>
              <mc:Fallback>
                <p:oleObj name="Equation" r:id="rId7" imgW="127000" imgH="152400" progId="Equation.DSMT4">
                  <p:embed/>
                  <p:pic>
                    <p:nvPicPr>
                      <p:cNvPr id="14" name="Object 13"/>
                      <p:cNvPicPr/>
                      <p:nvPr/>
                    </p:nvPicPr>
                    <p:blipFill>
                      <a:blip r:embed="rId8"/>
                      <a:stretch>
                        <a:fillRect/>
                      </a:stretch>
                    </p:blipFill>
                    <p:spPr>
                      <a:xfrm>
                        <a:off x="4163139" y="4839508"/>
                        <a:ext cx="206375" cy="244475"/>
                      </a:xfrm>
                      <a:prstGeom prst="rect">
                        <a:avLst/>
                      </a:prstGeom>
                    </p:spPr>
                  </p:pic>
                </p:oleObj>
              </mc:Fallback>
            </mc:AlternateContent>
          </a:graphicData>
        </a:graphic>
      </p:graphicFrame>
    </p:spTree>
    <p:extLst>
      <p:ext uri="{BB962C8B-B14F-4D97-AF65-F5344CB8AC3E}">
        <p14:creationId xmlns:p14="http://schemas.microsoft.com/office/powerpoint/2010/main" val="35724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ssolv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5871" y="1887781"/>
            <a:ext cx="4988428" cy="707886"/>
          </a:xfrm>
          <a:prstGeom prst="rect">
            <a:avLst/>
          </a:prstGeom>
          <a:noFill/>
        </p:spPr>
        <p:txBody>
          <a:bodyPr wrap="square" rtlCol="0">
            <a:spAutoFit/>
          </a:bodyPr>
          <a:lstStyle/>
          <a:p>
            <a:r>
              <a:rPr lang="en-US" sz="2000" dirty="0">
                <a:solidFill>
                  <a:srgbClr val="000000"/>
                </a:solidFill>
                <a:latin typeface="Times New Roman"/>
                <a:cs typeface="Times New Roman"/>
              </a:rPr>
              <a:t>where </a:t>
            </a:r>
            <a:r>
              <a:rPr lang="en-US" sz="2000" i="1" dirty="0">
                <a:solidFill>
                  <a:srgbClr val="FF0000"/>
                </a:solidFill>
                <a:latin typeface="Times New Roman"/>
                <a:cs typeface="Times New Roman"/>
              </a:rPr>
              <a:t>    </a:t>
            </a:r>
            <a:r>
              <a:rPr lang="en-US" sz="2000" dirty="0">
                <a:solidFill>
                  <a:srgbClr val="000000"/>
                </a:solidFill>
                <a:latin typeface="Times New Roman"/>
                <a:cs typeface="Times New Roman"/>
              </a:rPr>
              <a:t> is the spring’s </a:t>
            </a:r>
            <a:r>
              <a:rPr lang="en-US" sz="2000" i="1" dirty="0">
                <a:solidFill>
                  <a:srgbClr val="0000FF"/>
                </a:solidFill>
                <a:latin typeface="Times New Roman"/>
                <a:cs typeface="Times New Roman"/>
              </a:rPr>
              <a:t>spring constant—</a:t>
            </a:r>
            <a:r>
              <a:rPr lang="en-US" sz="2000" dirty="0">
                <a:solidFill>
                  <a:srgbClr val="000000"/>
                </a:solidFill>
                <a:latin typeface="Times New Roman"/>
                <a:cs typeface="Times New Roman"/>
              </a:rPr>
              <a:t>this tells you how much </a:t>
            </a:r>
            <a:r>
              <a:rPr lang="en-US" sz="2000" i="1" dirty="0">
                <a:solidFill>
                  <a:srgbClr val="0000FF"/>
                </a:solidFill>
                <a:latin typeface="Times New Roman"/>
                <a:cs typeface="Times New Roman"/>
              </a:rPr>
              <a:t>force per unit distance </a:t>
            </a:r>
            <a:r>
              <a:rPr lang="en-US" sz="2000" dirty="0">
                <a:solidFill>
                  <a:srgbClr val="000000"/>
                </a:solidFill>
                <a:latin typeface="Times New Roman"/>
                <a:cs typeface="Times New Roman"/>
              </a:rPr>
              <a:t>is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47.)</a:t>
            </a:r>
          </a:p>
        </p:txBody>
      </p:sp>
      <p:sp>
        <p:nvSpPr>
          <p:cNvPr id="38" name="TextBox 37"/>
          <p:cNvSpPr txBox="1"/>
          <p:nvPr/>
        </p:nvSpPr>
        <p:spPr>
          <a:xfrm>
            <a:off x="205873" y="686831"/>
            <a:ext cx="4988428" cy="830997"/>
          </a:xfrm>
          <a:prstGeom prst="rect">
            <a:avLst/>
          </a:prstGeom>
          <a:noFill/>
        </p:spPr>
        <p:txBody>
          <a:bodyPr wrap="square" rtlCol="0">
            <a:spAutoFit/>
          </a:bodyPr>
          <a:lstStyle/>
          <a:p>
            <a:r>
              <a:rPr lang="en-US" sz="2800" dirty="0">
                <a:solidFill>
                  <a:srgbClr val="FF0000"/>
                </a:solidFill>
                <a:latin typeface="Apple Chancery"/>
                <a:cs typeface="Apple Chancery"/>
              </a:rPr>
              <a:t>Example 1:   </a:t>
            </a:r>
            <a:r>
              <a:rPr lang="en-US" sz="2000" dirty="0">
                <a:solidFill>
                  <a:srgbClr val="000000"/>
                </a:solidFill>
                <a:latin typeface="Times New Roman"/>
                <a:cs typeface="Times New Roman"/>
              </a:rPr>
              <a:t>An ideal spring oriented along the x-axis carries a force function:</a:t>
            </a:r>
            <a:endParaRPr lang="en-US" sz="2400" dirty="0">
              <a:latin typeface="Apple Chancery"/>
              <a:cs typeface="Apple Chancery"/>
            </a:endParaRPr>
          </a:p>
        </p:txBody>
      </p:sp>
      <p:sp>
        <p:nvSpPr>
          <p:cNvPr id="55" name="TextBox 54"/>
          <p:cNvSpPr txBox="1"/>
          <p:nvPr/>
        </p:nvSpPr>
        <p:spPr>
          <a:xfrm>
            <a:off x="205874" y="3609058"/>
            <a:ext cx="8796840" cy="1015663"/>
          </a:xfrm>
          <a:prstGeom prst="rect">
            <a:avLst/>
          </a:prstGeom>
          <a:noFill/>
        </p:spPr>
        <p:txBody>
          <a:bodyPr wrap="square" rtlCol="0">
            <a:spAutoFit/>
          </a:bodyPr>
          <a:lstStyle/>
          <a:p>
            <a:r>
              <a:rPr lang="en-US" sz="2000" dirty="0">
                <a:solidFill>
                  <a:srgbClr val="FF0000"/>
                </a:solidFill>
                <a:latin typeface="Apple Chancery"/>
                <a:cs typeface="Apple Chancery"/>
              </a:rPr>
              <a:t>Because we have </a:t>
            </a:r>
            <a:r>
              <a:rPr lang="en-US" sz="2000" dirty="0">
                <a:solidFill>
                  <a:srgbClr val="000000"/>
                </a:solidFill>
                <a:latin typeface="Times New Roman"/>
                <a:cs typeface="Times New Roman"/>
              </a:rPr>
              <a:t>a preferred position where the spring force </a:t>
            </a:r>
            <a:r>
              <a:rPr lang="en-US" sz="2000" dirty="0">
                <a:solidFill>
                  <a:srgbClr val="0000FF"/>
                </a:solidFill>
                <a:latin typeface="Times New Roman"/>
                <a:cs typeface="Times New Roman"/>
              </a:rPr>
              <a:t>F = 0</a:t>
            </a:r>
            <a:r>
              <a:rPr lang="en-US" sz="2000" dirty="0">
                <a:solidFill>
                  <a:srgbClr val="000000"/>
                </a:solidFill>
                <a:latin typeface="Times New Roman"/>
                <a:cs typeface="Times New Roman"/>
              </a:rPr>
              <a:t> (i.e., at x = 0), </a:t>
            </a:r>
            <a:r>
              <a:rPr lang="en-US" sz="2000" i="1" dirty="0">
                <a:solidFill>
                  <a:srgbClr val="000000"/>
                </a:solidFill>
                <a:latin typeface="Times New Roman"/>
                <a:cs typeface="Times New Roman"/>
              </a:rPr>
              <a:t>that </a:t>
            </a:r>
            <a:r>
              <a:rPr lang="en-US" sz="2000" dirty="0">
                <a:solidFill>
                  <a:srgbClr val="000000"/>
                </a:solidFill>
                <a:latin typeface="Times New Roman"/>
                <a:cs typeface="Times New Roman"/>
              </a:rPr>
              <a:t>is where we will define our </a:t>
            </a:r>
            <a:r>
              <a:rPr lang="en-US" sz="2000" i="1" dirty="0">
                <a:solidFill>
                  <a:srgbClr val="0000FF"/>
                </a:solidFill>
                <a:latin typeface="Times New Roman"/>
                <a:cs typeface="Times New Roman"/>
              </a:rPr>
              <a:t>potential energy function </a:t>
            </a:r>
            <a:r>
              <a:rPr lang="en-US" sz="2000" dirty="0">
                <a:latin typeface="Times New Roman"/>
                <a:cs typeface="Times New Roman"/>
              </a:rPr>
              <a:t>to be </a:t>
            </a:r>
            <a:r>
              <a:rPr lang="en-US" sz="2000" dirty="0">
                <a:solidFill>
                  <a:srgbClr val="0000FF"/>
                </a:solidFill>
                <a:latin typeface="Times New Roman"/>
                <a:cs typeface="Times New Roman"/>
              </a:rPr>
              <a:t>ZERO</a:t>
            </a:r>
            <a:r>
              <a:rPr lang="en-US" sz="2000" dirty="0">
                <a:solidFill>
                  <a:srgbClr val="000000"/>
                </a:solidFill>
                <a:latin typeface="Times New Roman"/>
                <a:cs typeface="Times New Roman"/>
              </a:rPr>
              <a:t>.  Determining the work the force does as we go from that point to an arbitrary point looks like:</a:t>
            </a:r>
          </a:p>
        </p:txBody>
      </p:sp>
      <p:sp>
        <p:nvSpPr>
          <p:cNvPr id="12" name="Line 26"/>
          <p:cNvSpPr>
            <a:spLocks noChangeShapeType="1"/>
          </p:cNvSpPr>
          <p:nvPr/>
        </p:nvSpPr>
        <p:spPr bwMode="auto">
          <a:xfrm rot="10800000" flipH="1">
            <a:off x="5194299" y="1825564"/>
            <a:ext cx="3695871" cy="3017"/>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 name="AutoShape 27"/>
          <p:cNvSpPr>
            <a:spLocks noChangeArrowheads="1"/>
          </p:cNvSpPr>
          <p:nvPr/>
        </p:nvSpPr>
        <p:spPr bwMode="auto">
          <a:xfrm rot="16209368">
            <a:off x="5260101" y="1124544"/>
            <a:ext cx="703188" cy="702974"/>
          </a:xfrm>
          <a:prstGeom prst="rtTriangle">
            <a:avLst/>
          </a:prstGeom>
          <a:solidFill>
            <a:srgbClr val="0000FF"/>
          </a:solidFill>
          <a:ln w="25400">
            <a:solidFill>
              <a:schemeClr val="tx1"/>
            </a:solidFill>
            <a:miter lim="800000"/>
            <a:headEnd/>
            <a:tailEnd/>
          </a:ln>
        </p:spPr>
        <p:txBody>
          <a:bodyPr/>
          <a:lstStyle/>
          <a:p>
            <a:endParaRPr lang="en-US" dirty="0"/>
          </a:p>
        </p:txBody>
      </p:sp>
      <p:sp>
        <p:nvSpPr>
          <p:cNvPr id="19" name="Line 28"/>
          <p:cNvSpPr>
            <a:spLocks noChangeShapeType="1"/>
          </p:cNvSpPr>
          <p:nvPr/>
        </p:nvSpPr>
        <p:spPr bwMode="auto">
          <a:xfrm>
            <a:off x="5956152"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 name="Line 29"/>
          <p:cNvSpPr>
            <a:spLocks noChangeShapeType="1"/>
          </p:cNvSpPr>
          <p:nvPr/>
        </p:nvSpPr>
        <p:spPr bwMode="auto">
          <a:xfrm>
            <a:off x="6265460"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 name="Line 30"/>
          <p:cNvSpPr>
            <a:spLocks noChangeShapeType="1"/>
          </p:cNvSpPr>
          <p:nvPr/>
        </p:nvSpPr>
        <p:spPr bwMode="auto">
          <a:xfrm rot="10800000" flipH="1">
            <a:off x="641308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2" name="Line 31"/>
          <p:cNvSpPr>
            <a:spLocks noChangeShapeType="1"/>
          </p:cNvSpPr>
          <p:nvPr/>
        </p:nvSpPr>
        <p:spPr bwMode="auto">
          <a:xfrm rot="10800000">
            <a:off x="6668791"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3" name="Line 32"/>
          <p:cNvSpPr>
            <a:spLocks noChangeShapeType="1"/>
          </p:cNvSpPr>
          <p:nvPr/>
        </p:nvSpPr>
        <p:spPr bwMode="auto">
          <a:xfrm rot="10800000" flipH="1">
            <a:off x="692625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4" name="Line 33"/>
          <p:cNvSpPr>
            <a:spLocks noChangeShapeType="1"/>
          </p:cNvSpPr>
          <p:nvPr/>
        </p:nvSpPr>
        <p:spPr bwMode="auto">
          <a:xfrm rot="10800000">
            <a:off x="7181962"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5" name="Line 34"/>
          <p:cNvSpPr>
            <a:spLocks noChangeShapeType="1"/>
          </p:cNvSpPr>
          <p:nvPr/>
        </p:nvSpPr>
        <p:spPr bwMode="auto">
          <a:xfrm>
            <a:off x="7594080"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7" name="Line 35"/>
          <p:cNvSpPr>
            <a:spLocks noChangeShapeType="1"/>
          </p:cNvSpPr>
          <p:nvPr/>
        </p:nvSpPr>
        <p:spPr bwMode="auto">
          <a:xfrm rot="10800000" flipH="1">
            <a:off x="7446455"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8" name="Rectangle 36"/>
          <p:cNvSpPr>
            <a:spLocks noChangeArrowheads="1"/>
          </p:cNvSpPr>
          <p:nvPr/>
        </p:nvSpPr>
        <p:spPr bwMode="auto">
          <a:xfrm>
            <a:off x="7896358" y="1118284"/>
            <a:ext cx="449903" cy="710220"/>
          </a:xfrm>
          <a:prstGeom prst="rect">
            <a:avLst/>
          </a:prstGeom>
          <a:solidFill>
            <a:srgbClr val="FF0000"/>
          </a:solidFill>
          <a:ln w="25400">
            <a:solidFill>
              <a:schemeClr val="tx1"/>
            </a:solidFill>
            <a:miter lim="800000"/>
            <a:headEnd/>
            <a:tailEnd/>
          </a:ln>
        </p:spPr>
        <p:txBody>
          <a:bodyPr/>
          <a:lstStyle/>
          <a:p>
            <a:endParaRPr lang="en-US" dirty="0"/>
          </a:p>
        </p:txBody>
      </p:sp>
      <p:sp>
        <p:nvSpPr>
          <p:cNvPr id="29" name="Line 37"/>
          <p:cNvSpPr>
            <a:spLocks noChangeShapeType="1"/>
          </p:cNvSpPr>
          <p:nvPr/>
        </p:nvSpPr>
        <p:spPr bwMode="auto">
          <a:xfrm>
            <a:off x="7446455" y="752626"/>
            <a:ext cx="0" cy="1279802"/>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0" name="Line 38"/>
          <p:cNvSpPr>
            <a:spLocks noChangeShapeType="1"/>
          </p:cNvSpPr>
          <p:nvPr/>
        </p:nvSpPr>
        <p:spPr bwMode="auto">
          <a:xfrm flipH="1">
            <a:off x="7446455" y="949518"/>
            <a:ext cx="681885" cy="0"/>
          </a:xfrm>
          <a:prstGeom prst="line">
            <a:avLst/>
          </a:prstGeom>
          <a:noFill/>
          <a:ln w="254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dirty="0"/>
          </a:p>
        </p:txBody>
      </p:sp>
      <p:graphicFrame>
        <p:nvGraphicFramePr>
          <p:cNvPr id="31" name="Object 2"/>
          <p:cNvGraphicFramePr>
            <a:graphicFrameLocks noChangeAspect="1"/>
          </p:cNvGraphicFramePr>
          <p:nvPr>
            <p:extLst>
              <p:ext uri="{D42A27DB-BD31-4B8C-83A1-F6EECF244321}">
                <p14:modId xmlns:p14="http://schemas.microsoft.com/office/powerpoint/2010/main" val="3925230805"/>
              </p:ext>
            </p:extLst>
          </p:nvPr>
        </p:nvGraphicFramePr>
        <p:xfrm>
          <a:off x="7769823" y="745594"/>
          <a:ext cx="166077" cy="166128"/>
        </p:xfrm>
        <a:graphic>
          <a:graphicData uri="http://schemas.openxmlformats.org/presentationml/2006/ole">
            <mc:AlternateContent xmlns:mc="http://schemas.openxmlformats.org/markup-compatibility/2006">
              <mc:Choice xmlns:v="urn:schemas-microsoft-com:vml" Requires="v">
                <p:oleObj spid="_x0000_s331603" name="Equation" r:id="rId3" imgW="127000" imgH="127000" progId="Equation.DSMT4">
                  <p:embed/>
                </p:oleObj>
              </mc:Choice>
              <mc:Fallback>
                <p:oleObj name="Equation" r:id="rId3" imgW="1270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823" y="745594"/>
                        <a:ext cx="166077" cy="1661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 name="Object 3"/>
          <p:cNvGraphicFramePr>
            <a:graphicFrameLocks noChangeAspect="1"/>
          </p:cNvGraphicFramePr>
          <p:nvPr>
            <p:extLst>
              <p:ext uri="{D42A27DB-BD31-4B8C-83A1-F6EECF244321}">
                <p14:modId xmlns:p14="http://schemas.microsoft.com/office/powerpoint/2010/main" val="1767209824"/>
              </p:ext>
            </p:extLst>
          </p:nvPr>
        </p:nvGraphicFramePr>
        <p:xfrm>
          <a:off x="7142163" y="2020888"/>
          <a:ext cx="1860550" cy="265112"/>
        </p:xfrm>
        <a:graphic>
          <a:graphicData uri="http://schemas.openxmlformats.org/presentationml/2006/ole">
            <mc:AlternateContent xmlns:mc="http://schemas.openxmlformats.org/markup-compatibility/2006">
              <mc:Choice xmlns:v="urn:schemas-microsoft-com:vml" Requires="v">
                <p:oleObj spid="_x0000_s331604" name="Equation" r:id="rId5" imgW="1422400" imgH="203200" progId="Equation.DSMT4">
                  <p:embed/>
                </p:oleObj>
              </mc:Choice>
              <mc:Fallback>
                <p:oleObj name="Equation" r:id="rId5" imgW="1422400" imgH="203200" progId="Equation.DSMT4">
                  <p:embed/>
                  <p:pic>
                    <p:nvPicPr>
                      <p:cNvPr id="0" name=""/>
                      <p:cNvPicPr>
                        <a:picLocks noChangeAspect="1" noChangeArrowheads="1"/>
                      </p:cNvPicPr>
                      <p:nvPr/>
                    </p:nvPicPr>
                    <p:blipFill>
                      <a:blip r:embed="rId6"/>
                      <a:srcRect/>
                      <a:stretch>
                        <a:fillRect/>
                      </a:stretch>
                    </p:blipFill>
                    <p:spPr bwMode="auto">
                      <a:xfrm>
                        <a:off x="7142163" y="2020888"/>
                        <a:ext cx="1860550"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 name="TextBox 33"/>
          <p:cNvSpPr txBox="1"/>
          <p:nvPr/>
        </p:nvSpPr>
        <p:spPr>
          <a:xfrm>
            <a:off x="205872" y="2498328"/>
            <a:ext cx="8684297" cy="1015663"/>
          </a:xfrm>
          <a:prstGeom prst="rect">
            <a:avLst/>
          </a:prstGeom>
          <a:noFill/>
        </p:spPr>
        <p:txBody>
          <a:bodyPr wrap="square" rtlCol="0">
            <a:spAutoFit/>
          </a:bodyPr>
          <a:lstStyle/>
          <a:p>
            <a:r>
              <a:rPr lang="en-US" sz="2000" dirty="0">
                <a:solidFill>
                  <a:srgbClr val="000000"/>
                </a:solidFill>
                <a:latin typeface="Times New Roman"/>
                <a:cs typeface="Times New Roman"/>
              </a:rPr>
              <a:t>required to elongate or compress the spring . . . a big spring constant means a stiff spring—and </a:t>
            </a:r>
            <a:r>
              <a:rPr lang="en-US" sz="2000" i="1" dirty="0">
                <a:solidFill>
                  <a:srgbClr val="FF0000"/>
                </a:solidFill>
                <a:latin typeface="Times New Roman"/>
                <a:cs typeface="Times New Roman"/>
              </a:rPr>
              <a:t>x</a:t>
            </a:r>
            <a:r>
              <a:rPr lang="en-US" sz="2000" dirty="0">
                <a:solidFill>
                  <a:srgbClr val="000000"/>
                </a:solidFill>
                <a:latin typeface="Times New Roman"/>
                <a:cs typeface="Times New Roman"/>
              </a:rPr>
              <a:t> is the </a:t>
            </a:r>
            <a:r>
              <a:rPr lang="en-US" sz="2000" dirty="0">
                <a:solidFill>
                  <a:srgbClr val="0000FF"/>
                </a:solidFill>
                <a:latin typeface="Times New Roman"/>
                <a:cs typeface="Times New Roman"/>
              </a:rPr>
              <a:t>displacement </a:t>
            </a:r>
            <a:r>
              <a:rPr lang="en-US" sz="2000" dirty="0">
                <a:solidFill>
                  <a:srgbClr val="000000"/>
                </a:solidFill>
                <a:latin typeface="Times New Roman"/>
                <a:cs typeface="Times New Roman"/>
              </a:rPr>
              <a:t>of the spring </a:t>
            </a:r>
            <a:r>
              <a:rPr lang="en-US" sz="2000" dirty="0">
                <a:solidFill>
                  <a:srgbClr val="0000FF"/>
                </a:solidFill>
                <a:latin typeface="Times New Roman"/>
                <a:cs typeface="Times New Roman"/>
              </a:rPr>
              <a:t>from</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equilibrium</a:t>
            </a:r>
            <a:r>
              <a:rPr lang="en-US" sz="2000" dirty="0">
                <a:solidFill>
                  <a:srgbClr val="000000"/>
                </a:solidFill>
                <a:latin typeface="Times New Roman"/>
                <a:cs typeface="Times New Roman"/>
              </a:rPr>
              <a:t> position.  In the case of a spring, equilibrium is where the spring force is ZERO.  </a:t>
            </a:r>
            <a:endParaRPr lang="en-US" sz="2400" dirty="0">
              <a:latin typeface="Apple Chancery"/>
              <a:cs typeface="Apple Chancery"/>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84007500"/>
              </p:ext>
            </p:extLst>
          </p:nvPr>
        </p:nvGraphicFramePr>
        <p:xfrm>
          <a:off x="1531938" y="4746625"/>
          <a:ext cx="5692775" cy="1566863"/>
        </p:xfrm>
        <a:graphic>
          <a:graphicData uri="http://schemas.openxmlformats.org/presentationml/2006/ole">
            <mc:AlternateContent xmlns:mc="http://schemas.openxmlformats.org/markup-compatibility/2006">
              <mc:Choice xmlns:v="urn:schemas-microsoft-com:vml" Requires="v">
                <p:oleObj spid="_x0000_s331605" name="Equation" r:id="rId7" imgW="3517900" imgH="977900" progId="Equation.DSMT4">
                  <p:embed/>
                </p:oleObj>
              </mc:Choice>
              <mc:Fallback>
                <p:oleObj name="Equation" r:id="rId7" imgW="3517900" imgH="977900" progId="Equation.DSMT4">
                  <p:embed/>
                  <p:pic>
                    <p:nvPicPr>
                      <p:cNvPr id="0" name=""/>
                      <p:cNvPicPr/>
                      <p:nvPr/>
                    </p:nvPicPr>
                    <p:blipFill>
                      <a:blip r:embed="rId8"/>
                      <a:stretch>
                        <a:fillRect/>
                      </a:stretch>
                    </p:blipFill>
                    <p:spPr>
                      <a:xfrm>
                        <a:off x="1531938" y="4746625"/>
                        <a:ext cx="5692775" cy="1566863"/>
                      </a:xfrm>
                      <a:prstGeom prst="rect">
                        <a:avLst/>
                      </a:prstGeom>
                    </p:spPr>
                  </p:pic>
                </p:oleObj>
              </mc:Fallback>
            </mc:AlternateContent>
          </a:graphicData>
        </a:graphic>
      </p:graphicFrame>
      <p:cxnSp>
        <p:nvCxnSpPr>
          <p:cNvPr id="36" name="Straight Connector 35"/>
          <p:cNvCxnSpPr/>
          <p:nvPr/>
        </p:nvCxnSpPr>
        <p:spPr>
          <a:xfrm flipV="1">
            <a:off x="3195637" y="5270500"/>
            <a:ext cx="474663" cy="470694"/>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57685685"/>
              </p:ext>
            </p:extLst>
          </p:nvPr>
        </p:nvGraphicFramePr>
        <p:xfrm>
          <a:off x="3670300" y="5080000"/>
          <a:ext cx="298450" cy="190500"/>
        </p:xfrm>
        <a:graphic>
          <a:graphicData uri="http://schemas.openxmlformats.org/presentationml/2006/ole">
            <mc:AlternateContent xmlns:mc="http://schemas.openxmlformats.org/markup-compatibility/2006">
              <mc:Choice xmlns:v="urn:schemas-microsoft-com:vml" Requires="v">
                <p:oleObj spid="_x0000_s331606" name="Equation" r:id="rId9" imgW="241300" imgH="152400" progId="Equation.DSMT4">
                  <p:embed/>
                </p:oleObj>
              </mc:Choice>
              <mc:Fallback>
                <p:oleObj name="Equation" r:id="rId9" imgW="241300" imgH="152400" progId="Equation.DSMT4">
                  <p:embed/>
                  <p:pic>
                    <p:nvPicPr>
                      <p:cNvPr id="0" name=""/>
                      <p:cNvPicPr/>
                      <p:nvPr/>
                    </p:nvPicPr>
                    <p:blipFill>
                      <a:blip r:embed="rId10"/>
                      <a:stretch>
                        <a:fillRect/>
                      </a:stretch>
                    </p:blipFill>
                    <p:spPr>
                      <a:xfrm>
                        <a:off x="3670300" y="5080000"/>
                        <a:ext cx="298450" cy="19050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3938494150"/>
              </p:ext>
            </p:extLst>
          </p:nvPr>
        </p:nvGraphicFramePr>
        <p:xfrm>
          <a:off x="1979613" y="1517650"/>
          <a:ext cx="1027112" cy="387350"/>
        </p:xfrm>
        <a:graphic>
          <a:graphicData uri="http://schemas.openxmlformats.org/presentationml/2006/ole">
            <mc:AlternateContent xmlns:mc="http://schemas.openxmlformats.org/markup-compatibility/2006">
              <mc:Choice xmlns:v="urn:schemas-microsoft-com:vml" Requires="v">
                <p:oleObj spid="_x0000_s331607" name="Equation" r:id="rId11" imgW="635000" imgH="241300" progId="Equation.DSMT4">
                  <p:embed/>
                </p:oleObj>
              </mc:Choice>
              <mc:Fallback>
                <p:oleObj name="Equation" r:id="rId11" imgW="635000" imgH="241300" progId="Equation.DSMT4">
                  <p:embed/>
                  <p:pic>
                    <p:nvPicPr>
                      <p:cNvPr id="0" name=""/>
                      <p:cNvPicPr/>
                      <p:nvPr/>
                    </p:nvPicPr>
                    <p:blipFill>
                      <a:blip r:embed="rId12"/>
                      <a:stretch>
                        <a:fillRect/>
                      </a:stretch>
                    </p:blipFill>
                    <p:spPr>
                      <a:xfrm>
                        <a:off x="1979613" y="1517650"/>
                        <a:ext cx="1027112" cy="387350"/>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970076823"/>
              </p:ext>
            </p:extLst>
          </p:nvPr>
        </p:nvGraphicFramePr>
        <p:xfrm>
          <a:off x="946149" y="1952626"/>
          <a:ext cx="286215" cy="349250"/>
        </p:xfrm>
        <a:graphic>
          <a:graphicData uri="http://schemas.openxmlformats.org/presentationml/2006/ole">
            <mc:AlternateContent xmlns:mc="http://schemas.openxmlformats.org/markup-compatibility/2006">
              <mc:Choice xmlns:v="urn:schemas-microsoft-com:vml" Requires="v">
                <p:oleObj spid="_x0000_s331608" name="Equation" r:id="rId13" imgW="165100" imgH="203200" progId="Equation.DSMT4">
                  <p:embed/>
                </p:oleObj>
              </mc:Choice>
              <mc:Fallback>
                <p:oleObj name="Equation" r:id="rId13" imgW="165100" imgH="203200" progId="Equation.DSMT4">
                  <p:embed/>
                  <p:pic>
                    <p:nvPicPr>
                      <p:cNvPr id="0" name=""/>
                      <p:cNvPicPr/>
                      <p:nvPr/>
                    </p:nvPicPr>
                    <p:blipFill>
                      <a:blip r:embed="rId14"/>
                      <a:stretch>
                        <a:fillRect/>
                      </a:stretch>
                    </p:blipFill>
                    <p:spPr>
                      <a:xfrm>
                        <a:off x="946149" y="1952626"/>
                        <a:ext cx="286215" cy="349250"/>
                      </a:xfrm>
                      <a:prstGeom prst="rect">
                        <a:avLst/>
                      </a:prstGeom>
                    </p:spPr>
                  </p:pic>
                </p:oleObj>
              </mc:Fallback>
            </mc:AlternateContent>
          </a:graphicData>
        </a:graphic>
      </p:graphicFrame>
      <p:graphicFrame>
        <p:nvGraphicFramePr>
          <p:cNvPr id="41" name="Object 3"/>
          <p:cNvGraphicFramePr>
            <a:graphicFrameLocks noChangeAspect="1"/>
          </p:cNvGraphicFramePr>
          <p:nvPr>
            <p:extLst>
              <p:ext uri="{D42A27DB-BD31-4B8C-83A1-F6EECF244321}">
                <p14:modId xmlns:p14="http://schemas.microsoft.com/office/powerpoint/2010/main" val="1858573214"/>
              </p:ext>
            </p:extLst>
          </p:nvPr>
        </p:nvGraphicFramePr>
        <p:xfrm>
          <a:off x="6591300" y="1054100"/>
          <a:ext cx="215900" cy="263525"/>
        </p:xfrm>
        <a:graphic>
          <a:graphicData uri="http://schemas.openxmlformats.org/presentationml/2006/ole">
            <mc:AlternateContent xmlns:mc="http://schemas.openxmlformats.org/markup-compatibility/2006">
              <mc:Choice xmlns:v="urn:schemas-microsoft-com:vml" Requires="v">
                <p:oleObj spid="_x0000_s331609" name="Equation" r:id="rId15" imgW="165100" imgH="203200" progId="Equation.DSMT4">
                  <p:embed/>
                </p:oleObj>
              </mc:Choice>
              <mc:Fallback>
                <p:oleObj name="Equation" r:id="rId15" imgW="165100" imgH="203200" progId="Equation.DSMT4">
                  <p:embed/>
                  <p:pic>
                    <p:nvPicPr>
                      <p:cNvPr id="0" name=""/>
                      <p:cNvPicPr>
                        <a:picLocks noChangeAspect="1" noChangeArrowheads="1"/>
                      </p:cNvPicPr>
                      <p:nvPr/>
                    </p:nvPicPr>
                    <p:blipFill>
                      <a:blip r:embed="rId16"/>
                      <a:srcRect/>
                      <a:stretch>
                        <a:fillRect/>
                      </a:stretch>
                    </p:blipFill>
                    <p:spPr bwMode="auto">
                      <a:xfrm>
                        <a:off x="6591300" y="1054100"/>
                        <a:ext cx="215900"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09287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48.)</a:t>
            </a:r>
          </a:p>
        </p:txBody>
      </p:sp>
      <p:sp>
        <p:nvSpPr>
          <p:cNvPr id="38" name="TextBox 37"/>
          <p:cNvSpPr txBox="1"/>
          <p:nvPr/>
        </p:nvSpPr>
        <p:spPr>
          <a:xfrm>
            <a:off x="205873" y="686831"/>
            <a:ext cx="4988428" cy="830997"/>
          </a:xfrm>
          <a:prstGeom prst="rect">
            <a:avLst/>
          </a:prstGeom>
          <a:noFill/>
        </p:spPr>
        <p:txBody>
          <a:bodyPr wrap="square" rtlCol="0">
            <a:spAutoFit/>
          </a:bodyPr>
          <a:lstStyle/>
          <a:p>
            <a:r>
              <a:rPr lang="en-US" sz="2800">
                <a:solidFill>
                  <a:srgbClr val="FF0000"/>
                </a:solidFill>
                <a:latin typeface="Apple Chancery"/>
                <a:cs typeface="Apple Chancery"/>
              </a:rPr>
              <a:t>Doing: </a:t>
            </a:r>
            <a:r>
              <a:rPr lang="en-US" sz="2000" dirty="0">
                <a:solidFill>
                  <a:srgbClr val="000000"/>
                </a:solidFill>
                <a:latin typeface="Times New Roman"/>
                <a:cs typeface="Times New Roman"/>
              </a:rPr>
              <a:t>the integral yields a potential energy function for an ideal spring of:</a:t>
            </a:r>
            <a:endParaRPr lang="en-US" sz="2400" dirty="0">
              <a:latin typeface="Apple Chancery"/>
              <a:cs typeface="Apple Chancery"/>
            </a:endParaRPr>
          </a:p>
        </p:txBody>
      </p:sp>
      <p:sp>
        <p:nvSpPr>
          <p:cNvPr id="12" name="Line 26"/>
          <p:cNvSpPr>
            <a:spLocks noChangeShapeType="1"/>
          </p:cNvSpPr>
          <p:nvPr/>
        </p:nvSpPr>
        <p:spPr bwMode="auto">
          <a:xfrm rot="10800000" flipH="1">
            <a:off x="5194299" y="1825564"/>
            <a:ext cx="3695871" cy="3017"/>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13" name="AutoShape 27"/>
          <p:cNvSpPr>
            <a:spLocks noChangeArrowheads="1"/>
          </p:cNvSpPr>
          <p:nvPr/>
        </p:nvSpPr>
        <p:spPr bwMode="auto">
          <a:xfrm rot="16209368">
            <a:off x="5260101" y="1124544"/>
            <a:ext cx="703188" cy="702974"/>
          </a:xfrm>
          <a:prstGeom prst="rtTriangle">
            <a:avLst/>
          </a:prstGeom>
          <a:solidFill>
            <a:srgbClr val="0000FF"/>
          </a:solidFill>
          <a:ln w="25400">
            <a:solidFill>
              <a:schemeClr val="tx1"/>
            </a:solidFill>
            <a:miter lim="800000"/>
            <a:headEnd/>
            <a:tailEnd/>
          </a:ln>
        </p:spPr>
        <p:txBody>
          <a:bodyPr/>
          <a:lstStyle/>
          <a:p>
            <a:endParaRPr lang="en-US" dirty="0"/>
          </a:p>
        </p:txBody>
      </p:sp>
      <p:sp>
        <p:nvSpPr>
          <p:cNvPr id="19" name="Line 28"/>
          <p:cNvSpPr>
            <a:spLocks noChangeShapeType="1"/>
          </p:cNvSpPr>
          <p:nvPr/>
        </p:nvSpPr>
        <p:spPr bwMode="auto">
          <a:xfrm>
            <a:off x="5956152"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0" name="Line 29"/>
          <p:cNvSpPr>
            <a:spLocks noChangeShapeType="1"/>
          </p:cNvSpPr>
          <p:nvPr/>
        </p:nvSpPr>
        <p:spPr bwMode="auto">
          <a:xfrm>
            <a:off x="6265460"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1" name="Line 30"/>
          <p:cNvSpPr>
            <a:spLocks noChangeShapeType="1"/>
          </p:cNvSpPr>
          <p:nvPr/>
        </p:nvSpPr>
        <p:spPr bwMode="auto">
          <a:xfrm rot="10800000" flipH="1">
            <a:off x="641308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2" name="Line 31"/>
          <p:cNvSpPr>
            <a:spLocks noChangeShapeType="1"/>
          </p:cNvSpPr>
          <p:nvPr/>
        </p:nvSpPr>
        <p:spPr bwMode="auto">
          <a:xfrm rot="10800000">
            <a:off x="6668791"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3" name="Line 32"/>
          <p:cNvSpPr>
            <a:spLocks noChangeShapeType="1"/>
          </p:cNvSpPr>
          <p:nvPr/>
        </p:nvSpPr>
        <p:spPr bwMode="auto">
          <a:xfrm rot="10800000" flipH="1">
            <a:off x="692625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4" name="Line 33"/>
          <p:cNvSpPr>
            <a:spLocks noChangeShapeType="1"/>
          </p:cNvSpPr>
          <p:nvPr/>
        </p:nvSpPr>
        <p:spPr bwMode="auto">
          <a:xfrm rot="10800000">
            <a:off x="7181962"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5" name="Line 34"/>
          <p:cNvSpPr>
            <a:spLocks noChangeShapeType="1"/>
          </p:cNvSpPr>
          <p:nvPr/>
        </p:nvSpPr>
        <p:spPr bwMode="auto">
          <a:xfrm>
            <a:off x="7594080"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7" name="Line 35"/>
          <p:cNvSpPr>
            <a:spLocks noChangeShapeType="1"/>
          </p:cNvSpPr>
          <p:nvPr/>
        </p:nvSpPr>
        <p:spPr bwMode="auto">
          <a:xfrm rot="10800000" flipH="1">
            <a:off x="7446455"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28" name="Rectangle 36"/>
          <p:cNvSpPr>
            <a:spLocks noChangeArrowheads="1"/>
          </p:cNvSpPr>
          <p:nvPr/>
        </p:nvSpPr>
        <p:spPr bwMode="auto">
          <a:xfrm>
            <a:off x="7896358" y="1118284"/>
            <a:ext cx="449903" cy="710220"/>
          </a:xfrm>
          <a:prstGeom prst="rect">
            <a:avLst/>
          </a:prstGeom>
          <a:solidFill>
            <a:srgbClr val="FF0000"/>
          </a:solidFill>
          <a:ln w="25400">
            <a:solidFill>
              <a:schemeClr val="tx1"/>
            </a:solidFill>
            <a:miter lim="800000"/>
            <a:headEnd/>
            <a:tailEnd/>
          </a:ln>
        </p:spPr>
        <p:txBody>
          <a:bodyPr/>
          <a:lstStyle/>
          <a:p>
            <a:endParaRPr lang="en-US" dirty="0"/>
          </a:p>
        </p:txBody>
      </p:sp>
      <p:sp>
        <p:nvSpPr>
          <p:cNvPr id="29" name="Line 37"/>
          <p:cNvSpPr>
            <a:spLocks noChangeShapeType="1"/>
          </p:cNvSpPr>
          <p:nvPr/>
        </p:nvSpPr>
        <p:spPr bwMode="auto">
          <a:xfrm>
            <a:off x="7446455" y="752626"/>
            <a:ext cx="0" cy="1279802"/>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p>
        </p:txBody>
      </p:sp>
      <p:sp>
        <p:nvSpPr>
          <p:cNvPr id="30" name="Line 38"/>
          <p:cNvSpPr>
            <a:spLocks noChangeShapeType="1"/>
          </p:cNvSpPr>
          <p:nvPr/>
        </p:nvSpPr>
        <p:spPr bwMode="auto">
          <a:xfrm flipH="1">
            <a:off x="7446455" y="949518"/>
            <a:ext cx="681885" cy="0"/>
          </a:xfrm>
          <a:prstGeom prst="line">
            <a:avLst/>
          </a:prstGeom>
          <a:noFill/>
          <a:ln w="254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dirty="0"/>
          </a:p>
        </p:txBody>
      </p:sp>
      <p:graphicFrame>
        <p:nvGraphicFramePr>
          <p:cNvPr id="31" name="Object 2"/>
          <p:cNvGraphicFramePr>
            <a:graphicFrameLocks noChangeAspect="1"/>
          </p:cNvGraphicFramePr>
          <p:nvPr>
            <p:extLst>
              <p:ext uri="{D42A27DB-BD31-4B8C-83A1-F6EECF244321}">
                <p14:modId xmlns:p14="http://schemas.microsoft.com/office/powerpoint/2010/main" val="3775127196"/>
              </p:ext>
            </p:extLst>
          </p:nvPr>
        </p:nvGraphicFramePr>
        <p:xfrm>
          <a:off x="7769823" y="745594"/>
          <a:ext cx="166077" cy="166128"/>
        </p:xfrm>
        <a:graphic>
          <a:graphicData uri="http://schemas.openxmlformats.org/presentationml/2006/ole">
            <mc:AlternateContent xmlns:mc="http://schemas.openxmlformats.org/markup-compatibility/2006">
              <mc:Choice xmlns:v="urn:schemas-microsoft-com:vml" Requires="v">
                <p:oleObj spid="_x0000_s332380" name="Equation" r:id="rId3" imgW="127000" imgH="127000" progId="Equation.DSMT4">
                  <p:embed/>
                </p:oleObj>
              </mc:Choice>
              <mc:Fallback>
                <p:oleObj name="Equation" r:id="rId3" imgW="1270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823" y="745594"/>
                        <a:ext cx="166077" cy="1661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 name="Object 3"/>
          <p:cNvGraphicFramePr>
            <a:graphicFrameLocks noChangeAspect="1"/>
          </p:cNvGraphicFramePr>
          <p:nvPr>
            <p:extLst>
              <p:ext uri="{D42A27DB-BD31-4B8C-83A1-F6EECF244321}">
                <p14:modId xmlns:p14="http://schemas.microsoft.com/office/powerpoint/2010/main" val="1925853039"/>
              </p:ext>
            </p:extLst>
          </p:nvPr>
        </p:nvGraphicFramePr>
        <p:xfrm>
          <a:off x="7142163" y="2020888"/>
          <a:ext cx="1860550" cy="265112"/>
        </p:xfrm>
        <a:graphic>
          <a:graphicData uri="http://schemas.openxmlformats.org/presentationml/2006/ole">
            <mc:AlternateContent xmlns:mc="http://schemas.openxmlformats.org/markup-compatibility/2006">
              <mc:Choice xmlns:v="urn:schemas-microsoft-com:vml" Requires="v">
                <p:oleObj spid="_x0000_s332381" name="Equation" r:id="rId5" imgW="1422400" imgH="203200" progId="Equation.DSMT4">
                  <p:embed/>
                </p:oleObj>
              </mc:Choice>
              <mc:Fallback>
                <p:oleObj name="Equation" r:id="rId5" imgW="1422400" imgH="203200" progId="Equation.DSMT4">
                  <p:embed/>
                  <p:pic>
                    <p:nvPicPr>
                      <p:cNvPr id="0" name=""/>
                      <p:cNvPicPr>
                        <a:picLocks noChangeAspect="1" noChangeArrowheads="1"/>
                      </p:cNvPicPr>
                      <p:nvPr/>
                    </p:nvPicPr>
                    <p:blipFill>
                      <a:blip r:embed="rId6"/>
                      <a:srcRect/>
                      <a:stretch>
                        <a:fillRect/>
                      </a:stretch>
                    </p:blipFill>
                    <p:spPr bwMode="auto">
                      <a:xfrm>
                        <a:off x="7142163" y="2020888"/>
                        <a:ext cx="1860550"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 name="TextBox 33"/>
          <p:cNvSpPr txBox="1"/>
          <p:nvPr/>
        </p:nvSpPr>
        <p:spPr>
          <a:xfrm>
            <a:off x="205874" y="2887259"/>
            <a:ext cx="8684297" cy="1323439"/>
          </a:xfrm>
          <a:prstGeom prst="rect">
            <a:avLst/>
          </a:prstGeom>
          <a:noFill/>
        </p:spPr>
        <p:txBody>
          <a:bodyPr wrap="square" rtlCol="0">
            <a:spAutoFit/>
          </a:bodyPr>
          <a:lstStyle/>
          <a:p>
            <a:r>
              <a:rPr lang="en-US" sz="2000" dirty="0">
                <a:solidFill>
                  <a:srgbClr val="000000"/>
                </a:solidFill>
                <a:latin typeface="Times New Roman"/>
                <a:cs typeface="Times New Roman"/>
              </a:rPr>
              <a:t>You would use this as you would any other potential energy function: </a:t>
            </a:r>
          </a:p>
          <a:p>
            <a:endParaRPr lang="en-US" sz="2000" dirty="0">
              <a:solidFill>
                <a:srgbClr val="000000"/>
              </a:solidFill>
              <a:latin typeface="Times New Roman"/>
              <a:cs typeface="Times New Roman"/>
            </a:endParaRPr>
          </a:p>
          <a:p>
            <a:r>
              <a:rPr lang="en-US" sz="2000" dirty="0">
                <a:solidFill>
                  <a:srgbClr val="FF0000"/>
                </a:solidFill>
                <a:latin typeface="Times New Roman"/>
                <a:cs typeface="Times New Roman"/>
              </a:rPr>
              <a:t>Example</a:t>
            </a:r>
            <a:r>
              <a:rPr lang="en-US" sz="2000" dirty="0">
                <a:solidFill>
                  <a:srgbClr val="000000"/>
                </a:solidFill>
                <a:latin typeface="Times New Roman"/>
                <a:cs typeface="Times New Roman"/>
              </a:rPr>
              <a:t>: Determine how much work the spring does to the mass as the spring moves the mass from </a:t>
            </a:r>
            <a:r>
              <a:rPr lang="en-US" sz="2000" dirty="0">
                <a:solidFill>
                  <a:srgbClr val="FF0000"/>
                </a:solidFill>
                <a:latin typeface="Times New Roman"/>
                <a:cs typeface="Times New Roman"/>
              </a:rPr>
              <a:t>A/2</a:t>
            </a:r>
            <a:r>
              <a:rPr lang="en-US" sz="2000" dirty="0">
                <a:solidFill>
                  <a:srgbClr val="000000"/>
                </a:solidFill>
                <a:latin typeface="Times New Roman"/>
                <a:cs typeface="Times New Roman"/>
              </a:rPr>
              <a:t> to </a:t>
            </a:r>
            <a:r>
              <a:rPr lang="en-US" sz="2000" dirty="0">
                <a:solidFill>
                  <a:srgbClr val="0000FF"/>
                </a:solidFill>
                <a:latin typeface="Times New Roman"/>
                <a:cs typeface="Times New Roman"/>
              </a:rPr>
              <a:t>–A/4</a:t>
            </a:r>
            <a:r>
              <a:rPr lang="en-US" sz="2000" dirty="0">
                <a:solidFill>
                  <a:srgbClr val="000000"/>
                </a:solidFill>
                <a:latin typeface="Times New Roman"/>
                <a:cs typeface="Times New Roman"/>
              </a:rPr>
              <a:t>, where A is the maximum displacement.</a:t>
            </a:r>
            <a:endParaRPr lang="en-US" sz="2400" dirty="0">
              <a:latin typeface="Apple Chancery"/>
              <a:cs typeface="Apple Chancery"/>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2152250253"/>
              </p:ext>
            </p:extLst>
          </p:nvPr>
        </p:nvGraphicFramePr>
        <p:xfrm>
          <a:off x="1638300" y="1631950"/>
          <a:ext cx="1973263" cy="1181100"/>
        </p:xfrm>
        <a:graphic>
          <a:graphicData uri="http://schemas.openxmlformats.org/presentationml/2006/ole">
            <mc:AlternateContent xmlns:mc="http://schemas.openxmlformats.org/markup-compatibility/2006">
              <mc:Choice xmlns:v="urn:schemas-microsoft-com:vml" Requires="v">
                <p:oleObj spid="_x0000_s332382" name="Equation" r:id="rId7" imgW="1219200" imgH="736600" progId="Equation.DSMT4">
                  <p:embed/>
                </p:oleObj>
              </mc:Choice>
              <mc:Fallback>
                <p:oleObj name="Equation" r:id="rId7" imgW="1219200" imgH="736600" progId="Equation.DSMT4">
                  <p:embed/>
                  <p:pic>
                    <p:nvPicPr>
                      <p:cNvPr id="0" name=""/>
                      <p:cNvPicPr/>
                      <p:nvPr/>
                    </p:nvPicPr>
                    <p:blipFill>
                      <a:blip r:embed="rId8"/>
                      <a:stretch>
                        <a:fillRect/>
                      </a:stretch>
                    </p:blipFill>
                    <p:spPr>
                      <a:xfrm>
                        <a:off x="1638300" y="1631950"/>
                        <a:ext cx="1973263" cy="1181100"/>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1295093109"/>
              </p:ext>
            </p:extLst>
          </p:nvPr>
        </p:nvGraphicFramePr>
        <p:xfrm>
          <a:off x="2124075" y="4487863"/>
          <a:ext cx="3929063" cy="2051050"/>
        </p:xfrm>
        <a:graphic>
          <a:graphicData uri="http://schemas.openxmlformats.org/presentationml/2006/ole">
            <mc:AlternateContent xmlns:mc="http://schemas.openxmlformats.org/markup-compatibility/2006">
              <mc:Choice xmlns:v="urn:schemas-microsoft-com:vml" Requires="v">
                <p:oleObj spid="_x0000_s332383" name="Equation" r:id="rId9" imgW="2260600" imgH="1181100" progId="Equation.DSMT4">
                  <p:embed/>
                </p:oleObj>
              </mc:Choice>
              <mc:Fallback>
                <p:oleObj name="Equation" r:id="rId9" imgW="2260600" imgH="1181100" progId="Equation.DSMT4">
                  <p:embed/>
                  <p:pic>
                    <p:nvPicPr>
                      <p:cNvPr id="0" name=""/>
                      <p:cNvPicPr/>
                      <p:nvPr/>
                    </p:nvPicPr>
                    <p:blipFill>
                      <a:blip r:embed="rId10"/>
                      <a:stretch>
                        <a:fillRect/>
                      </a:stretch>
                    </p:blipFill>
                    <p:spPr>
                      <a:xfrm>
                        <a:off x="2124075" y="4487863"/>
                        <a:ext cx="3929063" cy="2051050"/>
                      </a:xfrm>
                      <a:prstGeom prst="rect">
                        <a:avLst/>
                      </a:prstGeom>
                    </p:spPr>
                  </p:pic>
                </p:oleObj>
              </mc:Fallback>
            </mc:AlternateContent>
          </a:graphicData>
        </a:graphic>
      </p:graphicFrame>
      <p:graphicFrame>
        <p:nvGraphicFramePr>
          <p:cNvPr id="40" name="Object 3"/>
          <p:cNvGraphicFramePr>
            <a:graphicFrameLocks noChangeAspect="1"/>
          </p:cNvGraphicFramePr>
          <p:nvPr>
            <p:extLst>
              <p:ext uri="{D42A27DB-BD31-4B8C-83A1-F6EECF244321}">
                <p14:modId xmlns:p14="http://schemas.microsoft.com/office/powerpoint/2010/main" val="1858573214"/>
              </p:ext>
            </p:extLst>
          </p:nvPr>
        </p:nvGraphicFramePr>
        <p:xfrm>
          <a:off x="6591300" y="1054100"/>
          <a:ext cx="215900" cy="263525"/>
        </p:xfrm>
        <a:graphic>
          <a:graphicData uri="http://schemas.openxmlformats.org/presentationml/2006/ole">
            <mc:AlternateContent xmlns:mc="http://schemas.openxmlformats.org/markup-compatibility/2006">
              <mc:Choice xmlns:v="urn:schemas-microsoft-com:vml" Requires="v">
                <p:oleObj spid="_x0000_s332384" name="Equation" r:id="rId11" imgW="165100" imgH="203200" progId="Equation.DSMT4">
                  <p:embed/>
                </p:oleObj>
              </mc:Choice>
              <mc:Fallback>
                <p:oleObj name="Equation" r:id="rId11" imgW="165100" imgH="203200" progId="Equation.DSMT4">
                  <p:embed/>
                  <p:pic>
                    <p:nvPicPr>
                      <p:cNvPr id="0" name=""/>
                      <p:cNvPicPr>
                        <a:picLocks noChangeAspect="1" noChangeArrowheads="1"/>
                      </p:cNvPicPr>
                      <p:nvPr/>
                    </p:nvPicPr>
                    <p:blipFill>
                      <a:blip r:embed="rId12"/>
                      <a:srcRect/>
                      <a:stretch>
                        <a:fillRect/>
                      </a:stretch>
                    </p:blipFill>
                    <p:spPr bwMode="auto">
                      <a:xfrm>
                        <a:off x="6591300" y="1054100"/>
                        <a:ext cx="215900"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3193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769441"/>
          </a:xfrm>
          <a:prstGeom prst="rect">
            <a:avLst/>
          </a:prstGeom>
          <a:noFill/>
        </p:spPr>
        <p:txBody>
          <a:bodyPr wrap="square" rtlCol="0">
            <a:spAutoFit/>
          </a:bodyPr>
          <a:lstStyle/>
          <a:p>
            <a:pPr algn="ctr"/>
            <a:r>
              <a:rPr lang="en-US" sz="4400" dirty="0">
                <a:solidFill>
                  <a:srgbClr val="0000FF"/>
                </a:solidFill>
                <a:latin typeface="Apple Chancery"/>
                <a:cs typeface="Apple Chancery"/>
              </a:rPr>
              <a:t>Determination of Spring Constant</a:t>
            </a:r>
            <a:endParaRPr lang="en-US" sz="32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49.)</a:t>
            </a:r>
          </a:p>
        </p:txBody>
      </p:sp>
      <p:sp>
        <p:nvSpPr>
          <p:cNvPr id="38" name="TextBox 37"/>
          <p:cNvSpPr txBox="1"/>
          <p:nvPr/>
        </p:nvSpPr>
        <p:spPr>
          <a:xfrm>
            <a:off x="275722" y="883860"/>
            <a:ext cx="8753977" cy="892552"/>
          </a:xfrm>
          <a:prstGeom prst="rect">
            <a:avLst/>
          </a:prstGeom>
          <a:noFill/>
        </p:spPr>
        <p:txBody>
          <a:bodyPr wrap="square" rtlCol="0">
            <a:spAutoFit/>
          </a:bodyPr>
          <a:lstStyle/>
          <a:p>
            <a:r>
              <a:rPr lang="en-US" sz="3200" dirty="0">
                <a:solidFill>
                  <a:srgbClr val="FF0000"/>
                </a:solidFill>
                <a:latin typeface="Apple Chancery"/>
                <a:cs typeface="Apple Chancery"/>
              </a:rPr>
              <a:t>Side note: </a:t>
            </a:r>
            <a:r>
              <a:rPr lang="en-US" sz="2000" dirty="0">
                <a:solidFill>
                  <a:srgbClr val="FF0000"/>
                </a:solidFill>
                <a:latin typeface="Times New Roman"/>
                <a:cs typeface="Times New Roman"/>
              </a:rPr>
              <a:t>How do you determine </a:t>
            </a:r>
            <a:r>
              <a:rPr lang="en-US" sz="2000" dirty="0">
                <a:solidFill>
                  <a:srgbClr val="000000"/>
                </a:solidFill>
                <a:latin typeface="Times New Roman"/>
                <a:cs typeface="Times New Roman"/>
              </a:rPr>
              <a:t>a </a:t>
            </a:r>
            <a:r>
              <a:rPr lang="en-US" sz="2000" i="1" dirty="0">
                <a:solidFill>
                  <a:srgbClr val="0000FF"/>
                </a:solidFill>
                <a:latin typeface="Times New Roman"/>
                <a:cs typeface="Times New Roman"/>
              </a:rPr>
              <a:t>spring constant</a:t>
            </a:r>
            <a:r>
              <a:rPr lang="en-US" sz="2000" dirty="0">
                <a:solidFill>
                  <a:srgbClr val="0000FF"/>
                </a:solidFill>
                <a:latin typeface="Times New Roman"/>
                <a:cs typeface="Times New Roman"/>
              </a:rPr>
              <a:t>?  </a:t>
            </a:r>
            <a:r>
              <a:rPr lang="en-US" sz="2000" dirty="0">
                <a:latin typeface="Times New Roman"/>
                <a:cs typeface="Times New Roman"/>
              </a:rPr>
              <a:t>(This is something you will need to be able to do in the future.)</a:t>
            </a:r>
            <a:endParaRPr lang="en-US" sz="2400" dirty="0">
              <a:latin typeface="Apple Chancery"/>
              <a:cs typeface="Apple Chancery"/>
            </a:endParaRPr>
          </a:p>
        </p:txBody>
      </p:sp>
      <p:sp>
        <p:nvSpPr>
          <p:cNvPr id="14" name="TextBox 13"/>
          <p:cNvSpPr txBox="1"/>
          <p:nvPr/>
        </p:nvSpPr>
        <p:spPr>
          <a:xfrm>
            <a:off x="275722" y="1912560"/>
            <a:ext cx="8753977" cy="1015663"/>
          </a:xfrm>
          <a:prstGeom prst="rect">
            <a:avLst/>
          </a:prstGeom>
          <a:noFill/>
        </p:spPr>
        <p:txBody>
          <a:bodyPr wrap="square" rtlCol="0">
            <a:spAutoFit/>
          </a:bodyPr>
          <a:lstStyle/>
          <a:p>
            <a:r>
              <a:rPr lang="en-US" sz="2000" dirty="0">
                <a:solidFill>
                  <a:srgbClr val="FF0000"/>
                </a:solidFill>
                <a:latin typeface="Apple Chancery"/>
                <a:cs typeface="Apple Chancery"/>
              </a:rPr>
              <a:t>The spring constant </a:t>
            </a:r>
            <a:r>
              <a:rPr lang="en-US" sz="2000" dirty="0">
                <a:solidFill>
                  <a:srgbClr val="000000"/>
                </a:solidFill>
                <a:latin typeface="Times New Roman"/>
                <a:cs typeface="Times New Roman"/>
              </a:rPr>
              <a:t>tells you how much </a:t>
            </a:r>
            <a:r>
              <a:rPr lang="en-US" sz="2000" dirty="0">
                <a:solidFill>
                  <a:srgbClr val="0000FF"/>
                </a:solidFill>
                <a:latin typeface="Times New Roman"/>
                <a:cs typeface="Times New Roman"/>
              </a:rPr>
              <a:t>force is required to elongate or depress a spring a given amount</a:t>
            </a:r>
            <a:r>
              <a:rPr lang="en-US" sz="2000" dirty="0">
                <a:solidFill>
                  <a:srgbClr val="000000"/>
                </a:solidFill>
                <a:latin typeface="Times New Roman"/>
                <a:cs typeface="Times New Roman"/>
              </a:rPr>
              <a:t>, so </a:t>
            </a:r>
            <a:r>
              <a:rPr lang="en-US" sz="2000" dirty="0">
                <a:solidFill>
                  <a:srgbClr val="008000"/>
                </a:solidFill>
                <a:latin typeface="Times New Roman"/>
                <a:cs typeface="Times New Roman"/>
              </a:rPr>
              <a:t>apply a force, measure the amount of elongation produced by the force and divide the one into the other</a:t>
            </a:r>
            <a:r>
              <a:rPr lang="en-US" sz="2000" dirty="0">
                <a:solidFill>
                  <a:srgbClr val="000000"/>
                </a:solidFill>
                <a:latin typeface="Times New Roman"/>
                <a:cs typeface="Times New Roman"/>
              </a:rPr>
              <a:t>.  That is:</a:t>
            </a:r>
            <a:endParaRPr lang="en-US" sz="2000" dirty="0">
              <a:latin typeface="Apple Chancery"/>
              <a:cs typeface="Apple Chancery"/>
            </a:endParaRPr>
          </a:p>
        </p:txBody>
      </p:sp>
      <p:sp>
        <p:nvSpPr>
          <p:cNvPr id="19" name="TextBox 18"/>
          <p:cNvSpPr txBox="1"/>
          <p:nvPr/>
        </p:nvSpPr>
        <p:spPr>
          <a:xfrm>
            <a:off x="644022" y="2931081"/>
            <a:ext cx="8169777" cy="1015663"/>
          </a:xfrm>
          <a:prstGeom prst="rect">
            <a:avLst/>
          </a:prstGeom>
          <a:noFill/>
        </p:spPr>
        <p:txBody>
          <a:bodyPr wrap="square" rtlCol="0">
            <a:spAutoFit/>
          </a:bodyPr>
          <a:lstStyle/>
          <a:p>
            <a:r>
              <a:rPr lang="en-US" sz="2000" dirty="0">
                <a:solidFill>
                  <a:srgbClr val="FF0000"/>
                </a:solidFill>
                <a:latin typeface="Apple Chancery"/>
                <a:cs typeface="Apple Chancery"/>
              </a:rPr>
              <a:t>1.) Attach a </a:t>
            </a:r>
            <a:r>
              <a:rPr lang="en-US" sz="2000" dirty="0">
                <a:solidFill>
                  <a:srgbClr val="0000FF"/>
                </a:solidFill>
                <a:latin typeface="Times New Roman"/>
                <a:cs typeface="Times New Roman"/>
              </a:rPr>
              <a:t>spring balance </a:t>
            </a:r>
            <a:r>
              <a:rPr lang="en-US" sz="2000" dirty="0">
                <a:solidFill>
                  <a:srgbClr val="000000"/>
                </a:solidFill>
                <a:latin typeface="Times New Roman"/>
                <a:cs typeface="Times New Roman"/>
              </a:rPr>
              <a:t>(a force balance) to the spring, pull until the spring is a </a:t>
            </a:r>
            <a:r>
              <a:rPr lang="en-US" sz="2000" dirty="0">
                <a:solidFill>
                  <a:srgbClr val="0000FF"/>
                </a:solidFill>
                <a:latin typeface="Times New Roman"/>
                <a:cs typeface="Times New Roman"/>
              </a:rPr>
              <a:t>predetermined length</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record the force required</a:t>
            </a:r>
            <a:r>
              <a:rPr lang="en-US" sz="2000" dirty="0">
                <a:solidFill>
                  <a:srgbClr val="000000"/>
                </a:solidFill>
                <a:latin typeface="Times New Roman"/>
                <a:cs typeface="Times New Roman"/>
              </a:rPr>
              <a:t>, then </a:t>
            </a:r>
            <a:r>
              <a:rPr lang="en-US" sz="2000" dirty="0">
                <a:solidFill>
                  <a:srgbClr val="FF0000"/>
                </a:solidFill>
                <a:latin typeface="Times New Roman"/>
                <a:cs typeface="Times New Roman"/>
              </a:rPr>
              <a:t>divide that force by the distance of elongation</a:t>
            </a:r>
            <a:r>
              <a:rPr lang="en-US" sz="2000" dirty="0">
                <a:solidFill>
                  <a:srgbClr val="000000"/>
                </a:solidFill>
                <a:latin typeface="Times New Roman"/>
                <a:cs typeface="Times New Roman"/>
              </a:rPr>
              <a:t> to get </a:t>
            </a:r>
            <a:r>
              <a:rPr lang="en-US" sz="2000" i="1" dirty="0">
                <a:solidFill>
                  <a:srgbClr val="FF0000"/>
                </a:solidFill>
                <a:latin typeface="Times New Roman"/>
                <a:cs typeface="Times New Roman"/>
              </a:rPr>
              <a:t>k</a:t>
            </a:r>
            <a:r>
              <a:rPr lang="en-US" sz="2000" dirty="0">
                <a:solidFill>
                  <a:srgbClr val="000000"/>
                </a:solidFill>
                <a:latin typeface="Times New Roman"/>
                <a:cs typeface="Times New Roman"/>
              </a:rPr>
              <a:t>.  Or:</a:t>
            </a:r>
            <a:endParaRPr lang="en-US" sz="2000" dirty="0">
              <a:latin typeface="Apple Chancery"/>
              <a:cs typeface="Apple Chancery"/>
            </a:endParaRPr>
          </a:p>
        </p:txBody>
      </p:sp>
      <p:sp>
        <p:nvSpPr>
          <p:cNvPr id="12" name="TextBox 11"/>
          <p:cNvSpPr txBox="1"/>
          <p:nvPr/>
        </p:nvSpPr>
        <p:spPr>
          <a:xfrm>
            <a:off x="644023" y="3955168"/>
            <a:ext cx="3165977" cy="2554545"/>
          </a:xfrm>
          <a:prstGeom prst="rect">
            <a:avLst/>
          </a:prstGeom>
          <a:noFill/>
        </p:spPr>
        <p:txBody>
          <a:bodyPr wrap="square" rtlCol="0">
            <a:spAutoFit/>
          </a:bodyPr>
          <a:lstStyle/>
          <a:p>
            <a:r>
              <a:rPr lang="en-US" sz="2000" dirty="0">
                <a:solidFill>
                  <a:srgbClr val="FF0000"/>
                </a:solidFill>
                <a:latin typeface="Apple Chancery"/>
                <a:cs typeface="Apple Chancery"/>
              </a:rPr>
              <a:t>2.) Hang a mass m </a:t>
            </a:r>
            <a:r>
              <a:rPr lang="en-US" sz="2000" dirty="0">
                <a:solidFill>
                  <a:srgbClr val="000000"/>
                </a:solidFill>
                <a:latin typeface="Times New Roman"/>
                <a:cs typeface="Times New Roman"/>
              </a:rPr>
              <a:t>from the spring in the vertical.  </a:t>
            </a:r>
            <a:r>
              <a:rPr lang="en-US" sz="2000" dirty="0">
                <a:solidFill>
                  <a:srgbClr val="008000"/>
                </a:solidFill>
                <a:latin typeface="Times New Roman"/>
                <a:cs typeface="Times New Roman"/>
              </a:rPr>
              <a:t>Divide the distance the spring elongates </a:t>
            </a:r>
            <a:r>
              <a:rPr lang="en-US" sz="2000" dirty="0">
                <a:solidFill>
                  <a:srgbClr val="FF0000"/>
                </a:solidFill>
                <a:latin typeface="Times New Roman"/>
                <a:cs typeface="Times New Roman"/>
              </a:rPr>
              <a:t>into the mass’s weight (mg)</a:t>
            </a:r>
            <a:r>
              <a:rPr lang="en-US" sz="2000" dirty="0">
                <a:solidFill>
                  <a:srgbClr val="000000"/>
                </a:solidFill>
                <a:latin typeface="Times New Roman"/>
                <a:cs typeface="Times New Roman"/>
              </a:rPr>
              <a:t>.  That will also give you the amount of </a:t>
            </a:r>
            <a:r>
              <a:rPr lang="en-US" sz="2000" i="1" dirty="0">
                <a:solidFill>
                  <a:srgbClr val="0000FF"/>
                </a:solidFill>
                <a:latin typeface="Times New Roman"/>
                <a:cs typeface="Times New Roman"/>
              </a:rPr>
              <a:t>force per unit distance required to elongate the spring</a:t>
            </a:r>
            <a:r>
              <a:rPr lang="en-US" sz="2000" dirty="0">
                <a:solidFill>
                  <a:srgbClr val="000000"/>
                </a:solidFill>
                <a:latin typeface="Times New Roman"/>
                <a:cs typeface="Times New Roman"/>
              </a:rPr>
              <a:t>.</a:t>
            </a:r>
            <a:endParaRPr lang="en-US" sz="2000" dirty="0">
              <a:latin typeface="Apple Chancery"/>
              <a:cs typeface="Apple Chancery"/>
            </a:endParaRPr>
          </a:p>
        </p:txBody>
      </p:sp>
      <p:sp>
        <p:nvSpPr>
          <p:cNvPr id="13" name="TextBox 12"/>
          <p:cNvSpPr txBox="1"/>
          <p:nvPr/>
        </p:nvSpPr>
        <p:spPr>
          <a:xfrm>
            <a:off x="4292601" y="4234568"/>
            <a:ext cx="2019299" cy="1938992"/>
          </a:xfrm>
          <a:prstGeom prst="rect">
            <a:avLst/>
          </a:prstGeom>
          <a:noFill/>
        </p:spPr>
        <p:txBody>
          <a:bodyPr wrap="square" rtlCol="0">
            <a:spAutoFit/>
          </a:bodyPr>
          <a:lstStyle/>
          <a:p>
            <a:r>
              <a:rPr lang="en-US" sz="2000" dirty="0">
                <a:solidFill>
                  <a:srgbClr val="FF0000"/>
                </a:solidFill>
                <a:latin typeface="Apple Chancery"/>
                <a:cs typeface="Apple Chancery"/>
              </a:rPr>
              <a:t>Example: </a:t>
            </a:r>
            <a:r>
              <a:rPr lang="en-US" sz="2000" dirty="0">
                <a:solidFill>
                  <a:srgbClr val="000000"/>
                </a:solidFill>
                <a:latin typeface="Times New Roman"/>
                <a:cs typeface="Times New Roman"/>
              </a:rPr>
              <a:t>What’s the </a:t>
            </a:r>
            <a:r>
              <a:rPr lang="en-US" sz="2000" dirty="0">
                <a:solidFill>
                  <a:srgbClr val="0000FF"/>
                </a:solidFill>
                <a:latin typeface="Times New Roman"/>
                <a:cs typeface="Times New Roman"/>
              </a:rPr>
              <a:t>spring constant </a:t>
            </a:r>
            <a:r>
              <a:rPr lang="en-US" sz="2000" dirty="0">
                <a:solidFill>
                  <a:srgbClr val="000000"/>
                </a:solidFill>
                <a:latin typeface="Times New Roman"/>
                <a:cs typeface="Times New Roman"/>
              </a:rPr>
              <a:t>if a </a:t>
            </a:r>
            <a:r>
              <a:rPr lang="en-US" sz="2000" dirty="0">
                <a:solidFill>
                  <a:srgbClr val="FF0000"/>
                </a:solidFill>
                <a:latin typeface="Times New Roman"/>
                <a:cs typeface="Times New Roman"/>
              </a:rPr>
              <a:t>.4 kg hanging mass </a:t>
            </a:r>
            <a:r>
              <a:rPr lang="en-US" sz="2000" dirty="0">
                <a:solidFill>
                  <a:srgbClr val="000000"/>
                </a:solidFill>
                <a:latin typeface="Times New Roman"/>
                <a:cs typeface="Times New Roman"/>
              </a:rPr>
              <a:t>elongates a spring </a:t>
            </a:r>
            <a:r>
              <a:rPr lang="en-US" sz="2000" dirty="0">
                <a:solidFill>
                  <a:srgbClr val="FF0000"/>
                </a:solidFill>
                <a:latin typeface="Times New Roman"/>
                <a:cs typeface="Times New Roman"/>
              </a:rPr>
              <a:t>1.2 meters?</a:t>
            </a:r>
            <a:endParaRPr lang="en-US" sz="2000" dirty="0">
              <a:solidFill>
                <a:srgbClr val="FF0000"/>
              </a:solidFill>
              <a:latin typeface="Apple Chancery"/>
              <a:cs typeface="Apple Chancery"/>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764991618"/>
              </p:ext>
            </p:extLst>
          </p:nvPr>
        </p:nvGraphicFramePr>
        <p:xfrm>
          <a:off x="6569075" y="4230688"/>
          <a:ext cx="2244725" cy="2332037"/>
        </p:xfrm>
        <a:graphic>
          <a:graphicData uri="http://schemas.openxmlformats.org/presentationml/2006/ole">
            <mc:AlternateContent xmlns:mc="http://schemas.openxmlformats.org/markup-compatibility/2006">
              <mc:Choice xmlns:v="urn:schemas-microsoft-com:vml" Requires="v">
                <p:oleObj spid="_x0000_s399463" name="Equation" r:id="rId3" imgW="1371600" imgH="1435100" progId="Equation.DSMT4">
                  <p:embed/>
                </p:oleObj>
              </mc:Choice>
              <mc:Fallback>
                <p:oleObj name="Equation" r:id="rId3" imgW="1371600" imgH="1435100" progId="Equation.DSMT4">
                  <p:embed/>
                  <p:pic>
                    <p:nvPicPr>
                      <p:cNvPr id="0" name=""/>
                      <p:cNvPicPr/>
                      <p:nvPr/>
                    </p:nvPicPr>
                    <p:blipFill>
                      <a:blip r:embed="rId4"/>
                      <a:stretch>
                        <a:fillRect/>
                      </a:stretch>
                    </p:blipFill>
                    <p:spPr>
                      <a:xfrm>
                        <a:off x="6569075" y="4230688"/>
                        <a:ext cx="2244725" cy="2332037"/>
                      </a:xfrm>
                      <a:prstGeom prst="rect">
                        <a:avLst/>
                      </a:prstGeom>
                    </p:spPr>
                  </p:pic>
                </p:oleObj>
              </mc:Fallback>
            </mc:AlternateContent>
          </a:graphicData>
        </a:graphic>
      </p:graphicFrame>
    </p:spTree>
    <p:extLst>
      <p:ext uri="{BB962C8B-B14F-4D97-AF65-F5344CB8AC3E}">
        <p14:creationId xmlns:p14="http://schemas.microsoft.com/office/powerpoint/2010/main" val="3204168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68657" y="293800"/>
            <a:ext cx="1414144" cy="523220"/>
          </a:xfrm>
          <a:prstGeom prst="rect">
            <a:avLst/>
          </a:prstGeom>
          <a:noFill/>
        </p:spPr>
        <p:txBody>
          <a:bodyPr wrap="square" rtlCol="0">
            <a:spAutoFit/>
          </a:bodyPr>
          <a:lstStyle/>
          <a:p>
            <a:r>
              <a:rPr lang="en-US" sz="2800" dirty="0">
                <a:solidFill>
                  <a:srgbClr val="FF0000"/>
                </a:solidFill>
                <a:latin typeface="Apple Chancery"/>
                <a:cs typeface="Apple Chancery"/>
              </a:rPr>
              <a:t>velocity</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a:t>
            </a:r>
          </a:p>
        </p:txBody>
      </p:sp>
      <p:sp>
        <p:nvSpPr>
          <p:cNvPr id="6" name="Rectangle 5"/>
          <p:cNvSpPr/>
          <p:nvPr/>
        </p:nvSpPr>
        <p:spPr>
          <a:xfrm>
            <a:off x="4051300" y="56388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 name="Object 2"/>
          <p:cNvGraphicFramePr>
            <a:graphicFrameLocks noChangeAspect="1"/>
          </p:cNvGraphicFramePr>
          <p:nvPr>
            <p:extLst>
              <p:ext uri="{D42A27DB-BD31-4B8C-83A1-F6EECF244321}">
                <p14:modId xmlns:p14="http://schemas.microsoft.com/office/powerpoint/2010/main" val="3419078812"/>
              </p:ext>
            </p:extLst>
          </p:nvPr>
        </p:nvGraphicFramePr>
        <p:xfrm>
          <a:off x="530319" y="914400"/>
          <a:ext cx="8210362" cy="4168775"/>
        </p:xfrm>
        <a:graphic>
          <a:graphicData uri="http://schemas.openxmlformats.org/presentationml/2006/ole">
            <mc:AlternateContent xmlns:mc="http://schemas.openxmlformats.org/markup-compatibility/2006">
              <mc:Choice xmlns:v="urn:schemas-microsoft-com:vml" Requires="v">
                <p:oleObj spid="_x0000_s347262" name="Equation" r:id="rId3" imgW="4927600" imgH="2501900" progId="Equation.DSMT4">
                  <p:embed/>
                </p:oleObj>
              </mc:Choice>
              <mc:Fallback>
                <p:oleObj name="Equation" r:id="rId3" imgW="4927600" imgH="2501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319" y="914400"/>
                        <a:ext cx="8210362" cy="4168775"/>
                      </a:xfrm>
                      <a:prstGeom prst="rect">
                        <a:avLst/>
                      </a:prstGeom>
                      <a:noFill/>
                      <a:ln>
                        <a:noFill/>
                      </a:ln>
                      <a:effectLst/>
                    </p:spPr>
                  </p:pic>
                </p:oleObj>
              </mc:Fallback>
            </mc:AlternateContent>
          </a:graphicData>
        </a:graphic>
      </p:graphicFrame>
      <p:sp>
        <p:nvSpPr>
          <p:cNvPr id="11" name="TextBox 10"/>
          <p:cNvSpPr txBox="1"/>
          <p:nvPr/>
        </p:nvSpPr>
        <p:spPr>
          <a:xfrm>
            <a:off x="5113657" y="293800"/>
            <a:ext cx="1414144" cy="523220"/>
          </a:xfrm>
          <a:prstGeom prst="rect">
            <a:avLst/>
          </a:prstGeom>
          <a:noFill/>
        </p:spPr>
        <p:txBody>
          <a:bodyPr wrap="square" rtlCol="0">
            <a:spAutoFit/>
          </a:bodyPr>
          <a:lstStyle/>
          <a:p>
            <a:r>
              <a:rPr lang="en-US" sz="2800" dirty="0">
                <a:solidFill>
                  <a:srgbClr val="FF0000"/>
                </a:solidFill>
                <a:latin typeface="Apple Chancery"/>
                <a:cs typeface="Apple Chancery"/>
              </a:rPr>
              <a:t>mass</a:t>
            </a:r>
            <a:endParaRPr lang="en-US" sz="2400" dirty="0">
              <a:latin typeface="Apple Chancery"/>
              <a:cs typeface="Apple Chancery"/>
            </a:endParaRPr>
          </a:p>
        </p:txBody>
      </p:sp>
      <p:sp>
        <p:nvSpPr>
          <p:cNvPr id="13" name="TextBox 12"/>
          <p:cNvSpPr txBox="1"/>
          <p:nvPr/>
        </p:nvSpPr>
        <p:spPr>
          <a:xfrm>
            <a:off x="262255" y="5363001"/>
            <a:ext cx="8640444" cy="1138773"/>
          </a:xfrm>
          <a:prstGeom prst="rect">
            <a:avLst/>
          </a:prstGeom>
          <a:noFill/>
        </p:spPr>
        <p:txBody>
          <a:bodyPr wrap="square" rtlCol="0">
            <a:spAutoFit/>
          </a:bodyPr>
          <a:lstStyle/>
          <a:p>
            <a:r>
              <a:rPr lang="en-US" sz="2800" dirty="0">
                <a:solidFill>
                  <a:srgbClr val="FF0000"/>
                </a:solidFill>
                <a:latin typeface="Apple Chancery"/>
                <a:cs typeface="Apple Chancery"/>
              </a:rPr>
              <a:t>Apparently, </a:t>
            </a:r>
            <a:r>
              <a:rPr lang="en-US" sz="2000" dirty="0">
                <a:solidFill>
                  <a:srgbClr val="0000FF"/>
                </a:solidFill>
                <a:latin typeface="Times New Roman"/>
                <a:cs typeface="Times New Roman"/>
              </a:rPr>
              <a:t>putting energy </a:t>
            </a:r>
            <a:r>
              <a:rPr lang="en-US" sz="2000" i="1" dirty="0">
                <a:solidFill>
                  <a:srgbClr val="0000FF"/>
                </a:solidFill>
                <a:latin typeface="Times New Roman"/>
                <a:cs typeface="Times New Roman"/>
              </a:rPr>
              <a:t>into </a:t>
            </a:r>
            <a:r>
              <a:rPr lang="en-US" sz="2000" dirty="0">
                <a:solidFill>
                  <a:srgbClr val="0000FF"/>
                </a:solidFill>
                <a:latin typeface="Times New Roman"/>
                <a:cs typeface="Times New Roman"/>
              </a:rPr>
              <a:t>a system </a:t>
            </a:r>
            <a:r>
              <a:rPr lang="en-US" sz="2000" dirty="0">
                <a:solidFill>
                  <a:srgbClr val="000000"/>
                </a:solidFill>
                <a:latin typeface="Times New Roman"/>
                <a:cs typeface="Times New Roman"/>
              </a:rPr>
              <a:t>as </a:t>
            </a:r>
            <a:r>
              <a:rPr lang="en-US" sz="2000" dirty="0">
                <a:solidFill>
                  <a:srgbClr val="008000"/>
                </a:solidFill>
                <a:latin typeface="Times New Roman"/>
                <a:cs typeface="Times New Roman"/>
              </a:rPr>
              <a:t>low velocities </a:t>
            </a:r>
            <a:r>
              <a:rPr lang="en-US" sz="2000" dirty="0">
                <a:solidFill>
                  <a:srgbClr val="0000FF"/>
                </a:solidFill>
                <a:latin typeface="Times New Roman"/>
                <a:cs typeface="Times New Roman"/>
              </a:rPr>
              <a:t>shows itself </a:t>
            </a:r>
            <a:r>
              <a:rPr lang="en-US" sz="2000" dirty="0">
                <a:solidFill>
                  <a:srgbClr val="000000"/>
                </a:solidFill>
                <a:latin typeface="Times New Roman"/>
                <a:cs typeface="Times New Roman"/>
              </a:rPr>
              <a:t>by </a:t>
            </a:r>
            <a:r>
              <a:rPr lang="en-US" sz="2000" dirty="0">
                <a:solidFill>
                  <a:srgbClr val="FF0000"/>
                </a:solidFill>
                <a:latin typeface="Times New Roman"/>
                <a:cs typeface="Times New Roman"/>
              </a:rPr>
              <a:t>changing the body’s </a:t>
            </a:r>
            <a:r>
              <a:rPr lang="en-US" sz="2000" i="1" dirty="0">
                <a:solidFill>
                  <a:srgbClr val="FF0000"/>
                </a:solidFill>
                <a:latin typeface="Times New Roman"/>
                <a:cs typeface="Times New Roman"/>
              </a:rPr>
              <a:t>energy of motion </a:t>
            </a:r>
            <a:r>
              <a:rPr lang="en-US" sz="2000" dirty="0">
                <a:solidFill>
                  <a:srgbClr val="000000"/>
                </a:solidFill>
                <a:latin typeface="Times New Roman"/>
                <a:cs typeface="Times New Roman"/>
              </a:rPr>
              <a:t>(it’s </a:t>
            </a:r>
            <a:r>
              <a:rPr lang="en-US" sz="2000" i="1" dirty="0">
                <a:solidFill>
                  <a:srgbClr val="000000"/>
                </a:solidFill>
                <a:latin typeface="Times New Roman"/>
                <a:cs typeface="Times New Roman"/>
              </a:rPr>
              <a:t>kinetic energy</a:t>
            </a:r>
            <a:r>
              <a:rPr lang="en-US" sz="2000" dirty="0">
                <a:solidFill>
                  <a:srgbClr val="000000"/>
                </a:solidFill>
                <a:latin typeface="Times New Roman"/>
                <a:cs typeface="Times New Roman"/>
              </a:rPr>
              <a:t>) whereas </a:t>
            </a:r>
            <a:r>
              <a:rPr lang="en-US" sz="2000" dirty="0">
                <a:solidFill>
                  <a:srgbClr val="0000FF"/>
                </a:solidFill>
                <a:latin typeface="Times New Roman"/>
                <a:cs typeface="Times New Roman"/>
              </a:rPr>
              <a:t>putting energy into a system </a:t>
            </a:r>
            <a:r>
              <a:rPr lang="en-US" sz="2000" dirty="0">
                <a:solidFill>
                  <a:srgbClr val="008000"/>
                </a:solidFill>
                <a:latin typeface="Times New Roman"/>
                <a:cs typeface="Times New Roman"/>
              </a:rPr>
              <a:t>at velocities close to the speed of light </a:t>
            </a:r>
            <a:r>
              <a:rPr lang="en-US" sz="2000" i="1" dirty="0">
                <a:solidFill>
                  <a:srgbClr val="FF0000"/>
                </a:solidFill>
                <a:latin typeface="Times New Roman"/>
                <a:cs typeface="Times New Roman"/>
              </a:rPr>
              <a:t>changes the body’s mass</a:t>
            </a:r>
            <a:r>
              <a:rPr lang="en-US" sz="2000" dirty="0">
                <a:solidFill>
                  <a:srgbClr val="000000"/>
                </a:solidFill>
                <a:latin typeface="Times New Roman"/>
                <a:cs typeface="Times New Roman"/>
              </a:rPr>
              <a:t>.</a:t>
            </a:r>
            <a:endParaRPr lang="en-US" sz="2400" dirty="0">
              <a:latin typeface="Apple Chancery"/>
              <a:cs typeface="Apple Chancery"/>
            </a:endParaRPr>
          </a:p>
        </p:txBody>
      </p:sp>
    </p:spTree>
    <p:extLst>
      <p:ext uri="{BB962C8B-B14F-4D97-AF65-F5344CB8AC3E}">
        <p14:creationId xmlns:p14="http://schemas.microsoft.com/office/powerpoint/2010/main" val="10902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50.)</a:t>
            </a:r>
          </a:p>
        </p:txBody>
      </p:sp>
      <p:sp>
        <p:nvSpPr>
          <p:cNvPr id="38" name="TextBox 37"/>
          <p:cNvSpPr txBox="1"/>
          <p:nvPr/>
        </p:nvSpPr>
        <p:spPr>
          <a:xfrm>
            <a:off x="254235" y="427691"/>
            <a:ext cx="5511565" cy="1508105"/>
          </a:xfrm>
          <a:prstGeom prst="rect">
            <a:avLst/>
          </a:prstGeom>
          <a:noFill/>
        </p:spPr>
        <p:txBody>
          <a:bodyPr wrap="square" rtlCol="0">
            <a:spAutoFit/>
          </a:bodyPr>
          <a:lstStyle/>
          <a:p>
            <a:r>
              <a:rPr lang="en-US" sz="3200" dirty="0">
                <a:solidFill>
                  <a:srgbClr val="FF0000"/>
                </a:solidFill>
                <a:latin typeface="Apple Chancery"/>
                <a:cs typeface="Apple Chancery"/>
              </a:rPr>
              <a:t>A second example: </a:t>
            </a:r>
            <a:r>
              <a:rPr lang="en-US" sz="2000" dirty="0">
                <a:solidFill>
                  <a:srgbClr val="000000"/>
                </a:solidFill>
                <a:latin typeface="Times New Roman"/>
                <a:cs typeface="Times New Roman"/>
              </a:rPr>
              <a:t>(Note that this is given as a </a:t>
            </a:r>
            <a:r>
              <a:rPr lang="en-US" sz="2000" i="1" dirty="0">
                <a:solidFill>
                  <a:srgbClr val="000000"/>
                </a:solidFill>
                <a:latin typeface="Times New Roman"/>
                <a:cs typeface="Times New Roman"/>
              </a:rPr>
              <a:t>radial </a:t>
            </a:r>
            <a:r>
              <a:rPr lang="en-US" sz="2000" dirty="0">
                <a:solidFill>
                  <a:srgbClr val="000000"/>
                </a:solidFill>
                <a:latin typeface="Times New Roman"/>
                <a:cs typeface="Times New Roman"/>
              </a:rPr>
              <a:t>vector.)  Away from the earth’s surface, the gravitational force that      exerts on      is given by :</a:t>
            </a:r>
            <a:endParaRPr lang="en-US" sz="2400" dirty="0">
              <a:latin typeface="Apple Chancery"/>
              <a:cs typeface="Apple Chancery"/>
            </a:endParaRPr>
          </a:p>
        </p:txBody>
      </p:sp>
      <p:sp>
        <p:nvSpPr>
          <p:cNvPr id="55" name="TextBox 54"/>
          <p:cNvSpPr txBox="1"/>
          <p:nvPr/>
        </p:nvSpPr>
        <p:spPr>
          <a:xfrm>
            <a:off x="466222" y="2833781"/>
            <a:ext cx="8372978" cy="707886"/>
          </a:xfrm>
          <a:prstGeom prst="rect">
            <a:avLst/>
          </a:prstGeom>
          <a:noFill/>
        </p:spPr>
        <p:txBody>
          <a:bodyPr wrap="square" rtlCol="0">
            <a:spAutoFit/>
          </a:bodyPr>
          <a:lstStyle/>
          <a:p>
            <a:r>
              <a:rPr lang="en-US" sz="2000" dirty="0">
                <a:solidFill>
                  <a:srgbClr val="FF0000"/>
                </a:solidFill>
                <a:latin typeface="Apple Chancery"/>
                <a:cs typeface="Apple Chancery"/>
              </a:rPr>
              <a:t>The first thing </a:t>
            </a:r>
            <a:r>
              <a:rPr lang="en-US" sz="2000" dirty="0">
                <a:solidFill>
                  <a:srgbClr val="000000"/>
                </a:solidFill>
                <a:latin typeface="Times New Roman"/>
                <a:cs typeface="Times New Roman"/>
              </a:rPr>
              <a:t>to do is to decide if there is a </a:t>
            </a:r>
            <a:r>
              <a:rPr lang="en-US" sz="2000" dirty="0">
                <a:solidFill>
                  <a:srgbClr val="0000FF"/>
                </a:solidFill>
                <a:latin typeface="Times New Roman"/>
                <a:cs typeface="Times New Roman"/>
              </a:rPr>
              <a:t>preferred F = 0 point</a:t>
            </a:r>
            <a:r>
              <a:rPr lang="en-US" sz="2000" dirty="0">
                <a:solidFill>
                  <a:srgbClr val="000000"/>
                </a:solidFill>
                <a:latin typeface="Times New Roman"/>
                <a:cs typeface="Times New Roman"/>
              </a:rPr>
              <a:t>, as that should be where you would put your </a:t>
            </a:r>
            <a:r>
              <a:rPr lang="en-US" sz="2000" dirty="0">
                <a:solidFill>
                  <a:srgbClr val="0000FF"/>
                </a:solidFill>
                <a:latin typeface="Times New Roman"/>
                <a:cs typeface="Times New Roman"/>
              </a:rPr>
              <a:t>potential energy equal to zero</a:t>
            </a:r>
            <a:r>
              <a:rPr lang="en-US" sz="2000" dirty="0">
                <a:solidFill>
                  <a:srgbClr val="000000"/>
                </a:solidFill>
                <a:latin typeface="Times New Roman"/>
                <a:cs typeface="Times New Roman"/>
              </a:rPr>
              <a:t> point.</a:t>
            </a:r>
          </a:p>
        </p:txBody>
      </p:sp>
      <p:graphicFrame>
        <p:nvGraphicFramePr>
          <p:cNvPr id="53" name="Object 52"/>
          <p:cNvGraphicFramePr>
            <a:graphicFrameLocks noChangeAspect="1"/>
          </p:cNvGraphicFramePr>
          <p:nvPr>
            <p:extLst>
              <p:ext uri="{D42A27DB-BD31-4B8C-83A1-F6EECF244321}">
                <p14:modId xmlns:p14="http://schemas.microsoft.com/office/powerpoint/2010/main" val="2891453672"/>
              </p:ext>
            </p:extLst>
          </p:nvPr>
        </p:nvGraphicFramePr>
        <p:xfrm>
          <a:off x="2782888" y="1697038"/>
          <a:ext cx="1692275" cy="658812"/>
        </p:xfrm>
        <a:graphic>
          <a:graphicData uri="http://schemas.openxmlformats.org/presentationml/2006/ole">
            <mc:AlternateContent xmlns:mc="http://schemas.openxmlformats.org/markup-compatibility/2006">
              <mc:Choice xmlns:v="urn:schemas-microsoft-com:vml" Requires="v">
                <p:oleObj spid="_x0000_s1070155" name="Equation" r:id="rId3" imgW="1003300" imgH="393700" progId="Equation.DSMT4">
                  <p:embed/>
                </p:oleObj>
              </mc:Choice>
              <mc:Fallback>
                <p:oleObj name="Equation" r:id="rId3" imgW="1003300" imgH="393700" progId="Equation.DSMT4">
                  <p:embed/>
                  <p:pic>
                    <p:nvPicPr>
                      <p:cNvPr id="0" name=""/>
                      <p:cNvPicPr/>
                      <p:nvPr/>
                    </p:nvPicPr>
                    <p:blipFill>
                      <a:blip r:embed="rId4"/>
                      <a:stretch>
                        <a:fillRect/>
                      </a:stretch>
                    </p:blipFill>
                    <p:spPr>
                      <a:xfrm>
                        <a:off x="2782888" y="1697038"/>
                        <a:ext cx="1692275" cy="658812"/>
                      </a:xfrm>
                      <a:prstGeom prst="rect">
                        <a:avLst/>
                      </a:prstGeom>
                    </p:spPr>
                  </p:pic>
                </p:oleObj>
              </mc:Fallback>
            </mc:AlternateContent>
          </a:graphicData>
        </a:graphic>
      </p:graphicFrame>
      <p:sp>
        <p:nvSpPr>
          <p:cNvPr id="14" name="TextBox 13"/>
          <p:cNvSpPr txBox="1"/>
          <p:nvPr/>
        </p:nvSpPr>
        <p:spPr>
          <a:xfrm>
            <a:off x="254234" y="2325688"/>
            <a:ext cx="8753977" cy="400110"/>
          </a:xfrm>
          <a:prstGeom prst="rect">
            <a:avLst/>
          </a:prstGeom>
          <a:noFill/>
        </p:spPr>
        <p:txBody>
          <a:bodyPr wrap="square" rtlCol="0">
            <a:spAutoFit/>
          </a:bodyPr>
          <a:lstStyle/>
          <a:p>
            <a:r>
              <a:rPr lang="en-US" sz="2000" dirty="0">
                <a:solidFill>
                  <a:srgbClr val="000000"/>
                </a:solidFill>
                <a:latin typeface="Times New Roman"/>
                <a:cs typeface="Times New Roman"/>
              </a:rPr>
              <a:t>where </a:t>
            </a:r>
            <a:r>
              <a:rPr lang="en-US" sz="2000" dirty="0">
                <a:solidFill>
                  <a:srgbClr val="FF0000"/>
                </a:solidFill>
                <a:latin typeface="Times New Roman"/>
                <a:cs typeface="Times New Roman"/>
              </a:rPr>
              <a:t>G</a:t>
            </a:r>
            <a:r>
              <a:rPr lang="en-US" sz="2000" dirty="0">
                <a:solidFill>
                  <a:srgbClr val="000000"/>
                </a:solidFill>
                <a:latin typeface="Times New Roman"/>
                <a:cs typeface="Times New Roman"/>
              </a:rPr>
              <a:t> is a constant.  Determine the force’s </a:t>
            </a:r>
            <a:r>
              <a:rPr lang="en-US" sz="2000" i="1" dirty="0">
                <a:solidFill>
                  <a:srgbClr val="FF0000"/>
                </a:solidFill>
                <a:latin typeface="Times New Roman"/>
                <a:cs typeface="Times New Roman"/>
              </a:rPr>
              <a:t>potential energy function</a:t>
            </a:r>
            <a:r>
              <a:rPr lang="en-US" sz="2000" dirty="0">
                <a:solidFill>
                  <a:srgbClr val="000000"/>
                </a:solidFill>
                <a:latin typeface="Times New Roman"/>
                <a:cs typeface="Times New Roman"/>
              </a:rPr>
              <a:t>.  </a:t>
            </a:r>
            <a:endParaRPr lang="en-US" sz="2400" dirty="0">
              <a:latin typeface="Apple Chancery"/>
              <a:cs typeface="Apple Chancery"/>
            </a:endParaRPr>
          </a:p>
        </p:txBody>
      </p:sp>
      <p:sp>
        <p:nvSpPr>
          <p:cNvPr id="15" name="TextBox 14"/>
          <p:cNvSpPr txBox="1"/>
          <p:nvPr/>
        </p:nvSpPr>
        <p:spPr>
          <a:xfrm>
            <a:off x="898022" y="3541667"/>
            <a:ext cx="7687179" cy="707886"/>
          </a:xfrm>
          <a:prstGeom prst="rect">
            <a:avLst/>
          </a:prstGeom>
          <a:noFill/>
        </p:spPr>
        <p:txBody>
          <a:bodyPr wrap="square" rtlCol="0">
            <a:spAutoFit/>
          </a:bodyPr>
          <a:lstStyle/>
          <a:p>
            <a:r>
              <a:rPr lang="en-US" sz="2000" dirty="0">
                <a:solidFill>
                  <a:srgbClr val="000000"/>
                </a:solidFill>
                <a:latin typeface="Times New Roman"/>
                <a:cs typeface="Times New Roman"/>
              </a:rPr>
              <a:t>In this case, this is </a:t>
            </a:r>
            <a:r>
              <a:rPr lang="en-US" sz="2000" dirty="0">
                <a:solidFill>
                  <a:srgbClr val="0000FF"/>
                </a:solidFill>
                <a:latin typeface="Times New Roman"/>
                <a:cs typeface="Times New Roman"/>
              </a:rPr>
              <a:t>out at infinity</a:t>
            </a:r>
            <a:r>
              <a:rPr lang="en-US" sz="2000" dirty="0">
                <a:solidFill>
                  <a:srgbClr val="000000"/>
                </a:solidFill>
                <a:latin typeface="Times New Roman"/>
                <a:cs typeface="Times New Roman"/>
              </a:rPr>
              <a:t>.  Additionally noting that in </a:t>
            </a:r>
            <a:r>
              <a:rPr lang="en-US" sz="2000" i="1" dirty="0">
                <a:solidFill>
                  <a:srgbClr val="008000"/>
                </a:solidFill>
                <a:latin typeface="Times New Roman"/>
                <a:cs typeface="Times New Roman"/>
              </a:rPr>
              <a:t>radial unit vector notation</a:t>
            </a:r>
            <a:r>
              <a:rPr lang="en-US" sz="2000" dirty="0">
                <a:solidFill>
                  <a:srgbClr val="000000"/>
                </a:solidFill>
                <a:latin typeface="Times New Roman"/>
                <a:cs typeface="Times New Roman"/>
              </a:rPr>
              <a:t>,                  , we can write:  </a:t>
            </a:r>
          </a:p>
        </p:txBody>
      </p:sp>
      <p:graphicFrame>
        <p:nvGraphicFramePr>
          <p:cNvPr id="18" name="Object 17"/>
          <p:cNvGraphicFramePr>
            <a:graphicFrameLocks noChangeAspect="1"/>
          </p:cNvGraphicFramePr>
          <p:nvPr>
            <p:extLst>
              <p:ext uri="{D42A27DB-BD31-4B8C-83A1-F6EECF244321}">
                <p14:modId xmlns:p14="http://schemas.microsoft.com/office/powerpoint/2010/main" val="469847338"/>
              </p:ext>
            </p:extLst>
          </p:nvPr>
        </p:nvGraphicFramePr>
        <p:xfrm>
          <a:off x="1744663" y="4495800"/>
          <a:ext cx="5137150" cy="1770063"/>
        </p:xfrm>
        <a:graphic>
          <a:graphicData uri="http://schemas.openxmlformats.org/presentationml/2006/ole">
            <mc:AlternateContent xmlns:mc="http://schemas.openxmlformats.org/markup-compatibility/2006">
              <mc:Choice xmlns:v="urn:schemas-microsoft-com:vml" Requires="v">
                <p:oleObj spid="_x0000_s1070156" name="Equation" r:id="rId5" imgW="3175000" imgH="1104900" progId="Equation.DSMT4">
                  <p:embed/>
                </p:oleObj>
              </mc:Choice>
              <mc:Fallback>
                <p:oleObj name="Equation" r:id="rId5" imgW="3175000" imgH="1104900" progId="Equation.DSMT4">
                  <p:embed/>
                  <p:pic>
                    <p:nvPicPr>
                      <p:cNvPr id="0" name=""/>
                      <p:cNvPicPr/>
                      <p:nvPr/>
                    </p:nvPicPr>
                    <p:blipFill>
                      <a:blip r:embed="rId6"/>
                      <a:stretch>
                        <a:fillRect/>
                      </a:stretch>
                    </p:blipFill>
                    <p:spPr>
                      <a:xfrm>
                        <a:off x="1744663" y="4495800"/>
                        <a:ext cx="5137150" cy="1770063"/>
                      </a:xfrm>
                      <a:prstGeom prst="rect">
                        <a:avLst/>
                      </a:prstGeom>
                    </p:spPr>
                  </p:pic>
                </p:oleObj>
              </mc:Fallback>
            </mc:AlternateContent>
          </a:graphicData>
        </a:graphic>
      </p:graphicFrame>
      <p:cxnSp>
        <p:nvCxnSpPr>
          <p:cNvPr id="19" name="Straight Connector 18"/>
          <p:cNvCxnSpPr/>
          <p:nvPr/>
        </p:nvCxnSpPr>
        <p:spPr>
          <a:xfrm flipV="1">
            <a:off x="3309937" y="5071268"/>
            <a:ext cx="474663" cy="470694"/>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1166267805"/>
              </p:ext>
            </p:extLst>
          </p:nvPr>
        </p:nvGraphicFramePr>
        <p:xfrm>
          <a:off x="3784600" y="4880768"/>
          <a:ext cx="298450" cy="190500"/>
        </p:xfrm>
        <a:graphic>
          <a:graphicData uri="http://schemas.openxmlformats.org/presentationml/2006/ole">
            <mc:AlternateContent xmlns:mc="http://schemas.openxmlformats.org/markup-compatibility/2006">
              <mc:Choice xmlns:v="urn:schemas-microsoft-com:vml" Requires="v">
                <p:oleObj spid="_x0000_s1070157" name="Equation" r:id="rId7" imgW="241300" imgH="152400" progId="Equation.DSMT4">
                  <p:embed/>
                </p:oleObj>
              </mc:Choice>
              <mc:Fallback>
                <p:oleObj name="Equation" r:id="rId7" imgW="241300" imgH="152400" progId="Equation.DSMT4">
                  <p:embed/>
                  <p:pic>
                    <p:nvPicPr>
                      <p:cNvPr id="0" name=""/>
                      <p:cNvPicPr/>
                      <p:nvPr/>
                    </p:nvPicPr>
                    <p:blipFill>
                      <a:blip r:embed="rId8"/>
                      <a:stretch>
                        <a:fillRect/>
                      </a:stretch>
                    </p:blipFill>
                    <p:spPr>
                      <a:xfrm>
                        <a:off x="3784600" y="4880768"/>
                        <a:ext cx="298450" cy="1905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894142465"/>
              </p:ext>
            </p:extLst>
          </p:nvPr>
        </p:nvGraphicFramePr>
        <p:xfrm>
          <a:off x="2620169" y="3892366"/>
          <a:ext cx="1112838" cy="382587"/>
        </p:xfrm>
        <a:graphic>
          <a:graphicData uri="http://schemas.openxmlformats.org/presentationml/2006/ole">
            <mc:AlternateContent xmlns:mc="http://schemas.openxmlformats.org/markup-compatibility/2006">
              <mc:Choice xmlns:v="urn:schemas-microsoft-com:vml" Requires="v">
                <p:oleObj spid="_x0000_s1070158" name="Equation" r:id="rId9" imgW="660400" imgH="228600" progId="Equation.DSMT4">
                  <p:embed/>
                </p:oleObj>
              </mc:Choice>
              <mc:Fallback>
                <p:oleObj name="Equation" r:id="rId9" imgW="660400" imgH="228600" progId="Equation.DSMT4">
                  <p:embed/>
                  <p:pic>
                    <p:nvPicPr>
                      <p:cNvPr id="0" name=""/>
                      <p:cNvPicPr/>
                      <p:nvPr/>
                    </p:nvPicPr>
                    <p:blipFill>
                      <a:blip r:embed="rId10"/>
                      <a:stretch>
                        <a:fillRect/>
                      </a:stretch>
                    </p:blipFill>
                    <p:spPr>
                      <a:xfrm>
                        <a:off x="2620169" y="3892366"/>
                        <a:ext cx="1112838" cy="382587"/>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1511541366"/>
              </p:ext>
            </p:extLst>
          </p:nvPr>
        </p:nvGraphicFramePr>
        <p:xfrm>
          <a:off x="3909805" y="1273174"/>
          <a:ext cx="362129" cy="358775"/>
        </p:xfrm>
        <a:graphic>
          <a:graphicData uri="http://schemas.openxmlformats.org/presentationml/2006/ole">
            <mc:AlternateContent xmlns:mc="http://schemas.openxmlformats.org/markup-compatibility/2006">
              <mc:Choice xmlns:v="urn:schemas-microsoft-com:vml" Requires="v">
                <p:oleObj spid="_x0000_s1070159" name="Equation" r:id="rId11" imgW="203200" imgH="203200" progId="Equation.DSMT4">
                  <p:embed/>
                </p:oleObj>
              </mc:Choice>
              <mc:Fallback>
                <p:oleObj name="Equation" r:id="rId11" imgW="203200" imgH="203200" progId="Equation.DSMT4">
                  <p:embed/>
                  <p:pic>
                    <p:nvPicPr>
                      <p:cNvPr id="0" name=""/>
                      <p:cNvPicPr/>
                      <p:nvPr/>
                    </p:nvPicPr>
                    <p:blipFill>
                      <a:blip r:embed="rId12"/>
                      <a:stretch>
                        <a:fillRect/>
                      </a:stretch>
                    </p:blipFill>
                    <p:spPr>
                      <a:xfrm>
                        <a:off x="3909805" y="1273174"/>
                        <a:ext cx="362129" cy="358775"/>
                      </a:xfrm>
                      <a:prstGeom prst="rect">
                        <a:avLst/>
                      </a:prstGeom>
                    </p:spPr>
                  </p:pic>
                </p:oleObj>
              </mc:Fallback>
            </mc:AlternateContent>
          </a:graphicData>
        </a:graphic>
      </p:graphicFrame>
      <p:graphicFrame>
        <p:nvGraphicFramePr>
          <p:cNvPr id="34" name="Object 33"/>
          <p:cNvGraphicFramePr>
            <a:graphicFrameLocks noChangeAspect="1"/>
          </p:cNvGraphicFramePr>
          <p:nvPr>
            <p:extLst>
              <p:ext uri="{D42A27DB-BD31-4B8C-83A1-F6EECF244321}">
                <p14:modId xmlns:p14="http://schemas.microsoft.com/office/powerpoint/2010/main" val="2826387649"/>
              </p:ext>
            </p:extLst>
          </p:nvPr>
        </p:nvGraphicFramePr>
        <p:xfrm>
          <a:off x="5230813" y="1273174"/>
          <a:ext cx="406400" cy="358775"/>
        </p:xfrm>
        <a:graphic>
          <a:graphicData uri="http://schemas.openxmlformats.org/presentationml/2006/ole">
            <mc:AlternateContent xmlns:mc="http://schemas.openxmlformats.org/markup-compatibility/2006">
              <mc:Choice xmlns:v="urn:schemas-microsoft-com:vml" Requires="v">
                <p:oleObj spid="_x0000_s1070160" name="Equation" r:id="rId13" imgW="228600" imgH="203200" progId="Equation.DSMT4">
                  <p:embed/>
                </p:oleObj>
              </mc:Choice>
              <mc:Fallback>
                <p:oleObj name="Equation" r:id="rId13" imgW="228600" imgH="203200" progId="Equation.DSMT4">
                  <p:embed/>
                  <p:pic>
                    <p:nvPicPr>
                      <p:cNvPr id="0" name=""/>
                      <p:cNvPicPr/>
                      <p:nvPr/>
                    </p:nvPicPr>
                    <p:blipFill>
                      <a:blip r:embed="rId14"/>
                      <a:stretch>
                        <a:fillRect/>
                      </a:stretch>
                    </p:blipFill>
                    <p:spPr>
                      <a:xfrm>
                        <a:off x="5230813" y="1273174"/>
                        <a:ext cx="406400" cy="358775"/>
                      </a:xfrm>
                      <a:prstGeom prst="rect">
                        <a:avLst/>
                      </a:prstGeom>
                    </p:spPr>
                  </p:pic>
                </p:oleObj>
              </mc:Fallback>
            </mc:AlternateContent>
          </a:graphicData>
        </a:graphic>
      </p:graphicFrame>
      <p:grpSp>
        <p:nvGrpSpPr>
          <p:cNvPr id="6" name="Group 5"/>
          <p:cNvGrpSpPr/>
          <p:nvPr/>
        </p:nvGrpSpPr>
        <p:grpSpPr>
          <a:xfrm>
            <a:off x="6007100" y="561975"/>
            <a:ext cx="2663825" cy="1135063"/>
            <a:chOff x="6007100" y="561975"/>
            <a:chExt cx="2663825" cy="1135063"/>
          </a:xfrm>
        </p:grpSpPr>
        <p:sp>
          <p:nvSpPr>
            <p:cNvPr id="23" name="Oval 22"/>
            <p:cNvSpPr/>
            <p:nvPr/>
          </p:nvSpPr>
          <p:spPr>
            <a:xfrm>
              <a:off x="8175625" y="561975"/>
              <a:ext cx="184150" cy="18415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Oval 1"/>
            <p:cNvSpPr/>
            <p:nvPr/>
          </p:nvSpPr>
          <p:spPr>
            <a:xfrm>
              <a:off x="6153150" y="1095375"/>
              <a:ext cx="368300" cy="36830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Arrow Connector 4"/>
            <p:cNvCxnSpPr/>
            <p:nvPr/>
          </p:nvCxnSpPr>
          <p:spPr>
            <a:xfrm flipV="1">
              <a:off x="6324600" y="647700"/>
              <a:ext cx="1955800" cy="6350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1723281622"/>
                </p:ext>
              </p:extLst>
            </p:nvPr>
          </p:nvGraphicFramePr>
          <p:xfrm>
            <a:off x="8342313" y="601663"/>
            <a:ext cx="328612" cy="288925"/>
          </p:xfrm>
          <a:graphic>
            <a:graphicData uri="http://schemas.openxmlformats.org/presentationml/2006/ole">
              <mc:AlternateContent xmlns:mc="http://schemas.openxmlformats.org/markup-compatibility/2006">
                <mc:Choice xmlns:v="urn:schemas-microsoft-com:vml" Requires="v">
                  <p:oleObj spid="_x0000_s1070161" name="Equation" r:id="rId15" imgW="228600" imgH="203200" progId="Equation.DSMT4">
                    <p:embed/>
                  </p:oleObj>
                </mc:Choice>
                <mc:Fallback>
                  <p:oleObj name="Equation" r:id="rId15" imgW="228600" imgH="203200" progId="Equation.DSMT4">
                    <p:embed/>
                    <p:pic>
                      <p:nvPicPr>
                        <p:cNvPr id="0" name=""/>
                        <p:cNvPicPr/>
                        <p:nvPr/>
                      </p:nvPicPr>
                      <p:blipFill>
                        <a:blip r:embed="rId16"/>
                        <a:stretch>
                          <a:fillRect/>
                        </a:stretch>
                      </p:blipFill>
                      <p:spPr>
                        <a:xfrm>
                          <a:off x="8342313" y="601663"/>
                          <a:ext cx="328612" cy="28892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460265716"/>
                </p:ext>
              </p:extLst>
            </p:nvPr>
          </p:nvGraphicFramePr>
          <p:xfrm>
            <a:off x="7181850" y="655638"/>
            <a:ext cx="146050" cy="180975"/>
          </p:xfrm>
          <a:graphic>
            <a:graphicData uri="http://schemas.openxmlformats.org/presentationml/2006/ole">
              <mc:AlternateContent xmlns:mc="http://schemas.openxmlformats.org/markup-compatibility/2006">
                <mc:Choice xmlns:v="urn:schemas-microsoft-com:vml" Requires="v">
                  <p:oleObj spid="_x0000_s1070162" name="Equation" r:id="rId17" imgW="101600" imgH="127000" progId="Equation.DSMT4">
                    <p:embed/>
                  </p:oleObj>
                </mc:Choice>
                <mc:Fallback>
                  <p:oleObj name="Equation" r:id="rId17" imgW="101600" imgH="127000" progId="Equation.DSMT4">
                    <p:embed/>
                    <p:pic>
                      <p:nvPicPr>
                        <p:cNvPr id="0" name=""/>
                        <p:cNvPicPr/>
                        <p:nvPr/>
                      </p:nvPicPr>
                      <p:blipFill>
                        <a:blip r:embed="rId18"/>
                        <a:stretch>
                          <a:fillRect/>
                        </a:stretch>
                      </p:blipFill>
                      <p:spPr>
                        <a:xfrm>
                          <a:off x="7181850" y="655638"/>
                          <a:ext cx="146050" cy="180975"/>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610168444"/>
                </p:ext>
              </p:extLst>
            </p:nvPr>
          </p:nvGraphicFramePr>
          <p:xfrm>
            <a:off x="6007100" y="1408113"/>
            <a:ext cx="290513" cy="288925"/>
          </p:xfrm>
          <a:graphic>
            <a:graphicData uri="http://schemas.openxmlformats.org/presentationml/2006/ole">
              <mc:AlternateContent xmlns:mc="http://schemas.openxmlformats.org/markup-compatibility/2006">
                <mc:Choice xmlns:v="urn:schemas-microsoft-com:vml" Requires="v">
                  <p:oleObj spid="_x0000_s1070163" name="Equation" r:id="rId19" imgW="203200" imgH="203200" progId="Equation.DSMT4">
                    <p:embed/>
                  </p:oleObj>
                </mc:Choice>
                <mc:Fallback>
                  <p:oleObj name="Equation" r:id="rId19" imgW="203200" imgH="203200" progId="Equation.DSMT4">
                    <p:embed/>
                    <p:pic>
                      <p:nvPicPr>
                        <p:cNvPr id="0" name=""/>
                        <p:cNvPicPr/>
                        <p:nvPr/>
                      </p:nvPicPr>
                      <p:blipFill>
                        <a:blip r:embed="rId20"/>
                        <a:stretch>
                          <a:fillRect/>
                        </a:stretch>
                      </p:blipFill>
                      <p:spPr>
                        <a:xfrm>
                          <a:off x="6007100" y="1408113"/>
                          <a:ext cx="290513" cy="288925"/>
                        </a:xfrm>
                        <a:prstGeom prst="rect">
                          <a:avLst/>
                        </a:prstGeom>
                      </p:spPr>
                    </p:pic>
                  </p:oleObj>
                </mc:Fallback>
              </mc:AlternateContent>
            </a:graphicData>
          </a:graphic>
        </p:graphicFrame>
      </p:grpSp>
      <p:cxnSp>
        <p:nvCxnSpPr>
          <p:cNvPr id="4" name="Straight Connector 3">
            <a:extLst>
              <a:ext uri="{FF2B5EF4-FFF2-40B4-BE49-F238E27FC236}">
                <a16:creationId xmlns:a16="http://schemas.microsoft.com/office/drawing/2014/main" id="{FC68D60F-ED7F-604E-92A8-D5DDEB33D18B}"/>
              </a:ext>
            </a:extLst>
          </p:cNvPr>
          <p:cNvCxnSpPr/>
          <p:nvPr/>
        </p:nvCxnSpPr>
        <p:spPr>
          <a:xfrm flipV="1">
            <a:off x="5765800" y="5699051"/>
            <a:ext cx="558800" cy="467833"/>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aphicFrame>
        <p:nvGraphicFramePr>
          <p:cNvPr id="24" name="Object 23">
            <a:extLst>
              <a:ext uri="{FF2B5EF4-FFF2-40B4-BE49-F238E27FC236}">
                <a16:creationId xmlns:a16="http://schemas.microsoft.com/office/drawing/2014/main" id="{08A70192-FAD1-3947-9097-D5B9CEC064E0}"/>
              </a:ext>
            </a:extLst>
          </p:cNvPr>
          <p:cNvGraphicFramePr>
            <a:graphicFrameLocks noChangeAspect="1"/>
          </p:cNvGraphicFramePr>
          <p:nvPr>
            <p:extLst>
              <p:ext uri="{D42A27DB-BD31-4B8C-83A1-F6EECF244321}">
                <p14:modId xmlns:p14="http://schemas.microsoft.com/office/powerpoint/2010/main" val="2678784268"/>
              </p:ext>
            </p:extLst>
          </p:nvPr>
        </p:nvGraphicFramePr>
        <p:xfrm>
          <a:off x="6284764" y="5542112"/>
          <a:ext cx="236537" cy="190500"/>
        </p:xfrm>
        <a:graphic>
          <a:graphicData uri="http://schemas.openxmlformats.org/presentationml/2006/ole">
            <mc:AlternateContent xmlns:mc="http://schemas.openxmlformats.org/markup-compatibility/2006">
              <mc:Choice xmlns:v="urn:schemas-microsoft-com:vml" Requires="v">
                <p:oleObj spid="_x0000_s1070164" name="Equation" r:id="rId21" imgW="190500" imgH="152400" progId="Equation.DSMT4">
                  <p:embed/>
                </p:oleObj>
              </mc:Choice>
              <mc:Fallback>
                <p:oleObj name="Equation" r:id="rId21" imgW="190500" imgH="152400" progId="Equation.DSMT4">
                  <p:embed/>
                  <p:pic>
                    <p:nvPicPr>
                      <p:cNvPr id="20" name="Object 19"/>
                      <p:cNvPicPr/>
                      <p:nvPr/>
                    </p:nvPicPr>
                    <p:blipFill>
                      <a:blip r:embed="rId22"/>
                      <a:stretch>
                        <a:fillRect/>
                      </a:stretch>
                    </p:blipFill>
                    <p:spPr>
                      <a:xfrm>
                        <a:off x="6284764" y="5542112"/>
                        <a:ext cx="236537" cy="190500"/>
                      </a:xfrm>
                      <a:prstGeom prst="rect">
                        <a:avLst/>
                      </a:prstGeom>
                    </p:spPr>
                  </p:pic>
                </p:oleObj>
              </mc:Fallback>
            </mc:AlternateContent>
          </a:graphicData>
        </a:graphic>
      </p:graphicFrame>
    </p:spTree>
    <p:extLst>
      <p:ext uri="{BB962C8B-B14F-4D97-AF65-F5344CB8AC3E}">
        <p14:creationId xmlns:p14="http://schemas.microsoft.com/office/powerpoint/2010/main" val="1806774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51.)</a:t>
            </a:r>
          </a:p>
        </p:txBody>
      </p:sp>
      <p:sp>
        <p:nvSpPr>
          <p:cNvPr id="38" name="TextBox 37"/>
          <p:cNvSpPr txBox="1"/>
          <p:nvPr/>
        </p:nvSpPr>
        <p:spPr>
          <a:xfrm>
            <a:off x="205873" y="525988"/>
            <a:ext cx="4988428" cy="1138773"/>
          </a:xfrm>
          <a:prstGeom prst="rect">
            <a:avLst/>
          </a:prstGeom>
          <a:noFill/>
        </p:spPr>
        <p:txBody>
          <a:bodyPr wrap="square" rtlCol="0">
            <a:spAutoFit/>
          </a:bodyPr>
          <a:lstStyle/>
          <a:p>
            <a:r>
              <a:rPr lang="en-US" sz="2800" dirty="0">
                <a:solidFill>
                  <a:srgbClr val="FF0000"/>
                </a:solidFill>
                <a:latin typeface="Apple Chancery"/>
                <a:cs typeface="Apple Chancery"/>
              </a:rPr>
              <a:t>As before, doing </a:t>
            </a:r>
            <a:r>
              <a:rPr lang="en-US" sz="2000" dirty="0">
                <a:solidFill>
                  <a:srgbClr val="000000"/>
                </a:solidFill>
                <a:latin typeface="Times New Roman"/>
                <a:cs typeface="Times New Roman"/>
              </a:rPr>
              <a:t>the integral yields a </a:t>
            </a:r>
            <a:r>
              <a:rPr lang="en-US" sz="2000" i="1" dirty="0">
                <a:solidFill>
                  <a:srgbClr val="0000FF"/>
                </a:solidFill>
                <a:latin typeface="Times New Roman"/>
                <a:cs typeface="Times New Roman"/>
              </a:rPr>
              <a:t>potential energy function </a:t>
            </a:r>
            <a:r>
              <a:rPr lang="en-US" sz="2000" dirty="0">
                <a:solidFill>
                  <a:srgbClr val="0000FF"/>
                </a:solidFill>
                <a:latin typeface="Times New Roman"/>
                <a:cs typeface="Times New Roman"/>
              </a:rPr>
              <a:t>for gravity </a:t>
            </a:r>
            <a:r>
              <a:rPr lang="en-US" sz="2000" dirty="0">
                <a:solidFill>
                  <a:srgbClr val="000000"/>
                </a:solidFill>
                <a:latin typeface="Times New Roman"/>
                <a:cs typeface="Times New Roman"/>
              </a:rPr>
              <a:t>far from the earth’s surface of:</a:t>
            </a:r>
            <a:endParaRPr lang="en-US" sz="2400" dirty="0">
              <a:latin typeface="Apple Chancery"/>
              <a:cs typeface="Apple Chancery"/>
            </a:endParaRPr>
          </a:p>
        </p:txBody>
      </p:sp>
      <p:sp>
        <p:nvSpPr>
          <p:cNvPr id="34" name="TextBox 33"/>
          <p:cNvSpPr txBox="1"/>
          <p:nvPr/>
        </p:nvSpPr>
        <p:spPr>
          <a:xfrm>
            <a:off x="205873" y="4616878"/>
            <a:ext cx="8684297" cy="1015663"/>
          </a:xfrm>
          <a:prstGeom prst="rect">
            <a:avLst/>
          </a:prstGeom>
          <a:noFill/>
        </p:spPr>
        <p:txBody>
          <a:bodyPr wrap="square" rtlCol="0">
            <a:spAutoFit/>
          </a:bodyPr>
          <a:lstStyle/>
          <a:p>
            <a:r>
              <a:rPr lang="en-US" sz="2000" dirty="0">
                <a:solidFill>
                  <a:srgbClr val="FF0000"/>
                </a:solidFill>
                <a:latin typeface="Apple Chancery"/>
                <a:cs typeface="Apple Chancery"/>
              </a:rPr>
              <a:t>Interesting note:</a:t>
            </a:r>
            <a:r>
              <a:rPr lang="en-US" sz="2000" dirty="0">
                <a:solidFill>
                  <a:srgbClr val="000000"/>
                </a:solidFill>
                <a:latin typeface="Times New Roman"/>
                <a:cs typeface="Times New Roman"/>
              </a:rPr>
              <a:t>  This </a:t>
            </a:r>
            <a:r>
              <a:rPr lang="en-US" sz="2000" dirty="0">
                <a:solidFill>
                  <a:srgbClr val="0000FF"/>
                </a:solidFill>
                <a:latin typeface="Times New Roman"/>
                <a:cs typeface="Times New Roman"/>
              </a:rPr>
              <a:t>potential energy function is </a:t>
            </a:r>
            <a:r>
              <a:rPr lang="en-US" sz="2000" dirty="0">
                <a:solidFill>
                  <a:srgbClr val="FF0000"/>
                </a:solidFill>
                <a:latin typeface="Times New Roman"/>
                <a:cs typeface="Times New Roman"/>
              </a:rPr>
              <a:t>NEGATIVE</a:t>
            </a:r>
            <a:r>
              <a:rPr lang="en-US" sz="2000" dirty="0">
                <a:solidFill>
                  <a:srgbClr val="000000"/>
                </a:solidFill>
                <a:latin typeface="Times New Roman"/>
                <a:cs typeface="Times New Roman"/>
              </a:rPr>
              <a:t>.  No worries.  </a:t>
            </a:r>
            <a:r>
              <a:rPr lang="en-US" sz="2000" dirty="0">
                <a:solidFill>
                  <a:srgbClr val="0000FF"/>
                </a:solidFill>
                <a:latin typeface="Times New Roman"/>
                <a:cs typeface="Times New Roman"/>
              </a:rPr>
              <a:t>AS LONG AS YOU USE IT the way potential energy functions are supposed to be used</a:t>
            </a:r>
            <a:r>
              <a:rPr lang="en-US" sz="2000" dirty="0">
                <a:solidFill>
                  <a:srgbClr val="000000"/>
                </a:solidFill>
                <a:latin typeface="Times New Roman"/>
                <a:cs typeface="Times New Roman"/>
              </a:rPr>
              <a:t> (i.e., to calculate </a:t>
            </a:r>
            <a:r>
              <a:rPr lang="en-US" sz="2000" i="1" dirty="0">
                <a:solidFill>
                  <a:srgbClr val="000000"/>
                </a:solidFill>
                <a:latin typeface="Times New Roman"/>
                <a:cs typeface="Times New Roman"/>
              </a:rPr>
              <a:t>work </a:t>
            </a:r>
            <a:r>
              <a:rPr lang="en-US" sz="2000" dirty="0">
                <a:solidFill>
                  <a:srgbClr val="000000"/>
                </a:solidFill>
                <a:latin typeface="Times New Roman"/>
                <a:cs typeface="Times New Roman"/>
              </a:rPr>
              <a:t>quantities), it will </a:t>
            </a:r>
            <a:r>
              <a:rPr lang="en-US" sz="2000" dirty="0">
                <a:solidFill>
                  <a:srgbClr val="0000FF"/>
                </a:solidFill>
                <a:latin typeface="Times New Roman"/>
                <a:cs typeface="Times New Roman"/>
              </a:rPr>
              <a:t>work</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just fine </a:t>
            </a:r>
            <a:r>
              <a:rPr lang="en-US" sz="2000" dirty="0">
                <a:solidFill>
                  <a:srgbClr val="000000"/>
                </a:solidFill>
                <a:latin typeface="Times New Roman"/>
                <a:cs typeface="Times New Roman"/>
              </a:rPr>
              <a:t>. . . no pun intended.</a:t>
            </a:r>
            <a:endParaRPr lang="en-US" sz="2400" dirty="0">
              <a:latin typeface="Apple Chancery"/>
              <a:cs typeface="Apple Chancery"/>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1207188682"/>
              </p:ext>
            </p:extLst>
          </p:nvPr>
        </p:nvGraphicFramePr>
        <p:xfrm>
          <a:off x="1635124" y="1841928"/>
          <a:ext cx="3101975" cy="2686050"/>
        </p:xfrm>
        <a:graphic>
          <a:graphicData uri="http://schemas.openxmlformats.org/presentationml/2006/ole">
            <mc:AlternateContent xmlns:mc="http://schemas.openxmlformats.org/markup-compatibility/2006">
              <mc:Choice xmlns:v="urn:schemas-microsoft-com:vml" Requires="v">
                <p:oleObj spid="_x0000_s334296" name="Equation" r:id="rId3" imgW="1917700" imgH="1676400" progId="Equation.DSMT4">
                  <p:embed/>
                </p:oleObj>
              </mc:Choice>
              <mc:Fallback>
                <p:oleObj name="Equation" r:id="rId3" imgW="1917700" imgH="1676400" progId="Equation.DSMT4">
                  <p:embed/>
                  <p:pic>
                    <p:nvPicPr>
                      <p:cNvPr id="0" name=""/>
                      <p:cNvPicPr/>
                      <p:nvPr/>
                    </p:nvPicPr>
                    <p:blipFill>
                      <a:blip r:embed="rId4"/>
                      <a:stretch>
                        <a:fillRect/>
                      </a:stretch>
                    </p:blipFill>
                    <p:spPr>
                      <a:xfrm>
                        <a:off x="1635124" y="1841928"/>
                        <a:ext cx="3101975" cy="2686050"/>
                      </a:xfrm>
                      <a:prstGeom prst="rect">
                        <a:avLst/>
                      </a:prstGeom>
                    </p:spPr>
                  </p:pic>
                </p:oleObj>
              </mc:Fallback>
            </mc:AlternateContent>
          </a:graphicData>
        </a:graphic>
      </p:graphicFrame>
      <p:grpSp>
        <p:nvGrpSpPr>
          <p:cNvPr id="36" name="Group 35"/>
          <p:cNvGrpSpPr/>
          <p:nvPr/>
        </p:nvGrpSpPr>
        <p:grpSpPr>
          <a:xfrm>
            <a:off x="6007100" y="561975"/>
            <a:ext cx="2663825" cy="1135063"/>
            <a:chOff x="6007100" y="561975"/>
            <a:chExt cx="2663825" cy="1135063"/>
          </a:xfrm>
        </p:grpSpPr>
        <p:sp>
          <p:nvSpPr>
            <p:cNvPr id="37" name="Oval 36"/>
            <p:cNvSpPr/>
            <p:nvPr/>
          </p:nvSpPr>
          <p:spPr>
            <a:xfrm>
              <a:off x="8175625" y="561975"/>
              <a:ext cx="184150" cy="18415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6153150" y="1095375"/>
              <a:ext cx="368300" cy="36830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1" name="Straight Arrow Connector 40"/>
            <p:cNvCxnSpPr/>
            <p:nvPr/>
          </p:nvCxnSpPr>
          <p:spPr>
            <a:xfrm flipV="1">
              <a:off x="6324600" y="647700"/>
              <a:ext cx="1955800" cy="6350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2766662119"/>
                </p:ext>
              </p:extLst>
            </p:nvPr>
          </p:nvGraphicFramePr>
          <p:xfrm>
            <a:off x="8342313" y="601663"/>
            <a:ext cx="328612" cy="288925"/>
          </p:xfrm>
          <a:graphic>
            <a:graphicData uri="http://schemas.openxmlformats.org/presentationml/2006/ole">
              <mc:AlternateContent xmlns:mc="http://schemas.openxmlformats.org/markup-compatibility/2006">
                <mc:Choice xmlns:v="urn:schemas-microsoft-com:vml" Requires="v">
                  <p:oleObj spid="_x0000_s334297" name="Equation" r:id="rId5" imgW="228600" imgH="203200" progId="Equation.DSMT4">
                    <p:embed/>
                  </p:oleObj>
                </mc:Choice>
                <mc:Fallback>
                  <p:oleObj name="Equation" r:id="rId5" imgW="228600" imgH="203200" progId="Equation.DSMT4">
                    <p:embed/>
                    <p:pic>
                      <p:nvPicPr>
                        <p:cNvPr id="0" name=""/>
                        <p:cNvPicPr/>
                        <p:nvPr/>
                      </p:nvPicPr>
                      <p:blipFill>
                        <a:blip r:embed="rId6"/>
                        <a:stretch>
                          <a:fillRect/>
                        </a:stretch>
                      </p:blipFill>
                      <p:spPr>
                        <a:xfrm>
                          <a:off x="8342313" y="601663"/>
                          <a:ext cx="328612" cy="288925"/>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251765817"/>
                </p:ext>
              </p:extLst>
            </p:nvPr>
          </p:nvGraphicFramePr>
          <p:xfrm>
            <a:off x="7181850" y="655638"/>
            <a:ext cx="146050" cy="180975"/>
          </p:xfrm>
          <a:graphic>
            <a:graphicData uri="http://schemas.openxmlformats.org/presentationml/2006/ole">
              <mc:AlternateContent xmlns:mc="http://schemas.openxmlformats.org/markup-compatibility/2006">
                <mc:Choice xmlns:v="urn:schemas-microsoft-com:vml" Requires="v">
                  <p:oleObj spid="_x0000_s334298" name="Equation" r:id="rId7" imgW="101600" imgH="127000" progId="Equation.DSMT4">
                    <p:embed/>
                  </p:oleObj>
                </mc:Choice>
                <mc:Fallback>
                  <p:oleObj name="Equation" r:id="rId7" imgW="101600" imgH="127000" progId="Equation.DSMT4">
                    <p:embed/>
                    <p:pic>
                      <p:nvPicPr>
                        <p:cNvPr id="0" name=""/>
                        <p:cNvPicPr/>
                        <p:nvPr/>
                      </p:nvPicPr>
                      <p:blipFill>
                        <a:blip r:embed="rId8"/>
                        <a:stretch>
                          <a:fillRect/>
                        </a:stretch>
                      </p:blipFill>
                      <p:spPr>
                        <a:xfrm>
                          <a:off x="7181850" y="655638"/>
                          <a:ext cx="146050" cy="180975"/>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732902380"/>
                </p:ext>
              </p:extLst>
            </p:nvPr>
          </p:nvGraphicFramePr>
          <p:xfrm>
            <a:off x="6007100" y="1408113"/>
            <a:ext cx="290513" cy="288925"/>
          </p:xfrm>
          <a:graphic>
            <a:graphicData uri="http://schemas.openxmlformats.org/presentationml/2006/ole">
              <mc:AlternateContent xmlns:mc="http://schemas.openxmlformats.org/markup-compatibility/2006">
                <mc:Choice xmlns:v="urn:schemas-microsoft-com:vml" Requires="v">
                  <p:oleObj spid="_x0000_s334299" name="Equation" r:id="rId9" imgW="203200" imgH="203200" progId="Equation.DSMT4">
                    <p:embed/>
                  </p:oleObj>
                </mc:Choice>
                <mc:Fallback>
                  <p:oleObj name="Equation" r:id="rId9" imgW="203200" imgH="203200" progId="Equation.DSMT4">
                    <p:embed/>
                    <p:pic>
                      <p:nvPicPr>
                        <p:cNvPr id="0" name=""/>
                        <p:cNvPicPr/>
                        <p:nvPr/>
                      </p:nvPicPr>
                      <p:blipFill>
                        <a:blip r:embed="rId10"/>
                        <a:stretch>
                          <a:fillRect/>
                        </a:stretch>
                      </p:blipFill>
                      <p:spPr>
                        <a:xfrm>
                          <a:off x="6007100" y="1408113"/>
                          <a:ext cx="290513" cy="288925"/>
                        </a:xfrm>
                        <a:prstGeom prst="rect">
                          <a:avLst/>
                        </a:prstGeom>
                      </p:spPr>
                    </p:pic>
                  </p:oleObj>
                </mc:Fallback>
              </mc:AlternateContent>
            </a:graphicData>
          </a:graphic>
        </p:graphicFrame>
      </p:grpSp>
    </p:spTree>
    <p:extLst>
      <p:ext uri="{BB962C8B-B14F-4D97-AF65-F5344CB8AC3E}">
        <p14:creationId xmlns:p14="http://schemas.microsoft.com/office/powerpoint/2010/main" val="77914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0"/>
            <a:ext cx="9144000" cy="1446550"/>
          </a:xfrm>
          <a:prstGeom prst="rect">
            <a:avLst/>
          </a:prstGeom>
          <a:noFill/>
        </p:spPr>
        <p:txBody>
          <a:bodyPr wrap="square" rtlCol="0">
            <a:spAutoFit/>
          </a:bodyPr>
          <a:lstStyle/>
          <a:p>
            <a:pPr algn="ctr"/>
            <a:r>
              <a:rPr lang="en-US" sz="4400" dirty="0">
                <a:solidFill>
                  <a:srgbClr val="0000FF"/>
                </a:solidFill>
                <a:latin typeface="Apple Chancery"/>
                <a:cs typeface="Apple Chancery"/>
              </a:rPr>
              <a:t>Deriving a Force Function </a:t>
            </a:r>
            <a:r>
              <a:rPr lang="en-US" sz="4400" dirty="0">
                <a:solidFill>
                  <a:srgbClr val="FF0000"/>
                </a:solidFill>
                <a:latin typeface="Apple Chancery"/>
                <a:cs typeface="Apple Chancery"/>
              </a:rPr>
              <a:t>from</a:t>
            </a:r>
            <a:r>
              <a:rPr lang="en-US" sz="4400" dirty="0">
                <a:solidFill>
                  <a:srgbClr val="0000FF"/>
                </a:solidFill>
                <a:latin typeface="Apple Chancery"/>
                <a:cs typeface="Apple Chancery"/>
              </a:rPr>
              <a:t> a Potential Energy Function</a:t>
            </a:r>
            <a:endParaRPr lang="en-US" sz="32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52.)</a:t>
            </a:r>
          </a:p>
        </p:txBody>
      </p:sp>
      <p:sp>
        <p:nvSpPr>
          <p:cNvPr id="38" name="TextBox 37"/>
          <p:cNvSpPr txBox="1"/>
          <p:nvPr/>
        </p:nvSpPr>
        <p:spPr>
          <a:xfrm>
            <a:off x="275722" y="1582360"/>
            <a:ext cx="8753977" cy="1200329"/>
          </a:xfrm>
          <a:prstGeom prst="rect">
            <a:avLst/>
          </a:prstGeom>
          <a:noFill/>
        </p:spPr>
        <p:txBody>
          <a:bodyPr wrap="square" rtlCol="0">
            <a:spAutoFit/>
          </a:bodyPr>
          <a:lstStyle/>
          <a:p>
            <a:r>
              <a:rPr lang="en-US" sz="3200" dirty="0">
                <a:solidFill>
                  <a:srgbClr val="FF0000"/>
                </a:solidFill>
                <a:latin typeface="Apple Chancery"/>
                <a:cs typeface="Apple Chancery"/>
              </a:rPr>
              <a:t>According to the math, </a:t>
            </a:r>
            <a:r>
              <a:rPr lang="en-US" sz="2000" dirty="0">
                <a:solidFill>
                  <a:srgbClr val="000000"/>
                </a:solidFill>
                <a:latin typeface="Times New Roman"/>
                <a:cs typeface="Times New Roman"/>
              </a:rPr>
              <a:t>if a body moves a </a:t>
            </a:r>
            <a:r>
              <a:rPr lang="en-US" sz="2000" i="1" dirty="0">
                <a:solidFill>
                  <a:srgbClr val="0000FF"/>
                </a:solidFill>
                <a:latin typeface="Times New Roman"/>
                <a:cs typeface="Times New Roman"/>
              </a:rPr>
              <a:t>differentially small distance </a:t>
            </a:r>
            <a:r>
              <a:rPr lang="en-US" sz="2000" dirty="0">
                <a:solidFill>
                  <a:srgbClr val="000000"/>
                </a:solidFill>
                <a:latin typeface="Times New Roman"/>
                <a:cs typeface="Times New Roman"/>
              </a:rPr>
              <a:t>over a path </a:t>
            </a:r>
            <a:r>
              <a:rPr lang="en-US" sz="2000" dirty="0">
                <a:solidFill>
                  <a:srgbClr val="0000FF"/>
                </a:solidFill>
                <a:latin typeface="Times New Roman"/>
                <a:cs typeface="Times New Roman"/>
              </a:rPr>
              <a:t>in a force field</a:t>
            </a:r>
            <a:r>
              <a:rPr lang="en-US" sz="2000" dirty="0">
                <a:solidFill>
                  <a:srgbClr val="000000"/>
                </a:solidFill>
                <a:latin typeface="Times New Roman"/>
                <a:cs typeface="Times New Roman"/>
              </a:rPr>
              <a:t>, it will have a </a:t>
            </a:r>
            <a:r>
              <a:rPr lang="en-US" sz="2000" dirty="0">
                <a:solidFill>
                  <a:srgbClr val="0000FF"/>
                </a:solidFill>
                <a:latin typeface="Times New Roman"/>
                <a:cs typeface="Times New Roman"/>
              </a:rPr>
              <a:t>differentially small amount of work </a:t>
            </a:r>
            <a:r>
              <a:rPr lang="en-US" sz="2000" i="1" dirty="0" err="1">
                <a:solidFill>
                  <a:srgbClr val="0000FF"/>
                </a:solidFill>
                <a:latin typeface="Times New Roman"/>
                <a:cs typeface="Times New Roman"/>
              </a:rPr>
              <a:t>dW</a:t>
            </a:r>
            <a:r>
              <a:rPr lang="en-US" sz="2000" dirty="0">
                <a:solidFill>
                  <a:srgbClr val="0000FF"/>
                </a:solidFill>
                <a:latin typeface="Times New Roman"/>
                <a:cs typeface="Times New Roman"/>
              </a:rPr>
              <a:t> done to it </a:t>
            </a:r>
            <a:r>
              <a:rPr lang="en-US" sz="2000" dirty="0">
                <a:solidFill>
                  <a:srgbClr val="000000"/>
                </a:solidFill>
                <a:latin typeface="Times New Roman"/>
                <a:cs typeface="Times New Roman"/>
              </a:rPr>
              <a:t>equal to:</a:t>
            </a:r>
            <a:endParaRPr lang="en-US" sz="2400" dirty="0">
              <a:latin typeface="Apple Chancery"/>
              <a:cs typeface="Apple Chancery"/>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3035752365"/>
              </p:ext>
            </p:extLst>
          </p:nvPr>
        </p:nvGraphicFramePr>
        <p:xfrm>
          <a:off x="2970213" y="2771775"/>
          <a:ext cx="2162175" cy="346075"/>
        </p:xfrm>
        <a:graphic>
          <a:graphicData uri="http://schemas.openxmlformats.org/presentationml/2006/ole">
            <mc:AlternateContent xmlns:mc="http://schemas.openxmlformats.org/markup-compatibility/2006">
              <mc:Choice xmlns:v="urn:schemas-microsoft-com:vml" Requires="v">
                <p:oleObj spid="_x0000_s335203" name="Equation" r:id="rId3" imgW="1181100" imgH="190500" progId="Equation.DSMT4">
                  <p:embed/>
                </p:oleObj>
              </mc:Choice>
              <mc:Fallback>
                <p:oleObj name="Equation" r:id="rId3" imgW="1181100" imgH="190500" progId="Equation.DSMT4">
                  <p:embed/>
                  <p:pic>
                    <p:nvPicPr>
                      <p:cNvPr id="0" name=""/>
                      <p:cNvPicPr/>
                      <p:nvPr/>
                    </p:nvPicPr>
                    <p:blipFill>
                      <a:blip r:embed="rId4"/>
                      <a:stretch>
                        <a:fillRect/>
                      </a:stretch>
                    </p:blipFill>
                    <p:spPr>
                      <a:xfrm>
                        <a:off x="2970213" y="2771775"/>
                        <a:ext cx="2162175" cy="346075"/>
                      </a:xfrm>
                      <a:prstGeom prst="rect">
                        <a:avLst/>
                      </a:prstGeom>
                    </p:spPr>
                  </p:pic>
                </p:oleObj>
              </mc:Fallback>
            </mc:AlternateContent>
          </a:graphicData>
        </a:graphic>
      </p:graphicFrame>
      <p:sp>
        <p:nvSpPr>
          <p:cNvPr id="14" name="TextBox 13"/>
          <p:cNvSpPr txBox="1"/>
          <p:nvPr/>
        </p:nvSpPr>
        <p:spPr>
          <a:xfrm>
            <a:off x="275723" y="3296860"/>
            <a:ext cx="8753977" cy="400110"/>
          </a:xfrm>
          <a:prstGeom prst="rect">
            <a:avLst/>
          </a:prstGeom>
          <a:noFill/>
        </p:spPr>
        <p:txBody>
          <a:bodyPr wrap="square" rtlCol="0">
            <a:spAutoFit/>
          </a:bodyPr>
          <a:lstStyle/>
          <a:p>
            <a:r>
              <a:rPr lang="en-US" sz="2000" dirty="0">
                <a:solidFill>
                  <a:srgbClr val="FF0000"/>
                </a:solidFill>
                <a:latin typeface="Apple Chancery"/>
                <a:cs typeface="Apple Chancery"/>
              </a:rPr>
              <a:t>If both the force and motion </a:t>
            </a:r>
            <a:r>
              <a:rPr lang="en-US" sz="2000" dirty="0">
                <a:solidFill>
                  <a:srgbClr val="000000"/>
                </a:solidFill>
                <a:latin typeface="Times New Roman"/>
                <a:cs typeface="Times New Roman"/>
              </a:rPr>
              <a:t>happen to be in the x-direction, this would mean that</a:t>
            </a:r>
            <a:endParaRPr lang="en-US" sz="2000" dirty="0">
              <a:latin typeface="Apple Chancery"/>
              <a:cs typeface="Apple Chancery"/>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1093308093"/>
              </p:ext>
            </p:extLst>
          </p:nvPr>
        </p:nvGraphicFramePr>
        <p:xfrm>
          <a:off x="3381375" y="5127368"/>
          <a:ext cx="1209675" cy="714375"/>
        </p:xfrm>
        <a:graphic>
          <a:graphicData uri="http://schemas.openxmlformats.org/presentationml/2006/ole">
            <mc:AlternateContent xmlns:mc="http://schemas.openxmlformats.org/markup-compatibility/2006">
              <mc:Choice xmlns:v="urn:schemas-microsoft-com:vml" Requires="v">
                <p:oleObj spid="_x0000_s335204" name="Equation" r:id="rId5" imgW="660400" imgH="393700" progId="Equation.DSMT4">
                  <p:embed/>
                </p:oleObj>
              </mc:Choice>
              <mc:Fallback>
                <p:oleObj name="Equation" r:id="rId5" imgW="660400" imgH="393700" progId="Equation.DSMT4">
                  <p:embed/>
                  <p:pic>
                    <p:nvPicPr>
                      <p:cNvPr id="0" name=""/>
                      <p:cNvPicPr/>
                      <p:nvPr/>
                    </p:nvPicPr>
                    <p:blipFill>
                      <a:blip r:embed="rId6"/>
                      <a:stretch>
                        <a:fillRect/>
                      </a:stretch>
                    </p:blipFill>
                    <p:spPr>
                      <a:xfrm>
                        <a:off x="3381375" y="5127368"/>
                        <a:ext cx="1209675" cy="71437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208058896"/>
              </p:ext>
            </p:extLst>
          </p:nvPr>
        </p:nvGraphicFramePr>
        <p:xfrm>
          <a:off x="3071813" y="3910013"/>
          <a:ext cx="2092325" cy="854075"/>
        </p:xfrm>
        <a:graphic>
          <a:graphicData uri="http://schemas.openxmlformats.org/presentationml/2006/ole">
            <mc:AlternateContent xmlns:mc="http://schemas.openxmlformats.org/markup-compatibility/2006">
              <mc:Choice xmlns:v="urn:schemas-microsoft-com:vml" Requires="v">
                <p:oleObj spid="_x0000_s335205" name="Equation" r:id="rId7" imgW="1143000" imgH="469900" progId="Equation.DSMT4">
                  <p:embed/>
                </p:oleObj>
              </mc:Choice>
              <mc:Fallback>
                <p:oleObj name="Equation" r:id="rId7" imgW="1143000" imgH="469900" progId="Equation.DSMT4">
                  <p:embed/>
                  <p:pic>
                    <p:nvPicPr>
                      <p:cNvPr id="0" name=""/>
                      <p:cNvPicPr/>
                      <p:nvPr/>
                    </p:nvPicPr>
                    <p:blipFill>
                      <a:blip r:embed="rId8"/>
                      <a:stretch>
                        <a:fillRect/>
                      </a:stretch>
                    </p:blipFill>
                    <p:spPr>
                      <a:xfrm>
                        <a:off x="3071813" y="3910013"/>
                        <a:ext cx="2092325" cy="854075"/>
                      </a:xfrm>
                      <a:prstGeom prst="rect">
                        <a:avLst/>
                      </a:prstGeom>
                    </p:spPr>
                  </p:pic>
                </p:oleObj>
              </mc:Fallback>
            </mc:AlternateContent>
          </a:graphicData>
        </a:graphic>
      </p:graphicFrame>
      <p:sp>
        <p:nvSpPr>
          <p:cNvPr id="19" name="TextBox 18"/>
          <p:cNvSpPr txBox="1"/>
          <p:nvPr/>
        </p:nvSpPr>
        <p:spPr>
          <a:xfrm>
            <a:off x="275723" y="4879658"/>
            <a:ext cx="8753977" cy="400110"/>
          </a:xfrm>
          <a:prstGeom prst="rect">
            <a:avLst/>
          </a:prstGeom>
          <a:noFill/>
        </p:spPr>
        <p:txBody>
          <a:bodyPr wrap="square" rtlCol="0">
            <a:spAutoFit/>
          </a:bodyPr>
          <a:lstStyle/>
          <a:p>
            <a:r>
              <a:rPr lang="en-US" sz="2000" dirty="0">
                <a:solidFill>
                  <a:srgbClr val="FF0000"/>
                </a:solidFill>
                <a:latin typeface="Apple Chancery"/>
                <a:cs typeface="Apple Chancery"/>
              </a:rPr>
              <a:t>It would </a:t>
            </a:r>
            <a:r>
              <a:rPr lang="en-US" sz="2000" dirty="0">
                <a:solidFill>
                  <a:srgbClr val="000000"/>
                </a:solidFill>
                <a:latin typeface="Times New Roman"/>
                <a:cs typeface="Times New Roman"/>
              </a:rPr>
              <a:t>also mean that:</a:t>
            </a:r>
            <a:endParaRPr lang="en-US" sz="2000" dirty="0">
              <a:latin typeface="Apple Chancery"/>
              <a:cs typeface="Apple Chancery"/>
            </a:endParaRPr>
          </a:p>
        </p:txBody>
      </p:sp>
      <p:sp>
        <p:nvSpPr>
          <p:cNvPr id="20" name="TextBox 19"/>
          <p:cNvSpPr txBox="1"/>
          <p:nvPr/>
        </p:nvSpPr>
        <p:spPr>
          <a:xfrm>
            <a:off x="275723" y="5985471"/>
            <a:ext cx="8753977" cy="400110"/>
          </a:xfrm>
          <a:prstGeom prst="rect">
            <a:avLst/>
          </a:prstGeom>
          <a:noFill/>
        </p:spPr>
        <p:txBody>
          <a:bodyPr wrap="square" rtlCol="0">
            <a:spAutoFit/>
          </a:bodyPr>
          <a:lstStyle/>
          <a:p>
            <a:r>
              <a:rPr lang="en-US" sz="2000" dirty="0">
                <a:solidFill>
                  <a:srgbClr val="FF0000"/>
                </a:solidFill>
                <a:latin typeface="Apple Chancery"/>
                <a:cs typeface="Apple Chancery"/>
              </a:rPr>
              <a:t>This </a:t>
            </a:r>
            <a:r>
              <a:rPr lang="en-US" sz="2000" dirty="0">
                <a:solidFill>
                  <a:srgbClr val="000000"/>
                </a:solidFill>
                <a:latin typeface="Times New Roman"/>
                <a:cs typeface="Times New Roman"/>
              </a:rPr>
              <a:t>is the relationship uses to determine a </a:t>
            </a:r>
            <a:r>
              <a:rPr lang="en-US" sz="2000" i="1" dirty="0">
                <a:solidFill>
                  <a:srgbClr val="0000FF"/>
                </a:solidFill>
                <a:latin typeface="Times New Roman"/>
                <a:cs typeface="Times New Roman"/>
              </a:rPr>
              <a:t>potential energy’s </a:t>
            </a:r>
            <a:r>
              <a:rPr lang="en-US" sz="2000" i="1" dirty="0">
                <a:solidFill>
                  <a:srgbClr val="FF0000"/>
                </a:solidFill>
                <a:latin typeface="Times New Roman"/>
                <a:cs typeface="Times New Roman"/>
              </a:rPr>
              <a:t>force function</a:t>
            </a:r>
            <a:r>
              <a:rPr lang="en-US" sz="2000" dirty="0">
                <a:solidFill>
                  <a:srgbClr val="000000"/>
                </a:solidFill>
                <a:latin typeface="Times New Roman"/>
                <a:cs typeface="Times New Roman"/>
              </a:rPr>
              <a:t>.</a:t>
            </a:r>
            <a:endParaRPr lang="en-US" sz="2000" dirty="0">
              <a:latin typeface="Apple Chancery"/>
              <a:cs typeface="Apple Chancery"/>
            </a:endParaRPr>
          </a:p>
        </p:txBody>
      </p:sp>
    </p:spTree>
    <p:extLst>
      <p:ext uri="{BB962C8B-B14F-4D97-AF65-F5344CB8AC3E}">
        <p14:creationId xmlns:p14="http://schemas.microsoft.com/office/powerpoint/2010/main" val="28917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2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53.)</a:t>
            </a:r>
          </a:p>
        </p:txBody>
      </p:sp>
      <p:sp>
        <p:nvSpPr>
          <p:cNvPr id="38" name="TextBox 37"/>
          <p:cNvSpPr txBox="1"/>
          <p:nvPr/>
        </p:nvSpPr>
        <p:spPr>
          <a:xfrm>
            <a:off x="214061" y="191531"/>
            <a:ext cx="8753977" cy="892552"/>
          </a:xfrm>
          <a:prstGeom prst="rect">
            <a:avLst/>
          </a:prstGeom>
          <a:noFill/>
        </p:spPr>
        <p:txBody>
          <a:bodyPr wrap="square" rtlCol="0">
            <a:spAutoFit/>
          </a:bodyPr>
          <a:lstStyle/>
          <a:p>
            <a:r>
              <a:rPr lang="en-US" sz="3200" dirty="0">
                <a:solidFill>
                  <a:srgbClr val="FF0000"/>
                </a:solidFill>
                <a:latin typeface="Apple Chancery"/>
                <a:cs typeface="Apple Chancery"/>
              </a:rPr>
              <a:t>Except </a:t>
            </a:r>
            <a:r>
              <a:rPr lang="en-US" sz="2000" dirty="0">
                <a:solidFill>
                  <a:srgbClr val="000000"/>
                </a:solidFill>
                <a:latin typeface="Times New Roman"/>
                <a:cs typeface="Times New Roman"/>
              </a:rPr>
              <a:t>life is never that simple.  Forces aren’t just in the x-direction.  So how do we </a:t>
            </a:r>
            <a:r>
              <a:rPr lang="en-US" sz="2000" dirty="0" err="1">
                <a:solidFill>
                  <a:srgbClr val="000000"/>
                </a:solidFill>
                <a:latin typeface="Times New Roman"/>
                <a:cs typeface="Times New Roman"/>
              </a:rPr>
              <a:t>notationally</a:t>
            </a:r>
            <a:r>
              <a:rPr lang="en-US" sz="2000" dirty="0">
                <a:solidFill>
                  <a:srgbClr val="000000"/>
                </a:solidFill>
                <a:latin typeface="Times New Roman"/>
                <a:cs typeface="Times New Roman"/>
              </a:rPr>
              <a:t> deal with multiple-directional forces?  </a:t>
            </a:r>
            <a:endParaRPr lang="en-US" sz="2400" dirty="0">
              <a:latin typeface="Apple Chancery"/>
              <a:cs typeface="Apple Chancery"/>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4278533668"/>
              </p:ext>
            </p:extLst>
          </p:nvPr>
        </p:nvGraphicFramePr>
        <p:xfrm>
          <a:off x="3270251" y="1682750"/>
          <a:ext cx="1885950" cy="436099"/>
        </p:xfrm>
        <a:graphic>
          <a:graphicData uri="http://schemas.openxmlformats.org/presentationml/2006/ole">
            <mc:AlternateContent xmlns:mc="http://schemas.openxmlformats.org/markup-compatibility/2006">
              <mc:Choice xmlns:v="urn:schemas-microsoft-com:vml" Requires="v">
                <p:oleObj spid="_x0000_s336453" name="Equation" r:id="rId3" imgW="1143000" imgH="266700" progId="Equation.DSMT4">
                  <p:embed/>
                </p:oleObj>
              </mc:Choice>
              <mc:Fallback>
                <p:oleObj name="Equation" r:id="rId3" imgW="1143000" imgH="266700" progId="Equation.DSMT4">
                  <p:embed/>
                  <p:pic>
                    <p:nvPicPr>
                      <p:cNvPr id="0" name=""/>
                      <p:cNvPicPr/>
                      <p:nvPr/>
                    </p:nvPicPr>
                    <p:blipFill>
                      <a:blip r:embed="rId4"/>
                      <a:stretch>
                        <a:fillRect/>
                      </a:stretch>
                    </p:blipFill>
                    <p:spPr>
                      <a:xfrm>
                        <a:off x="3270251" y="1682750"/>
                        <a:ext cx="1885950" cy="436099"/>
                      </a:xfrm>
                      <a:prstGeom prst="rect">
                        <a:avLst/>
                      </a:prstGeom>
                    </p:spPr>
                  </p:pic>
                </p:oleObj>
              </mc:Fallback>
            </mc:AlternateContent>
          </a:graphicData>
        </a:graphic>
      </p:graphicFrame>
      <p:sp>
        <p:nvSpPr>
          <p:cNvPr id="20" name="TextBox 19"/>
          <p:cNvSpPr txBox="1"/>
          <p:nvPr/>
        </p:nvSpPr>
        <p:spPr>
          <a:xfrm>
            <a:off x="214061" y="4674625"/>
            <a:ext cx="8753977" cy="1015663"/>
          </a:xfrm>
          <a:prstGeom prst="rect">
            <a:avLst/>
          </a:prstGeom>
          <a:noFill/>
        </p:spPr>
        <p:txBody>
          <a:bodyPr wrap="square" rtlCol="0">
            <a:spAutoFit/>
          </a:bodyPr>
          <a:lstStyle/>
          <a:p>
            <a:r>
              <a:rPr lang="en-US" sz="2000" dirty="0">
                <a:solidFill>
                  <a:srgbClr val="FF0000"/>
                </a:solidFill>
                <a:latin typeface="Apple Chancery"/>
                <a:cs typeface="Apple Chancery"/>
              </a:rPr>
              <a:t>And this </a:t>
            </a:r>
            <a:r>
              <a:rPr lang="en-US" sz="2000" dirty="0">
                <a:solidFill>
                  <a:srgbClr val="000000"/>
                </a:solidFill>
                <a:latin typeface="Times New Roman"/>
                <a:cs typeface="Times New Roman"/>
              </a:rPr>
              <a:t>is where it gets freaky, and non-AP (though you will certainly see it if you ever take a physics course in college).  There is a </a:t>
            </a:r>
            <a:r>
              <a:rPr lang="en-US" sz="2000" dirty="0">
                <a:solidFill>
                  <a:srgbClr val="0000FF"/>
                </a:solidFill>
                <a:latin typeface="Times New Roman"/>
                <a:cs typeface="Times New Roman"/>
              </a:rPr>
              <a:t>differential vector operator </a:t>
            </a:r>
            <a:r>
              <a:rPr lang="en-US" sz="2000" dirty="0">
                <a:solidFill>
                  <a:srgbClr val="000000"/>
                </a:solidFill>
                <a:latin typeface="Times New Roman"/>
                <a:cs typeface="Times New Roman"/>
              </a:rPr>
              <a:t>called </a:t>
            </a:r>
            <a:r>
              <a:rPr lang="en-US" sz="2000" i="1" dirty="0">
                <a:solidFill>
                  <a:srgbClr val="000000"/>
                </a:solidFill>
                <a:latin typeface="Times New Roman"/>
                <a:cs typeface="Times New Roman"/>
              </a:rPr>
              <a:t>the </a:t>
            </a:r>
            <a:r>
              <a:rPr lang="en-US" sz="2000" i="1" dirty="0">
                <a:solidFill>
                  <a:srgbClr val="FF0000"/>
                </a:solidFill>
                <a:latin typeface="Times New Roman"/>
                <a:cs typeface="Times New Roman"/>
              </a:rPr>
              <a:t>del operator </a:t>
            </a:r>
            <a:r>
              <a:rPr lang="en-US" sz="2000" dirty="0">
                <a:solidFill>
                  <a:srgbClr val="000000"/>
                </a:solidFill>
                <a:latin typeface="Times New Roman"/>
                <a:cs typeface="Times New Roman"/>
              </a:rPr>
              <a:t>whose symbol looks like     and that is equal to:</a:t>
            </a:r>
            <a:endParaRPr lang="en-US" sz="2000" dirty="0">
              <a:latin typeface="Apple Chancery"/>
              <a:cs typeface="Apple Chancery"/>
            </a:endParaRPr>
          </a:p>
        </p:txBody>
      </p:sp>
      <p:sp>
        <p:nvSpPr>
          <p:cNvPr id="12" name="TextBox 11"/>
          <p:cNvSpPr txBox="1"/>
          <p:nvPr/>
        </p:nvSpPr>
        <p:spPr>
          <a:xfrm>
            <a:off x="214061" y="1131331"/>
            <a:ext cx="8753977" cy="461665"/>
          </a:xfrm>
          <a:prstGeom prst="rect">
            <a:avLst/>
          </a:prstGeom>
          <a:noFill/>
        </p:spPr>
        <p:txBody>
          <a:bodyPr wrap="square" rtlCol="0">
            <a:spAutoFit/>
          </a:bodyPr>
          <a:lstStyle/>
          <a:p>
            <a:r>
              <a:rPr lang="en-US" sz="2400" dirty="0">
                <a:solidFill>
                  <a:srgbClr val="FF0000"/>
                </a:solidFill>
                <a:latin typeface="Apple Chancery"/>
                <a:cs typeface="Apple Chancery"/>
              </a:rPr>
              <a:t>We want a force expression </a:t>
            </a:r>
            <a:r>
              <a:rPr lang="en-US" sz="2000" dirty="0">
                <a:solidFill>
                  <a:srgbClr val="000000"/>
                </a:solidFill>
                <a:latin typeface="Times New Roman"/>
                <a:cs typeface="Times New Roman"/>
              </a:rPr>
              <a:t>that, in its most general form, looks like:</a:t>
            </a:r>
            <a:endParaRPr lang="en-US" sz="2400" dirty="0">
              <a:latin typeface="Apple Chancery"/>
              <a:cs typeface="Apple Chancery"/>
            </a:endParaRPr>
          </a:p>
        </p:txBody>
      </p:sp>
      <p:sp>
        <p:nvSpPr>
          <p:cNvPr id="13" name="TextBox 12"/>
          <p:cNvSpPr txBox="1"/>
          <p:nvPr/>
        </p:nvSpPr>
        <p:spPr>
          <a:xfrm>
            <a:off x="214061" y="2084388"/>
            <a:ext cx="8753977" cy="461665"/>
          </a:xfrm>
          <a:prstGeom prst="rect">
            <a:avLst/>
          </a:prstGeom>
          <a:noFill/>
        </p:spPr>
        <p:txBody>
          <a:bodyPr wrap="square" rtlCol="0">
            <a:spAutoFit/>
          </a:bodyPr>
          <a:lstStyle/>
          <a:p>
            <a:r>
              <a:rPr lang="en-US" sz="2400" dirty="0">
                <a:solidFill>
                  <a:srgbClr val="FF0000"/>
                </a:solidFill>
                <a:latin typeface="Apple Chancery"/>
                <a:cs typeface="Apple Chancery"/>
              </a:rPr>
              <a:t>According to our </a:t>
            </a:r>
            <a:r>
              <a:rPr lang="en-US" sz="2000" dirty="0">
                <a:solidFill>
                  <a:srgbClr val="000000"/>
                </a:solidFill>
                <a:latin typeface="Times New Roman"/>
                <a:cs typeface="Times New Roman"/>
              </a:rPr>
              <a:t>potential energy relationship with force, this will become:</a:t>
            </a:r>
            <a:endParaRPr lang="en-US" sz="2400" dirty="0">
              <a:latin typeface="Apple Chancery"/>
              <a:cs typeface="Apple Chancery"/>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89949636"/>
              </p:ext>
            </p:extLst>
          </p:nvPr>
        </p:nvGraphicFramePr>
        <p:xfrm>
          <a:off x="2420938" y="2630488"/>
          <a:ext cx="3660775" cy="742950"/>
        </p:xfrm>
        <a:graphic>
          <a:graphicData uri="http://schemas.openxmlformats.org/presentationml/2006/ole">
            <mc:AlternateContent xmlns:mc="http://schemas.openxmlformats.org/markup-compatibility/2006">
              <mc:Choice xmlns:v="urn:schemas-microsoft-com:vml" Requires="v">
                <p:oleObj spid="_x0000_s336454" name="Equation" r:id="rId5" imgW="2235200" imgH="457200" progId="Equation.DSMT4">
                  <p:embed/>
                </p:oleObj>
              </mc:Choice>
              <mc:Fallback>
                <p:oleObj name="Equation" r:id="rId5" imgW="2235200" imgH="457200" progId="Equation.DSMT4">
                  <p:embed/>
                  <p:pic>
                    <p:nvPicPr>
                      <p:cNvPr id="0" name=""/>
                      <p:cNvPicPr/>
                      <p:nvPr/>
                    </p:nvPicPr>
                    <p:blipFill>
                      <a:blip r:embed="rId6"/>
                      <a:stretch>
                        <a:fillRect/>
                      </a:stretch>
                    </p:blipFill>
                    <p:spPr>
                      <a:xfrm>
                        <a:off x="2420938" y="2630488"/>
                        <a:ext cx="3660775" cy="742950"/>
                      </a:xfrm>
                      <a:prstGeom prst="rect">
                        <a:avLst/>
                      </a:prstGeom>
                    </p:spPr>
                  </p:pic>
                </p:oleObj>
              </mc:Fallback>
            </mc:AlternateContent>
          </a:graphicData>
        </a:graphic>
      </p:graphicFrame>
      <p:sp>
        <p:nvSpPr>
          <p:cNvPr id="22" name="TextBox 21"/>
          <p:cNvSpPr txBox="1"/>
          <p:nvPr/>
        </p:nvSpPr>
        <p:spPr>
          <a:xfrm>
            <a:off x="275723" y="3453936"/>
            <a:ext cx="8753977" cy="1077218"/>
          </a:xfrm>
          <a:prstGeom prst="rect">
            <a:avLst/>
          </a:prstGeom>
          <a:noFill/>
        </p:spPr>
        <p:txBody>
          <a:bodyPr wrap="square" rtlCol="0">
            <a:spAutoFit/>
          </a:bodyPr>
          <a:lstStyle/>
          <a:p>
            <a:r>
              <a:rPr lang="en-US" sz="2400" dirty="0">
                <a:solidFill>
                  <a:srgbClr val="FF0000"/>
                </a:solidFill>
                <a:latin typeface="Apple Chancery"/>
                <a:cs typeface="Apple Chancery"/>
              </a:rPr>
              <a:t>where the</a:t>
            </a:r>
            <a:r>
              <a:rPr lang="en-US" sz="2000" dirty="0">
                <a:solidFill>
                  <a:srgbClr val="000000"/>
                </a:solidFill>
                <a:latin typeface="Times New Roman"/>
                <a:cs typeface="Times New Roman"/>
              </a:rPr>
              <a:t> symbol            is called the </a:t>
            </a:r>
            <a:r>
              <a:rPr lang="en-US" sz="2000" i="1" dirty="0">
                <a:solidFill>
                  <a:srgbClr val="0000FF"/>
                </a:solidFill>
                <a:latin typeface="Times New Roman"/>
                <a:cs typeface="Times New Roman"/>
              </a:rPr>
              <a:t>partial derivative with respect to “x,” </a:t>
            </a:r>
            <a:r>
              <a:rPr lang="en-US" sz="2000" dirty="0">
                <a:solidFill>
                  <a:srgbClr val="000000"/>
                </a:solidFill>
                <a:latin typeface="Times New Roman"/>
                <a:cs typeface="Times New Roman"/>
              </a:rPr>
              <a:t>and is used when taking a derivative of a multi-dimensional function (U) with respect to ONE VARIABLE ONLY—in this case, with respect to a change in the x-direction.</a:t>
            </a:r>
            <a:endParaRPr lang="en-US" sz="2400" dirty="0">
              <a:latin typeface="Apple Chancery"/>
              <a:cs typeface="Apple Chancery"/>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450199739"/>
              </p:ext>
            </p:extLst>
          </p:nvPr>
        </p:nvGraphicFramePr>
        <p:xfrm>
          <a:off x="2370138" y="3453936"/>
          <a:ext cx="687387" cy="474662"/>
        </p:xfrm>
        <a:graphic>
          <a:graphicData uri="http://schemas.openxmlformats.org/presentationml/2006/ole">
            <mc:AlternateContent xmlns:mc="http://schemas.openxmlformats.org/markup-compatibility/2006">
              <mc:Choice xmlns:v="urn:schemas-microsoft-com:vml" Requires="v">
                <p:oleObj spid="_x0000_s336455" name="Equation" r:id="rId7" imgW="419100" imgH="292100" progId="Equation.DSMT4">
                  <p:embed/>
                </p:oleObj>
              </mc:Choice>
              <mc:Fallback>
                <p:oleObj name="Equation" r:id="rId7" imgW="419100" imgH="292100" progId="Equation.DSMT4">
                  <p:embed/>
                  <p:pic>
                    <p:nvPicPr>
                      <p:cNvPr id="0" name=""/>
                      <p:cNvPicPr/>
                      <p:nvPr/>
                    </p:nvPicPr>
                    <p:blipFill>
                      <a:blip r:embed="rId8"/>
                      <a:stretch>
                        <a:fillRect/>
                      </a:stretch>
                    </p:blipFill>
                    <p:spPr>
                      <a:xfrm>
                        <a:off x="2370138" y="3453936"/>
                        <a:ext cx="687387" cy="474662"/>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20255554"/>
              </p:ext>
            </p:extLst>
          </p:nvPr>
        </p:nvGraphicFramePr>
        <p:xfrm>
          <a:off x="4572000" y="5294313"/>
          <a:ext cx="249238" cy="350837"/>
        </p:xfrm>
        <a:graphic>
          <a:graphicData uri="http://schemas.openxmlformats.org/presentationml/2006/ole">
            <mc:AlternateContent xmlns:mc="http://schemas.openxmlformats.org/markup-compatibility/2006">
              <mc:Choice xmlns:v="urn:schemas-microsoft-com:vml" Requires="v">
                <p:oleObj spid="_x0000_s336456" name="Equation" r:id="rId9" imgW="152400" imgH="215900" progId="Equation.DSMT4">
                  <p:embed/>
                </p:oleObj>
              </mc:Choice>
              <mc:Fallback>
                <p:oleObj name="Equation" r:id="rId9" imgW="152400" imgH="215900" progId="Equation.DSMT4">
                  <p:embed/>
                  <p:pic>
                    <p:nvPicPr>
                      <p:cNvPr id="0" name=""/>
                      <p:cNvPicPr/>
                      <p:nvPr/>
                    </p:nvPicPr>
                    <p:blipFill>
                      <a:blip r:embed="rId10"/>
                      <a:stretch>
                        <a:fillRect/>
                      </a:stretch>
                    </p:blipFill>
                    <p:spPr>
                      <a:xfrm>
                        <a:off x="4572000" y="5294313"/>
                        <a:ext cx="249238" cy="350837"/>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213013675"/>
              </p:ext>
            </p:extLst>
          </p:nvPr>
        </p:nvGraphicFramePr>
        <p:xfrm>
          <a:off x="3057525" y="5791200"/>
          <a:ext cx="2474913" cy="742950"/>
        </p:xfrm>
        <a:graphic>
          <a:graphicData uri="http://schemas.openxmlformats.org/presentationml/2006/ole">
            <mc:AlternateContent xmlns:mc="http://schemas.openxmlformats.org/markup-compatibility/2006">
              <mc:Choice xmlns:v="urn:schemas-microsoft-com:vml" Requires="v">
                <p:oleObj spid="_x0000_s336457" name="Equation" r:id="rId11" imgW="1511300" imgH="457200" progId="Equation.DSMT4">
                  <p:embed/>
                </p:oleObj>
              </mc:Choice>
              <mc:Fallback>
                <p:oleObj name="Equation" r:id="rId11" imgW="1511300" imgH="457200" progId="Equation.DSMT4">
                  <p:embed/>
                  <p:pic>
                    <p:nvPicPr>
                      <p:cNvPr id="0" name=""/>
                      <p:cNvPicPr/>
                      <p:nvPr/>
                    </p:nvPicPr>
                    <p:blipFill>
                      <a:blip r:embed="rId12"/>
                      <a:stretch>
                        <a:fillRect/>
                      </a:stretch>
                    </p:blipFill>
                    <p:spPr>
                      <a:xfrm>
                        <a:off x="3057525" y="5791200"/>
                        <a:ext cx="2474913" cy="742950"/>
                      </a:xfrm>
                      <a:prstGeom prst="rect">
                        <a:avLst/>
                      </a:prstGeom>
                    </p:spPr>
                  </p:pic>
                </p:oleObj>
              </mc:Fallback>
            </mc:AlternateContent>
          </a:graphicData>
        </a:graphic>
      </p:graphicFrame>
    </p:spTree>
    <p:extLst>
      <p:ext uri="{BB962C8B-B14F-4D97-AF65-F5344CB8AC3E}">
        <p14:creationId xmlns:p14="http://schemas.microsoft.com/office/powerpoint/2010/main" val="379015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13" grpId="0"/>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54.)</a:t>
            </a:r>
          </a:p>
        </p:txBody>
      </p:sp>
      <p:sp>
        <p:nvSpPr>
          <p:cNvPr id="38" name="TextBox 37"/>
          <p:cNvSpPr txBox="1"/>
          <p:nvPr/>
        </p:nvSpPr>
        <p:spPr>
          <a:xfrm>
            <a:off x="214061" y="191531"/>
            <a:ext cx="8929939" cy="1508105"/>
          </a:xfrm>
          <a:prstGeom prst="rect">
            <a:avLst/>
          </a:prstGeom>
          <a:noFill/>
        </p:spPr>
        <p:txBody>
          <a:bodyPr wrap="square" rtlCol="0">
            <a:spAutoFit/>
          </a:bodyPr>
          <a:lstStyle/>
          <a:p>
            <a:r>
              <a:rPr lang="en-US" sz="3200" dirty="0">
                <a:solidFill>
                  <a:srgbClr val="FF0000"/>
                </a:solidFill>
                <a:latin typeface="Apple Chancery"/>
                <a:cs typeface="Apple Chancery"/>
              </a:rPr>
              <a:t>The beauty </a:t>
            </a:r>
            <a:r>
              <a:rPr lang="en-US" sz="2000" dirty="0">
                <a:solidFill>
                  <a:srgbClr val="000000"/>
                </a:solidFill>
                <a:latin typeface="Times New Roman"/>
                <a:cs typeface="Times New Roman"/>
              </a:rPr>
              <a:t>of this operator, being a vector, is that you can use it to operate on other vectors.  So, for instance, use can </a:t>
            </a:r>
            <a:r>
              <a:rPr lang="en-US" sz="2000" i="1" dirty="0">
                <a:solidFill>
                  <a:srgbClr val="000000"/>
                </a:solidFill>
                <a:latin typeface="Times New Roman"/>
                <a:cs typeface="Times New Roman"/>
              </a:rPr>
              <a:t>cross</a:t>
            </a:r>
            <a:r>
              <a:rPr lang="en-US" sz="2000" dirty="0">
                <a:solidFill>
                  <a:srgbClr val="000000"/>
                </a:solidFill>
                <a:latin typeface="Times New Roman"/>
                <a:cs typeface="Times New Roman"/>
              </a:rPr>
              <a:t> a del operator into a vector (the cross product being an operation you will learn more about when we talk about torque and rotational motion) </a:t>
            </a:r>
            <a:endParaRPr lang="en-US" sz="2400" dirty="0">
              <a:latin typeface="Apple Chancery"/>
              <a:cs typeface="Apple Chancery"/>
            </a:endParaRPr>
          </a:p>
        </p:txBody>
      </p:sp>
      <p:sp>
        <p:nvSpPr>
          <p:cNvPr id="20" name="TextBox 19"/>
          <p:cNvSpPr txBox="1"/>
          <p:nvPr/>
        </p:nvSpPr>
        <p:spPr>
          <a:xfrm>
            <a:off x="214061" y="2426725"/>
            <a:ext cx="8753977" cy="1754327"/>
          </a:xfrm>
          <a:prstGeom prst="rect">
            <a:avLst/>
          </a:prstGeom>
          <a:noFill/>
        </p:spPr>
        <p:txBody>
          <a:bodyPr wrap="square" rtlCol="0">
            <a:spAutoFit/>
          </a:bodyPr>
          <a:lstStyle/>
          <a:p>
            <a:r>
              <a:rPr lang="en-US" sz="2800" dirty="0">
                <a:solidFill>
                  <a:srgbClr val="FF0000"/>
                </a:solidFill>
                <a:latin typeface="Apple Chancery"/>
                <a:cs typeface="Apple Chancery"/>
              </a:rPr>
              <a:t>Our </a:t>
            </a:r>
            <a:r>
              <a:rPr lang="en-US" sz="2000" dirty="0">
                <a:solidFill>
                  <a:srgbClr val="FF0000"/>
                </a:solidFill>
                <a:latin typeface="Apple Chancery"/>
                <a:cs typeface="Apple Chancery"/>
              </a:rPr>
              <a:t>needs </a:t>
            </a:r>
            <a:r>
              <a:rPr lang="en-US" sz="2000" dirty="0">
                <a:solidFill>
                  <a:srgbClr val="000000"/>
                </a:solidFill>
                <a:latin typeface="Times New Roman"/>
                <a:cs typeface="Times New Roman"/>
              </a:rPr>
              <a:t>are simpler.  All we require is what is called </a:t>
            </a:r>
            <a:r>
              <a:rPr lang="en-US" sz="2000" i="1" dirty="0">
                <a:solidFill>
                  <a:srgbClr val="FF0000"/>
                </a:solidFill>
                <a:latin typeface="Times New Roman"/>
                <a:cs typeface="Times New Roman"/>
              </a:rPr>
              <a:t>the</a:t>
            </a:r>
            <a:r>
              <a:rPr lang="en-US" sz="2000" i="1" dirty="0">
                <a:solidFill>
                  <a:srgbClr val="000000"/>
                </a:solidFill>
                <a:latin typeface="Times New Roman"/>
                <a:cs typeface="Times New Roman"/>
              </a:rPr>
              <a:t> </a:t>
            </a:r>
            <a:r>
              <a:rPr lang="en-US" sz="2000" i="1" dirty="0">
                <a:solidFill>
                  <a:srgbClr val="FF0000"/>
                </a:solidFill>
                <a:latin typeface="Times New Roman"/>
                <a:cs typeface="Times New Roman"/>
              </a:rPr>
              <a:t>gradient</a:t>
            </a:r>
            <a:r>
              <a:rPr lang="en-US" sz="2000" dirty="0">
                <a:solidFill>
                  <a:srgbClr val="000000"/>
                </a:solidFill>
                <a:latin typeface="Times New Roman"/>
                <a:cs typeface="Times New Roman"/>
              </a:rPr>
              <a:t>.   That is the </a:t>
            </a:r>
            <a:r>
              <a:rPr lang="en-US" sz="2000" dirty="0">
                <a:solidFill>
                  <a:srgbClr val="FF0000"/>
                </a:solidFill>
                <a:latin typeface="Times New Roman"/>
                <a:cs typeface="Times New Roman"/>
              </a:rPr>
              <a:t>del operator </a:t>
            </a:r>
            <a:r>
              <a:rPr lang="en-US" sz="2000" dirty="0">
                <a:solidFill>
                  <a:srgbClr val="000000"/>
                </a:solidFill>
                <a:latin typeface="Times New Roman"/>
                <a:cs typeface="Times New Roman"/>
              </a:rPr>
              <a:t>acting on a </a:t>
            </a:r>
            <a:r>
              <a:rPr lang="en-US" sz="2000" i="1" dirty="0">
                <a:solidFill>
                  <a:srgbClr val="0000FF"/>
                </a:solidFill>
                <a:latin typeface="Times New Roman"/>
                <a:cs typeface="Times New Roman"/>
              </a:rPr>
              <a:t>scalar function</a:t>
            </a:r>
            <a:r>
              <a:rPr lang="en-US" sz="2000" dirty="0">
                <a:solidFill>
                  <a:srgbClr val="000000"/>
                </a:solidFill>
                <a:latin typeface="Times New Roman"/>
                <a:cs typeface="Times New Roman"/>
              </a:rPr>
              <a:t> (like our </a:t>
            </a:r>
            <a:r>
              <a:rPr lang="en-US" sz="2000" i="1" dirty="0">
                <a:solidFill>
                  <a:srgbClr val="FF0000"/>
                </a:solidFill>
                <a:latin typeface="Times New Roman"/>
                <a:cs typeface="Times New Roman"/>
              </a:rPr>
              <a:t>potential energy function </a:t>
            </a:r>
            <a:r>
              <a:rPr lang="en-US" sz="2000" dirty="0">
                <a:solidFill>
                  <a:srgbClr val="FF0000"/>
                </a:solidFill>
                <a:latin typeface="Times New Roman"/>
                <a:cs typeface="Times New Roman"/>
              </a:rPr>
              <a:t>U</a:t>
            </a:r>
            <a:r>
              <a:rPr lang="en-US" sz="2000" dirty="0">
                <a:solidFill>
                  <a:srgbClr val="000000"/>
                </a:solidFill>
                <a:latin typeface="Times New Roman"/>
                <a:cs typeface="Times New Roman"/>
              </a:rPr>
              <a:t>).  It </a:t>
            </a:r>
            <a:r>
              <a:rPr lang="en-US" sz="2000" dirty="0">
                <a:solidFill>
                  <a:srgbClr val="008000"/>
                </a:solidFill>
                <a:latin typeface="Times New Roman"/>
                <a:cs typeface="Times New Roman"/>
              </a:rPr>
              <a:t>produces</a:t>
            </a:r>
            <a:r>
              <a:rPr lang="en-US" sz="2000" dirty="0">
                <a:solidFill>
                  <a:srgbClr val="000000"/>
                </a:solidFill>
                <a:latin typeface="Times New Roman"/>
                <a:cs typeface="Times New Roman"/>
              </a:rPr>
              <a:t> a </a:t>
            </a:r>
            <a:r>
              <a:rPr lang="en-US" sz="2000" dirty="0">
                <a:solidFill>
                  <a:srgbClr val="FF0000"/>
                </a:solidFill>
                <a:latin typeface="Times New Roman"/>
                <a:cs typeface="Times New Roman"/>
              </a:rPr>
              <a:t>vector</a:t>
            </a:r>
            <a:r>
              <a:rPr lang="en-US" sz="2000" dirty="0">
                <a:solidFill>
                  <a:srgbClr val="000000"/>
                </a:solidFill>
                <a:latin typeface="Times New Roman"/>
                <a:cs typeface="Times New Roman"/>
              </a:rPr>
              <a:t> whose </a:t>
            </a:r>
            <a:r>
              <a:rPr lang="en-US" sz="2000" dirty="0">
                <a:solidFill>
                  <a:srgbClr val="0000FF"/>
                </a:solidFill>
                <a:latin typeface="Times New Roman"/>
                <a:cs typeface="Times New Roman"/>
              </a:rPr>
              <a:t>magnitude </a:t>
            </a:r>
            <a:r>
              <a:rPr lang="en-US" sz="2000" dirty="0">
                <a:latin typeface="Times New Roman"/>
                <a:cs typeface="Times New Roman"/>
              </a:rPr>
              <a:t>is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the </a:t>
            </a:r>
            <a:r>
              <a:rPr lang="en-US" sz="2000" i="1" dirty="0">
                <a:solidFill>
                  <a:srgbClr val="FF0000"/>
                </a:solidFill>
                <a:latin typeface="Times New Roman"/>
                <a:cs typeface="Times New Roman"/>
              </a:rPr>
              <a:t>maximum SPATIAL rate of change of the scalar </a:t>
            </a:r>
            <a:r>
              <a:rPr lang="en-US" sz="2000" dirty="0">
                <a:solidFill>
                  <a:srgbClr val="000000"/>
                </a:solidFill>
                <a:latin typeface="Times New Roman"/>
                <a:cs typeface="Times New Roman"/>
              </a:rPr>
              <a:t>and whose </a:t>
            </a:r>
            <a:r>
              <a:rPr lang="en-US" sz="2000" dirty="0">
                <a:solidFill>
                  <a:srgbClr val="0000FF"/>
                </a:solidFill>
                <a:latin typeface="Times New Roman"/>
                <a:cs typeface="Times New Roman"/>
              </a:rPr>
              <a:t>direction</a:t>
            </a:r>
            <a:r>
              <a:rPr lang="en-US" sz="2000" dirty="0">
                <a:solidFill>
                  <a:srgbClr val="000000"/>
                </a:solidFill>
                <a:latin typeface="Times New Roman"/>
                <a:cs typeface="Times New Roman"/>
              </a:rPr>
              <a:t> is the </a:t>
            </a:r>
            <a:r>
              <a:rPr lang="en-US" sz="2000" i="1" dirty="0">
                <a:solidFill>
                  <a:srgbClr val="FF0000"/>
                </a:solidFill>
                <a:latin typeface="Times New Roman"/>
                <a:cs typeface="Times New Roman"/>
              </a:rPr>
              <a:t>direction </a:t>
            </a:r>
            <a:r>
              <a:rPr lang="en-US" sz="2000" dirty="0">
                <a:solidFill>
                  <a:srgbClr val="000000"/>
                </a:solidFill>
                <a:latin typeface="Times New Roman"/>
                <a:cs typeface="Times New Roman"/>
              </a:rPr>
              <a:t>of that maximum change.  In any case, using:</a:t>
            </a:r>
            <a:endParaRPr lang="en-US" sz="2000" dirty="0">
              <a:latin typeface="Apple Chancery"/>
              <a:cs typeface="Apple Chancery"/>
            </a:endParaRPr>
          </a:p>
        </p:txBody>
      </p:sp>
      <p:sp>
        <p:nvSpPr>
          <p:cNvPr id="13" name="TextBox 12"/>
          <p:cNvSpPr txBox="1"/>
          <p:nvPr/>
        </p:nvSpPr>
        <p:spPr>
          <a:xfrm>
            <a:off x="214061" y="1817688"/>
            <a:ext cx="8753977" cy="707886"/>
          </a:xfrm>
          <a:prstGeom prst="rect">
            <a:avLst/>
          </a:prstGeom>
          <a:noFill/>
        </p:spPr>
        <p:txBody>
          <a:bodyPr wrap="square" rtlCol="0">
            <a:spAutoFit/>
          </a:bodyPr>
          <a:lstStyle/>
          <a:p>
            <a:r>
              <a:rPr lang="en-US" sz="2000" dirty="0">
                <a:solidFill>
                  <a:srgbClr val="000000"/>
                </a:solidFill>
                <a:latin typeface="Times New Roman"/>
                <a:cs typeface="Times New Roman"/>
              </a:rPr>
              <a:t>producing what is called </a:t>
            </a:r>
            <a:r>
              <a:rPr lang="en-US" sz="2000" i="1" dirty="0">
                <a:solidFill>
                  <a:srgbClr val="FF0000"/>
                </a:solidFill>
                <a:latin typeface="Times New Roman"/>
                <a:cs typeface="Times New Roman"/>
              </a:rPr>
              <a:t>the curl</a:t>
            </a:r>
            <a:r>
              <a:rPr lang="en-US" sz="2000" dirty="0">
                <a:solidFill>
                  <a:srgbClr val="000000"/>
                </a:solidFill>
                <a:latin typeface="Times New Roman"/>
                <a:cs typeface="Times New Roman"/>
              </a:rPr>
              <a:t>, a vector unto itself that tells you something about the way vector </a:t>
            </a:r>
            <a:r>
              <a:rPr lang="en-US" sz="2000" dirty="0">
                <a:solidFill>
                  <a:srgbClr val="FF0000"/>
                </a:solidFill>
                <a:latin typeface="Times New Roman"/>
                <a:cs typeface="Times New Roman"/>
              </a:rPr>
              <a:t>F</a:t>
            </a:r>
            <a:r>
              <a:rPr lang="en-US" sz="2000" dirty="0">
                <a:solidFill>
                  <a:srgbClr val="000000"/>
                </a:solidFill>
                <a:latin typeface="Times New Roman"/>
                <a:cs typeface="Times New Roman"/>
              </a:rPr>
              <a:t> </a:t>
            </a:r>
            <a:r>
              <a:rPr lang="en-US" sz="2000" i="1" dirty="0">
                <a:solidFill>
                  <a:srgbClr val="0000FF"/>
                </a:solidFill>
                <a:latin typeface="Times New Roman"/>
                <a:cs typeface="Times New Roman"/>
              </a:rPr>
              <a:t>circulates</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around a point of interest.  </a:t>
            </a:r>
            <a:endParaRPr lang="en-US" sz="2400" dirty="0">
              <a:latin typeface="Apple Chancery"/>
              <a:cs typeface="Apple Chancery"/>
            </a:endParaRPr>
          </a:p>
        </p:txBody>
      </p:sp>
      <p:graphicFrame>
        <p:nvGraphicFramePr>
          <p:cNvPr id="21" name="Object 20"/>
          <p:cNvGraphicFramePr>
            <a:graphicFrameLocks noChangeAspect="1"/>
          </p:cNvGraphicFramePr>
          <p:nvPr>
            <p:extLst>
              <p:ext uri="{D42A27DB-BD31-4B8C-83A1-F6EECF244321}">
                <p14:modId xmlns:p14="http://schemas.microsoft.com/office/powerpoint/2010/main" val="3670377265"/>
              </p:ext>
            </p:extLst>
          </p:nvPr>
        </p:nvGraphicFramePr>
        <p:xfrm>
          <a:off x="4051300" y="1458336"/>
          <a:ext cx="520700" cy="350838"/>
        </p:xfrm>
        <a:graphic>
          <a:graphicData uri="http://schemas.openxmlformats.org/presentationml/2006/ole">
            <mc:AlternateContent xmlns:mc="http://schemas.openxmlformats.org/markup-compatibility/2006">
              <mc:Choice xmlns:v="urn:schemas-microsoft-com:vml" Requires="v">
                <p:oleObj spid="_x0000_s337261" name="Equation" r:id="rId3" imgW="317500" imgH="215900" progId="Equation.DSMT4">
                  <p:embed/>
                </p:oleObj>
              </mc:Choice>
              <mc:Fallback>
                <p:oleObj name="Equation" r:id="rId3" imgW="317500" imgH="215900" progId="Equation.DSMT4">
                  <p:embed/>
                  <p:pic>
                    <p:nvPicPr>
                      <p:cNvPr id="0" name=""/>
                      <p:cNvPicPr/>
                      <p:nvPr/>
                    </p:nvPicPr>
                    <p:blipFill>
                      <a:blip r:embed="rId4"/>
                      <a:stretch>
                        <a:fillRect/>
                      </a:stretch>
                    </p:blipFill>
                    <p:spPr>
                      <a:xfrm>
                        <a:off x="4051300" y="1458336"/>
                        <a:ext cx="520700" cy="350838"/>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2840116467"/>
              </p:ext>
            </p:extLst>
          </p:nvPr>
        </p:nvGraphicFramePr>
        <p:xfrm>
          <a:off x="2968625" y="3959913"/>
          <a:ext cx="2474913" cy="742950"/>
        </p:xfrm>
        <a:graphic>
          <a:graphicData uri="http://schemas.openxmlformats.org/presentationml/2006/ole">
            <mc:AlternateContent xmlns:mc="http://schemas.openxmlformats.org/markup-compatibility/2006">
              <mc:Choice xmlns:v="urn:schemas-microsoft-com:vml" Requires="v">
                <p:oleObj spid="_x0000_s337262" name="Equation" r:id="rId5" imgW="1511300" imgH="457200" progId="Equation.DSMT4">
                  <p:embed/>
                </p:oleObj>
              </mc:Choice>
              <mc:Fallback>
                <p:oleObj name="Equation" r:id="rId5" imgW="1511300" imgH="457200" progId="Equation.DSMT4">
                  <p:embed/>
                  <p:pic>
                    <p:nvPicPr>
                      <p:cNvPr id="0" name=""/>
                      <p:cNvPicPr/>
                      <p:nvPr/>
                    </p:nvPicPr>
                    <p:blipFill>
                      <a:blip r:embed="rId6"/>
                      <a:stretch>
                        <a:fillRect/>
                      </a:stretch>
                    </p:blipFill>
                    <p:spPr>
                      <a:xfrm>
                        <a:off x="2968625" y="3959913"/>
                        <a:ext cx="2474913" cy="742950"/>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108286296"/>
              </p:ext>
            </p:extLst>
          </p:nvPr>
        </p:nvGraphicFramePr>
        <p:xfrm>
          <a:off x="2500313" y="4859338"/>
          <a:ext cx="3660775" cy="1774825"/>
        </p:xfrm>
        <a:graphic>
          <a:graphicData uri="http://schemas.openxmlformats.org/presentationml/2006/ole">
            <mc:AlternateContent xmlns:mc="http://schemas.openxmlformats.org/markup-compatibility/2006">
              <mc:Choice xmlns:v="urn:schemas-microsoft-com:vml" Requires="v">
                <p:oleObj spid="_x0000_s337263" name="Equation" r:id="rId7" imgW="2235200" imgH="1092200" progId="Equation.DSMT4">
                  <p:embed/>
                </p:oleObj>
              </mc:Choice>
              <mc:Fallback>
                <p:oleObj name="Equation" r:id="rId7" imgW="2235200" imgH="1092200" progId="Equation.DSMT4">
                  <p:embed/>
                  <p:pic>
                    <p:nvPicPr>
                      <p:cNvPr id="0" name=""/>
                      <p:cNvPicPr/>
                      <p:nvPr/>
                    </p:nvPicPr>
                    <p:blipFill>
                      <a:blip r:embed="rId8"/>
                      <a:stretch>
                        <a:fillRect/>
                      </a:stretch>
                    </p:blipFill>
                    <p:spPr>
                      <a:xfrm>
                        <a:off x="2500313" y="4859338"/>
                        <a:ext cx="3660775" cy="1774825"/>
                      </a:xfrm>
                      <a:prstGeom prst="rect">
                        <a:avLst/>
                      </a:prstGeom>
                    </p:spPr>
                  </p:pic>
                </p:oleObj>
              </mc:Fallback>
            </mc:AlternateContent>
          </a:graphicData>
        </a:graphic>
      </p:graphicFrame>
      <p:sp>
        <p:nvSpPr>
          <p:cNvPr id="19" name="TextBox 18"/>
          <p:cNvSpPr txBox="1"/>
          <p:nvPr/>
        </p:nvSpPr>
        <p:spPr>
          <a:xfrm>
            <a:off x="214061" y="4512363"/>
            <a:ext cx="1970339" cy="400110"/>
          </a:xfrm>
          <a:prstGeom prst="rect">
            <a:avLst/>
          </a:prstGeom>
          <a:noFill/>
        </p:spPr>
        <p:txBody>
          <a:bodyPr wrap="square" rtlCol="0">
            <a:spAutoFit/>
          </a:bodyPr>
          <a:lstStyle/>
          <a:p>
            <a:r>
              <a:rPr lang="en-US" sz="2000" dirty="0">
                <a:solidFill>
                  <a:srgbClr val="000000"/>
                </a:solidFill>
                <a:latin typeface="Times New Roman"/>
                <a:cs typeface="Times New Roman"/>
              </a:rPr>
              <a:t>we can write:</a:t>
            </a:r>
            <a:endParaRPr lang="en-US" sz="2000" dirty="0">
              <a:latin typeface="Apple Chancery"/>
              <a:cs typeface="Apple Chancery"/>
            </a:endParaRPr>
          </a:p>
        </p:txBody>
      </p:sp>
    </p:spTree>
    <p:extLst>
      <p:ext uri="{BB962C8B-B14F-4D97-AF65-F5344CB8AC3E}">
        <p14:creationId xmlns:p14="http://schemas.microsoft.com/office/powerpoint/2010/main" val="420598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05871" y="1887781"/>
            <a:ext cx="4988428" cy="707886"/>
          </a:xfrm>
          <a:prstGeom prst="rect">
            <a:avLst/>
          </a:prstGeom>
          <a:noFill/>
        </p:spPr>
        <p:txBody>
          <a:bodyPr wrap="square" rtlCol="0">
            <a:spAutoFit/>
          </a:bodyPr>
          <a:lstStyle/>
          <a:p>
            <a:r>
              <a:rPr lang="en-US" sz="2000" dirty="0">
                <a:solidFill>
                  <a:srgbClr val="000000"/>
                </a:solidFill>
                <a:latin typeface="Times New Roman"/>
                <a:cs typeface="Times New Roman"/>
              </a:rPr>
              <a:t>where </a:t>
            </a:r>
            <a:r>
              <a:rPr lang="en-US" sz="2000" i="1" dirty="0">
                <a:solidFill>
                  <a:srgbClr val="FF0000"/>
                </a:solidFill>
                <a:latin typeface="Times New Roman"/>
                <a:cs typeface="Times New Roman"/>
              </a:rPr>
              <a:t>   </a:t>
            </a:r>
            <a:r>
              <a:rPr lang="en-US" sz="2000" dirty="0">
                <a:solidFill>
                  <a:srgbClr val="000000"/>
                </a:solidFill>
                <a:latin typeface="Times New Roman"/>
                <a:cs typeface="Times New Roman"/>
              </a:rPr>
              <a:t> is the spring’s </a:t>
            </a:r>
            <a:r>
              <a:rPr lang="en-US" sz="2000" i="1" dirty="0">
                <a:solidFill>
                  <a:srgbClr val="0000FF"/>
                </a:solidFill>
                <a:latin typeface="Times New Roman"/>
                <a:cs typeface="Times New Roman"/>
              </a:rPr>
              <a:t>spring constant—</a:t>
            </a:r>
            <a:r>
              <a:rPr lang="en-US" sz="2000" dirty="0">
                <a:solidFill>
                  <a:srgbClr val="000000"/>
                </a:solidFill>
                <a:latin typeface="Times New Roman"/>
                <a:cs typeface="Times New Roman"/>
              </a:rPr>
              <a:t>this tells you how much </a:t>
            </a:r>
            <a:r>
              <a:rPr lang="en-US" sz="2000" i="1" dirty="0">
                <a:solidFill>
                  <a:srgbClr val="0000FF"/>
                </a:solidFill>
                <a:latin typeface="Times New Roman"/>
                <a:cs typeface="Times New Roman"/>
              </a:rPr>
              <a:t>force per unit distance </a:t>
            </a:r>
            <a:r>
              <a:rPr lang="en-US" sz="2000" dirty="0">
                <a:solidFill>
                  <a:srgbClr val="000000"/>
                </a:solidFill>
                <a:latin typeface="Times New Roman"/>
                <a:cs typeface="Times New Roman"/>
              </a:rPr>
              <a:t>is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55.)</a:t>
            </a:r>
          </a:p>
        </p:txBody>
      </p:sp>
      <p:sp>
        <p:nvSpPr>
          <p:cNvPr id="38" name="TextBox 37"/>
          <p:cNvSpPr txBox="1"/>
          <p:nvPr/>
        </p:nvSpPr>
        <p:spPr>
          <a:xfrm>
            <a:off x="205873" y="686831"/>
            <a:ext cx="4988428" cy="1138773"/>
          </a:xfrm>
          <a:prstGeom prst="rect">
            <a:avLst/>
          </a:prstGeom>
          <a:noFill/>
        </p:spPr>
        <p:txBody>
          <a:bodyPr wrap="square" rtlCol="0">
            <a:spAutoFit/>
          </a:bodyPr>
          <a:lstStyle/>
          <a:p>
            <a:r>
              <a:rPr lang="en-US" sz="2800" dirty="0">
                <a:solidFill>
                  <a:srgbClr val="FF0000"/>
                </a:solidFill>
                <a:latin typeface="Apple Chancery"/>
                <a:cs typeface="Apple Chancery"/>
              </a:rPr>
              <a:t>Example 3: </a:t>
            </a:r>
            <a:r>
              <a:rPr lang="en-US" sz="2000" dirty="0">
                <a:solidFill>
                  <a:srgbClr val="000000"/>
                </a:solidFill>
                <a:latin typeface="Times New Roman"/>
                <a:cs typeface="Times New Roman"/>
              </a:rPr>
              <a:t>An ideal spring oriented along the x-axis has a potential energy function of:</a:t>
            </a:r>
            <a:endParaRPr lang="en-US" sz="2400" dirty="0">
              <a:latin typeface="Apple Chancery"/>
              <a:cs typeface="Apple Chancery"/>
            </a:endParaRPr>
          </a:p>
        </p:txBody>
      </p:sp>
      <p:sp>
        <p:nvSpPr>
          <p:cNvPr id="55" name="TextBox 54"/>
          <p:cNvSpPr txBox="1"/>
          <p:nvPr/>
        </p:nvSpPr>
        <p:spPr>
          <a:xfrm>
            <a:off x="205874" y="3609058"/>
            <a:ext cx="8796840" cy="400110"/>
          </a:xfrm>
          <a:prstGeom prst="rect">
            <a:avLst/>
          </a:prstGeom>
          <a:noFill/>
        </p:spPr>
        <p:txBody>
          <a:bodyPr wrap="square" rtlCol="0">
            <a:spAutoFit/>
          </a:bodyPr>
          <a:lstStyle/>
          <a:p>
            <a:r>
              <a:rPr lang="en-US" sz="2000" dirty="0">
                <a:solidFill>
                  <a:srgbClr val="FF0000"/>
                </a:solidFill>
                <a:latin typeface="Apple Chancery"/>
                <a:cs typeface="Apple Chancery"/>
              </a:rPr>
              <a:t>What is the </a:t>
            </a:r>
            <a:r>
              <a:rPr lang="en-US" sz="2000" dirty="0">
                <a:solidFill>
                  <a:srgbClr val="000000"/>
                </a:solidFill>
                <a:latin typeface="Times New Roman"/>
                <a:cs typeface="Times New Roman"/>
              </a:rPr>
              <a:t>force function that goes along with this </a:t>
            </a:r>
            <a:r>
              <a:rPr lang="en-US" sz="2000" i="1" dirty="0">
                <a:solidFill>
                  <a:srgbClr val="0000FF"/>
                </a:solidFill>
                <a:latin typeface="Times New Roman"/>
                <a:cs typeface="Times New Roman"/>
              </a:rPr>
              <a:t>potential energy function</a:t>
            </a:r>
            <a:r>
              <a:rPr lang="en-US" sz="2000" dirty="0">
                <a:latin typeface="Times New Roman"/>
                <a:cs typeface="Times New Roman"/>
              </a:rPr>
              <a:t>?</a:t>
            </a:r>
            <a:endParaRPr lang="en-US" sz="2000" dirty="0">
              <a:solidFill>
                <a:srgbClr val="000000"/>
              </a:solidFill>
              <a:latin typeface="Times New Roman"/>
              <a:cs typeface="Times New Roman"/>
            </a:endParaRPr>
          </a:p>
        </p:txBody>
      </p:sp>
      <p:graphicFrame>
        <p:nvGraphicFramePr>
          <p:cNvPr id="26" name="Object 25"/>
          <p:cNvGraphicFramePr>
            <a:graphicFrameLocks noChangeAspect="1"/>
          </p:cNvGraphicFramePr>
          <p:nvPr>
            <p:extLst>
              <p:ext uri="{D42A27DB-BD31-4B8C-83A1-F6EECF244321}">
                <p14:modId xmlns:p14="http://schemas.microsoft.com/office/powerpoint/2010/main" val="2584971227"/>
              </p:ext>
            </p:extLst>
          </p:nvPr>
        </p:nvGraphicFramePr>
        <p:xfrm>
          <a:off x="1938338" y="1395413"/>
          <a:ext cx="1109662" cy="631825"/>
        </p:xfrm>
        <a:graphic>
          <a:graphicData uri="http://schemas.openxmlformats.org/presentationml/2006/ole">
            <mc:AlternateContent xmlns:mc="http://schemas.openxmlformats.org/markup-compatibility/2006">
              <mc:Choice xmlns:v="urn:schemas-microsoft-com:vml" Requires="v">
                <p:oleObj spid="_x0000_s341696" name="Equation" r:id="rId3" imgW="685800" imgH="393700" progId="Equation.DSMT4">
                  <p:embed/>
                </p:oleObj>
              </mc:Choice>
              <mc:Fallback>
                <p:oleObj name="Equation" r:id="rId3" imgW="685800" imgH="393700" progId="Equation.DSMT4">
                  <p:embed/>
                  <p:pic>
                    <p:nvPicPr>
                      <p:cNvPr id="0" name=""/>
                      <p:cNvPicPr/>
                      <p:nvPr/>
                    </p:nvPicPr>
                    <p:blipFill>
                      <a:blip r:embed="rId4"/>
                      <a:stretch>
                        <a:fillRect/>
                      </a:stretch>
                    </p:blipFill>
                    <p:spPr>
                      <a:xfrm>
                        <a:off x="1938338" y="1395413"/>
                        <a:ext cx="1109662" cy="631825"/>
                      </a:xfrm>
                      <a:prstGeom prst="rect">
                        <a:avLst/>
                      </a:prstGeom>
                    </p:spPr>
                  </p:pic>
                </p:oleObj>
              </mc:Fallback>
            </mc:AlternateContent>
          </a:graphicData>
        </a:graphic>
      </p:graphicFrame>
      <p:sp>
        <p:nvSpPr>
          <p:cNvPr id="12" name="Line 26"/>
          <p:cNvSpPr>
            <a:spLocks noChangeShapeType="1"/>
          </p:cNvSpPr>
          <p:nvPr/>
        </p:nvSpPr>
        <p:spPr bwMode="auto">
          <a:xfrm rot="10800000" flipH="1">
            <a:off x="5194299" y="1825564"/>
            <a:ext cx="3695871" cy="3017"/>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AutoShape 27"/>
          <p:cNvSpPr>
            <a:spLocks noChangeArrowheads="1"/>
          </p:cNvSpPr>
          <p:nvPr/>
        </p:nvSpPr>
        <p:spPr bwMode="auto">
          <a:xfrm rot="16209368">
            <a:off x="5260101" y="1124544"/>
            <a:ext cx="703188" cy="702974"/>
          </a:xfrm>
          <a:prstGeom prst="rtTriangle">
            <a:avLst/>
          </a:prstGeom>
          <a:solidFill>
            <a:srgbClr val="0000FF"/>
          </a:solidFill>
          <a:ln w="25400">
            <a:solidFill>
              <a:schemeClr val="tx1"/>
            </a:solidFill>
            <a:miter lim="800000"/>
            <a:headEnd/>
            <a:tailEnd/>
          </a:ln>
        </p:spPr>
        <p:txBody>
          <a:bodyPr/>
          <a:lstStyle/>
          <a:p>
            <a:endParaRPr lang="en-US"/>
          </a:p>
        </p:txBody>
      </p:sp>
      <p:sp>
        <p:nvSpPr>
          <p:cNvPr id="19" name="Line 28"/>
          <p:cNvSpPr>
            <a:spLocks noChangeShapeType="1"/>
          </p:cNvSpPr>
          <p:nvPr/>
        </p:nvSpPr>
        <p:spPr bwMode="auto">
          <a:xfrm>
            <a:off x="5956152"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Line 29"/>
          <p:cNvSpPr>
            <a:spLocks noChangeShapeType="1"/>
          </p:cNvSpPr>
          <p:nvPr/>
        </p:nvSpPr>
        <p:spPr bwMode="auto">
          <a:xfrm>
            <a:off x="6265460"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 name="Line 30"/>
          <p:cNvSpPr>
            <a:spLocks noChangeShapeType="1"/>
          </p:cNvSpPr>
          <p:nvPr/>
        </p:nvSpPr>
        <p:spPr bwMode="auto">
          <a:xfrm rot="10800000" flipH="1">
            <a:off x="641308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1"/>
          <p:cNvSpPr>
            <a:spLocks noChangeShapeType="1"/>
          </p:cNvSpPr>
          <p:nvPr/>
        </p:nvSpPr>
        <p:spPr bwMode="auto">
          <a:xfrm rot="10800000">
            <a:off x="6668791"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 name="Line 32"/>
          <p:cNvSpPr>
            <a:spLocks noChangeShapeType="1"/>
          </p:cNvSpPr>
          <p:nvPr/>
        </p:nvSpPr>
        <p:spPr bwMode="auto">
          <a:xfrm rot="10800000" flipH="1">
            <a:off x="692625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p:nvSpPr>
        <p:spPr bwMode="auto">
          <a:xfrm rot="10800000">
            <a:off x="7181962"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p:nvSpPr>
        <p:spPr bwMode="auto">
          <a:xfrm>
            <a:off x="7594080"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5"/>
          <p:cNvSpPr>
            <a:spLocks noChangeShapeType="1"/>
          </p:cNvSpPr>
          <p:nvPr/>
        </p:nvSpPr>
        <p:spPr bwMode="auto">
          <a:xfrm rot="10800000" flipH="1">
            <a:off x="7446455"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Rectangle 36"/>
          <p:cNvSpPr>
            <a:spLocks noChangeArrowheads="1"/>
          </p:cNvSpPr>
          <p:nvPr/>
        </p:nvSpPr>
        <p:spPr bwMode="auto">
          <a:xfrm>
            <a:off x="7896358" y="1118284"/>
            <a:ext cx="449903" cy="710220"/>
          </a:xfrm>
          <a:prstGeom prst="rect">
            <a:avLst/>
          </a:prstGeom>
          <a:solidFill>
            <a:srgbClr val="FF0000"/>
          </a:solidFill>
          <a:ln w="25400">
            <a:solidFill>
              <a:schemeClr val="tx1"/>
            </a:solidFill>
            <a:miter lim="800000"/>
            <a:headEnd/>
            <a:tailEnd/>
          </a:ln>
        </p:spPr>
        <p:txBody>
          <a:bodyPr/>
          <a:lstStyle/>
          <a:p>
            <a:endParaRPr lang="en-US"/>
          </a:p>
        </p:txBody>
      </p:sp>
      <p:sp>
        <p:nvSpPr>
          <p:cNvPr id="29" name="Line 37"/>
          <p:cNvSpPr>
            <a:spLocks noChangeShapeType="1"/>
          </p:cNvSpPr>
          <p:nvPr/>
        </p:nvSpPr>
        <p:spPr bwMode="auto">
          <a:xfrm>
            <a:off x="7446455" y="752626"/>
            <a:ext cx="0" cy="1279802"/>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38"/>
          <p:cNvSpPr>
            <a:spLocks noChangeShapeType="1"/>
          </p:cNvSpPr>
          <p:nvPr/>
        </p:nvSpPr>
        <p:spPr bwMode="auto">
          <a:xfrm flipH="1">
            <a:off x="7446455" y="949518"/>
            <a:ext cx="681885" cy="0"/>
          </a:xfrm>
          <a:prstGeom prst="line">
            <a:avLst/>
          </a:prstGeom>
          <a:noFill/>
          <a:ln w="254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31" name="Object 2"/>
          <p:cNvGraphicFramePr>
            <a:graphicFrameLocks noChangeAspect="1"/>
          </p:cNvGraphicFramePr>
          <p:nvPr>
            <p:extLst>
              <p:ext uri="{D42A27DB-BD31-4B8C-83A1-F6EECF244321}">
                <p14:modId xmlns:p14="http://schemas.microsoft.com/office/powerpoint/2010/main" val="847948063"/>
              </p:ext>
            </p:extLst>
          </p:nvPr>
        </p:nvGraphicFramePr>
        <p:xfrm>
          <a:off x="7769823" y="745594"/>
          <a:ext cx="166077" cy="166128"/>
        </p:xfrm>
        <a:graphic>
          <a:graphicData uri="http://schemas.openxmlformats.org/presentationml/2006/ole">
            <mc:AlternateContent xmlns:mc="http://schemas.openxmlformats.org/markup-compatibility/2006">
              <mc:Choice xmlns:v="urn:schemas-microsoft-com:vml" Requires="v">
                <p:oleObj spid="_x0000_s341697" name="Equation" r:id="rId5" imgW="127000" imgH="127000" progId="Equation.DSMT4">
                  <p:embed/>
                </p:oleObj>
              </mc:Choice>
              <mc:Fallback>
                <p:oleObj name="Equation" r:id="rId5" imgW="127000" imgH="1270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823" y="745594"/>
                        <a:ext cx="166077" cy="1661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 name="Object 3"/>
          <p:cNvGraphicFramePr>
            <a:graphicFrameLocks noChangeAspect="1"/>
          </p:cNvGraphicFramePr>
          <p:nvPr>
            <p:extLst>
              <p:ext uri="{D42A27DB-BD31-4B8C-83A1-F6EECF244321}">
                <p14:modId xmlns:p14="http://schemas.microsoft.com/office/powerpoint/2010/main" val="290218802"/>
              </p:ext>
            </p:extLst>
          </p:nvPr>
        </p:nvGraphicFramePr>
        <p:xfrm>
          <a:off x="7142163" y="2020888"/>
          <a:ext cx="1860550" cy="265112"/>
        </p:xfrm>
        <a:graphic>
          <a:graphicData uri="http://schemas.openxmlformats.org/presentationml/2006/ole">
            <mc:AlternateContent xmlns:mc="http://schemas.openxmlformats.org/markup-compatibility/2006">
              <mc:Choice xmlns:v="urn:schemas-microsoft-com:vml" Requires="v">
                <p:oleObj spid="_x0000_s341698" name="Equation" r:id="rId7" imgW="1422400" imgH="203200" progId="Equation.DSMT4">
                  <p:embed/>
                </p:oleObj>
              </mc:Choice>
              <mc:Fallback>
                <p:oleObj name="Equation" r:id="rId7" imgW="1422400" imgH="203200" progId="Equation.DSMT4">
                  <p:embed/>
                  <p:pic>
                    <p:nvPicPr>
                      <p:cNvPr id="0" name=""/>
                      <p:cNvPicPr>
                        <a:picLocks noChangeAspect="1" noChangeArrowheads="1"/>
                      </p:cNvPicPr>
                      <p:nvPr/>
                    </p:nvPicPr>
                    <p:blipFill>
                      <a:blip r:embed="rId8"/>
                      <a:srcRect/>
                      <a:stretch>
                        <a:fillRect/>
                      </a:stretch>
                    </p:blipFill>
                    <p:spPr bwMode="auto">
                      <a:xfrm>
                        <a:off x="7142163" y="2020888"/>
                        <a:ext cx="1860550"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3" name="Object 3"/>
          <p:cNvGraphicFramePr>
            <a:graphicFrameLocks noChangeAspect="1"/>
          </p:cNvGraphicFramePr>
          <p:nvPr>
            <p:extLst>
              <p:ext uri="{D42A27DB-BD31-4B8C-83A1-F6EECF244321}">
                <p14:modId xmlns:p14="http://schemas.microsoft.com/office/powerpoint/2010/main" val="564347387"/>
              </p:ext>
            </p:extLst>
          </p:nvPr>
        </p:nvGraphicFramePr>
        <p:xfrm>
          <a:off x="6591300" y="1054100"/>
          <a:ext cx="215900" cy="263525"/>
        </p:xfrm>
        <a:graphic>
          <a:graphicData uri="http://schemas.openxmlformats.org/presentationml/2006/ole">
            <mc:AlternateContent xmlns:mc="http://schemas.openxmlformats.org/markup-compatibility/2006">
              <mc:Choice xmlns:v="urn:schemas-microsoft-com:vml" Requires="v">
                <p:oleObj spid="_x0000_s341699" name="Equation" r:id="rId9" imgW="165100" imgH="203200" progId="Equation.DSMT4">
                  <p:embed/>
                </p:oleObj>
              </mc:Choice>
              <mc:Fallback>
                <p:oleObj name="Equation" r:id="rId9" imgW="165100" imgH="203200" progId="Equation.DSMT4">
                  <p:embed/>
                  <p:pic>
                    <p:nvPicPr>
                      <p:cNvPr id="0" name=""/>
                      <p:cNvPicPr>
                        <a:picLocks noChangeAspect="1" noChangeArrowheads="1"/>
                      </p:cNvPicPr>
                      <p:nvPr/>
                    </p:nvPicPr>
                    <p:blipFill>
                      <a:blip r:embed="rId10"/>
                      <a:srcRect/>
                      <a:stretch>
                        <a:fillRect/>
                      </a:stretch>
                    </p:blipFill>
                    <p:spPr bwMode="auto">
                      <a:xfrm>
                        <a:off x="6591300" y="1054100"/>
                        <a:ext cx="215900"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4" name="TextBox 33"/>
          <p:cNvSpPr txBox="1"/>
          <p:nvPr/>
        </p:nvSpPr>
        <p:spPr>
          <a:xfrm>
            <a:off x="205872" y="2498328"/>
            <a:ext cx="8684297" cy="1015663"/>
          </a:xfrm>
          <a:prstGeom prst="rect">
            <a:avLst/>
          </a:prstGeom>
          <a:noFill/>
        </p:spPr>
        <p:txBody>
          <a:bodyPr wrap="square" rtlCol="0">
            <a:spAutoFit/>
          </a:bodyPr>
          <a:lstStyle/>
          <a:p>
            <a:r>
              <a:rPr lang="en-US" sz="2000" dirty="0">
                <a:solidFill>
                  <a:srgbClr val="000000"/>
                </a:solidFill>
                <a:latin typeface="Times New Roman"/>
                <a:cs typeface="Times New Roman"/>
              </a:rPr>
              <a:t>required to elongate or compress the spring . . . a big spring constant means a stiff spring—and </a:t>
            </a:r>
            <a:r>
              <a:rPr lang="en-US" sz="2000" i="1" dirty="0">
                <a:solidFill>
                  <a:srgbClr val="FF0000"/>
                </a:solidFill>
                <a:latin typeface="Times New Roman"/>
                <a:cs typeface="Times New Roman"/>
              </a:rPr>
              <a:t>x</a:t>
            </a:r>
            <a:r>
              <a:rPr lang="en-US" sz="2000" dirty="0">
                <a:solidFill>
                  <a:srgbClr val="000000"/>
                </a:solidFill>
                <a:latin typeface="Times New Roman"/>
                <a:cs typeface="Times New Roman"/>
              </a:rPr>
              <a:t> is the </a:t>
            </a:r>
            <a:r>
              <a:rPr lang="en-US" sz="2000" dirty="0">
                <a:solidFill>
                  <a:srgbClr val="0000FF"/>
                </a:solidFill>
                <a:latin typeface="Times New Roman"/>
                <a:cs typeface="Times New Roman"/>
              </a:rPr>
              <a:t>displacement </a:t>
            </a:r>
            <a:r>
              <a:rPr lang="en-US" sz="2000" dirty="0">
                <a:solidFill>
                  <a:srgbClr val="000000"/>
                </a:solidFill>
                <a:latin typeface="Times New Roman"/>
                <a:cs typeface="Times New Roman"/>
              </a:rPr>
              <a:t>of the spring </a:t>
            </a:r>
            <a:r>
              <a:rPr lang="en-US" sz="2000" dirty="0">
                <a:solidFill>
                  <a:srgbClr val="0000FF"/>
                </a:solidFill>
                <a:latin typeface="Times New Roman"/>
                <a:cs typeface="Times New Roman"/>
              </a:rPr>
              <a:t>from</a:t>
            </a:r>
            <a:r>
              <a:rPr lang="en-US" sz="2000" dirty="0">
                <a:solidFill>
                  <a:srgbClr val="000000"/>
                </a:solidFill>
                <a:latin typeface="Times New Roman"/>
                <a:cs typeface="Times New Roman"/>
              </a:rPr>
              <a:t> its </a:t>
            </a:r>
            <a:r>
              <a:rPr lang="en-US" sz="2000" dirty="0">
                <a:solidFill>
                  <a:srgbClr val="0000FF"/>
                </a:solidFill>
                <a:latin typeface="Times New Roman"/>
                <a:cs typeface="Times New Roman"/>
              </a:rPr>
              <a:t>equilibrium</a:t>
            </a:r>
            <a:r>
              <a:rPr lang="en-US" sz="2000" dirty="0">
                <a:solidFill>
                  <a:srgbClr val="000000"/>
                </a:solidFill>
                <a:latin typeface="Times New Roman"/>
                <a:cs typeface="Times New Roman"/>
              </a:rPr>
              <a:t> position.  In the case of a spring, equilibrium is where the spring force is ZERO.  </a:t>
            </a:r>
            <a:endParaRPr lang="en-US" sz="2400" dirty="0">
              <a:latin typeface="Apple Chancery"/>
              <a:cs typeface="Apple Chancery"/>
            </a:endParaRPr>
          </a:p>
        </p:txBody>
      </p:sp>
      <p:graphicFrame>
        <p:nvGraphicFramePr>
          <p:cNvPr id="39" name="Object 38"/>
          <p:cNvGraphicFramePr>
            <a:graphicFrameLocks noChangeAspect="1"/>
          </p:cNvGraphicFramePr>
          <p:nvPr>
            <p:extLst>
              <p:ext uri="{D42A27DB-BD31-4B8C-83A1-F6EECF244321}">
                <p14:modId xmlns:p14="http://schemas.microsoft.com/office/powerpoint/2010/main" val="906027678"/>
              </p:ext>
            </p:extLst>
          </p:nvPr>
        </p:nvGraphicFramePr>
        <p:xfrm>
          <a:off x="3363913" y="4592638"/>
          <a:ext cx="1871662" cy="2001837"/>
        </p:xfrm>
        <a:graphic>
          <a:graphicData uri="http://schemas.openxmlformats.org/presentationml/2006/ole">
            <mc:AlternateContent xmlns:mc="http://schemas.openxmlformats.org/markup-compatibility/2006">
              <mc:Choice xmlns:v="urn:schemas-microsoft-com:vml" Requires="v">
                <p:oleObj spid="_x0000_s341700" name="Equation" r:id="rId11" imgW="1143000" imgH="1231900" progId="Equation.DSMT4">
                  <p:embed/>
                </p:oleObj>
              </mc:Choice>
              <mc:Fallback>
                <p:oleObj name="Equation" r:id="rId11" imgW="1143000" imgH="1231900" progId="Equation.DSMT4">
                  <p:embed/>
                  <p:pic>
                    <p:nvPicPr>
                      <p:cNvPr id="0" name=""/>
                      <p:cNvPicPr/>
                      <p:nvPr/>
                    </p:nvPicPr>
                    <p:blipFill>
                      <a:blip r:embed="rId12"/>
                      <a:stretch>
                        <a:fillRect/>
                      </a:stretch>
                    </p:blipFill>
                    <p:spPr>
                      <a:xfrm>
                        <a:off x="3363913" y="4592638"/>
                        <a:ext cx="1871662" cy="2001837"/>
                      </a:xfrm>
                      <a:prstGeom prst="rect">
                        <a:avLst/>
                      </a:prstGeom>
                    </p:spPr>
                  </p:pic>
                </p:oleObj>
              </mc:Fallback>
            </mc:AlternateContent>
          </a:graphicData>
        </a:graphic>
      </p:graphicFrame>
      <p:sp>
        <p:nvSpPr>
          <p:cNvPr id="40" name="TextBox 39"/>
          <p:cNvSpPr txBox="1"/>
          <p:nvPr/>
        </p:nvSpPr>
        <p:spPr>
          <a:xfrm>
            <a:off x="472574" y="4043236"/>
            <a:ext cx="8277726" cy="400110"/>
          </a:xfrm>
          <a:prstGeom prst="rect">
            <a:avLst/>
          </a:prstGeom>
          <a:noFill/>
        </p:spPr>
        <p:txBody>
          <a:bodyPr wrap="square" rtlCol="0">
            <a:spAutoFit/>
          </a:bodyPr>
          <a:lstStyle/>
          <a:p>
            <a:r>
              <a:rPr lang="en-US" sz="2000" dirty="0">
                <a:solidFill>
                  <a:srgbClr val="FF0000"/>
                </a:solidFill>
                <a:latin typeface="Apple Chancery"/>
                <a:cs typeface="Apple Chancery"/>
              </a:rPr>
              <a:t>Doing this </a:t>
            </a:r>
            <a:r>
              <a:rPr lang="en-US" sz="2000" dirty="0">
                <a:solidFill>
                  <a:srgbClr val="000000"/>
                </a:solidFill>
                <a:latin typeface="Times New Roman"/>
                <a:cs typeface="Times New Roman"/>
              </a:rPr>
              <a:t>the reasonable (and acceptable) way:</a:t>
            </a:r>
          </a:p>
        </p:txBody>
      </p:sp>
      <p:graphicFrame>
        <p:nvGraphicFramePr>
          <p:cNvPr id="35" name="Object 34"/>
          <p:cNvGraphicFramePr>
            <a:graphicFrameLocks noChangeAspect="1"/>
          </p:cNvGraphicFramePr>
          <p:nvPr>
            <p:extLst>
              <p:ext uri="{D42A27DB-BD31-4B8C-83A1-F6EECF244321}">
                <p14:modId xmlns:p14="http://schemas.microsoft.com/office/powerpoint/2010/main" val="4090901037"/>
              </p:ext>
            </p:extLst>
          </p:nvPr>
        </p:nvGraphicFramePr>
        <p:xfrm>
          <a:off x="946149" y="1952626"/>
          <a:ext cx="286215" cy="349250"/>
        </p:xfrm>
        <a:graphic>
          <a:graphicData uri="http://schemas.openxmlformats.org/presentationml/2006/ole">
            <mc:AlternateContent xmlns:mc="http://schemas.openxmlformats.org/markup-compatibility/2006">
              <mc:Choice xmlns:v="urn:schemas-microsoft-com:vml" Requires="v">
                <p:oleObj spid="_x0000_s341701" name="Equation" r:id="rId13" imgW="165100" imgH="203200" progId="Equation.DSMT4">
                  <p:embed/>
                </p:oleObj>
              </mc:Choice>
              <mc:Fallback>
                <p:oleObj name="Equation" r:id="rId13" imgW="165100" imgH="203200" progId="Equation.DSMT4">
                  <p:embed/>
                  <p:pic>
                    <p:nvPicPr>
                      <p:cNvPr id="0" name=""/>
                      <p:cNvPicPr/>
                      <p:nvPr/>
                    </p:nvPicPr>
                    <p:blipFill>
                      <a:blip r:embed="rId14"/>
                      <a:stretch>
                        <a:fillRect/>
                      </a:stretch>
                    </p:blipFill>
                    <p:spPr>
                      <a:xfrm>
                        <a:off x="946149" y="1952626"/>
                        <a:ext cx="286215" cy="349250"/>
                      </a:xfrm>
                      <a:prstGeom prst="rect">
                        <a:avLst/>
                      </a:prstGeom>
                    </p:spPr>
                  </p:pic>
                </p:oleObj>
              </mc:Fallback>
            </mc:AlternateContent>
          </a:graphicData>
        </a:graphic>
      </p:graphicFrame>
    </p:spTree>
    <p:extLst>
      <p:ext uri="{BB962C8B-B14F-4D97-AF65-F5344CB8AC3E}">
        <p14:creationId xmlns:p14="http://schemas.microsoft.com/office/powerpoint/2010/main" val="52800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56.)</a:t>
            </a:r>
          </a:p>
        </p:txBody>
      </p:sp>
      <p:sp>
        <p:nvSpPr>
          <p:cNvPr id="12" name="Line 26"/>
          <p:cNvSpPr>
            <a:spLocks noChangeShapeType="1"/>
          </p:cNvSpPr>
          <p:nvPr/>
        </p:nvSpPr>
        <p:spPr bwMode="auto">
          <a:xfrm rot="10800000" flipH="1">
            <a:off x="5194299" y="1825564"/>
            <a:ext cx="3695871" cy="3017"/>
          </a:xfrm>
          <a:prstGeom prst="line">
            <a:avLst/>
          </a:prstGeom>
          <a:noFill/>
          <a:ln w="12700" cmpd="sng">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AutoShape 27"/>
          <p:cNvSpPr>
            <a:spLocks noChangeArrowheads="1"/>
          </p:cNvSpPr>
          <p:nvPr/>
        </p:nvSpPr>
        <p:spPr bwMode="auto">
          <a:xfrm rot="16209368">
            <a:off x="5260101" y="1124544"/>
            <a:ext cx="703188" cy="702974"/>
          </a:xfrm>
          <a:prstGeom prst="rtTriangle">
            <a:avLst/>
          </a:prstGeom>
          <a:solidFill>
            <a:srgbClr val="0000FF"/>
          </a:solidFill>
          <a:ln w="25400">
            <a:solidFill>
              <a:schemeClr val="tx1"/>
            </a:solidFill>
            <a:miter lim="800000"/>
            <a:headEnd/>
            <a:tailEnd/>
          </a:ln>
        </p:spPr>
        <p:txBody>
          <a:bodyPr/>
          <a:lstStyle/>
          <a:p>
            <a:endParaRPr lang="en-US"/>
          </a:p>
        </p:txBody>
      </p:sp>
      <p:sp>
        <p:nvSpPr>
          <p:cNvPr id="19" name="Line 28"/>
          <p:cNvSpPr>
            <a:spLocks noChangeShapeType="1"/>
          </p:cNvSpPr>
          <p:nvPr/>
        </p:nvSpPr>
        <p:spPr bwMode="auto">
          <a:xfrm>
            <a:off x="5956152"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0" name="Line 29"/>
          <p:cNvSpPr>
            <a:spLocks noChangeShapeType="1"/>
          </p:cNvSpPr>
          <p:nvPr/>
        </p:nvSpPr>
        <p:spPr bwMode="auto">
          <a:xfrm>
            <a:off x="6265460"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 name="Line 30"/>
          <p:cNvSpPr>
            <a:spLocks noChangeShapeType="1"/>
          </p:cNvSpPr>
          <p:nvPr/>
        </p:nvSpPr>
        <p:spPr bwMode="auto">
          <a:xfrm rot="10800000" flipH="1">
            <a:off x="641308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1"/>
          <p:cNvSpPr>
            <a:spLocks noChangeShapeType="1"/>
          </p:cNvSpPr>
          <p:nvPr/>
        </p:nvSpPr>
        <p:spPr bwMode="auto">
          <a:xfrm rot="10800000">
            <a:off x="6668791"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3" name="Line 32"/>
          <p:cNvSpPr>
            <a:spLocks noChangeShapeType="1"/>
          </p:cNvSpPr>
          <p:nvPr/>
        </p:nvSpPr>
        <p:spPr bwMode="auto">
          <a:xfrm rot="10800000" flipH="1">
            <a:off x="6926255" y="1364399"/>
            <a:ext cx="267130" cy="274244"/>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p:nvSpPr>
        <p:spPr bwMode="auto">
          <a:xfrm rot="10800000">
            <a:off x="7181962" y="1367036"/>
            <a:ext cx="271523" cy="27160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p:nvSpPr>
        <p:spPr bwMode="auto">
          <a:xfrm>
            <a:off x="7594080" y="1476909"/>
            <a:ext cx="30227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5"/>
          <p:cNvSpPr>
            <a:spLocks noChangeShapeType="1"/>
          </p:cNvSpPr>
          <p:nvPr/>
        </p:nvSpPr>
        <p:spPr bwMode="auto">
          <a:xfrm rot="10800000" flipH="1">
            <a:off x="7446455" y="1476909"/>
            <a:ext cx="154654" cy="154701"/>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8" name="Rectangle 36"/>
          <p:cNvSpPr>
            <a:spLocks noChangeArrowheads="1"/>
          </p:cNvSpPr>
          <p:nvPr/>
        </p:nvSpPr>
        <p:spPr bwMode="auto">
          <a:xfrm>
            <a:off x="7896358" y="1118284"/>
            <a:ext cx="449903" cy="710220"/>
          </a:xfrm>
          <a:prstGeom prst="rect">
            <a:avLst/>
          </a:prstGeom>
          <a:solidFill>
            <a:srgbClr val="FF0000"/>
          </a:solidFill>
          <a:ln w="25400">
            <a:solidFill>
              <a:schemeClr val="tx1"/>
            </a:solidFill>
            <a:miter lim="800000"/>
            <a:headEnd/>
            <a:tailEnd/>
          </a:ln>
        </p:spPr>
        <p:txBody>
          <a:bodyPr/>
          <a:lstStyle/>
          <a:p>
            <a:endParaRPr lang="en-US"/>
          </a:p>
        </p:txBody>
      </p:sp>
      <p:sp>
        <p:nvSpPr>
          <p:cNvPr id="29" name="Line 37"/>
          <p:cNvSpPr>
            <a:spLocks noChangeShapeType="1"/>
          </p:cNvSpPr>
          <p:nvPr/>
        </p:nvSpPr>
        <p:spPr bwMode="auto">
          <a:xfrm>
            <a:off x="7446455" y="752626"/>
            <a:ext cx="0" cy="1279802"/>
          </a:xfrm>
          <a:prstGeom prst="line">
            <a:avLst/>
          </a:prstGeom>
          <a:noFill/>
          <a:ln w="12700">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0" name="Line 38"/>
          <p:cNvSpPr>
            <a:spLocks noChangeShapeType="1"/>
          </p:cNvSpPr>
          <p:nvPr/>
        </p:nvSpPr>
        <p:spPr bwMode="auto">
          <a:xfrm flipH="1">
            <a:off x="7446455" y="949518"/>
            <a:ext cx="681885" cy="0"/>
          </a:xfrm>
          <a:prstGeom prst="line">
            <a:avLst/>
          </a:prstGeom>
          <a:noFill/>
          <a:ln w="25400">
            <a:solidFill>
              <a:schemeClr val="tx1"/>
            </a:solidFill>
            <a:round/>
            <a:headEnd type="stealth" w="med" len="med"/>
            <a:tailEnd/>
          </a:ln>
          <a:extLst>
            <a:ext uri="{909E8E84-426E-40dd-AFC4-6F175D3DCCD1}">
              <a14:hiddenFill xmlns="" xmlns:a14="http://schemas.microsoft.com/office/drawing/2010/main">
                <a:noFill/>
              </a14:hiddenFill>
            </a:ext>
          </a:extLst>
        </p:spPr>
        <p:txBody>
          <a:bodyPr/>
          <a:lstStyle/>
          <a:p>
            <a:endParaRPr lang="en-US"/>
          </a:p>
        </p:txBody>
      </p:sp>
      <p:graphicFrame>
        <p:nvGraphicFramePr>
          <p:cNvPr id="31" name="Object 2"/>
          <p:cNvGraphicFramePr>
            <a:graphicFrameLocks noChangeAspect="1"/>
          </p:cNvGraphicFramePr>
          <p:nvPr>
            <p:extLst>
              <p:ext uri="{D42A27DB-BD31-4B8C-83A1-F6EECF244321}">
                <p14:modId xmlns:p14="http://schemas.microsoft.com/office/powerpoint/2010/main" val="1200152054"/>
              </p:ext>
            </p:extLst>
          </p:nvPr>
        </p:nvGraphicFramePr>
        <p:xfrm>
          <a:off x="7769823" y="745594"/>
          <a:ext cx="166077" cy="166128"/>
        </p:xfrm>
        <a:graphic>
          <a:graphicData uri="http://schemas.openxmlformats.org/presentationml/2006/ole">
            <mc:AlternateContent xmlns:mc="http://schemas.openxmlformats.org/markup-compatibility/2006">
              <mc:Choice xmlns:v="urn:schemas-microsoft-com:vml" Requires="v">
                <p:oleObj spid="_x0000_s340666" name="Equation" r:id="rId3" imgW="127000" imgH="127000" progId="Equation.DSMT4">
                  <p:embed/>
                </p:oleObj>
              </mc:Choice>
              <mc:Fallback>
                <p:oleObj name="Equation" r:id="rId3" imgW="127000" imgH="1270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823" y="745594"/>
                        <a:ext cx="166077" cy="1661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2" name="Object 3"/>
          <p:cNvGraphicFramePr>
            <a:graphicFrameLocks noChangeAspect="1"/>
          </p:cNvGraphicFramePr>
          <p:nvPr>
            <p:extLst>
              <p:ext uri="{D42A27DB-BD31-4B8C-83A1-F6EECF244321}">
                <p14:modId xmlns:p14="http://schemas.microsoft.com/office/powerpoint/2010/main" val="4010849580"/>
              </p:ext>
            </p:extLst>
          </p:nvPr>
        </p:nvGraphicFramePr>
        <p:xfrm>
          <a:off x="7142163" y="2020888"/>
          <a:ext cx="1860550" cy="265112"/>
        </p:xfrm>
        <a:graphic>
          <a:graphicData uri="http://schemas.openxmlformats.org/presentationml/2006/ole">
            <mc:AlternateContent xmlns:mc="http://schemas.openxmlformats.org/markup-compatibility/2006">
              <mc:Choice xmlns:v="urn:schemas-microsoft-com:vml" Requires="v">
                <p:oleObj spid="_x0000_s340667" name="Equation" r:id="rId5" imgW="1422400" imgH="203200" progId="Equation.DSMT4">
                  <p:embed/>
                </p:oleObj>
              </mc:Choice>
              <mc:Fallback>
                <p:oleObj name="Equation" r:id="rId5" imgW="1422400" imgH="203200" progId="Equation.DSMT4">
                  <p:embed/>
                  <p:pic>
                    <p:nvPicPr>
                      <p:cNvPr id="0" name=""/>
                      <p:cNvPicPr>
                        <a:picLocks noChangeAspect="1" noChangeArrowheads="1"/>
                      </p:cNvPicPr>
                      <p:nvPr/>
                    </p:nvPicPr>
                    <p:blipFill>
                      <a:blip r:embed="rId6"/>
                      <a:srcRect/>
                      <a:stretch>
                        <a:fillRect/>
                      </a:stretch>
                    </p:blipFill>
                    <p:spPr bwMode="auto">
                      <a:xfrm>
                        <a:off x="7142163" y="2020888"/>
                        <a:ext cx="1860550" cy="2651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2320870288"/>
              </p:ext>
            </p:extLst>
          </p:nvPr>
        </p:nvGraphicFramePr>
        <p:xfrm>
          <a:off x="790575" y="1636713"/>
          <a:ext cx="4886325" cy="2868612"/>
        </p:xfrm>
        <a:graphic>
          <a:graphicData uri="http://schemas.openxmlformats.org/presentationml/2006/ole">
            <mc:AlternateContent xmlns:mc="http://schemas.openxmlformats.org/markup-compatibility/2006">
              <mc:Choice xmlns:v="urn:schemas-microsoft-com:vml" Requires="v">
                <p:oleObj spid="_x0000_s340668" name="Equation" r:id="rId7" imgW="2984500" imgH="1765300" progId="Equation.DSMT4">
                  <p:embed/>
                </p:oleObj>
              </mc:Choice>
              <mc:Fallback>
                <p:oleObj name="Equation" r:id="rId7" imgW="2984500" imgH="1765300" progId="Equation.DSMT4">
                  <p:embed/>
                  <p:pic>
                    <p:nvPicPr>
                      <p:cNvPr id="0" name=""/>
                      <p:cNvPicPr/>
                      <p:nvPr/>
                    </p:nvPicPr>
                    <p:blipFill>
                      <a:blip r:embed="rId8"/>
                      <a:stretch>
                        <a:fillRect/>
                      </a:stretch>
                    </p:blipFill>
                    <p:spPr>
                      <a:xfrm>
                        <a:off x="790575" y="1636713"/>
                        <a:ext cx="4886325" cy="2868612"/>
                      </a:xfrm>
                      <a:prstGeom prst="rect">
                        <a:avLst/>
                      </a:prstGeom>
                    </p:spPr>
                  </p:pic>
                </p:oleObj>
              </mc:Fallback>
            </mc:AlternateContent>
          </a:graphicData>
        </a:graphic>
      </p:graphicFrame>
      <p:sp>
        <p:nvSpPr>
          <p:cNvPr id="40" name="TextBox 39"/>
          <p:cNvSpPr txBox="1"/>
          <p:nvPr/>
        </p:nvSpPr>
        <p:spPr>
          <a:xfrm>
            <a:off x="307475" y="677803"/>
            <a:ext cx="4543925" cy="707886"/>
          </a:xfrm>
          <a:prstGeom prst="rect">
            <a:avLst/>
          </a:prstGeom>
          <a:noFill/>
        </p:spPr>
        <p:txBody>
          <a:bodyPr wrap="square" rtlCol="0">
            <a:spAutoFit/>
          </a:bodyPr>
          <a:lstStyle/>
          <a:p>
            <a:r>
              <a:rPr lang="en-US" sz="2000" dirty="0">
                <a:solidFill>
                  <a:srgbClr val="FF0000"/>
                </a:solidFill>
                <a:latin typeface="Apple Chancery"/>
                <a:cs typeface="Apple Chancery"/>
              </a:rPr>
              <a:t>Doing this </a:t>
            </a:r>
            <a:r>
              <a:rPr lang="en-US" sz="2000" dirty="0">
                <a:solidFill>
                  <a:srgbClr val="000000"/>
                </a:solidFill>
                <a:latin typeface="Times New Roman"/>
                <a:cs typeface="Times New Roman"/>
              </a:rPr>
              <a:t>the formal way utilizing the </a:t>
            </a:r>
            <a:r>
              <a:rPr lang="en-US" sz="2000" i="1" dirty="0">
                <a:solidFill>
                  <a:srgbClr val="0000FF"/>
                </a:solidFill>
                <a:latin typeface="Times New Roman"/>
                <a:cs typeface="Times New Roman"/>
              </a:rPr>
              <a:t>del operator </a:t>
            </a:r>
            <a:r>
              <a:rPr lang="en-US" sz="2000" dirty="0">
                <a:solidFill>
                  <a:srgbClr val="000000"/>
                </a:solidFill>
                <a:latin typeface="Times New Roman"/>
                <a:cs typeface="Times New Roman"/>
              </a:rPr>
              <a:t>idea:</a:t>
            </a:r>
          </a:p>
        </p:txBody>
      </p:sp>
      <p:cxnSp>
        <p:nvCxnSpPr>
          <p:cNvPr id="41" name="Straight Connector 40"/>
          <p:cNvCxnSpPr/>
          <p:nvPr/>
        </p:nvCxnSpPr>
        <p:spPr>
          <a:xfrm flipV="1">
            <a:off x="2819261" y="2697558"/>
            <a:ext cx="1124353" cy="108505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2" name="Object 41"/>
          <p:cNvGraphicFramePr>
            <a:graphicFrameLocks noChangeAspect="1"/>
          </p:cNvGraphicFramePr>
          <p:nvPr>
            <p:extLst>
              <p:ext uri="{D42A27DB-BD31-4B8C-83A1-F6EECF244321}">
                <p14:modId xmlns:p14="http://schemas.microsoft.com/office/powerpoint/2010/main" val="3394622658"/>
              </p:ext>
            </p:extLst>
          </p:nvPr>
        </p:nvGraphicFramePr>
        <p:xfrm>
          <a:off x="3927475" y="2544762"/>
          <a:ext cx="157163" cy="190500"/>
        </p:xfrm>
        <a:graphic>
          <a:graphicData uri="http://schemas.openxmlformats.org/presentationml/2006/ole">
            <mc:AlternateContent xmlns:mc="http://schemas.openxmlformats.org/markup-compatibility/2006">
              <mc:Choice xmlns:v="urn:schemas-microsoft-com:vml" Requires="v">
                <p:oleObj spid="_x0000_s340669" name="Equation" r:id="rId9" imgW="127000" imgH="152400" progId="Equation.DSMT4">
                  <p:embed/>
                </p:oleObj>
              </mc:Choice>
              <mc:Fallback>
                <p:oleObj name="Equation" r:id="rId9" imgW="127000" imgH="152400" progId="Equation.DSMT4">
                  <p:embed/>
                  <p:pic>
                    <p:nvPicPr>
                      <p:cNvPr id="0" name=""/>
                      <p:cNvPicPr/>
                      <p:nvPr/>
                    </p:nvPicPr>
                    <p:blipFill>
                      <a:blip r:embed="rId10"/>
                      <a:stretch>
                        <a:fillRect/>
                      </a:stretch>
                    </p:blipFill>
                    <p:spPr>
                      <a:xfrm>
                        <a:off x="3927475" y="2544762"/>
                        <a:ext cx="157163" cy="190500"/>
                      </a:xfrm>
                      <a:prstGeom prst="rect">
                        <a:avLst/>
                      </a:prstGeom>
                    </p:spPr>
                  </p:pic>
                </p:oleObj>
              </mc:Fallback>
            </mc:AlternateContent>
          </a:graphicData>
        </a:graphic>
      </p:graphicFrame>
      <p:cxnSp>
        <p:nvCxnSpPr>
          <p:cNvPr id="43" name="Straight Connector 42"/>
          <p:cNvCxnSpPr/>
          <p:nvPr/>
        </p:nvCxnSpPr>
        <p:spPr>
          <a:xfrm flipV="1">
            <a:off x="4206605" y="2544762"/>
            <a:ext cx="1124353" cy="108505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3223064176"/>
              </p:ext>
            </p:extLst>
          </p:nvPr>
        </p:nvGraphicFramePr>
        <p:xfrm>
          <a:off x="5314819" y="2391966"/>
          <a:ext cx="157163" cy="190500"/>
        </p:xfrm>
        <a:graphic>
          <a:graphicData uri="http://schemas.openxmlformats.org/presentationml/2006/ole">
            <mc:AlternateContent xmlns:mc="http://schemas.openxmlformats.org/markup-compatibility/2006">
              <mc:Choice xmlns:v="urn:schemas-microsoft-com:vml" Requires="v">
                <p:oleObj spid="_x0000_s340670" name="Equation" r:id="rId11" imgW="127000" imgH="152400" progId="Equation.DSMT4">
                  <p:embed/>
                </p:oleObj>
              </mc:Choice>
              <mc:Fallback>
                <p:oleObj name="Equation" r:id="rId11" imgW="127000" imgH="152400" progId="Equation.DSMT4">
                  <p:embed/>
                  <p:pic>
                    <p:nvPicPr>
                      <p:cNvPr id="0" name=""/>
                      <p:cNvPicPr/>
                      <p:nvPr/>
                    </p:nvPicPr>
                    <p:blipFill>
                      <a:blip r:embed="rId10"/>
                      <a:stretch>
                        <a:fillRect/>
                      </a:stretch>
                    </p:blipFill>
                    <p:spPr>
                      <a:xfrm>
                        <a:off x="5314819" y="2391966"/>
                        <a:ext cx="157163" cy="190500"/>
                      </a:xfrm>
                      <a:prstGeom prst="rect">
                        <a:avLst/>
                      </a:prstGeom>
                    </p:spPr>
                  </p:pic>
                </p:oleObj>
              </mc:Fallback>
            </mc:AlternateContent>
          </a:graphicData>
        </a:graphic>
      </p:graphicFrame>
      <p:graphicFrame>
        <p:nvGraphicFramePr>
          <p:cNvPr id="45" name="Object 3"/>
          <p:cNvGraphicFramePr>
            <a:graphicFrameLocks noChangeAspect="1"/>
          </p:cNvGraphicFramePr>
          <p:nvPr>
            <p:extLst>
              <p:ext uri="{D42A27DB-BD31-4B8C-83A1-F6EECF244321}">
                <p14:modId xmlns:p14="http://schemas.microsoft.com/office/powerpoint/2010/main" val="1858573214"/>
              </p:ext>
            </p:extLst>
          </p:nvPr>
        </p:nvGraphicFramePr>
        <p:xfrm>
          <a:off x="6591300" y="1054100"/>
          <a:ext cx="215900" cy="263525"/>
        </p:xfrm>
        <a:graphic>
          <a:graphicData uri="http://schemas.openxmlformats.org/presentationml/2006/ole">
            <mc:AlternateContent xmlns:mc="http://schemas.openxmlformats.org/markup-compatibility/2006">
              <mc:Choice xmlns:v="urn:schemas-microsoft-com:vml" Requires="v">
                <p:oleObj spid="_x0000_s340671" name="Equation" r:id="rId12" imgW="165100" imgH="203200" progId="Equation.DSMT4">
                  <p:embed/>
                </p:oleObj>
              </mc:Choice>
              <mc:Fallback>
                <p:oleObj name="Equation" r:id="rId12" imgW="165100" imgH="203200" progId="Equation.DSMT4">
                  <p:embed/>
                  <p:pic>
                    <p:nvPicPr>
                      <p:cNvPr id="0" name=""/>
                      <p:cNvPicPr>
                        <a:picLocks noChangeAspect="1" noChangeArrowheads="1"/>
                      </p:cNvPicPr>
                      <p:nvPr/>
                    </p:nvPicPr>
                    <p:blipFill>
                      <a:blip r:embed="rId13"/>
                      <a:srcRect/>
                      <a:stretch>
                        <a:fillRect/>
                      </a:stretch>
                    </p:blipFill>
                    <p:spPr bwMode="auto">
                      <a:xfrm>
                        <a:off x="6591300" y="1054100"/>
                        <a:ext cx="215900" cy="2635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26" name="TextBox 25"/>
          <p:cNvSpPr txBox="1"/>
          <p:nvPr/>
        </p:nvSpPr>
        <p:spPr>
          <a:xfrm>
            <a:off x="459875" y="4894203"/>
            <a:ext cx="8430295" cy="1015663"/>
          </a:xfrm>
          <a:prstGeom prst="rect">
            <a:avLst/>
          </a:prstGeom>
          <a:noFill/>
        </p:spPr>
        <p:txBody>
          <a:bodyPr wrap="square" rtlCol="0">
            <a:spAutoFit/>
          </a:bodyPr>
          <a:lstStyle/>
          <a:p>
            <a:r>
              <a:rPr lang="en-US" sz="2000" dirty="0">
                <a:solidFill>
                  <a:srgbClr val="FF0000"/>
                </a:solidFill>
                <a:latin typeface="Apple Chancery"/>
                <a:cs typeface="Apple Chancery"/>
              </a:rPr>
              <a:t>This is clearly </a:t>
            </a:r>
            <a:r>
              <a:rPr lang="en-US" sz="2000" dirty="0">
                <a:solidFill>
                  <a:srgbClr val="0000FF"/>
                </a:solidFill>
                <a:latin typeface="Times New Roman"/>
                <a:cs typeface="Times New Roman"/>
              </a:rPr>
              <a:t>cumbersome</a:t>
            </a:r>
            <a:r>
              <a:rPr lang="en-US" sz="2000" dirty="0">
                <a:solidFill>
                  <a:srgbClr val="000000"/>
                </a:solidFill>
                <a:latin typeface="Times New Roman"/>
                <a:cs typeface="Times New Roman"/>
              </a:rPr>
              <a:t> </a:t>
            </a:r>
            <a:r>
              <a:rPr lang="en-US" sz="2000" dirty="0">
                <a:solidFill>
                  <a:srgbClr val="008000"/>
                </a:solidFill>
                <a:latin typeface="Times New Roman"/>
                <a:cs typeface="Times New Roman"/>
              </a:rPr>
              <a:t>in comparison the first way</a:t>
            </a:r>
            <a:r>
              <a:rPr lang="en-US" sz="2000" dirty="0">
                <a:solidFill>
                  <a:srgbClr val="000000"/>
                </a:solidFill>
                <a:latin typeface="Times New Roman"/>
                <a:cs typeface="Times New Roman"/>
              </a:rPr>
              <a:t>, which is the kind of AP problem you will undoubtedly get, but it is the </a:t>
            </a:r>
            <a:r>
              <a:rPr lang="en-US" sz="2000" dirty="0">
                <a:solidFill>
                  <a:srgbClr val="0000FF"/>
                </a:solidFill>
                <a:latin typeface="Times New Roman"/>
                <a:cs typeface="Times New Roman"/>
              </a:rPr>
              <a:t>way you’d do the problem </a:t>
            </a:r>
            <a:r>
              <a:rPr lang="en-US" sz="2000" dirty="0">
                <a:solidFill>
                  <a:srgbClr val="000000"/>
                </a:solidFill>
                <a:latin typeface="Times New Roman"/>
                <a:cs typeface="Times New Roman"/>
              </a:rPr>
              <a:t>for more </a:t>
            </a:r>
            <a:r>
              <a:rPr lang="en-US" sz="2000" dirty="0">
                <a:solidFill>
                  <a:srgbClr val="0000FF"/>
                </a:solidFill>
                <a:latin typeface="Times New Roman"/>
                <a:cs typeface="Times New Roman"/>
              </a:rPr>
              <a:t>complex potential energy function</a:t>
            </a:r>
            <a:r>
              <a:rPr lang="en-US" sz="2000" dirty="0">
                <a:solidFill>
                  <a:srgbClr val="000000"/>
                </a:solidFill>
                <a:latin typeface="Times New Roman"/>
                <a:cs typeface="Times New Roman"/>
              </a:rPr>
              <a:t>.</a:t>
            </a:r>
          </a:p>
        </p:txBody>
      </p:sp>
    </p:spTree>
    <p:extLst>
      <p:ext uri="{BB962C8B-B14F-4D97-AF65-F5344CB8AC3E}">
        <p14:creationId xmlns:p14="http://schemas.microsoft.com/office/powerpoint/2010/main" val="2112079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dissolve">
                                      <p:cBhvr>
                                        <p:cTn id="1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54234" y="3158848"/>
            <a:ext cx="8753977" cy="3170099"/>
          </a:xfrm>
          <a:prstGeom prst="rect">
            <a:avLst/>
          </a:prstGeom>
          <a:noFill/>
        </p:spPr>
        <p:txBody>
          <a:bodyPr wrap="square" rtlCol="0">
            <a:spAutoFit/>
          </a:bodyPr>
          <a:lstStyle/>
          <a:p>
            <a:r>
              <a:rPr lang="en-US" sz="2000" dirty="0">
                <a:solidFill>
                  <a:srgbClr val="FF0000"/>
                </a:solidFill>
                <a:latin typeface="Apple Chancery"/>
                <a:cs typeface="Apple Chancery"/>
              </a:rPr>
              <a:t>Observation</a:t>
            </a:r>
            <a:r>
              <a:rPr lang="en-US" sz="2000" dirty="0">
                <a:solidFill>
                  <a:srgbClr val="000000"/>
                </a:solidFill>
                <a:latin typeface="Times New Roman"/>
                <a:cs typeface="Times New Roman"/>
              </a:rPr>
              <a:t>:  From our previous example and all the theory that has proceeded this problem, it should be reminded that the </a:t>
            </a:r>
            <a:r>
              <a:rPr lang="en-US" sz="2000" dirty="0">
                <a:solidFill>
                  <a:srgbClr val="008000"/>
                </a:solidFill>
                <a:latin typeface="Times New Roman"/>
                <a:cs typeface="Times New Roman"/>
              </a:rPr>
              <a:t>relationship between </a:t>
            </a:r>
            <a:r>
              <a:rPr lang="en-US" sz="2000" dirty="0">
                <a:solidFill>
                  <a:srgbClr val="000000"/>
                </a:solidFill>
                <a:latin typeface="Times New Roman"/>
                <a:cs typeface="Times New Roman"/>
              </a:rPr>
              <a:t>a </a:t>
            </a:r>
            <a:r>
              <a:rPr lang="en-US" sz="2000" dirty="0">
                <a:solidFill>
                  <a:srgbClr val="FF0000"/>
                </a:solidFill>
                <a:latin typeface="Times New Roman"/>
                <a:cs typeface="Times New Roman"/>
              </a:rPr>
              <a:t>force</a:t>
            </a:r>
            <a:r>
              <a:rPr lang="en-US" sz="2000" dirty="0">
                <a:solidFill>
                  <a:srgbClr val="000000"/>
                </a:solidFill>
                <a:latin typeface="Times New Roman"/>
                <a:cs typeface="Times New Roman"/>
              </a:rPr>
              <a:t> and its </a:t>
            </a:r>
            <a:r>
              <a:rPr lang="en-US" sz="2000" dirty="0">
                <a:solidFill>
                  <a:srgbClr val="0000FF"/>
                </a:solidFill>
                <a:latin typeface="Times New Roman"/>
                <a:cs typeface="Times New Roman"/>
              </a:rPr>
              <a:t>potential energy function </a:t>
            </a:r>
            <a:r>
              <a:rPr lang="en-US" sz="2000" dirty="0">
                <a:solidFill>
                  <a:srgbClr val="000000"/>
                </a:solidFill>
                <a:latin typeface="Times New Roman"/>
                <a:cs typeface="Times New Roman"/>
              </a:rPr>
              <a:t>is that the </a:t>
            </a:r>
            <a:r>
              <a:rPr lang="en-US" sz="2000" dirty="0">
                <a:solidFill>
                  <a:srgbClr val="FF0000"/>
                </a:solidFill>
                <a:latin typeface="Times New Roman"/>
                <a:cs typeface="Times New Roman"/>
              </a:rPr>
              <a:t>force magnitude is related to </a:t>
            </a:r>
            <a:r>
              <a:rPr lang="en-US" sz="2000" dirty="0">
                <a:solidFill>
                  <a:srgbClr val="000000"/>
                </a:solidFill>
                <a:latin typeface="Times New Roman"/>
                <a:cs typeface="Times New Roman"/>
              </a:rPr>
              <a:t>the </a:t>
            </a:r>
            <a:r>
              <a:rPr lang="en-US" sz="2000" i="1" dirty="0">
                <a:solidFill>
                  <a:srgbClr val="0000FF"/>
                </a:solidFill>
                <a:latin typeface="Times New Roman"/>
                <a:cs typeface="Times New Roman"/>
              </a:rPr>
              <a:t>maximum rate at which the energy content of the system changes spatially </a:t>
            </a:r>
            <a:r>
              <a:rPr lang="en-US" sz="2000" dirty="0">
                <a:solidFill>
                  <a:srgbClr val="000000"/>
                </a:solidFill>
                <a:latin typeface="Times New Roman"/>
                <a:cs typeface="Times New Roman"/>
              </a:rPr>
              <a:t>at a given point (that’s what            is if the force is only in the x-direction), </a:t>
            </a:r>
            <a:r>
              <a:rPr lang="en-US" sz="2000" dirty="0">
                <a:solidFill>
                  <a:srgbClr val="008000"/>
                </a:solidFill>
                <a:latin typeface="Times New Roman"/>
                <a:cs typeface="Times New Roman"/>
              </a:rPr>
              <a:t>with</a:t>
            </a:r>
            <a:r>
              <a:rPr lang="en-US" sz="2000" dirty="0">
                <a:solidFill>
                  <a:srgbClr val="000000"/>
                </a:solidFill>
                <a:latin typeface="Times New Roman"/>
                <a:cs typeface="Times New Roman"/>
              </a:rPr>
              <a:t> a </a:t>
            </a:r>
            <a:r>
              <a:rPr lang="en-US" sz="2000" dirty="0">
                <a:solidFill>
                  <a:srgbClr val="008000"/>
                </a:solidFill>
                <a:latin typeface="Times New Roman"/>
                <a:cs typeface="Times New Roman"/>
              </a:rPr>
              <a:t>direction that is related to the </a:t>
            </a:r>
            <a:r>
              <a:rPr lang="en-US" sz="2000" i="1" dirty="0">
                <a:solidFill>
                  <a:srgbClr val="008000"/>
                </a:solidFill>
                <a:latin typeface="Times New Roman"/>
                <a:cs typeface="Times New Roman"/>
              </a:rPr>
              <a:t>direction</a:t>
            </a:r>
            <a:r>
              <a:rPr lang="en-US" sz="2000" dirty="0">
                <a:solidFill>
                  <a:srgbClr val="008000"/>
                </a:solidFill>
                <a:latin typeface="Times New Roman"/>
                <a:cs typeface="Times New Roman"/>
              </a:rPr>
              <a:t> of MAXIMUM change </a:t>
            </a:r>
            <a:r>
              <a:rPr lang="en-US" sz="2000" dirty="0">
                <a:solidFill>
                  <a:srgbClr val="000000"/>
                </a:solidFill>
                <a:latin typeface="Times New Roman"/>
                <a:cs typeface="Times New Roman"/>
              </a:rPr>
              <a:t>(that might not be obvious, but that’s what a </a:t>
            </a:r>
            <a:r>
              <a:rPr lang="en-US" sz="2000" i="1" dirty="0">
                <a:solidFill>
                  <a:srgbClr val="000000"/>
                </a:solidFill>
                <a:latin typeface="Times New Roman"/>
                <a:cs typeface="Times New Roman"/>
              </a:rPr>
              <a:t>gradient </a:t>
            </a:r>
            <a:r>
              <a:rPr lang="en-US" sz="2000" dirty="0">
                <a:solidFill>
                  <a:srgbClr val="000000"/>
                </a:solidFill>
                <a:latin typeface="Times New Roman"/>
                <a:cs typeface="Times New Roman"/>
              </a:rPr>
              <a:t>does). </a:t>
            </a:r>
          </a:p>
          <a:p>
            <a:r>
              <a:rPr lang="en-US" sz="2000" dirty="0">
                <a:solidFill>
                  <a:srgbClr val="000000"/>
                </a:solidFill>
                <a:latin typeface="Times New Roman"/>
                <a:cs typeface="Times New Roman"/>
              </a:rPr>
              <a:t>    </a:t>
            </a:r>
            <a:r>
              <a:rPr lang="en-US" sz="2000" dirty="0">
                <a:solidFill>
                  <a:srgbClr val="FF0000"/>
                </a:solidFill>
                <a:latin typeface="Apple Chancery"/>
                <a:cs typeface="Apple Chancery"/>
              </a:rPr>
              <a:t>If</a:t>
            </a:r>
            <a:r>
              <a:rPr lang="en-US" sz="2000" dirty="0">
                <a:solidFill>
                  <a:srgbClr val="000000"/>
                </a:solidFill>
                <a:latin typeface="Times New Roman"/>
                <a:cs typeface="Times New Roman"/>
              </a:rPr>
              <a:t> the </a:t>
            </a:r>
            <a:r>
              <a:rPr lang="en-US" sz="2000" dirty="0">
                <a:solidFill>
                  <a:srgbClr val="0000FF"/>
                </a:solidFill>
                <a:latin typeface="Times New Roman"/>
                <a:cs typeface="Times New Roman"/>
              </a:rPr>
              <a:t>potential energy function </a:t>
            </a:r>
            <a:r>
              <a:rPr lang="en-US" sz="2000" dirty="0">
                <a:solidFill>
                  <a:srgbClr val="000000"/>
                </a:solidFill>
                <a:latin typeface="Times New Roman"/>
                <a:cs typeface="Times New Roman"/>
              </a:rPr>
              <a:t>is </a:t>
            </a:r>
            <a:r>
              <a:rPr lang="en-US" sz="2000" dirty="0">
                <a:solidFill>
                  <a:srgbClr val="FF0000"/>
                </a:solidFill>
                <a:latin typeface="Times New Roman"/>
                <a:cs typeface="Times New Roman"/>
              </a:rPr>
              <a:t>radial</a:t>
            </a:r>
            <a:r>
              <a:rPr lang="en-US" sz="2000" dirty="0">
                <a:solidFill>
                  <a:srgbClr val="000000"/>
                </a:solidFill>
                <a:latin typeface="Times New Roman"/>
                <a:cs typeface="Times New Roman"/>
              </a:rPr>
              <a:t> in nature, </a:t>
            </a:r>
            <a:r>
              <a:rPr lang="en-US" sz="2000" i="1" dirty="0">
                <a:solidFill>
                  <a:srgbClr val="0000FF"/>
                </a:solidFill>
                <a:latin typeface="Times New Roman"/>
                <a:cs typeface="Times New Roman"/>
              </a:rPr>
              <a:t>force</a:t>
            </a:r>
            <a:r>
              <a:rPr lang="en-US" sz="2000" dirty="0">
                <a:solidFill>
                  <a:srgbClr val="0000FF"/>
                </a:solidFill>
                <a:latin typeface="Times New Roman"/>
                <a:cs typeface="Times New Roman"/>
              </a:rPr>
              <a:t> </a:t>
            </a:r>
            <a:r>
              <a:rPr lang="en-US" sz="2000" dirty="0">
                <a:solidFill>
                  <a:srgbClr val="000000"/>
                </a:solidFill>
                <a:latin typeface="Times New Roman"/>
                <a:cs typeface="Times New Roman"/>
              </a:rPr>
              <a:t>will tell you something about the way </a:t>
            </a:r>
            <a:r>
              <a:rPr lang="en-US" sz="2000" dirty="0">
                <a:solidFill>
                  <a:srgbClr val="FF0000"/>
                </a:solidFill>
                <a:latin typeface="Times New Roman"/>
                <a:cs typeface="Times New Roman"/>
              </a:rPr>
              <a:t>energy changes </a:t>
            </a:r>
            <a:r>
              <a:rPr lang="en-US" sz="2000" i="1" dirty="0">
                <a:solidFill>
                  <a:srgbClr val="FF0000"/>
                </a:solidFill>
                <a:latin typeface="Times New Roman"/>
                <a:cs typeface="Times New Roman"/>
              </a:rPr>
              <a:t>radially </a:t>
            </a:r>
            <a:r>
              <a:rPr lang="en-US" sz="2000" dirty="0">
                <a:solidFill>
                  <a:srgbClr val="000000"/>
                </a:solidFill>
                <a:latin typeface="Times New Roman"/>
                <a:cs typeface="Times New Roman"/>
              </a:rPr>
              <a:t>as you move out away from the force producing object. </a:t>
            </a:r>
            <a:r>
              <a:rPr lang="en-US" sz="2000" i="1" dirty="0">
                <a:solidFill>
                  <a:srgbClr val="000000"/>
                </a:solidFill>
                <a:latin typeface="Times New Roman"/>
                <a:cs typeface="Times New Roman"/>
              </a:rPr>
              <a:t>  </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57.)</a:t>
            </a:r>
          </a:p>
        </p:txBody>
      </p:sp>
      <p:sp>
        <p:nvSpPr>
          <p:cNvPr id="38" name="TextBox 37"/>
          <p:cNvSpPr txBox="1"/>
          <p:nvPr/>
        </p:nvSpPr>
        <p:spPr>
          <a:xfrm>
            <a:off x="254235" y="427691"/>
            <a:ext cx="5638566" cy="892552"/>
          </a:xfrm>
          <a:prstGeom prst="rect">
            <a:avLst/>
          </a:prstGeom>
          <a:noFill/>
        </p:spPr>
        <p:txBody>
          <a:bodyPr wrap="square" rtlCol="0">
            <a:spAutoFit/>
          </a:bodyPr>
          <a:lstStyle/>
          <a:p>
            <a:r>
              <a:rPr lang="en-US" sz="3200" dirty="0">
                <a:solidFill>
                  <a:srgbClr val="FF0000"/>
                </a:solidFill>
                <a:latin typeface="Apple Chancery"/>
                <a:cs typeface="Apple Chancery"/>
              </a:rPr>
              <a:t>Example 4: </a:t>
            </a:r>
            <a:r>
              <a:rPr lang="en-US" sz="2000" dirty="0">
                <a:solidFill>
                  <a:srgbClr val="000000"/>
                </a:solidFill>
                <a:latin typeface="Times New Roman"/>
                <a:cs typeface="Times New Roman"/>
              </a:rPr>
              <a:t>The gravitational potential energy function for a mass far from its surface is:</a:t>
            </a:r>
            <a:endParaRPr lang="en-US" sz="2400" dirty="0">
              <a:latin typeface="Apple Chancery"/>
              <a:cs typeface="Apple Chancery"/>
            </a:endParaRPr>
          </a:p>
        </p:txBody>
      </p:sp>
      <p:graphicFrame>
        <p:nvGraphicFramePr>
          <p:cNvPr id="53" name="Object 52"/>
          <p:cNvGraphicFramePr>
            <a:graphicFrameLocks noChangeAspect="1"/>
          </p:cNvGraphicFramePr>
          <p:nvPr>
            <p:extLst>
              <p:ext uri="{D42A27DB-BD31-4B8C-83A1-F6EECF244321}">
                <p14:modId xmlns:p14="http://schemas.microsoft.com/office/powerpoint/2010/main" val="3021392656"/>
              </p:ext>
            </p:extLst>
          </p:nvPr>
        </p:nvGraphicFramePr>
        <p:xfrm>
          <a:off x="2262187" y="1454151"/>
          <a:ext cx="1522413" cy="658813"/>
        </p:xfrm>
        <a:graphic>
          <a:graphicData uri="http://schemas.openxmlformats.org/presentationml/2006/ole">
            <mc:AlternateContent xmlns:mc="http://schemas.openxmlformats.org/markup-compatibility/2006">
              <mc:Choice xmlns:v="urn:schemas-microsoft-com:vml" Requires="v">
                <p:oleObj spid="_x0000_s342605" name="Equation" r:id="rId3" imgW="901700" imgH="393700" progId="Equation.DSMT4">
                  <p:embed/>
                </p:oleObj>
              </mc:Choice>
              <mc:Fallback>
                <p:oleObj name="Equation" r:id="rId3" imgW="901700" imgH="393700" progId="Equation.DSMT4">
                  <p:embed/>
                  <p:pic>
                    <p:nvPicPr>
                      <p:cNvPr id="0" name=""/>
                      <p:cNvPicPr/>
                      <p:nvPr/>
                    </p:nvPicPr>
                    <p:blipFill>
                      <a:blip r:embed="rId4"/>
                      <a:stretch>
                        <a:fillRect/>
                      </a:stretch>
                    </p:blipFill>
                    <p:spPr>
                      <a:xfrm>
                        <a:off x="2262187" y="1454151"/>
                        <a:ext cx="1522413" cy="658813"/>
                      </a:xfrm>
                      <a:prstGeom prst="rect">
                        <a:avLst/>
                      </a:prstGeom>
                    </p:spPr>
                  </p:pic>
                </p:oleObj>
              </mc:Fallback>
            </mc:AlternateContent>
          </a:graphicData>
        </a:graphic>
      </p:graphicFrame>
      <p:sp>
        <p:nvSpPr>
          <p:cNvPr id="14" name="TextBox 13"/>
          <p:cNvSpPr txBox="1"/>
          <p:nvPr/>
        </p:nvSpPr>
        <p:spPr>
          <a:xfrm>
            <a:off x="254234" y="2325688"/>
            <a:ext cx="8753977" cy="707886"/>
          </a:xfrm>
          <a:prstGeom prst="rect">
            <a:avLst/>
          </a:prstGeom>
          <a:noFill/>
        </p:spPr>
        <p:txBody>
          <a:bodyPr wrap="square" rtlCol="0">
            <a:spAutoFit/>
          </a:bodyPr>
          <a:lstStyle/>
          <a:p>
            <a:r>
              <a:rPr lang="en-US" sz="2000" dirty="0">
                <a:solidFill>
                  <a:srgbClr val="000000"/>
                </a:solidFill>
                <a:latin typeface="Times New Roman"/>
                <a:cs typeface="Times New Roman"/>
              </a:rPr>
              <a:t>where </a:t>
            </a:r>
            <a:r>
              <a:rPr lang="en-US" sz="2000" dirty="0">
                <a:solidFill>
                  <a:srgbClr val="0000FF"/>
                </a:solidFill>
                <a:latin typeface="Times New Roman"/>
                <a:cs typeface="Times New Roman"/>
              </a:rPr>
              <a:t>G </a:t>
            </a:r>
            <a:r>
              <a:rPr lang="en-US" sz="2000" dirty="0">
                <a:solidFill>
                  <a:srgbClr val="000000"/>
                </a:solidFill>
                <a:latin typeface="Times New Roman"/>
                <a:cs typeface="Times New Roman"/>
              </a:rPr>
              <a:t>is a constant.  Derive an expression the </a:t>
            </a:r>
            <a:r>
              <a:rPr lang="en-US" sz="2000" dirty="0">
                <a:solidFill>
                  <a:srgbClr val="FF0000"/>
                </a:solidFill>
                <a:latin typeface="Times New Roman"/>
                <a:cs typeface="Times New Roman"/>
              </a:rPr>
              <a:t>force</a:t>
            </a:r>
            <a:r>
              <a:rPr lang="en-US" sz="2000" dirty="0">
                <a:solidFill>
                  <a:srgbClr val="000000"/>
                </a:solidFill>
                <a:latin typeface="Times New Roman"/>
                <a:cs typeface="Times New Roman"/>
              </a:rPr>
              <a:t> that goes with that </a:t>
            </a:r>
            <a:r>
              <a:rPr lang="en-US" sz="2000" i="1" dirty="0">
                <a:solidFill>
                  <a:srgbClr val="FF0000"/>
                </a:solidFill>
                <a:latin typeface="Times New Roman"/>
                <a:cs typeface="Times New Roman"/>
              </a:rPr>
              <a:t>potential energy function</a:t>
            </a:r>
            <a:r>
              <a:rPr lang="en-US" sz="2000" dirty="0">
                <a:solidFill>
                  <a:srgbClr val="000000"/>
                </a:solidFill>
                <a:latin typeface="Times New Roman"/>
                <a:cs typeface="Times New Roman"/>
              </a:rPr>
              <a:t>.  </a:t>
            </a:r>
            <a:endParaRPr lang="en-US" sz="2400" dirty="0">
              <a:latin typeface="Apple Chancery"/>
              <a:cs typeface="Apple Chancery"/>
            </a:endParaRPr>
          </a:p>
        </p:txBody>
      </p:sp>
      <p:grpSp>
        <p:nvGrpSpPr>
          <p:cNvPr id="6" name="Group 5"/>
          <p:cNvGrpSpPr/>
          <p:nvPr/>
        </p:nvGrpSpPr>
        <p:grpSpPr>
          <a:xfrm>
            <a:off x="6007100" y="561975"/>
            <a:ext cx="2663825" cy="1135063"/>
            <a:chOff x="6007100" y="561975"/>
            <a:chExt cx="2663825" cy="1135063"/>
          </a:xfrm>
        </p:grpSpPr>
        <p:sp>
          <p:nvSpPr>
            <p:cNvPr id="23" name="Oval 22"/>
            <p:cNvSpPr/>
            <p:nvPr/>
          </p:nvSpPr>
          <p:spPr>
            <a:xfrm>
              <a:off x="8175625" y="561975"/>
              <a:ext cx="184150" cy="18415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6153150" y="1095375"/>
              <a:ext cx="368300" cy="36830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6324600" y="647700"/>
              <a:ext cx="1955800" cy="6350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181172365"/>
                </p:ext>
              </p:extLst>
            </p:nvPr>
          </p:nvGraphicFramePr>
          <p:xfrm>
            <a:off x="8342313" y="601663"/>
            <a:ext cx="328612" cy="288925"/>
          </p:xfrm>
          <a:graphic>
            <a:graphicData uri="http://schemas.openxmlformats.org/presentationml/2006/ole">
              <mc:AlternateContent xmlns:mc="http://schemas.openxmlformats.org/markup-compatibility/2006">
                <mc:Choice xmlns:v="urn:schemas-microsoft-com:vml" Requires="v">
                  <p:oleObj spid="_x0000_s342606" name="Equation" r:id="rId5" imgW="228600" imgH="203200" progId="Equation.DSMT4">
                    <p:embed/>
                  </p:oleObj>
                </mc:Choice>
                <mc:Fallback>
                  <p:oleObj name="Equation" r:id="rId5" imgW="228600" imgH="203200" progId="Equation.DSMT4">
                    <p:embed/>
                    <p:pic>
                      <p:nvPicPr>
                        <p:cNvPr id="0" name=""/>
                        <p:cNvPicPr/>
                        <p:nvPr/>
                      </p:nvPicPr>
                      <p:blipFill>
                        <a:blip r:embed="rId6"/>
                        <a:stretch>
                          <a:fillRect/>
                        </a:stretch>
                      </p:blipFill>
                      <p:spPr>
                        <a:xfrm>
                          <a:off x="8342313" y="601663"/>
                          <a:ext cx="328612" cy="28892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309932830"/>
                </p:ext>
              </p:extLst>
            </p:nvPr>
          </p:nvGraphicFramePr>
          <p:xfrm>
            <a:off x="7181850" y="655638"/>
            <a:ext cx="146050" cy="180975"/>
          </p:xfrm>
          <a:graphic>
            <a:graphicData uri="http://schemas.openxmlformats.org/presentationml/2006/ole">
              <mc:AlternateContent xmlns:mc="http://schemas.openxmlformats.org/markup-compatibility/2006">
                <mc:Choice xmlns:v="urn:schemas-microsoft-com:vml" Requires="v">
                  <p:oleObj spid="_x0000_s342607" name="Equation" r:id="rId7" imgW="101600" imgH="127000" progId="Equation.DSMT4">
                    <p:embed/>
                  </p:oleObj>
                </mc:Choice>
                <mc:Fallback>
                  <p:oleObj name="Equation" r:id="rId7" imgW="101600" imgH="127000" progId="Equation.DSMT4">
                    <p:embed/>
                    <p:pic>
                      <p:nvPicPr>
                        <p:cNvPr id="0" name=""/>
                        <p:cNvPicPr/>
                        <p:nvPr/>
                      </p:nvPicPr>
                      <p:blipFill>
                        <a:blip r:embed="rId8"/>
                        <a:stretch>
                          <a:fillRect/>
                        </a:stretch>
                      </p:blipFill>
                      <p:spPr>
                        <a:xfrm>
                          <a:off x="7181850" y="655638"/>
                          <a:ext cx="146050" cy="180975"/>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142407490"/>
                </p:ext>
              </p:extLst>
            </p:nvPr>
          </p:nvGraphicFramePr>
          <p:xfrm>
            <a:off x="6007100" y="1408113"/>
            <a:ext cx="290513" cy="288925"/>
          </p:xfrm>
          <a:graphic>
            <a:graphicData uri="http://schemas.openxmlformats.org/presentationml/2006/ole">
              <mc:AlternateContent xmlns:mc="http://schemas.openxmlformats.org/markup-compatibility/2006">
                <mc:Choice xmlns:v="urn:schemas-microsoft-com:vml" Requires="v">
                  <p:oleObj spid="_x0000_s342608" name="Equation" r:id="rId9" imgW="203200" imgH="203200" progId="Equation.DSMT4">
                    <p:embed/>
                  </p:oleObj>
                </mc:Choice>
                <mc:Fallback>
                  <p:oleObj name="Equation" r:id="rId9" imgW="203200" imgH="203200" progId="Equation.DSMT4">
                    <p:embed/>
                    <p:pic>
                      <p:nvPicPr>
                        <p:cNvPr id="0" name=""/>
                        <p:cNvPicPr/>
                        <p:nvPr/>
                      </p:nvPicPr>
                      <p:blipFill>
                        <a:blip r:embed="rId10"/>
                        <a:stretch>
                          <a:fillRect/>
                        </a:stretch>
                      </p:blipFill>
                      <p:spPr>
                        <a:xfrm>
                          <a:off x="6007100" y="1408113"/>
                          <a:ext cx="290513" cy="288925"/>
                        </a:xfrm>
                        <a:prstGeom prst="rect">
                          <a:avLst/>
                        </a:prstGeom>
                      </p:spPr>
                    </p:pic>
                  </p:oleObj>
                </mc:Fallback>
              </mc:AlternateContent>
            </a:graphicData>
          </a:graphic>
        </p:graphicFrame>
      </p:grpSp>
      <p:graphicFrame>
        <p:nvGraphicFramePr>
          <p:cNvPr id="24" name="Object 23"/>
          <p:cNvGraphicFramePr>
            <a:graphicFrameLocks noChangeAspect="1"/>
          </p:cNvGraphicFramePr>
          <p:nvPr>
            <p:extLst>
              <p:ext uri="{D42A27DB-BD31-4B8C-83A1-F6EECF244321}">
                <p14:modId xmlns:p14="http://schemas.microsoft.com/office/powerpoint/2010/main" val="1795719891"/>
              </p:ext>
            </p:extLst>
          </p:nvPr>
        </p:nvGraphicFramePr>
        <p:xfrm>
          <a:off x="922869" y="4409016"/>
          <a:ext cx="650556" cy="449263"/>
        </p:xfrm>
        <a:graphic>
          <a:graphicData uri="http://schemas.openxmlformats.org/presentationml/2006/ole">
            <mc:AlternateContent xmlns:mc="http://schemas.openxmlformats.org/markup-compatibility/2006">
              <mc:Choice xmlns:v="urn:schemas-microsoft-com:vml" Requires="v">
                <p:oleObj spid="_x0000_s342609" name="Equation" r:id="rId11" imgW="419100" imgH="292100" progId="Equation.DSMT4">
                  <p:embed/>
                </p:oleObj>
              </mc:Choice>
              <mc:Fallback>
                <p:oleObj name="Equation" r:id="rId11" imgW="419100" imgH="292100" progId="Equation.DSMT4">
                  <p:embed/>
                  <p:pic>
                    <p:nvPicPr>
                      <p:cNvPr id="0" name=""/>
                      <p:cNvPicPr/>
                      <p:nvPr/>
                    </p:nvPicPr>
                    <p:blipFill>
                      <a:blip r:embed="rId12"/>
                      <a:stretch>
                        <a:fillRect/>
                      </a:stretch>
                    </p:blipFill>
                    <p:spPr>
                      <a:xfrm>
                        <a:off x="922869" y="4409016"/>
                        <a:ext cx="650556" cy="449263"/>
                      </a:xfrm>
                      <a:prstGeom prst="rect">
                        <a:avLst/>
                      </a:prstGeom>
                    </p:spPr>
                  </p:pic>
                </p:oleObj>
              </mc:Fallback>
            </mc:AlternateContent>
          </a:graphicData>
        </a:graphic>
      </p:graphicFrame>
    </p:spTree>
    <p:extLst>
      <p:ext uri="{BB962C8B-B14F-4D97-AF65-F5344CB8AC3E}">
        <p14:creationId xmlns:p14="http://schemas.microsoft.com/office/powerpoint/2010/main" val="241631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54235" y="3580190"/>
            <a:ext cx="8521466" cy="2062103"/>
          </a:xfrm>
          <a:prstGeom prst="rect">
            <a:avLst/>
          </a:prstGeom>
          <a:noFill/>
        </p:spPr>
        <p:txBody>
          <a:bodyPr wrap="square" rtlCol="0">
            <a:spAutoFit/>
          </a:bodyPr>
          <a:lstStyle/>
          <a:p>
            <a:r>
              <a:rPr lang="en-US" sz="2000" dirty="0">
                <a:solidFill>
                  <a:srgbClr val="000000"/>
                </a:solidFill>
                <a:latin typeface="Times New Roman"/>
                <a:cs typeface="Times New Roman"/>
              </a:rPr>
              <a:t>as expected.  </a:t>
            </a:r>
          </a:p>
          <a:p>
            <a:endParaRPr lang="en-US" sz="2000" dirty="0">
              <a:solidFill>
                <a:srgbClr val="000000"/>
              </a:solidFill>
              <a:latin typeface="Times New Roman"/>
              <a:cs typeface="Times New Roman"/>
            </a:endParaRPr>
          </a:p>
          <a:p>
            <a:r>
              <a:rPr lang="en-US" sz="2800" dirty="0">
                <a:solidFill>
                  <a:srgbClr val="FF0000"/>
                </a:solidFill>
                <a:latin typeface="Apple Chancery"/>
                <a:cs typeface="Apple Chancery"/>
              </a:rPr>
              <a:t>NOTE: In polar-spherical </a:t>
            </a:r>
            <a:r>
              <a:rPr lang="en-US" sz="2000" dirty="0">
                <a:solidFill>
                  <a:srgbClr val="000000"/>
                </a:solidFill>
                <a:latin typeface="Times New Roman"/>
                <a:cs typeface="Times New Roman"/>
              </a:rPr>
              <a:t>notation, the </a:t>
            </a:r>
            <a:r>
              <a:rPr lang="en-US" sz="2000" dirty="0">
                <a:solidFill>
                  <a:srgbClr val="0000FF"/>
                </a:solidFill>
                <a:latin typeface="Times New Roman"/>
                <a:cs typeface="Times New Roman"/>
              </a:rPr>
              <a:t>del operator is a horror</a:t>
            </a:r>
            <a:r>
              <a:rPr lang="en-US" sz="2000" dirty="0">
                <a:solidFill>
                  <a:srgbClr val="000000"/>
                </a:solidFill>
                <a:latin typeface="Times New Roman"/>
                <a:cs typeface="Times New Roman"/>
              </a:rPr>
              <a:t>.  We don’t need to go there for the calculation of the </a:t>
            </a:r>
            <a:r>
              <a:rPr lang="en-US" sz="2000" dirty="0">
                <a:solidFill>
                  <a:srgbClr val="0000FF"/>
                </a:solidFill>
                <a:latin typeface="Times New Roman"/>
                <a:cs typeface="Times New Roman"/>
              </a:rPr>
              <a:t>work gravity does on objects far away </a:t>
            </a:r>
            <a:r>
              <a:rPr lang="en-US" sz="2000" dirty="0">
                <a:solidFill>
                  <a:srgbClr val="000000"/>
                </a:solidFill>
                <a:latin typeface="Times New Roman"/>
                <a:cs typeface="Times New Roman"/>
              </a:rPr>
              <a:t>(translation: be happy with what you see above—it’s more than enough for our needs).</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58.)</a:t>
            </a:r>
          </a:p>
        </p:txBody>
      </p:sp>
      <p:sp>
        <p:nvSpPr>
          <p:cNvPr id="14" name="TextBox 13"/>
          <p:cNvSpPr txBox="1"/>
          <p:nvPr/>
        </p:nvSpPr>
        <p:spPr>
          <a:xfrm>
            <a:off x="432035" y="561975"/>
            <a:ext cx="4965466" cy="707886"/>
          </a:xfrm>
          <a:prstGeom prst="rect">
            <a:avLst/>
          </a:prstGeom>
          <a:noFill/>
        </p:spPr>
        <p:txBody>
          <a:bodyPr wrap="square" rtlCol="0">
            <a:spAutoFit/>
          </a:bodyPr>
          <a:lstStyle/>
          <a:p>
            <a:r>
              <a:rPr lang="en-US" sz="2000" dirty="0">
                <a:solidFill>
                  <a:srgbClr val="000000"/>
                </a:solidFill>
                <a:latin typeface="Times New Roman"/>
                <a:cs typeface="Times New Roman"/>
              </a:rPr>
              <a:t>With this in mind, it shouldn’t be too much of a stretch to see that:</a:t>
            </a:r>
            <a:endParaRPr lang="en-US" sz="2400" dirty="0">
              <a:latin typeface="Apple Chancery"/>
              <a:cs typeface="Apple Chancery"/>
            </a:endParaRPr>
          </a:p>
        </p:txBody>
      </p:sp>
      <p:grpSp>
        <p:nvGrpSpPr>
          <p:cNvPr id="6" name="Group 5"/>
          <p:cNvGrpSpPr/>
          <p:nvPr/>
        </p:nvGrpSpPr>
        <p:grpSpPr>
          <a:xfrm>
            <a:off x="6007100" y="561975"/>
            <a:ext cx="2663825" cy="1135063"/>
            <a:chOff x="6007100" y="561975"/>
            <a:chExt cx="2663825" cy="1135063"/>
          </a:xfrm>
        </p:grpSpPr>
        <p:sp>
          <p:nvSpPr>
            <p:cNvPr id="23" name="Oval 22"/>
            <p:cNvSpPr/>
            <p:nvPr/>
          </p:nvSpPr>
          <p:spPr>
            <a:xfrm>
              <a:off x="8175625" y="561975"/>
              <a:ext cx="184150" cy="18415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Oval 1"/>
            <p:cNvSpPr/>
            <p:nvPr/>
          </p:nvSpPr>
          <p:spPr>
            <a:xfrm>
              <a:off x="6153150" y="1095375"/>
              <a:ext cx="368300" cy="368300"/>
            </a:xfrm>
            <a:prstGeom prst="ellipse">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V="1">
              <a:off x="6324600" y="647700"/>
              <a:ext cx="1955800" cy="635000"/>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1" name="Object 30"/>
            <p:cNvGraphicFramePr>
              <a:graphicFrameLocks noChangeAspect="1"/>
            </p:cNvGraphicFramePr>
            <p:nvPr>
              <p:extLst>
                <p:ext uri="{D42A27DB-BD31-4B8C-83A1-F6EECF244321}">
                  <p14:modId xmlns:p14="http://schemas.microsoft.com/office/powerpoint/2010/main" val="3438823695"/>
                </p:ext>
              </p:extLst>
            </p:nvPr>
          </p:nvGraphicFramePr>
          <p:xfrm>
            <a:off x="8342313" y="601663"/>
            <a:ext cx="328612" cy="288925"/>
          </p:xfrm>
          <a:graphic>
            <a:graphicData uri="http://schemas.openxmlformats.org/presentationml/2006/ole">
              <mc:AlternateContent xmlns:mc="http://schemas.openxmlformats.org/markup-compatibility/2006">
                <mc:Choice xmlns:v="urn:schemas-microsoft-com:vml" Requires="v">
                  <p:oleObj spid="_x0000_s343507" name="Equation" r:id="rId3" imgW="228600" imgH="203200" progId="Equation.DSMT4">
                    <p:embed/>
                  </p:oleObj>
                </mc:Choice>
                <mc:Fallback>
                  <p:oleObj name="Equation" r:id="rId3" imgW="228600" imgH="203200" progId="Equation.DSMT4">
                    <p:embed/>
                    <p:pic>
                      <p:nvPicPr>
                        <p:cNvPr id="0" name=""/>
                        <p:cNvPicPr/>
                        <p:nvPr/>
                      </p:nvPicPr>
                      <p:blipFill>
                        <a:blip r:embed="rId4"/>
                        <a:stretch>
                          <a:fillRect/>
                        </a:stretch>
                      </p:blipFill>
                      <p:spPr>
                        <a:xfrm>
                          <a:off x="8342313" y="601663"/>
                          <a:ext cx="328612" cy="288925"/>
                        </a:xfrm>
                        <a:prstGeom prst="rect">
                          <a:avLst/>
                        </a:prstGeom>
                      </p:spPr>
                    </p:pic>
                  </p:oleObj>
                </mc:Fallback>
              </mc:AlternateContent>
            </a:graphicData>
          </a:graphic>
        </p:graphicFrame>
        <p:graphicFrame>
          <p:nvGraphicFramePr>
            <p:cNvPr id="32" name="Object 31"/>
            <p:cNvGraphicFramePr>
              <a:graphicFrameLocks noChangeAspect="1"/>
            </p:cNvGraphicFramePr>
            <p:nvPr>
              <p:extLst>
                <p:ext uri="{D42A27DB-BD31-4B8C-83A1-F6EECF244321}">
                  <p14:modId xmlns:p14="http://schemas.microsoft.com/office/powerpoint/2010/main" val="2706586046"/>
                </p:ext>
              </p:extLst>
            </p:nvPr>
          </p:nvGraphicFramePr>
          <p:xfrm>
            <a:off x="7181850" y="655638"/>
            <a:ext cx="146050" cy="180975"/>
          </p:xfrm>
          <a:graphic>
            <a:graphicData uri="http://schemas.openxmlformats.org/presentationml/2006/ole">
              <mc:AlternateContent xmlns:mc="http://schemas.openxmlformats.org/markup-compatibility/2006">
                <mc:Choice xmlns:v="urn:schemas-microsoft-com:vml" Requires="v">
                  <p:oleObj spid="_x0000_s343508" name="Equation" r:id="rId5" imgW="101600" imgH="127000" progId="Equation.DSMT4">
                    <p:embed/>
                  </p:oleObj>
                </mc:Choice>
                <mc:Fallback>
                  <p:oleObj name="Equation" r:id="rId5" imgW="101600" imgH="127000" progId="Equation.DSMT4">
                    <p:embed/>
                    <p:pic>
                      <p:nvPicPr>
                        <p:cNvPr id="0" name=""/>
                        <p:cNvPicPr/>
                        <p:nvPr/>
                      </p:nvPicPr>
                      <p:blipFill>
                        <a:blip r:embed="rId6"/>
                        <a:stretch>
                          <a:fillRect/>
                        </a:stretch>
                      </p:blipFill>
                      <p:spPr>
                        <a:xfrm>
                          <a:off x="7181850" y="655638"/>
                          <a:ext cx="146050" cy="180975"/>
                        </a:xfrm>
                        <a:prstGeom prst="rect">
                          <a:avLst/>
                        </a:prstGeom>
                      </p:spPr>
                    </p:pic>
                  </p:oleObj>
                </mc:Fallback>
              </mc:AlternateContent>
            </a:graphicData>
          </a:graphic>
        </p:graphicFrame>
        <p:graphicFrame>
          <p:nvGraphicFramePr>
            <p:cNvPr id="36" name="Object 35"/>
            <p:cNvGraphicFramePr>
              <a:graphicFrameLocks noChangeAspect="1"/>
            </p:cNvGraphicFramePr>
            <p:nvPr>
              <p:extLst>
                <p:ext uri="{D42A27DB-BD31-4B8C-83A1-F6EECF244321}">
                  <p14:modId xmlns:p14="http://schemas.microsoft.com/office/powerpoint/2010/main" val="2348771611"/>
                </p:ext>
              </p:extLst>
            </p:nvPr>
          </p:nvGraphicFramePr>
          <p:xfrm>
            <a:off x="6007100" y="1408113"/>
            <a:ext cx="290513" cy="288925"/>
          </p:xfrm>
          <a:graphic>
            <a:graphicData uri="http://schemas.openxmlformats.org/presentationml/2006/ole">
              <mc:AlternateContent xmlns:mc="http://schemas.openxmlformats.org/markup-compatibility/2006">
                <mc:Choice xmlns:v="urn:schemas-microsoft-com:vml" Requires="v">
                  <p:oleObj spid="_x0000_s343509" name="Equation" r:id="rId7" imgW="203200" imgH="203200" progId="Equation.DSMT4">
                    <p:embed/>
                  </p:oleObj>
                </mc:Choice>
                <mc:Fallback>
                  <p:oleObj name="Equation" r:id="rId7" imgW="203200" imgH="203200" progId="Equation.DSMT4">
                    <p:embed/>
                    <p:pic>
                      <p:nvPicPr>
                        <p:cNvPr id="0" name=""/>
                        <p:cNvPicPr/>
                        <p:nvPr/>
                      </p:nvPicPr>
                      <p:blipFill>
                        <a:blip r:embed="rId8"/>
                        <a:stretch>
                          <a:fillRect/>
                        </a:stretch>
                      </p:blipFill>
                      <p:spPr>
                        <a:xfrm>
                          <a:off x="6007100" y="1408113"/>
                          <a:ext cx="290513" cy="288925"/>
                        </a:xfrm>
                        <a:prstGeom prst="rect">
                          <a:avLst/>
                        </a:prstGeom>
                      </p:spPr>
                    </p:pic>
                  </p:oleObj>
                </mc:Fallback>
              </mc:AlternateContent>
            </a:graphicData>
          </a:graphic>
        </p:graphicFrame>
      </p:grpSp>
      <p:graphicFrame>
        <p:nvGraphicFramePr>
          <p:cNvPr id="19" name="Object 18"/>
          <p:cNvGraphicFramePr>
            <a:graphicFrameLocks noChangeAspect="1"/>
          </p:cNvGraphicFramePr>
          <p:nvPr>
            <p:extLst>
              <p:ext uri="{D42A27DB-BD31-4B8C-83A1-F6EECF244321}">
                <p14:modId xmlns:p14="http://schemas.microsoft.com/office/powerpoint/2010/main" val="354956542"/>
              </p:ext>
            </p:extLst>
          </p:nvPr>
        </p:nvGraphicFramePr>
        <p:xfrm>
          <a:off x="2262188" y="1295400"/>
          <a:ext cx="2205037" cy="2228850"/>
        </p:xfrm>
        <a:graphic>
          <a:graphicData uri="http://schemas.openxmlformats.org/presentationml/2006/ole">
            <mc:AlternateContent xmlns:mc="http://schemas.openxmlformats.org/markup-compatibility/2006">
              <mc:Choice xmlns:v="urn:schemas-microsoft-com:vml" Requires="v">
                <p:oleObj spid="_x0000_s343510" name="Equation" r:id="rId9" imgW="1346200" imgH="1371600" progId="Equation.DSMT4">
                  <p:embed/>
                </p:oleObj>
              </mc:Choice>
              <mc:Fallback>
                <p:oleObj name="Equation" r:id="rId9" imgW="1346200" imgH="1371600" progId="Equation.DSMT4">
                  <p:embed/>
                  <p:pic>
                    <p:nvPicPr>
                      <p:cNvPr id="0" name=""/>
                      <p:cNvPicPr/>
                      <p:nvPr/>
                    </p:nvPicPr>
                    <p:blipFill>
                      <a:blip r:embed="rId10"/>
                      <a:stretch>
                        <a:fillRect/>
                      </a:stretch>
                    </p:blipFill>
                    <p:spPr>
                      <a:xfrm>
                        <a:off x="2262188" y="1295400"/>
                        <a:ext cx="2205037" cy="2228850"/>
                      </a:xfrm>
                      <a:prstGeom prst="rect">
                        <a:avLst/>
                      </a:prstGeom>
                    </p:spPr>
                  </p:pic>
                </p:oleObj>
              </mc:Fallback>
            </mc:AlternateContent>
          </a:graphicData>
        </a:graphic>
      </p:graphicFrame>
    </p:spTree>
    <p:extLst>
      <p:ext uri="{BB962C8B-B14F-4D97-AF65-F5344CB8AC3E}">
        <p14:creationId xmlns:p14="http://schemas.microsoft.com/office/powerpoint/2010/main" val="183678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3" name="Rectangle 8"/>
          <p:cNvSpPr>
            <a:spLocks noChangeArrowheads="1"/>
          </p:cNvSpPr>
          <p:nvPr/>
        </p:nvSpPr>
        <p:spPr bwMode="auto">
          <a:xfrm>
            <a:off x="304800" y="838200"/>
            <a:ext cx="37338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0000FF"/>
                </a:solidFill>
                <a:latin typeface="Apple Chancery"/>
                <a:cs typeface="Apple Chancery"/>
              </a:rPr>
              <a:t>a.) Work calculations:</a:t>
            </a:r>
            <a:endParaRPr lang="en-US" sz="2000" dirty="0">
              <a:solidFill>
                <a:srgbClr val="0000FF"/>
              </a:solidFill>
              <a:latin typeface="Times New Roman"/>
              <a:cs typeface="Times New Roman"/>
            </a:endParaRPr>
          </a:p>
        </p:txBody>
      </p:sp>
      <p:sp>
        <p:nvSpPr>
          <p:cNvPr id="10" name="TextBox 9"/>
          <p:cNvSpPr txBox="1"/>
          <p:nvPr/>
        </p:nvSpPr>
        <p:spPr>
          <a:xfrm>
            <a:off x="0" y="0"/>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Summary</a:t>
            </a:r>
            <a:endParaRPr lang="en-US" sz="3600" dirty="0">
              <a:solidFill>
                <a:srgbClr val="FF0000"/>
              </a:solidFill>
              <a:latin typeface="Apple Chancery"/>
              <a:cs typeface="Apple Chancery"/>
            </a:endParaRPr>
          </a:p>
        </p:txBody>
      </p:sp>
      <p:sp>
        <p:nvSpPr>
          <p:cNvPr id="14" name="Rectangle 13"/>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59.)</a:t>
            </a:r>
          </a:p>
        </p:txBody>
      </p:sp>
      <p:graphicFrame>
        <p:nvGraphicFramePr>
          <p:cNvPr id="16" name="Object 15"/>
          <p:cNvGraphicFramePr>
            <a:graphicFrameLocks noChangeAspect="1"/>
          </p:cNvGraphicFramePr>
          <p:nvPr>
            <p:extLst>
              <p:ext uri="{D42A27DB-BD31-4B8C-83A1-F6EECF244321}">
                <p14:modId xmlns:p14="http://schemas.microsoft.com/office/powerpoint/2010/main" val="2535526976"/>
              </p:ext>
            </p:extLst>
          </p:nvPr>
        </p:nvGraphicFramePr>
        <p:xfrm>
          <a:off x="4038600" y="850901"/>
          <a:ext cx="3656512" cy="552450"/>
        </p:xfrm>
        <a:graphic>
          <a:graphicData uri="http://schemas.openxmlformats.org/presentationml/2006/ole">
            <mc:AlternateContent xmlns:mc="http://schemas.openxmlformats.org/markup-compatibility/2006">
              <mc:Choice xmlns:v="urn:schemas-microsoft-com:vml" Requires="v">
                <p:oleObj spid="_x0000_s759015" name="Equation" r:id="rId4" imgW="1917700" imgH="292100" progId="Equation.DSMT4">
                  <p:embed/>
                </p:oleObj>
              </mc:Choice>
              <mc:Fallback>
                <p:oleObj name="Equation" r:id="rId4" imgW="1917700" imgH="292100" progId="Equation.DSMT4">
                  <p:embed/>
                  <p:pic>
                    <p:nvPicPr>
                      <p:cNvPr id="0" name=""/>
                      <p:cNvPicPr/>
                      <p:nvPr/>
                    </p:nvPicPr>
                    <p:blipFill>
                      <a:blip r:embed="rId5"/>
                      <a:stretch>
                        <a:fillRect/>
                      </a:stretch>
                    </p:blipFill>
                    <p:spPr>
                      <a:xfrm>
                        <a:off x="4038600" y="850901"/>
                        <a:ext cx="3656512" cy="552450"/>
                      </a:xfrm>
                      <a:prstGeom prst="rect">
                        <a:avLst/>
                      </a:prstGeom>
                    </p:spPr>
                  </p:pic>
                </p:oleObj>
              </mc:Fallback>
            </mc:AlternateContent>
          </a:graphicData>
        </a:graphic>
      </p:graphicFrame>
      <p:sp>
        <p:nvSpPr>
          <p:cNvPr id="17" name="Rectangle 8"/>
          <p:cNvSpPr>
            <a:spLocks noChangeArrowheads="1"/>
          </p:cNvSpPr>
          <p:nvPr/>
        </p:nvSpPr>
        <p:spPr bwMode="auto">
          <a:xfrm>
            <a:off x="304800" y="1498600"/>
            <a:ext cx="44323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0000FF"/>
                </a:solidFill>
                <a:latin typeface="Apple Chancery"/>
                <a:cs typeface="Apple Chancery"/>
              </a:rPr>
              <a:t>b.) Work/Energy Theorem:</a:t>
            </a:r>
            <a:endParaRPr lang="en-US" sz="2000" dirty="0">
              <a:solidFill>
                <a:srgbClr val="0000FF"/>
              </a:solidFill>
              <a:latin typeface="Times New Roman"/>
              <a:cs typeface="Times New Roman"/>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3264491914"/>
              </p:ext>
            </p:extLst>
          </p:nvPr>
        </p:nvGraphicFramePr>
        <p:xfrm>
          <a:off x="4506914" y="1428751"/>
          <a:ext cx="4090987" cy="744538"/>
        </p:xfrm>
        <a:graphic>
          <a:graphicData uri="http://schemas.openxmlformats.org/presentationml/2006/ole">
            <mc:AlternateContent xmlns:mc="http://schemas.openxmlformats.org/markup-compatibility/2006">
              <mc:Choice xmlns:v="urn:schemas-microsoft-com:vml" Requires="v">
                <p:oleObj spid="_x0000_s759016" name="Equation" r:id="rId6" imgW="2146300" imgH="393700" progId="Equation.DSMT4">
                  <p:embed/>
                </p:oleObj>
              </mc:Choice>
              <mc:Fallback>
                <p:oleObj name="Equation" r:id="rId6" imgW="2146300" imgH="393700" progId="Equation.DSMT4">
                  <p:embed/>
                  <p:pic>
                    <p:nvPicPr>
                      <p:cNvPr id="0" name=""/>
                      <p:cNvPicPr/>
                      <p:nvPr/>
                    </p:nvPicPr>
                    <p:blipFill>
                      <a:blip r:embed="rId7"/>
                      <a:stretch>
                        <a:fillRect/>
                      </a:stretch>
                    </p:blipFill>
                    <p:spPr>
                      <a:xfrm>
                        <a:off x="4506914" y="1428751"/>
                        <a:ext cx="4090987" cy="744538"/>
                      </a:xfrm>
                      <a:prstGeom prst="rect">
                        <a:avLst/>
                      </a:prstGeom>
                    </p:spPr>
                  </p:pic>
                </p:oleObj>
              </mc:Fallback>
            </mc:AlternateContent>
          </a:graphicData>
        </a:graphic>
      </p:graphicFrame>
      <p:sp>
        <p:nvSpPr>
          <p:cNvPr id="19" name="Rectangle 8"/>
          <p:cNvSpPr>
            <a:spLocks noChangeArrowheads="1"/>
          </p:cNvSpPr>
          <p:nvPr/>
        </p:nvSpPr>
        <p:spPr bwMode="auto">
          <a:xfrm>
            <a:off x="304800" y="2150269"/>
            <a:ext cx="55753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0000FF"/>
                </a:solidFill>
                <a:latin typeface="Apple Chancery"/>
                <a:cs typeface="Apple Chancery"/>
              </a:rPr>
              <a:t>c.) Potential Energy functions:</a:t>
            </a:r>
            <a:endParaRPr lang="en-US" sz="2000" dirty="0">
              <a:solidFill>
                <a:srgbClr val="0000FF"/>
              </a:solidFill>
              <a:latin typeface="Times New Roman"/>
              <a:cs typeface="Times New Roman"/>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960384405"/>
              </p:ext>
            </p:extLst>
          </p:nvPr>
        </p:nvGraphicFramePr>
        <p:xfrm>
          <a:off x="1279525" y="2735263"/>
          <a:ext cx="7745413" cy="431800"/>
        </p:xfrm>
        <a:graphic>
          <a:graphicData uri="http://schemas.openxmlformats.org/presentationml/2006/ole">
            <mc:AlternateContent xmlns:mc="http://schemas.openxmlformats.org/markup-compatibility/2006">
              <mc:Choice xmlns:v="urn:schemas-microsoft-com:vml" Requires="v">
                <p:oleObj spid="_x0000_s759017" name="Equation" r:id="rId8" imgW="4064000" imgH="228600" progId="Equation.DSMT4">
                  <p:embed/>
                </p:oleObj>
              </mc:Choice>
              <mc:Fallback>
                <p:oleObj name="Equation" r:id="rId8" imgW="4064000" imgH="228600" progId="Equation.DSMT4">
                  <p:embed/>
                  <p:pic>
                    <p:nvPicPr>
                      <p:cNvPr id="0" name=""/>
                      <p:cNvPicPr/>
                      <p:nvPr/>
                    </p:nvPicPr>
                    <p:blipFill>
                      <a:blip r:embed="rId9"/>
                      <a:stretch>
                        <a:fillRect/>
                      </a:stretch>
                    </p:blipFill>
                    <p:spPr>
                      <a:xfrm>
                        <a:off x="1279525" y="2735263"/>
                        <a:ext cx="7745413" cy="431800"/>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3433529677"/>
              </p:ext>
            </p:extLst>
          </p:nvPr>
        </p:nvGraphicFramePr>
        <p:xfrm>
          <a:off x="1282700" y="3074988"/>
          <a:ext cx="7383463" cy="744537"/>
        </p:xfrm>
        <a:graphic>
          <a:graphicData uri="http://schemas.openxmlformats.org/presentationml/2006/ole">
            <mc:AlternateContent xmlns:mc="http://schemas.openxmlformats.org/markup-compatibility/2006">
              <mc:Choice xmlns:v="urn:schemas-microsoft-com:vml" Requires="v">
                <p:oleObj spid="_x0000_s759018" name="Equation" r:id="rId10" imgW="3873500" imgH="393700" progId="Equation.DSMT4">
                  <p:embed/>
                </p:oleObj>
              </mc:Choice>
              <mc:Fallback>
                <p:oleObj name="Equation" r:id="rId10" imgW="3873500" imgH="393700" progId="Equation.DSMT4">
                  <p:embed/>
                  <p:pic>
                    <p:nvPicPr>
                      <p:cNvPr id="0" name=""/>
                      <p:cNvPicPr/>
                      <p:nvPr/>
                    </p:nvPicPr>
                    <p:blipFill>
                      <a:blip r:embed="rId11"/>
                      <a:stretch>
                        <a:fillRect/>
                      </a:stretch>
                    </p:blipFill>
                    <p:spPr>
                      <a:xfrm>
                        <a:off x="1282700" y="3074988"/>
                        <a:ext cx="7383463" cy="744537"/>
                      </a:xfrm>
                      <a:prstGeom prst="rect">
                        <a:avLst/>
                      </a:prstGeom>
                    </p:spPr>
                  </p:pic>
                </p:oleObj>
              </mc:Fallback>
            </mc:AlternateContent>
          </a:graphicData>
        </a:graphic>
      </p:graphicFrame>
      <p:sp>
        <p:nvSpPr>
          <p:cNvPr id="22" name="Rectangle 8"/>
          <p:cNvSpPr>
            <a:spLocks noChangeArrowheads="1"/>
          </p:cNvSpPr>
          <p:nvPr/>
        </p:nvSpPr>
        <p:spPr bwMode="auto">
          <a:xfrm>
            <a:off x="304800" y="3753029"/>
            <a:ext cx="5956300"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0000FF"/>
                </a:solidFill>
                <a:latin typeface="Apple Chancery"/>
                <a:cs typeface="Apple Chancery"/>
              </a:rPr>
              <a:t>d.) Use of Potential Energy functions:</a:t>
            </a:r>
            <a:endParaRPr lang="en-US" sz="2000" dirty="0">
              <a:solidFill>
                <a:srgbClr val="0000FF"/>
              </a:solidFill>
              <a:latin typeface="Times New Roman"/>
              <a:cs typeface="Times New Roman"/>
            </a:endParaRPr>
          </a:p>
        </p:txBody>
      </p:sp>
      <p:graphicFrame>
        <p:nvGraphicFramePr>
          <p:cNvPr id="23" name="Object 22"/>
          <p:cNvGraphicFramePr>
            <a:graphicFrameLocks noChangeAspect="1"/>
          </p:cNvGraphicFramePr>
          <p:nvPr>
            <p:extLst>
              <p:ext uri="{D42A27DB-BD31-4B8C-83A1-F6EECF244321}">
                <p14:modId xmlns:p14="http://schemas.microsoft.com/office/powerpoint/2010/main" val="3007741011"/>
              </p:ext>
            </p:extLst>
          </p:nvPr>
        </p:nvGraphicFramePr>
        <p:xfrm>
          <a:off x="6059488" y="3898900"/>
          <a:ext cx="2784475" cy="384175"/>
        </p:xfrm>
        <a:graphic>
          <a:graphicData uri="http://schemas.openxmlformats.org/presentationml/2006/ole">
            <mc:AlternateContent xmlns:mc="http://schemas.openxmlformats.org/markup-compatibility/2006">
              <mc:Choice xmlns:v="urn:schemas-microsoft-com:vml" Requires="v">
                <p:oleObj spid="_x0000_s759019" name="Equation" r:id="rId12" imgW="1460500" imgH="203200" progId="Equation.DSMT4">
                  <p:embed/>
                </p:oleObj>
              </mc:Choice>
              <mc:Fallback>
                <p:oleObj name="Equation" r:id="rId12" imgW="1460500" imgH="203200" progId="Equation.DSMT4">
                  <p:embed/>
                  <p:pic>
                    <p:nvPicPr>
                      <p:cNvPr id="0" name=""/>
                      <p:cNvPicPr/>
                      <p:nvPr/>
                    </p:nvPicPr>
                    <p:blipFill>
                      <a:blip r:embed="rId13"/>
                      <a:stretch>
                        <a:fillRect/>
                      </a:stretch>
                    </p:blipFill>
                    <p:spPr>
                      <a:xfrm>
                        <a:off x="6059488" y="3898900"/>
                        <a:ext cx="2784475" cy="384175"/>
                      </a:xfrm>
                      <a:prstGeom prst="rect">
                        <a:avLst/>
                      </a:prstGeom>
                    </p:spPr>
                  </p:pic>
                </p:oleObj>
              </mc:Fallback>
            </mc:AlternateContent>
          </a:graphicData>
        </a:graphic>
      </p:graphicFrame>
      <p:sp>
        <p:nvSpPr>
          <p:cNvPr id="24" name="Rectangle 8"/>
          <p:cNvSpPr>
            <a:spLocks noChangeArrowheads="1"/>
          </p:cNvSpPr>
          <p:nvPr/>
        </p:nvSpPr>
        <p:spPr bwMode="auto">
          <a:xfrm>
            <a:off x="304799" y="4391204"/>
            <a:ext cx="8450263"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0000FF"/>
                </a:solidFill>
                <a:latin typeface="Apple Chancery"/>
                <a:cs typeface="Apple Chancery"/>
              </a:rPr>
              <a:t>e.) Deriving U function from Force F function:</a:t>
            </a:r>
            <a:endParaRPr lang="en-US" sz="2000" dirty="0">
              <a:solidFill>
                <a:srgbClr val="0000FF"/>
              </a:solidFill>
              <a:latin typeface="Times New Roman"/>
              <a:cs typeface="Times New Roman"/>
            </a:endParaRPr>
          </a:p>
        </p:txBody>
      </p:sp>
      <p:graphicFrame>
        <p:nvGraphicFramePr>
          <p:cNvPr id="25" name="Object 24"/>
          <p:cNvGraphicFramePr>
            <a:graphicFrameLocks noChangeAspect="1"/>
          </p:cNvGraphicFramePr>
          <p:nvPr>
            <p:extLst>
              <p:ext uri="{D42A27DB-BD31-4B8C-83A1-F6EECF244321}">
                <p14:modId xmlns:p14="http://schemas.microsoft.com/office/powerpoint/2010/main" val="3187036213"/>
              </p:ext>
            </p:extLst>
          </p:nvPr>
        </p:nvGraphicFramePr>
        <p:xfrm>
          <a:off x="2763837" y="4864100"/>
          <a:ext cx="3946525" cy="671513"/>
        </p:xfrm>
        <a:graphic>
          <a:graphicData uri="http://schemas.openxmlformats.org/presentationml/2006/ole">
            <mc:AlternateContent xmlns:mc="http://schemas.openxmlformats.org/markup-compatibility/2006">
              <mc:Choice xmlns:v="urn:schemas-microsoft-com:vml" Requires="v">
                <p:oleObj spid="_x0000_s759020" name="Equation" r:id="rId14" imgW="2070100" imgH="355600" progId="Equation.DSMT4">
                  <p:embed/>
                </p:oleObj>
              </mc:Choice>
              <mc:Fallback>
                <p:oleObj name="Equation" r:id="rId14" imgW="2070100" imgH="355600" progId="Equation.DSMT4">
                  <p:embed/>
                  <p:pic>
                    <p:nvPicPr>
                      <p:cNvPr id="0" name=""/>
                      <p:cNvPicPr/>
                      <p:nvPr/>
                    </p:nvPicPr>
                    <p:blipFill>
                      <a:blip r:embed="rId15"/>
                      <a:stretch>
                        <a:fillRect/>
                      </a:stretch>
                    </p:blipFill>
                    <p:spPr>
                      <a:xfrm>
                        <a:off x="2763837" y="4864100"/>
                        <a:ext cx="3946525" cy="671513"/>
                      </a:xfrm>
                      <a:prstGeom prst="rect">
                        <a:avLst/>
                      </a:prstGeom>
                    </p:spPr>
                  </p:pic>
                </p:oleObj>
              </mc:Fallback>
            </mc:AlternateContent>
          </a:graphicData>
        </a:graphic>
      </p:graphicFrame>
      <p:sp>
        <p:nvSpPr>
          <p:cNvPr id="26" name="Rectangle 8"/>
          <p:cNvSpPr>
            <a:spLocks noChangeArrowheads="1"/>
          </p:cNvSpPr>
          <p:nvPr/>
        </p:nvSpPr>
        <p:spPr bwMode="auto">
          <a:xfrm>
            <a:off x="304800" y="5421313"/>
            <a:ext cx="8450263" cy="66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0000FF"/>
                </a:solidFill>
                <a:latin typeface="Apple Chancery"/>
                <a:cs typeface="Apple Chancery"/>
              </a:rPr>
              <a:t>f.) Deriving Force F function from U function:</a:t>
            </a:r>
            <a:endParaRPr lang="en-US" sz="2000" dirty="0">
              <a:solidFill>
                <a:srgbClr val="0000FF"/>
              </a:solidFill>
              <a:latin typeface="Times New Roman"/>
              <a:cs typeface="Times New Roman"/>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407967675"/>
              </p:ext>
            </p:extLst>
          </p:nvPr>
        </p:nvGraphicFramePr>
        <p:xfrm>
          <a:off x="1806576" y="5908775"/>
          <a:ext cx="5205412" cy="742950"/>
        </p:xfrm>
        <a:graphic>
          <a:graphicData uri="http://schemas.openxmlformats.org/presentationml/2006/ole">
            <mc:AlternateContent xmlns:mc="http://schemas.openxmlformats.org/markup-compatibility/2006">
              <mc:Choice xmlns:v="urn:schemas-microsoft-com:vml" Requires="v">
                <p:oleObj spid="_x0000_s759021" name="Equation" r:id="rId16" imgW="2730500" imgH="393700" progId="Equation.DSMT4">
                  <p:embed/>
                </p:oleObj>
              </mc:Choice>
              <mc:Fallback>
                <p:oleObj name="Equation" r:id="rId16" imgW="2730500" imgH="393700" progId="Equation.DSMT4">
                  <p:embed/>
                  <p:pic>
                    <p:nvPicPr>
                      <p:cNvPr id="0" name=""/>
                      <p:cNvPicPr/>
                      <p:nvPr/>
                    </p:nvPicPr>
                    <p:blipFill>
                      <a:blip r:embed="rId17"/>
                      <a:stretch>
                        <a:fillRect/>
                      </a:stretch>
                    </p:blipFill>
                    <p:spPr>
                      <a:xfrm>
                        <a:off x="1806576" y="5908775"/>
                        <a:ext cx="5205412" cy="742950"/>
                      </a:xfrm>
                      <a:prstGeom prst="rect">
                        <a:avLst/>
                      </a:prstGeom>
                    </p:spPr>
                  </p:pic>
                </p:oleObj>
              </mc:Fallback>
            </mc:AlternateContent>
          </a:graphicData>
        </a:graphic>
      </p:graphicFrame>
    </p:spTree>
    <p:extLst>
      <p:ext uri="{BB962C8B-B14F-4D97-AF65-F5344CB8AC3E}">
        <p14:creationId xmlns:p14="http://schemas.microsoft.com/office/powerpoint/2010/main" val="119123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dissolv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dissolv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dissolv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dissolv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dissolv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dissolve">
                                      <p:cBhvr>
                                        <p:cTn id="6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2" grpId="0"/>
      <p:bldP spid="24"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219499"/>
            <a:ext cx="8526143" cy="830997"/>
          </a:xfrm>
          <a:prstGeom prst="rect">
            <a:avLst/>
          </a:prstGeom>
          <a:noFill/>
        </p:spPr>
        <p:txBody>
          <a:bodyPr wrap="square" rtlCol="0">
            <a:spAutoFit/>
          </a:bodyPr>
          <a:lstStyle/>
          <a:p>
            <a:r>
              <a:rPr lang="en-US" sz="2800" dirty="0">
                <a:solidFill>
                  <a:srgbClr val="FF0000"/>
                </a:solidFill>
                <a:latin typeface="Apple Chancery"/>
                <a:cs typeface="Apple Chancery"/>
              </a:rPr>
              <a:t>You are </a:t>
            </a:r>
            <a:r>
              <a:rPr lang="en-US" sz="2000" dirty="0">
                <a:solidFill>
                  <a:srgbClr val="000000"/>
                </a:solidFill>
                <a:latin typeface="Times New Roman"/>
                <a:cs typeface="Times New Roman"/>
              </a:rPr>
              <a:t>are familiar with the key to this rather bizarre behavior.  What was the first relativistic equation you have ever learned from Einstein?</a:t>
            </a:r>
            <a:endParaRPr lang="en-US" sz="2400" dirty="0">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a:t>
            </a:r>
          </a:p>
        </p:txBody>
      </p:sp>
      <p:sp>
        <p:nvSpPr>
          <p:cNvPr id="12" name="TextBox 11"/>
          <p:cNvSpPr txBox="1"/>
          <p:nvPr/>
        </p:nvSpPr>
        <p:spPr>
          <a:xfrm>
            <a:off x="274956" y="1517653"/>
            <a:ext cx="8627743" cy="400110"/>
          </a:xfrm>
          <a:prstGeom prst="rect">
            <a:avLst/>
          </a:prstGeom>
          <a:noFill/>
        </p:spPr>
        <p:txBody>
          <a:bodyPr wrap="square" rtlCol="0">
            <a:spAutoFit/>
          </a:bodyPr>
          <a:lstStyle/>
          <a:p>
            <a:r>
              <a:rPr lang="en-US" sz="2000" dirty="0">
                <a:solidFill>
                  <a:srgbClr val="0000FF"/>
                </a:solidFill>
                <a:latin typeface="Apple Chancery"/>
                <a:cs typeface="Apple Chancery"/>
              </a:rPr>
              <a:t>It says</a:t>
            </a:r>
            <a:r>
              <a:rPr lang="en-US" sz="2000" dirty="0">
                <a:solidFill>
                  <a:srgbClr val="000000"/>
                </a:solidFill>
                <a:latin typeface="Times New Roman"/>
                <a:cs typeface="Times New Roman"/>
              </a:rPr>
              <a:t> claims is that </a:t>
            </a:r>
            <a:r>
              <a:rPr lang="en-US" sz="2000" dirty="0">
                <a:solidFill>
                  <a:srgbClr val="FF0000"/>
                </a:solidFill>
                <a:latin typeface="Times New Roman"/>
                <a:cs typeface="Times New Roman"/>
              </a:rPr>
              <a:t>mass</a:t>
            </a:r>
            <a:r>
              <a:rPr lang="en-US" sz="2000" dirty="0">
                <a:solidFill>
                  <a:srgbClr val="000000"/>
                </a:solidFill>
                <a:latin typeface="Times New Roman"/>
                <a:cs typeface="Times New Roman"/>
              </a:rPr>
              <a:t> and </a:t>
            </a:r>
            <a:r>
              <a:rPr lang="en-US" sz="2000" dirty="0">
                <a:solidFill>
                  <a:srgbClr val="FF0000"/>
                </a:solidFill>
                <a:latin typeface="Times New Roman"/>
                <a:cs typeface="Times New Roman"/>
              </a:rPr>
              <a:t>energy</a:t>
            </a:r>
            <a:r>
              <a:rPr lang="en-US" sz="2000" dirty="0">
                <a:solidFill>
                  <a:srgbClr val="000000"/>
                </a:solidFill>
                <a:latin typeface="Times New Roman"/>
                <a:cs typeface="Times New Roman"/>
              </a:rPr>
              <a:t> are </a:t>
            </a:r>
            <a:r>
              <a:rPr lang="en-US" sz="2000" dirty="0">
                <a:solidFill>
                  <a:srgbClr val="0000FF"/>
                </a:solidFill>
                <a:latin typeface="Times New Roman"/>
                <a:cs typeface="Times New Roman"/>
              </a:rPr>
              <a:t>different forms of the same thing</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38" name="TextBox 37"/>
          <p:cNvSpPr txBox="1"/>
          <p:nvPr/>
        </p:nvSpPr>
        <p:spPr>
          <a:xfrm>
            <a:off x="274956" y="1981804"/>
            <a:ext cx="8754744" cy="2062103"/>
          </a:xfrm>
          <a:prstGeom prst="rect">
            <a:avLst/>
          </a:prstGeom>
          <a:noFill/>
        </p:spPr>
        <p:txBody>
          <a:bodyPr wrap="square" rtlCol="0">
            <a:spAutoFit/>
          </a:bodyPr>
          <a:lstStyle/>
          <a:p>
            <a:r>
              <a:rPr lang="en-US" sz="2800" dirty="0">
                <a:solidFill>
                  <a:srgbClr val="FF0000"/>
                </a:solidFill>
                <a:latin typeface="Apple Chancery"/>
                <a:cs typeface="Apple Chancery"/>
              </a:rPr>
              <a:t>Don’t believe me? </a:t>
            </a:r>
            <a:r>
              <a:rPr lang="en-US" sz="2000" dirty="0">
                <a:solidFill>
                  <a:srgbClr val="000000"/>
                </a:solidFill>
                <a:latin typeface="Times New Roman"/>
                <a:cs typeface="Times New Roman"/>
              </a:rPr>
              <a:t>Take </a:t>
            </a:r>
            <a:r>
              <a:rPr lang="en-US" sz="2000" dirty="0">
                <a:solidFill>
                  <a:srgbClr val="0000FF"/>
                </a:solidFill>
                <a:latin typeface="Times New Roman"/>
                <a:cs typeface="Times New Roman"/>
              </a:rPr>
              <a:t>1.000 grams of hydrogen </a:t>
            </a:r>
            <a:r>
              <a:rPr lang="en-US" sz="2000" dirty="0">
                <a:solidFill>
                  <a:srgbClr val="000000"/>
                </a:solidFill>
                <a:latin typeface="Times New Roman"/>
                <a:cs typeface="Times New Roman"/>
              </a:rPr>
              <a:t>and </a:t>
            </a:r>
            <a:r>
              <a:rPr lang="en-US" sz="2000" dirty="0">
                <a:solidFill>
                  <a:srgbClr val="0000FF"/>
                </a:solidFill>
                <a:latin typeface="Times New Roman"/>
                <a:cs typeface="Times New Roman"/>
              </a:rPr>
              <a:t>fuse it</a:t>
            </a:r>
            <a:r>
              <a:rPr lang="en-US" sz="2000" dirty="0">
                <a:solidFill>
                  <a:srgbClr val="000000"/>
                </a:solidFill>
                <a:latin typeface="Times New Roman"/>
                <a:cs typeface="Times New Roman"/>
              </a:rPr>
              <a:t>. You will end up with </a:t>
            </a:r>
            <a:r>
              <a:rPr lang="en-US" sz="2000" dirty="0">
                <a:solidFill>
                  <a:srgbClr val="0000FF"/>
                </a:solidFill>
                <a:latin typeface="Times New Roman"/>
                <a:cs typeface="Times New Roman"/>
              </a:rPr>
              <a:t>.993 grams of helium</a:t>
            </a:r>
            <a:r>
              <a:rPr lang="en-US" sz="2000" dirty="0">
                <a:solidFill>
                  <a:srgbClr val="000000"/>
                </a:solidFill>
                <a:latin typeface="Times New Roman"/>
                <a:cs typeface="Times New Roman"/>
              </a:rPr>
              <a:t>.  Where did the </a:t>
            </a:r>
            <a:r>
              <a:rPr lang="en-US" sz="2000" dirty="0">
                <a:solidFill>
                  <a:srgbClr val="FF0000"/>
                </a:solidFill>
                <a:latin typeface="Times New Roman"/>
                <a:cs typeface="Times New Roman"/>
              </a:rPr>
              <a:t>missing .007 grams </a:t>
            </a:r>
            <a:r>
              <a:rPr lang="en-US" sz="2000" dirty="0">
                <a:solidFill>
                  <a:srgbClr val="000000"/>
                </a:solidFill>
                <a:latin typeface="Times New Roman"/>
                <a:cs typeface="Times New Roman"/>
              </a:rPr>
              <a:t>go?  </a:t>
            </a:r>
            <a:r>
              <a:rPr lang="en-US" sz="2000" i="1" dirty="0">
                <a:solidFill>
                  <a:srgbClr val="FF0000"/>
                </a:solidFill>
                <a:latin typeface="Times New Roman"/>
                <a:cs typeface="Times New Roman"/>
              </a:rPr>
              <a:t>Turned into pure energy</a:t>
            </a:r>
            <a:r>
              <a:rPr lang="en-US" sz="2000" dirty="0">
                <a:solidFill>
                  <a:srgbClr val="000000"/>
                </a:solidFill>
                <a:latin typeface="Times New Roman"/>
                <a:cs typeface="Times New Roman"/>
              </a:rPr>
              <a:t>, enough energy to send </a:t>
            </a:r>
            <a:r>
              <a:rPr lang="en-US" sz="2000" i="1" dirty="0">
                <a:solidFill>
                  <a:srgbClr val="FF0000"/>
                </a:solidFill>
                <a:latin typeface="Times New Roman"/>
                <a:cs typeface="Times New Roman"/>
              </a:rPr>
              <a:t>three-hundred and fifty</a:t>
            </a:r>
            <a:r>
              <a:rPr lang="en-US" sz="2000" dirty="0">
                <a:solidFill>
                  <a:srgbClr val="000000"/>
                </a:solidFill>
                <a:latin typeface="Times New Roman"/>
                <a:cs typeface="Times New Roman"/>
              </a:rPr>
              <a:t>, 4000 pound </a:t>
            </a:r>
            <a:r>
              <a:rPr lang="en-US" sz="2000" dirty="0" err="1">
                <a:solidFill>
                  <a:srgbClr val="FF0000"/>
                </a:solidFill>
                <a:latin typeface="Times New Roman"/>
                <a:cs typeface="Times New Roman"/>
              </a:rPr>
              <a:t>Cadillacs</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(the old school kind) </a:t>
            </a:r>
            <a:r>
              <a:rPr lang="en-US" sz="2000" dirty="0">
                <a:solidFill>
                  <a:srgbClr val="0000FF"/>
                </a:solidFill>
                <a:latin typeface="Times New Roman"/>
                <a:cs typeface="Times New Roman"/>
              </a:rPr>
              <a:t>100 miles into the atmosphere</a:t>
            </a:r>
            <a:r>
              <a:rPr lang="en-US" sz="2000" dirty="0">
                <a:solidFill>
                  <a:srgbClr val="000000"/>
                </a:solidFill>
                <a:latin typeface="Times New Roman"/>
                <a:cs typeface="Times New Roman"/>
              </a:rPr>
              <a:t>.  The sun fuses 657,000,000 TONS of hydrogen into approximately 653,000,000 tons of helium </a:t>
            </a:r>
            <a:r>
              <a:rPr lang="en-US" sz="2000" i="1" dirty="0">
                <a:solidFill>
                  <a:srgbClr val="000000"/>
                </a:solidFill>
                <a:latin typeface="Times New Roman"/>
                <a:cs typeface="Times New Roman"/>
              </a:rPr>
              <a:t>every second</a:t>
            </a:r>
            <a:r>
              <a:rPr lang="en-US" sz="2000" dirty="0">
                <a:solidFill>
                  <a:srgbClr val="000000"/>
                </a:solidFill>
                <a:latin typeface="Times New Roman"/>
                <a:cs typeface="Times New Roman"/>
              </a:rPr>
              <a:t>.  That’s how it generates enough energy to heat our planet 93,000,000 miles away.</a:t>
            </a:r>
            <a:endParaRPr lang="en-US" sz="2400" dirty="0">
              <a:latin typeface="Apple Chancery"/>
              <a:cs typeface="Apple Chancery"/>
            </a:endParaRPr>
          </a:p>
        </p:txBody>
      </p:sp>
      <p:sp>
        <p:nvSpPr>
          <p:cNvPr id="6" name="Rectangle 5"/>
          <p:cNvSpPr/>
          <p:nvPr/>
        </p:nvSpPr>
        <p:spPr>
          <a:xfrm>
            <a:off x="4051300" y="56388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843771435"/>
              </p:ext>
            </p:extLst>
          </p:nvPr>
        </p:nvGraphicFramePr>
        <p:xfrm>
          <a:off x="3449687" y="977900"/>
          <a:ext cx="1312813" cy="469900"/>
        </p:xfrm>
        <a:graphic>
          <a:graphicData uri="http://schemas.openxmlformats.org/presentationml/2006/ole">
            <mc:AlternateContent xmlns:mc="http://schemas.openxmlformats.org/markup-compatibility/2006">
              <mc:Choice xmlns:v="urn:schemas-microsoft-com:vml" Requires="v">
                <p:oleObj spid="_x0000_s349310" name="Equation" r:id="rId3" imgW="533400" imgH="190500" progId="Equation.DSMT4">
                  <p:embed/>
                </p:oleObj>
              </mc:Choice>
              <mc:Fallback>
                <p:oleObj name="Equation" r:id="rId3" imgW="533400" imgH="190500" progId="Equation.DSMT4">
                  <p:embed/>
                  <p:pic>
                    <p:nvPicPr>
                      <p:cNvPr id="0" name=""/>
                      <p:cNvPicPr/>
                      <p:nvPr/>
                    </p:nvPicPr>
                    <p:blipFill>
                      <a:blip r:embed="rId4"/>
                      <a:stretch>
                        <a:fillRect/>
                      </a:stretch>
                    </p:blipFill>
                    <p:spPr>
                      <a:xfrm>
                        <a:off x="3449687" y="977900"/>
                        <a:ext cx="1312813" cy="469900"/>
                      </a:xfrm>
                      <a:prstGeom prst="rect">
                        <a:avLst/>
                      </a:prstGeom>
                    </p:spPr>
                  </p:pic>
                </p:oleObj>
              </mc:Fallback>
            </mc:AlternateContent>
          </a:graphicData>
        </a:graphic>
      </p:graphicFrame>
      <p:sp>
        <p:nvSpPr>
          <p:cNvPr id="11" name="TextBox 10"/>
          <p:cNvSpPr txBox="1"/>
          <p:nvPr/>
        </p:nvSpPr>
        <p:spPr>
          <a:xfrm>
            <a:off x="262255" y="4046884"/>
            <a:ext cx="8640444" cy="1754327"/>
          </a:xfrm>
          <a:prstGeom prst="rect">
            <a:avLst/>
          </a:prstGeom>
          <a:noFill/>
        </p:spPr>
        <p:txBody>
          <a:bodyPr wrap="square" rtlCol="0">
            <a:spAutoFit/>
          </a:bodyPr>
          <a:lstStyle/>
          <a:p>
            <a:r>
              <a:rPr lang="en-US" sz="2800" dirty="0">
                <a:solidFill>
                  <a:srgbClr val="FF0000"/>
                </a:solidFill>
                <a:latin typeface="Apple Chancery"/>
                <a:cs typeface="Apple Chancery"/>
              </a:rPr>
              <a:t>When Feynman </a:t>
            </a:r>
            <a:r>
              <a:rPr lang="en-US" sz="2000" dirty="0">
                <a:solidFill>
                  <a:srgbClr val="000000"/>
                </a:solidFill>
                <a:latin typeface="Times New Roman"/>
                <a:cs typeface="Times New Roman"/>
              </a:rPr>
              <a:t>(Nobel laureate from Caltech) was asked by me at a CAIS meeting what energy was, he said, simply, “I have no idea.”  And in saying that, he spoke for the physicists of the world!  We know how to </a:t>
            </a:r>
            <a:r>
              <a:rPr lang="en-US" sz="2000" i="1" dirty="0">
                <a:solidFill>
                  <a:srgbClr val="000000"/>
                </a:solidFill>
                <a:latin typeface="Times New Roman"/>
                <a:cs typeface="Times New Roman"/>
              </a:rPr>
              <a:t>use energy</a:t>
            </a:r>
            <a:r>
              <a:rPr lang="en-US" sz="2000" dirty="0">
                <a:solidFill>
                  <a:srgbClr val="000000"/>
                </a:solidFill>
                <a:latin typeface="Times New Roman"/>
                <a:cs typeface="Times New Roman"/>
              </a:rPr>
              <a:t>, how to </a:t>
            </a:r>
            <a:r>
              <a:rPr lang="en-US" sz="2000" i="1" dirty="0">
                <a:solidFill>
                  <a:srgbClr val="000000"/>
                </a:solidFill>
                <a:latin typeface="Times New Roman"/>
                <a:cs typeface="Times New Roman"/>
              </a:rPr>
              <a:t>store it</a:t>
            </a:r>
            <a:r>
              <a:rPr lang="en-US" sz="2000" dirty="0">
                <a:solidFill>
                  <a:srgbClr val="000000"/>
                </a:solidFill>
                <a:latin typeface="Times New Roman"/>
                <a:cs typeface="Times New Roman"/>
              </a:rPr>
              <a:t>, how to </a:t>
            </a:r>
            <a:r>
              <a:rPr lang="en-US" sz="2000" i="1" dirty="0">
                <a:solidFill>
                  <a:srgbClr val="000000"/>
                </a:solidFill>
                <a:latin typeface="Times New Roman"/>
                <a:cs typeface="Times New Roman"/>
              </a:rPr>
              <a:t>generate it</a:t>
            </a:r>
            <a:r>
              <a:rPr lang="en-US" sz="2000" dirty="0">
                <a:solidFill>
                  <a:srgbClr val="000000"/>
                </a:solidFill>
                <a:latin typeface="Times New Roman"/>
                <a:cs typeface="Times New Roman"/>
              </a:rPr>
              <a:t>, how to </a:t>
            </a:r>
            <a:r>
              <a:rPr lang="en-US" sz="2000" i="1" dirty="0">
                <a:solidFill>
                  <a:srgbClr val="000000"/>
                </a:solidFill>
                <a:latin typeface="Times New Roman"/>
                <a:cs typeface="Times New Roman"/>
              </a:rPr>
              <a:t>transfer it great distances</a:t>
            </a:r>
            <a:r>
              <a:rPr lang="en-US" sz="2000" dirty="0">
                <a:solidFill>
                  <a:srgbClr val="000000"/>
                </a:solidFill>
                <a:latin typeface="Times New Roman"/>
                <a:cs typeface="Times New Roman"/>
              </a:rPr>
              <a:t>, but we have absolutely no idea </a:t>
            </a:r>
            <a:r>
              <a:rPr lang="en-US" sz="2000" i="1" dirty="0">
                <a:solidFill>
                  <a:srgbClr val="000000"/>
                </a:solidFill>
                <a:latin typeface="Times New Roman"/>
                <a:cs typeface="Times New Roman"/>
              </a:rPr>
              <a:t>what it is</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13" name="TextBox 12"/>
          <p:cNvSpPr txBox="1"/>
          <p:nvPr/>
        </p:nvSpPr>
        <p:spPr>
          <a:xfrm>
            <a:off x="262255" y="5715000"/>
            <a:ext cx="8640444" cy="830997"/>
          </a:xfrm>
          <a:prstGeom prst="rect">
            <a:avLst/>
          </a:prstGeom>
          <a:noFill/>
        </p:spPr>
        <p:txBody>
          <a:bodyPr wrap="square" rtlCol="0">
            <a:spAutoFit/>
          </a:bodyPr>
          <a:lstStyle/>
          <a:p>
            <a:r>
              <a:rPr lang="en-US" sz="2800" dirty="0">
                <a:solidFill>
                  <a:srgbClr val="FF0000"/>
                </a:solidFill>
                <a:latin typeface="Apple Chancery"/>
                <a:cs typeface="Apple Chancery"/>
              </a:rPr>
              <a:t>Fortunately, </a:t>
            </a:r>
            <a:r>
              <a:rPr lang="en-US" sz="2000" dirty="0">
                <a:solidFill>
                  <a:srgbClr val="000000"/>
                </a:solidFill>
                <a:latin typeface="Times New Roman"/>
                <a:cs typeface="Times New Roman"/>
              </a:rPr>
              <a:t>you don’t need to know </a:t>
            </a:r>
            <a:r>
              <a:rPr lang="en-US" sz="2000" i="1" dirty="0">
                <a:solidFill>
                  <a:srgbClr val="000000"/>
                </a:solidFill>
                <a:latin typeface="Times New Roman"/>
                <a:cs typeface="Times New Roman"/>
              </a:rPr>
              <a:t>what it is </a:t>
            </a:r>
            <a:r>
              <a:rPr lang="en-US" sz="2000" dirty="0">
                <a:solidFill>
                  <a:srgbClr val="000000"/>
                </a:solidFill>
                <a:latin typeface="Times New Roman"/>
                <a:cs typeface="Times New Roman"/>
              </a:rPr>
              <a:t>to use the idea as a problem-solving tool, which is exactly what we are about to do in a non-relativistic setting.</a:t>
            </a:r>
            <a:endParaRPr lang="en-US" sz="2400" dirty="0">
              <a:latin typeface="Apple Chancery"/>
              <a:cs typeface="Apple Chancery"/>
            </a:endParaRPr>
          </a:p>
        </p:txBody>
      </p:sp>
    </p:spTree>
    <p:extLst>
      <p:ext uri="{BB962C8B-B14F-4D97-AF65-F5344CB8AC3E}">
        <p14:creationId xmlns:p14="http://schemas.microsoft.com/office/powerpoint/2010/main" val="2696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8" grpId="0"/>
      <p:bldP spid="11"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3657600" y="990600"/>
          <a:ext cx="5410200" cy="3675063"/>
        </p:xfrm>
        <a:graphic>
          <a:graphicData uri="http://schemas.openxmlformats.org/presentationml/2006/ole">
            <mc:AlternateContent xmlns:mc="http://schemas.openxmlformats.org/markup-compatibility/2006">
              <mc:Choice xmlns:v="urn:schemas-microsoft-com:vml" Requires="v">
                <p:oleObj spid="_x0000_s391351" name="Worksheet" r:id="rId4" imgW="19786600" imgH="13436600" progId="Excel.Sheet.8">
                  <p:embed/>
                </p:oleObj>
              </mc:Choice>
              <mc:Fallback>
                <p:oleObj name="Worksheet" r:id="rId4" imgW="19786600" imgH="13436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990600"/>
                        <a:ext cx="5410200" cy="36750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8373" name="Rectangle 8"/>
          <p:cNvSpPr>
            <a:spLocks noChangeArrowheads="1"/>
          </p:cNvSpPr>
          <p:nvPr/>
        </p:nvSpPr>
        <p:spPr bwMode="auto">
          <a:xfrm>
            <a:off x="0" y="952500"/>
            <a:ext cx="3733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FF0000"/>
                </a:solidFill>
                <a:latin typeface="Apple Chancery"/>
                <a:cs typeface="Apple Chancery"/>
              </a:rPr>
              <a:t>a.) What does </a:t>
            </a:r>
            <a:r>
              <a:rPr lang="en-US" sz="2000" dirty="0">
                <a:latin typeface="Times New Roman"/>
                <a:cs typeface="Times New Roman"/>
              </a:rPr>
              <a:t>the slope of this curve represent?</a:t>
            </a:r>
          </a:p>
        </p:txBody>
      </p:sp>
      <p:sp>
        <p:nvSpPr>
          <p:cNvPr id="7" name="TextBox 6"/>
          <p:cNvSpPr txBox="1">
            <a:spLocks noChangeArrowheads="1"/>
          </p:cNvSpPr>
          <p:nvPr/>
        </p:nvSpPr>
        <p:spPr bwMode="auto">
          <a:xfrm>
            <a:off x="495300" y="3390900"/>
            <a:ext cx="35433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Times New Roman"/>
                <a:cs typeface="Times New Roman"/>
              </a:rPr>
              <a:t>This is a point of  </a:t>
            </a:r>
            <a:r>
              <a:rPr lang="en-US" sz="1800" i="1" dirty="0">
                <a:solidFill>
                  <a:srgbClr val="FF0000"/>
                </a:solidFill>
                <a:latin typeface="Times New Roman"/>
                <a:cs typeface="Times New Roman"/>
              </a:rPr>
              <a:t>stable </a:t>
            </a:r>
            <a:r>
              <a:rPr lang="en-US" sz="1800" i="1" dirty="0" err="1">
                <a:solidFill>
                  <a:srgbClr val="FF0000"/>
                </a:solidFill>
                <a:latin typeface="Times New Roman"/>
                <a:cs typeface="Times New Roman"/>
              </a:rPr>
              <a:t>equili-brium</a:t>
            </a:r>
            <a:r>
              <a:rPr lang="en-US" sz="1800" dirty="0">
                <a:latin typeface="Times New Roman"/>
                <a:cs typeface="Times New Roman"/>
              </a:rPr>
              <a:t>.  P</a:t>
            </a:r>
            <a:r>
              <a:rPr lang="en-US" altLang="ja-JP" sz="1800" dirty="0">
                <a:latin typeface="Times New Roman"/>
                <a:cs typeface="Times New Roman"/>
              </a:rPr>
              <a:t>lace a body there and the force will be zero, which means the body won’t be motivated to move.</a:t>
            </a:r>
            <a:endParaRPr lang="en-US" sz="1800" dirty="0">
              <a:latin typeface="Times New Roman"/>
              <a:cs typeface="Times New Roman"/>
            </a:endParaRPr>
          </a:p>
        </p:txBody>
      </p:sp>
      <p:sp>
        <p:nvSpPr>
          <p:cNvPr id="8" name="TextBox 7"/>
          <p:cNvSpPr txBox="1">
            <a:spLocks noChangeArrowheads="1"/>
          </p:cNvSpPr>
          <p:nvPr/>
        </p:nvSpPr>
        <p:spPr bwMode="auto">
          <a:xfrm>
            <a:off x="533400" y="5308600"/>
            <a:ext cx="85090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Times New Roman"/>
                <a:cs typeface="Times New Roman"/>
              </a:rPr>
              <a:t>A displacement in the positive </a:t>
            </a:r>
            <a:r>
              <a:rPr lang="en-US" sz="1800" i="1" dirty="0">
                <a:latin typeface="Times New Roman"/>
                <a:cs typeface="Times New Roman"/>
              </a:rPr>
              <a:t>x</a:t>
            </a:r>
            <a:r>
              <a:rPr lang="en-US" sz="1800" dirty="0">
                <a:latin typeface="Times New Roman"/>
                <a:cs typeface="Times New Roman"/>
              </a:rPr>
              <a:t> direction results in a conservative </a:t>
            </a:r>
            <a:r>
              <a:rPr lang="ja-JP" altLang="en-US" sz="1800" dirty="0">
                <a:latin typeface="Times New Roman"/>
                <a:cs typeface="Times New Roman"/>
              </a:rPr>
              <a:t>“</a:t>
            </a:r>
            <a:r>
              <a:rPr lang="en-US" sz="1800" dirty="0">
                <a:latin typeface="Times New Roman"/>
                <a:cs typeface="Times New Roman"/>
              </a:rPr>
              <a:t>restoring force</a:t>
            </a:r>
            <a:r>
              <a:rPr lang="ja-JP" altLang="en-US" sz="1800" dirty="0">
                <a:latin typeface="Times New Roman"/>
                <a:cs typeface="Times New Roman"/>
              </a:rPr>
              <a:t>”</a:t>
            </a:r>
            <a:r>
              <a:rPr lang="en-US" sz="1800" dirty="0">
                <a:latin typeface="Times New Roman"/>
                <a:cs typeface="Times New Roman"/>
              </a:rPr>
              <a:t> in the –</a:t>
            </a:r>
            <a:r>
              <a:rPr lang="en-US" sz="1800" i="1" dirty="0">
                <a:latin typeface="Times New Roman"/>
                <a:cs typeface="Times New Roman"/>
              </a:rPr>
              <a:t>x</a:t>
            </a:r>
            <a:r>
              <a:rPr lang="en-US" sz="1800" dirty="0">
                <a:latin typeface="Times New Roman"/>
                <a:cs typeface="Times New Roman"/>
              </a:rPr>
              <a:t> direction. If the mass is released, it will oscillate back and forth, with U+K = constant. Visualize this oscillating system as a </a:t>
            </a:r>
            <a:r>
              <a:rPr lang="ja-JP" altLang="en-US" sz="1800" dirty="0">
                <a:latin typeface="Times New Roman"/>
                <a:cs typeface="Times New Roman"/>
              </a:rPr>
              <a:t>“</a:t>
            </a:r>
            <a:r>
              <a:rPr lang="en-US" sz="1800" dirty="0">
                <a:latin typeface="Times New Roman"/>
                <a:cs typeface="Times New Roman"/>
              </a:rPr>
              <a:t>marble in a bowl.</a:t>
            </a:r>
            <a:r>
              <a:rPr lang="ja-JP" altLang="en-US" sz="1800" dirty="0">
                <a:latin typeface="Times New Roman"/>
                <a:cs typeface="Times New Roman"/>
              </a:rPr>
              <a:t>”</a:t>
            </a:r>
            <a:endParaRPr lang="en-US" sz="1800" dirty="0">
              <a:latin typeface="Times New Roman"/>
              <a:cs typeface="Times New Roman"/>
            </a:endParaRPr>
          </a:p>
        </p:txBody>
      </p:sp>
      <p:sp>
        <p:nvSpPr>
          <p:cNvPr id="9" name="TextBox 8"/>
          <p:cNvSpPr txBox="1">
            <a:spLocks noChangeArrowheads="1"/>
          </p:cNvSpPr>
          <p:nvPr/>
        </p:nvSpPr>
        <p:spPr bwMode="auto">
          <a:xfrm>
            <a:off x="495300" y="1889095"/>
            <a:ext cx="32385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Times New Roman"/>
                <a:cs typeface="Times New Roman"/>
              </a:rPr>
              <a:t>As                 , it represents a </a:t>
            </a:r>
            <a:r>
              <a:rPr lang="en-US" sz="1800" i="1" dirty="0">
                <a:solidFill>
                  <a:srgbClr val="FF0000"/>
                </a:solidFill>
                <a:latin typeface="Times New Roman"/>
                <a:cs typeface="Times New Roman"/>
              </a:rPr>
              <a:t>conservative force function</a:t>
            </a:r>
          </a:p>
        </p:txBody>
      </p:sp>
      <p:sp>
        <p:nvSpPr>
          <p:cNvPr id="10" name="TextBox 9"/>
          <p:cNvSpPr txBox="1"/>
          <p:nvPr/>
        </p:nvSpPr>
        <p:spPr>
          <a:xfrm>
            <a:off x="0" y="0"/>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Energy Diagrams I</a:t>
            </a:r>
            <a:endParaRPr lang="en-US" sz="3600" dirty="0">
              <a:solidFill>
                <a:srgbClr val="FF0000"/>
              </a:solidFill>
              <a:latin typeface="Apple Chancery"/>
              <a:cs typeface="Apple Chancery"/>
            </a:endParaRPr>
          </a:p>
        </p:txBody>
      </p:sp>
      <p:sp>
        <p:nvSpPr>
          <p:cNvPr id="11" name="Rectangle 8"/>
          <p:cNvSpPr>
            <a:spLocks noChangeArrowheads="1"/>
          </p:cNvSpPr>
          <p:nvPr/>
        </p:nvSpPr>
        <p:spPr bwMode="auto">
          <a:xfrm>
            <a:off x="76200" y="4759186"/>
            <a:ext cx="8966200" cy="587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indent="14288" eaLnBrk="1" hangingPunct="1">
              <a:spcBef>
                <a:spcPct val="20000"/>
              </a:spcBef>
            </a:pPr>
            <a:r>
              <a:rPr lang="en-US" sz="2800" dirty="0">
                <a:solidFill>
                  <a:srgbClr val="FF0000"/>
                </a:solidFill>
                <a:latin typeface="Apple Chancery"/>
                <a:cs typeface="Apple Chancery"/>
              </a:rPr>
              <a:t>c) What happens </a:t>
            </a:r>
            <a:r>
              <a:rPr lang="en-US" sz="2000" dirty="0">
                <a:latin typeface="Times New Roman"/>
                <a:cs typeface="Times New Roman"/>
              </a:rPr>
              <a:t>if the mass is given an initial displacement </a:t>
            </a:r>
            <a:r>
              <a:rPr lang="en-US" sz="2000" i="1" dirty="0">
                <a:latin typeface="Times New Roman"/>
                <a:cs typeface="Times New Roman"/>
              </a:rPr>
              <a:t>x</a:t>
            </a:r>
            <a:r>
              <a:rPr lang="en-US" sz="2000" dirty="0">
                <a:latin typeface="Times New Roman"/>
                <a:cs typeface="Times New Roman"/>
              </a:rPr>
              <a:t>?</a:t>
            </a:r>
          </a:p>
        </p:txBody>
      </p:sp>
      <p:sp>
        <p:nvSpPr>
          <p:cNvPr id="12" name="Rectangle 8"/>
          <p:cNvSpPr>
            <a:spLocks noChangeArrowheads="1"/>
          </p:cNvSpPr>
          <p:nvPr/>
        </p:nvSpPr>
        <p:spPr bwMode="auto">
          <a:xfrm>
            <a:off x="76200" y="2603500"/>
            <a:ext cx="3733800" cy="92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eaLnBrk="1" hangingPunct="1">
              <a:spcBef>
                <a:spcPct val="20000"/>
              </a:spcBef>
            </a:pPr>
            <a:r>
              <a:rPr lang="en-US" sz="2800" dirty="0">
                <a:solidFill>
                  <a:srgbClr val="FF0000"/>
                </a:solidFill>
                <a:latin typeface="Apple Chancery"/>
                <a:cs typeface="Apple Chancery"/>
              </a:rPr>
              <a:t>b) What is </a:t>
            </a:r>
            <a:r>
              <a:rPr lang="en-US" sz="2000" dirty="0">
                <a:latin typeface="Times New Roman"/>
                <a:cs typeface="Times New Roman"/>
              </a:rPr>
              <a:t>happening at the bottom of the curve?</a:t>
            </a:r>
          </a:p>
        </p:txBody>
      </p:sp>
      <p:graphicFrame>
        <p:nvGraphicFramePr>
          <p:cNvPr id="13" name="Object 12"/>
          <p:cNvGraphicFramePr>
            <a:graphicFrameLocks noChangeAspect="1"/>
          </p:cNvGraphicFramePr>
          <p:nvPr>
            <p:extLst>
              <p:ext uri="{D42A27DB-BD31-4B8C-83A1-F6EECF244321}">
                <p14:modId xmlns:p14="http://schemas.microsoft.com/office/powerpoint/2010/main" val="2842025183"/>
              </p:ext>
            </p:extLst>
          </p:nvPr>
        </p:nvGraphicFramePr>
        <p:xfrm>
          <a:off x="897566" y="1814531"/>
          <a:ext cx="820110" cy="525444"/>
        </p:xfrm>
        <a:graphic>
          <a:graphicData uri="http://schemas.openxmlformats.org/presentationml/2006/ole">
            <mc:AlternateContent xmlns:mc="http://schemas.openxmlformats.org/markup-compatibility/2006">
              <mc:Choice xmlns:v="urn:schemas-microsoft-com:vml" Requires="v">
                <p:oleObj spid="_x0000_s391352" name="Equation" r:id="rId6" imgW="609600" imgH="393700" progId="Equation.DSMT4">
                  <p:embed/>
                </p:oleObj>
              </mc:Choice>
              <mc:Fallback>
                <p:oleObj name="Equation" r:id="rId6" imgW="609600" imgH="393700" progId="Equation.DSMT4">
                  <p:embed/>
                  <p:pic>
                    <p:nvPicPr>
                      <p:cNvPr id="0" name=""/>
                      <p:cNvPicPr/>
                      <p:nvPr/>
                    </p:nvPicPr>
                    <p:blipFill>
                      <a:blip r:embed="rId7"/>
                      <a:stretch>
                        <a:fillRect/>
                      </a:stretch>
                    </p:blipFill>
                    <p:spPr>
                      <a:xfrm>
                        <a:off x="897566" y="1814531"/>
                        <a:ext cx="820110" cy="525444"/>
                      </a:xfrm>
                      <a:prstGeom prst="rect">
                        <a:avLst/>
                      </a:prstGeom>
                    </p:spPr>
                  </p:pic>
                </p:oleObj>
              </mc:Fallback>
            </mc:AlternateContent>
          </a:graphicData>
        </a:graphic>
      </p:graphicFrame>
      <p:sp>
        <p:nvSpPr>
          <p:cNvPr id="14" name="Rectangle 13"/>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60.)</a:t>
            </a:r>
          </a:p>
        </p:txBody>
      </p:sp>
    </p:spTree>
    <p:extLst>
      <p:ext uri="{BB962C8B-B14F-4D97-AF65-F5344CB8AC3E}">
        <p14:creationId xmlns:p14="http://schemas.microsoft.com/office/powerpoint/2010/main" val="330195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1" name="Rectangle 5"/>
          <p:cNvSpPr>
            <a:spLocks noChangeArrowheads="1"/>
          </p:cNvSpPr>
          <p:nvPr/>
        </p:nvSpPr>
        <p:spPr bwMode="auto">
          <a:xfrm>
            <a:off x="139700" y="1219200"/>
            <a:ext cx="3276600" cy="93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7938" indent="14288" eaLnBrk="1" hangingPunct="1">
              <a:spcBef>
                <a:spcPct val="20000"/>
              </a:spcBef>
            </a:pPr>
            <a:r>
              <a:rPr lang="en-US" sz="2800" dirty="0">
                <a:solidFill>
                  <a:srgbClr val="FF0000"/>
                </a:solidFill>
                <a:latin typeface="Apple Chancery"/>
                <a:cs typeface="Apple Chancery"/>
              </a:rPr>
              <a:t>How is this </a:t>
            </a:r>
            <a:r>
              <a:rPr lang="en-US" sz="2000" i="1" dirty="0">
                <a:solidFill>
                  <a:srgbClr val="0000FF"/>
                </a:solidFill>
                <a:latin typeface="Times New Roman"/>
                <a:cs typeface="Times New Roman"/>
              </a:rPr>
              <a:t>potential energy </a:t>
            </a:r>
            <a:r>
              <a:rPr lang="en-US" sz="2000" dirty="0">
                <a:solidFill>
                  <a:srgbClr val="0000FF"/>
                </a:solidFill>
                <a:latin typeface="Times New Roman"/>
                <a:cs typeface="Times New Roman"/>
              </a:rPr>
              <a:t>diagram </a:t>
            </a:r>
            <a:r>
              <a:rPr lang="en-US" sz="2000" dirty="0">
                <a:latin typeface="Times New Roman"/>
                <a:cs typeface="Times New Roman"/>
              </a:rPr>
              <a:t>different?</a:t>
            </a:r>
          </a:p>
        </p:txBody>
      </p:sp>
      <p:graphicFrame>
        <p:nvGraphicFramePr>
          <p:cNvPr id="60418" name="Object 2"/>
          <p:cNvGraphicFramePr>
            <a:graphicFrameLocks noChangeAspect="1"/>
          </p:cNvGraphicFramePr>
          <p:nvPr/>
        </p:nvGraphicFramePr>
        <p:xfrm>
          <a:off x="3429000" y="1498600"/>
          <a:ext cx="5461000" cy="4064000"/>
        </p:xfrm>
        <a:graphic>
          <a:graphicData uri="http://schemas.openxmlformats.org/presentationml/2006/ole">
            <mc:AlternateContent xmlns:mc="http://schemas.openxmlformats.org/markup-compatibility/2006">
              <mc:Choice xmlns:v="urn:schemas-microsoft-com:vml" Requires="v">
                <p:oleObj spid="_x0000_s392302" name="Worksheet" r:id="rId4" imgW="41592500" imgH="30962600" progId="Excel.Sheet.8">
                  <p:embed/>
                </p:oleObj>
              </mc:Choice>
              <mc:Fallback>
                <p:oleObj name="Worksheet" r:id="rId4" imgW="41592500" imgH="30962600"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498600"/>
                        <a:ext cx="5461000" cy="406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 name="TextBox 5"/>
          <p:cNvSpPr txBox="1">
            <a:spLocks noChangeArrowheads="1"/>
          </p:cNvSpPr>
          <p:nvPr/>
        </p:nvSpPr>
        <p:spPr bwMode="auto">
          <a:xfrm>
            <a:off x="444500" y="2159000"/>
            <a:ext cx="2971800"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Times New Roman"/>
                <a:cs typeface="Times New Roman"/>
              </a:rPr>
              <a:t>There is a point of </a:t>
            </a:r>
            <a:r>
              <a:rPr lang="en-US" sz="1800" i="1" dirty="0">
                <a:solidFill>
                  <a:srgbClr val="FF0000"/>
                </a:solidFill>
                <a:latin typeface="Times New Roman"/>
                <a:cs typeface="Times New Roman"/>
              </a:rPr>
              <a:t>unstable equilibrium</a:t>
            </a:r>
            <a:r>
              <a:rPr lang="en-US" altLang="ja-JP" sz="1800" i="1" dirty="0">
                <a:solidFill>
                  <a:srgbClr val="FF0000"/>
                </a:solidFill>
                <a:latin typeface="Times New Roman"/>
                <a:cs typeface="Times New Roman"/>
              </a:rPr>
              <a:t> </a:t>
            </a:r>
            <a:r>
              <a:rPr lang="en-US" altLang="ja-JP" sz="1800" dirty="0">
                <a:solidFill>
                  <a:srgbClr val="0000FF"/>
                </a:solidFill>
                <a:latin typeface="Times New Roman"/>
                <a:cs typeface="Times New Roman"/>
              </a:rPr>
              <a:t>at x = 0 </a:t>
            </a:r>
            <a:r>
              <a:rPr lang="en-US" altLang="ja-JP" sz="1800" dirty="0">
                <a:latin typeface="Times New Roman"/>
                <a:cs typeface="Times New Roman"/>
              </a:rPr>
              <a:t>. . . Put a body there and the body won’t feel a force (so it will sit stationary), but displace it slightly and it will accelerate picking up kinetic energy rapidly . . . </a:t>
            </a:r>
            <a:endParaRPr lang="en-US" sz="1800" dirty="0">
              <a:latin typeface="Times New Roman"/>
              <a:cs typeface="Times New Roman"/>
            </a:endParaRPr>
          </a:p>
        </p:txBody>
      </p:sp>
      <p:sp>
        <p:nvSpPr>
          <p:cNvPr id="8" name="TextBox 7"/>
          <p:cNvSpPr txBox="1"/>
          <p:nvPr/>
        </p:nvSpPr>
        <p:spPr>
          <a:xfrm>
            <a:off x="0" y="0"/>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Energy Diagrams II</a:t>
            </a:r>
            <a:endParaRPr lang="en-US" sz="3600" dirty="0">
              <a:solidFill>
                <a:srgbClr val="FF0000"/>
              </a:solidFill>
              <a:latin typeface="Apple Chancery"/>
              <a:cs typeface="Apple Chancery"/>
            </a:endParaRPr>
          </a:p>
        </p:txBody>
      </p:sp>
      <p:sp>
        <p:nvSpPr>
          <p:cNvPr id="7" name="Rectangle 6"/>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61.)</a:t>
            </a:r>
          </a:p>
        </p:txBody>
      </p:sp>
    </p:spTree>
    <p:extLst>
      <p:ext uri="{BB962C8B-B14F-4D97-AF65-F5344CB8AC3E}">
        <p14:creationId xmlns:p14="http://schemas.microsoft.com/office/powerpoint/2010/main" val="28485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a:xfrm>
            <a:off x="0" y="86165"/>
            <a:ext cx="9144000" cy="685800"/>
          </a:xfrm>
        </p:spPr>
        <p:txBody>
          <a:bodyPr>
            <a:noAutofit/>
          </a:bodyPr>
          <a:lstStyle/>
          <a:p>
            <a:pPr eaLnBrk="1" hangingPunct="1"/>
            <a:r>
              <a:rPr lang="en-US" sz="4800" b="1" dirty="0">
                <a:solidFill>
                  <a:srgbClr val="FF0000"/>
                </a:solidFill>
                <a:latin typeface="Apple Chancery"/>
                <a:ea typeface="ＭＳ Ｐゴシック" charset="0"/>
                <a:cs typeface="Apple Chancery"/>
              </a:rPr>
              <a:t>AP Problem</a:t>
            </a:r>
            <a:endParaRPr lang="en-US" sz="5400" dirty="0">
              <a:solidFill>
                <a:srgbClr val="FF0000"/>
              </a:solidFill>
              <a:latin typeface="Apple Chancery"/>
              <a:ea typeface="ＭＳ Ｐゴシック" charset="0"/>
              <a:cs typeface="Apple Chancery"/>
            </a:endParaRPr>
          </a:p>
        </p:txBody>
      </p:sp>
      <p:sp>
        <p:nvSpPr>
          <p:cNvPr id="62468" name="Rectangle 3"/>
          <p:cNvSpPr>
            <a:spLocks noGrp="1" noChangeArrowheads="1"/>
          </p:cNvSpPr>
          <p:nvPr>
            <p:ph type="body" idx="1"/>
          </p:nvPr>
        </p:nvSpPr>
        <p:spPr>
          <a:xfrm>
            <a:off x="76200" y="762000"/>
            <a:ext cx="4267200" cy="2082800"/>
          </a:xfrm>
        </p:spPr>
        <p:txBody>
          <a:bodyPr>
            <a:noAutofit/>
          </a:bodyPr>
          <a:lstStyle/>
          <a:p>
            <a:pPr marL="0" indent="4763" defTabSz="749300" eaLnBrk="1" hangingPunct="1">
              <a:lnSpc>
                <a:spcPct val="90000"/>
              </a:lnSpc>
              <a:buFontTx/>
              <a:buNone/>
            </a:pPr>
            <a:r>
              <a:rPr lang="en-US" sz="2000" dirty="0">
                <a:latin typeface="Times New Roman" charset="0"/>
                <a:ea typeface="ＭＳ Ｐゴシック" charset="0"/>
                <a:cs typeface="ＭＳ Ｐゴシック" charset="0"/>
              </a:rPr>
              <a:t>1995 M2.  A particle of mass </a:t>
            </a:r>
            <a:r>
              <a:rPr lang="en-US" sz="2000" i="1" dirty="0">
                <a:latin typeface="Times New Roman" charset="0"/>
                <a:ea typeface="ＭＳ Ｐゴシック" charset="0"/>
                <a:cs typeface="ＭＳ Ｐゴシック" charset="0"/>
              </a:rPr>
              <a:t>m</a:t>
            </a:r>
            <a:r>
              <a:rPr lang="en-US" sz="2000" dirty="0">
                <a:latin typeface="Times New Roman" charset="0"/>
                <a:ea typeface="ＭＳ Ｐゴシック" charset="0"/>
                <a:cs typeface="ＭＳ Ｐゴシック" charset="0"/>
              </a:rPr>
              <a:t> moves in a conservative force field described by the potential energy function</a:t>
            </a:r>
            <a:br>
              <a:rPr lang="en-US" sz="2000" dirty="0">
                <a:latin typeface="Times New Roman" charset="0"/>
                <a:ea typeface="ＭＳ Ｐゴシック" charset="0"/>
                <a:cs typeface="ＭＳ Ｐゴシック" charset="0"/>
              </a:rPr>
            </a:br>
            <a:r>
              <a:rPr lang="en-US" sz="2000" i="1" dirty="0">
                <a:latin typeface="Times New Roman" charset="0"/>
                <a:ea typeface="ＭＳ Ｐゴシック" charset="0"/>
                <a:cs typeface="ＭＳ Ｐゴシック" charset="0"/>
              </a:rPr>
              <a:t>U</a:t>
            </a:r>
            <a:r>
              <a:rPr lang="en-US" sz="2000" dirty="0">
                <a:latin typeface="Times New Roman" charset="0"/>
                <a:ea typeface="ＭＳ Ｐゴシック" charset="0"/>
                <a:cs typeface="ＭＳ Ｐゴシック" charset="0"/>
              </a:rPr>
              <a:t>(</a:t>
            </a:r>
            <a:r>
              <a:rPr lang="en-US" sz="2000" i="1" dirty="0">
                <a:latin typeface="Times New Roman" charset="0"/>
                <a:ea typeface="ＭＳ Ｐゴシック" charset="0"/>
                <a:cs typeface="ＭＳ Ｐゴシック" charset="0"/>
              </a:rPr>
              <a:t>r</a:t>
            </a:r>
            <a:r>
              <a:rPr lang="en-US" sz="2000" dirty="0">
                <a:latin typeface="Times New Roman" charset="0"/>
                <a:ea typeface="ＭＳ Ｐゴシック" charset="0"/>
                <a:cs typeface="ＭＳ Ｐゴシック" charset="0"/>
              </a:rPr>
              <a:t>) = </a:t>
            </a:r>
            <a:r>
              <a:rPr lang="en-US" sz="2000" i="1" dirty="0">
                <a:latin typeface="Times New Roman" charset="0"/>
                <a:ea typeface="ＭＳ Ｐゴシック" charset="0"/>
                <a:cs typeface="ＭＳ Ｐゴシック" charset="0"/>
              </a:rPr>
              <a:t>a</a:t>
            </a:r>
            <a:r>
              <a:rPr lang="en-US" sz="2000" dirty="0">
                <a:latin typeface="Times New Roman" charset="0"/>
                <a:ea typeface="ＭＳ Ｐゴシック" charset="0"/>
                <a:cs typeface="ＭＳ Ｐゴシック" charset="0"/>
              </a:rPr>
              <a:t>(</a:t>
            </a:r>
            <a:r>
              <a:rPr lang="en-US" sz="2000" i="1" dirty="0">
                <a:latin typeface="Times New Roman" charset="0"/>
                <a:ea typeface="ＭＳ Ｐゴシック" charset="0"/>
                <a:cs typeface="ＭＳ Ｐゴシック" charset="0"/>
              </a:rPr>
              <a:t>r</a:t>
            </a:r>
            <a:r>
              <a:rPr lang="en-US" sz="2000" dirty="0">
                <a:latin typeface="Times New Roman" charset="0"/>
                <a:ea typeface="ＭＳ Ｐゴシック" charset="0"/>
                <a:cs typeface="ＭＳ Ｐゴシック" charset="0"/>
              </a:rPr>
              <a:t>/</a:t>
            </a:r>
            <a:r>
              <a:rPr lang="en-US" sz="2000" i="1" dirty="0">
                <a:latin typeface="Times New Roman" charset="0"/>
                <a:ea typeface="ＭＳ Ｐゴシック" charset="0"/>
                <a:cs typeface="ＭＳ Ｐゴシック" charset="0"/>
              </a:rPr>
              <a:t>b</a:t>
            </a:r>
            <a:r>
              <a:rPr lang="en-US" sz="2000" dirty="0">
                <a:latin typeface="Times New Roman" charset="0"/>
                <a:ea typeface="ＭＳ Ｐゴシック" charset="0"/>
                <a:cs typeface="ＭＳ Ｐゴシック" charset="0"/>
              </a:rPr>
              <a:t> + </a:t>
            </a:r>
            <a:r>
              <a:rPr lang="en-US" sz="2000" i="1" dirty="0">
                <a:latin typeface="Times New Roman" charset="0"/>
                <a:ea typeface="ＭＳ Ｐゴシック" charset="0"/>
                <a:cs typeface="ＭＳ Ｐゴシック" charset="0"/>
              </a:rPr>
              <a:t>b</a:t>
            </a:r>
            <a:r>
              <a:rPr lang="en-US" sz="2000" dirty="0">
                <a:latin typeface="Times New Roman" charset="0"/>
                <a:ea typeface="ＭＳ Ｐゴシック" charset="0"/>
                <a:cs typeface="ＭＳ Ｐゴシック" charset="0"/>
              </a:rPr>
              <a:t>/</a:t>
            </a:r>
            <a:r>
              <a:rPr lang="en-US" sz="2000" i="1" dirty="0">
                <a:latin typeface="Times New Roman" charset="0"/>
                <a:ea typeface="ＭＳ Ｐゴシック" charset="0"/>
                <a:cs typeface="ＭＳ Ｐゴシック" charset="0"/>
              </a:rPr>
              <a:t>r</a:t>
            </a:r>
            <a:r>
              <a:rPr lang="en-US" sz="2000" dirty="0">
                <a:latin typeface="Times New Roman" charset="0"/>
                <a:ea typeface="ＭＳ Ｐゴシック" charset="0"/>
                <a:cs typeface="ＭＳ Ｐゴシック" charset="0"/>
              </a:rPr>
              <a:t>), where </a:t>
            </a:r>
            <a:r>
              <a:rPr lang="en-US" sz="2000" i="1" dirty="0">
                <a:latin typeface="Times New Roman" charset="0"/>
                <a:ea typeface="ＭＳ Ｐゴシック" charset="0"/>
                <a:cs typeface="ＭＳ Ｐゴシック" charset="0"/>
              </a:rPr>
              <a:t>a</a:t>
            </a:r>
            <a:r>
              <a:rPr lang="en-US" sz="2000" dirty="0">
                <a:latin typeface="Times New Roman" charset="0"/>
                <a:ea typeface="ＭＳ Ｐゴシック" charset="0"/>
                <a:cs typeface="ＭＳ Ｐゴシック" charset="0"/>
              </a:rPr>
              <a:t> and </a:t>
            </a:r>
            <a:r>
              <a:rPr lang="en-US" sz="2000" i="1" dirty="0">
                <a:latin typeface="Times New Roman" charset="0"/>
                <a:ea typeface="ＭＳ Ｐゴシック" charset="0"/>
                <a:cs typeface="ＭＳ Ｐゴシック" charset="0"/>
              </a:rPr>
              <a:t>b</a:t>
            </a:r>
            <a:r>
              <a:rPr lang="en-US" sz="2000" dirty="0">
                <a:latin typeface="Times New Roman" charset="0"/>
                <a:ea typeface="ＭＳ Ｐゴシック" charset="0"/>
                <a:cs typeface="ＭＳ Ｐゴシック" charset="0"/>
              </a:rPr>
              <a:t> are positive constants and </a:t>
            </a:r>
            <a:r>
              <a:rPr lang="en-US" sz="2000" i="1" dirty="0">
                <a:latin typeface="Times New Roman" charset="0"/>
                <a:ea typeface="ＭＳ Ｐゴシック" charset="0"/>
                <a:cs typeface="ＭＳ Ｐゴシック" charset="0"/>
              </a:rPr>
              <a:t>r</a:t>
            </a:r>
            <a:r>
              <a:rPr lang="en-US" sz="2000" dirty="0">
                <a:latin typeface="Times New Roman" charset="0"/>
                <a:ea typeface="ＭＳ Ｐゴシック" charset="0"/>
                <a:cs typeface="ＭＳ Ｐゴシック" charset="0"/>
              </a:rPr>
              <a:t> is the distance from the origin. The graph of </a:t>
            </a:r>
            <a:r>
              <a:rPr lang="en-US" sz="2000" i="1" dirty="0">
                <a:latin typeface="Times New Roman" charset="0"/>
                <a:ea typeface="ＭＳ Ｐゴシック" charset="0"/>
                <a:cs typeface="ＭＳ Ｐゴシック" charset="0"/>
              </a:rPr>
              <a:t>U</a:t>
            </a:r>
            <a:r>
              <a:rPr lang="en-US" sz="2000" dirty="0">
                <a:latin typeface="Times New Roman" charset="0"/>
                <a:ea typeface="ＭＳ Ｐゴシック" charset="0"/>
                <a:cs typeface="ＭＳ Ｐゴシック" charset="0"/>
              </a:rPr>
              <a:t>(</a:t>
            </a:r>
            <a:r>
              <a:rPr lang="en-US" sz="2000" i="1" dirty="0">
                <a:latin typeface="Times New Roman" charset="0"/>
                <a:ea typeface="ＭＳ Ｐゴシック" charset="0"/>
                <a:cs typeface="ＭＳ Ｐゴシック" charset="0"/>
              </a:rPr>
              <a:t>r</a:t>
            </a:r>
            <a:r>
              <a:rPr lang="en-US" sz="2000" dirty="0">
                <a:latin typeface="Times New Roman" charset="0"/>
                <a:ea typeface="ＭＳ Ｐゴシック" charset="0"/>
                <a:cs typeface="ＭＳ Ｐゴシック" charset="0"/>
              </a:rPr>
              <a:t>) has the following shape.</a:t>
            </a:r>
          </a:p>
        </p:txBody>
      </p:sp>
      <p:graphicFrame>
        <p:nvGraphicFramePr>
          <p:cNvPr id="62466" name="Object 2"/>
          <p:cNvGraphicFramePr>
            <a:graphicFrameLocks noChangeAspect="1"/>
          </p:cNvGraphicFramePr>
          <p:nvPr>
            <p:extLst>
              <p:ext uri="{D42A27DB-BD31-4B8C-83A1-F6EECF244321}">
                <p14:modId xmlns:p14="http://schemas.microsoft.com/office/powerpoint/2010/main" val="1338906952"/>
              </p:ext>
            </p:extLst>
          </p:nvPr>
        </p:nvGraphicFramePr>
        <p:xfrm>
          <a:off x="4343400" y="1066801"/>
          <a:ext cx="4649788" cy="2424214"/>
        </p:xfrm>
        <a:graphic>
          <a:graphicData uri="http://schemas.openxmlformats.org/presentationml/2006/ole">
            <mc:AlternateContent xmlns:mc="http://schemas.openxmlformats.org/markup-compatibility/2006">
              <mc:Choice xmlns:v="urn:schemas-microsoft-com:vml" Requires="v">
                <p:oleObj spid="_x0000_s393519" name="Document" r:id="rId4" imgW="4166616" imgH="2173224" progId="Word.Document.8">
                  <p:embed/>
                </p:oleObj>
              </mc:Choice>
              <mc:Fallback>
                <p:oleObj name="Document" r:id="rId4" imgW="4166616" imgH="217322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066801"/>
                        <a:ext cx="4649788" cy="2424214"/>
                      </a:xfrm>
                      <a:prstGeom prst="rect">
                        <a:avLst/>
                      </a:prstGeom>
                      <a:noFill/>
                      <a:ln>
                        <a:noFill/>
                      </a:ln>
                      <a:effectLst/>
                    </p:spPr>
                  </p:pic>
                </p:oleObj>
              </mc:Fallback>
            </mc:AlternateContent>
          </a:graphicData>
        </a:graphic>
      </p:graphicFrame>
      <p:sp>
        <p:nvSpPr>
          <p:cNvPr id="7" name="Rectangle 3"/>
          <p:cNvSpPr txBox="1">
            <a:spLocks noChangeArrowheads="1"/>
          </p:cNvSpPr>
          <p:nvPr/>
        </p:nvSpPr>
        <p:spPr>
          <a:xfrm>
            <a:off x="304800" y="3268506"/>
            <a:ext cx="3225800" cy="10113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lvl="1" indent="0" defTabSz="749300">
              <a:lnSpc>
                <a:spcPct val="90000"/>
              </a:lnSpc>
              <a:buNone/>
            </a:pPr>
            <a:r>
              <a:rPr lang="en-US" sz="2000" dirty="0" err="1">
                <a:latin typeface="Times New Roman" charset="0"/>
                <a:ea typeface="ＭＳ Ｐゴシック" charset="0"/>
              </a:rPr>
              <a:t>i</a:t>
            </a:r>
            <a:r>
              <a:rPr lang="en-US" sz="2000" dirty="0">
                <a:latin typeface="Times New Roman" charset="0"/>
                <a:ea typeface="ＭＳ Ｐゴシック" charset="0"/>
              </a:rPr>
              <a:t>.) The position</a:t>
            </a:r>
            <a:r>
              <a:rPr lang="en-US" sz="2000" i="1" dirty="0">
                <a:latin typeface="Times New Roman" charset="0"/>
                <a:ea typeface="ＭＳ Ｐゴシック" charset="0"/>
              </a:rPr>
              <a:t> </a:t>
            </a:r>
            <a:r>
              <a:rPr lang="en-US" sz="2000" i="1" dirty="0" err="1">
                <a:latin typeface="Times New Roman" charset="0"/>
                <a:ea typeface="ＭＳ Ｐゴシック" charset="0"/>
              </a:rPr>
              <a:t>r</a:t>
            </a:r>
            <a:r>
              <a:rPr lang="en-US" sz="2000" i="1" baseline="-25000" dirty="0" err="1">
                <a:latin typeface="Times New Roman" charset="0"/>
                <a:ea typeface="ＭＳ Ｐゴシック" charset="0"/>
              </a:rPr>
              <a:t>o</a:t>
            </a:r>
            <a:r>
              <a:rPr lang="en-US" sz="2000" dirty="0">
                <a:latin typeface="Times New Roman" charset="0"/>
                <a:ea typeface="ＭＳ Ｐゴシック" charset="0"/>
              </a:rPr>
              <a:t> at which the potential energy is a minimum? </a:t>
            </a:r>
          </a:p>
        </p:txBody>
      </p:sp>
      <p:sp>
        <p:nvSpPr>
          <p:cNvPr id="8" name="Rectangle 3"/>
          <p:cNvSpPr txBox="1">
            <a:spLocks noChangeArrowheads="1"/>
          </p:cNvSpPr>
          <p:nvPr/>
        </p:nvSpPr>
        <p:spPr>
          <a:xfrm>
            <a:off x="304800" y="2679700"/>
            <a:ext cx="4267200" cy="533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749300">
              <a:lnSpc>
                <a:spcPct val="90000"/>
              </a:lnSpc>
              <a:buNone/>
            </a:pPr>
            <a:r>
              <a:rPr lang="en-US" sz="2000" dirty="0">
                <a:latin typeface="Times New Roman" charset="0"/>
                <a:ea typeface="ＭＳ Ｐゴシック" charset="0"/>
                <a:cs typeface="ＭＳ Ｐゴシック" charset="0"/>
              </a:rPr>
              <a:t>a.) In terms of the constants </a:t>
            </a:r>
            <a:r>
              <a:rPr lang="en-US" sz="2000" i="1" dirty="0">
                <a:latin typeface="Times New Roman" charset="0"/>
                <a:ea typeface="ＭＳ Ｐゴシック" charset="0"/>
                <a:cs typeface="ＭＳ Ｐゴシック" charset="0"/>
              </a:rPr>
              <a:t>a</a:t>
            </a:r>
            <a:r>
              <a:rPr lang="en-US" sz="2000" dirty="0">
                <a:latin typeface="Times New Roman" charset="0"/>
                <a:ea typeface="ＭＳ Ｐゴシック" charset="0"/>
                <a:cs typeface="ＭＳ Ｐゴシック" charset="0"/>
              </a:rPr>
              <a:t>  and </a:t>
            </a:r>
            <a:r>
              <a:rPr lang="en-US" sz="2000" i="1" dirty="0">
                <a:latin typeface="Times New Roman" charset="0"/>
                <a:ea typeface="ＭＳ Ｐゴシック" charset="0"/>
                <a:cs typeface="ＭＳ Ｐゴシック" charset="0"/>
              </a:rPr>
              <a:t>b</a:t>
            </a:r>
            <a:r>
              <a:rPr lang="en-US" sz="2000" dirty="0">
                <a:latin typeface="Times New Roman" charset="0"/>
                <a:ea typeface="ＭＳ Ｐゴシック" charset="0"/>
                <a:cs typeface="ＭＳ Ｐゴシック" charset="0"/>
              </a:rPr>
              <a:t>, determine the following.</a:t>
            </a:r>
          </a:p>
        </p:txBody>
      </p:sp>
      <p:sp>
        <p:nvSpPr>
          <p:cNvPr id="9" name="Rectangle 3"/>
          <p:cNvSpPr txBox="1">
            <a:spLocks noChangeArrowheads="1"/>
          </p:cNvSpPr>
          <p:nvPr/>
        </p:nvSpPr>
        <p:spPr>
          <a:xfrm>
            <a:off x="304800" y="5143500"/>
            <a:ext cx="2387600" cy="9144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36588" lvl="1" indent="-295275" defTabSz="749300">
              <a:lnSpc>
                <a:spcPct val="90000"/>
              </a:lnSpc>
              <a:buFontTx/>
              <a:buNone/>
            </a:pPr>
            <a:r>
              <a:rPr lang="en-US" sz="2000" dirty="0">
                <a:latin typeface="Times New Roman" charset="0"/>
                <a:ea typeface="ＭＳ Ｐゴシック" charset="0"/>
              </a:rPr>
              <a:t>ii.) The minimum potential energy </a:t>
            </a:r>
            <a:r>
              <a:rPr lang="en-US" sz="2000" i="1" dirty="0" err="1">
                <a:latin typeface="Times New Roman" charset="0"/>
                <a:ea typeface="ＭＳ Ｐゴシック" charset="0"/>
              </a:rPr>
              <a:t>U</a:t>
            </a:r>
            <a:r>
              <a:rPr lang="en-US" sz="2000" baseline="-25000" dirty="0" err="1">
                <a:latin typeface="Times New Roman" charset="0"/>
                <a:ea typeface="ＭＳ Ｐゴシック" charset="0"/>
              </a:rPr>
              <a:t>o</a:t>
            </a:r>
            <a:r>
              <a:rPr lang="en-US" sz="2000" dirty="0">
                <a:latin typeface="Palatino" charset="0"/>
                <a:ea typeface="ＭＳ Ｐゴシック" charset="0"/>
                <a:cs typeface="ＭＳ Ｐゴシック" charset="0"/>
              </a:rPr>
              <a:t>?</a:t>
            </a:r>
          </a:p>
        </p:txBody>
      </p:sp>
      <p:graphicFrame>
        <p:nvGraphicFramePr>
          <p:cNvPr id="10" name="Object 9"/>
          <p:cNvGraphicFramePr>
            <a:graphicFrameLocks noChangeAspect="1"/>
          </p:cNvGraphicFramePr>
          <p:nvPr>
            <p:extLst>
              <p:ext uri="{D42A27DB-BD31-4B8C-83A1-F6EECF244321}">
                <p14:modId xmlns:p14="http://schemas.microsoft.com/office/powerpoint/2010/main" val="2563323280"/>
              </p:ext>
            </p:extLst>
          </p:nvPr>
        </p:nvGraphicFramePr>
        <p:xfrm>
          <a:off x="3987800" y="3490913"/>
          <a:ext cx="3683000" cy="1754187"/>
        </p:xfrm>
        <a:graphic>
          <a:graphicData uri="http://schemas.openxmlformats.org/presentationml/2006/ole">
            <mc:AlternateContent xmlns:mc="http://schemas.openxmlformats.org/markup-compatibility/2006">
              <mc:Choice xmlns:v="urn:schemas-microsoft-com:vml" Requires="v">
                <p:oleObj spid="_x0000_s393520" name="Equation" r:id="rId6" imgW="2247900" imgH="1079500" progId="Equation.DSMT4">
                  <p:embed/>
                </p:oleObj>
              </mc:Choice>
              <mc:Fallback>
                <p:oleObj name="Equation" r:id="rId6" imgW="2247900" imgH="1079500" progId="Equation.DSMT4">
                  <p:embed/>
                  <p:pic>
                    <p:nvPicPr>
                      <p:cNvPr id="0" name=""/>
                      <p:cNvPicPr/>
                      <p:nvPr/>
                    </p:nvPicPr>
                    <p:blipFill>
                      <a:blip r:embed="rId7"/>
                      <a:stretch>
                        <a:fillRect/>
                      </a:stretch>
                    </p:blipFill>
                    <p:spPr>
                      <a:xfrm>
                        <a:off x="3987800" y="3490913"/>
                        <a:ext cx="3683000" cy="1754187"/>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955830867"/>
              </p:ext>
            </p:extLst>
          </p:nvPr>
        </p:nvGraphicFramePr>
        <p:xfrm>
          <a:off x="2700337" y="5438775"/>
          <a:ext cx="1871663" cy="1238250"/>
        </p:xfrm>
        <a:graphic>
          <a:graphicData uri="http://schemas.openxmlformats.org/presentationml/2006/ole">
            <mc:AlternateContent xmlns:mc="http://schemas.openxmlformats.org/markup-compatibility/2006">
              <mc:Choice xmlns:v="urn:schemas-microsoft-com:vml" Requires="v">
                <p:oleObj spid="_x0000_s393521" name="Equation" r:id="rId8" imgW="1143000" imgH="762000" progId="Equation.DSMT4">
                  <p:embed/>
                </p:oleObj>
              </mc:Choice>
              <mc:Fallback>
                <p:oleObj name="Equation" r:id="rId8" imgW="1143000" imgH="762000" progId="Equation.DSMT4">
                  <p:embed/>
                  <p:pic>
                    <p:nvPicPr>
                      <p:cNvPr id="0" name=""/>
                      <p:cNvPicPr/>
                      <p:nvPr/>
                    </p:nvPicPr>
                    <p:blipFill>
                      <a:blip r:embed="rId9"/>
                      <a:stretch>
                        <a:fillRect/>
                      </a:stretch>
                    </p:blipFill>
                    <p:spPr>
                      <a:xfrm>
                        <a:off x="2700337" y="5438775"/>
                        <a:ext cx="1871663" cy="1238250"/>
                      </a:xfrm>
                      <a:prstGeom prst="rect">
                        <a:avLst/>
                      </a:prstGeom>
                    </p:spPr>
                  </p:pic>
                </p:oleObj>
              </mc:Fallback>
            </mc:AlternateContent>
          </a:graphicData>
        </a:graphic>
      </p:graphicFrame>
      <p:sp>
        <p:nvSpPr>
          <p:cNvPr id="12" name="Rectangle 11"/>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62.)</a:t>
            </a:r>
          </a:p>
        </p:txBody>
      </p:sp>
      <p:sp>
        <p:nvSpPr>
          <p:cNvPr id="14" name="Rectangle 3"/>
          <p:cNvSpPr txBox="1">
            <a:spLocks noChangeArrowheads="1"/>
          </p:cNvSpPr>
          <p:nvPr/>
        </p:nvSpPr>
        <p:spPr>
          <a:xfrm>
            <a:off x="530225" y="4174916"/>
            <a:ext cx="3225800" cy="101139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1313" lvl="1" indent="0" defTabSz="749300">
              <a:lnSpc>
                <a:spcPct val="90000"/>
              </a:lnSpc>
              <a:buNone/>
            </a:pPr>
            <a:r>
              <a:rPr lang="en-US" sz="1800" dirty="0">
                <a:latin typeface="Times New Roman" charset="0"/>
                <a:ea typeface="ＭＳ Ｐゴシック" charset="0"/>
              </a:rPr>
              <a:t>To get a minimum, take the derivative of the function and put equal to zero</a:t>
            </a:r>
          </a:p>
        </p:txBody>
      </p:sp>
      <p:sp>
        <p:nvSpPr>
          <p:cNvPr id="2" name="Oval 1"/>
          <p:cNvSpPr/>
          <p:nvPr/>
        </p:nvSpPr>
        <p:spPr>
          <a:xfrm>
            <a:off x="3022600" y="6261100"/>
            <a:ext cx="190500" cy="228600"/>
          </a:xfrm>
          <a:prstGeom prst="ellipse">
            <a:avLst/>
          </a:prstGeom>
          <a:noFill/>
          <a:ln w="952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Freeform 2"/>
          <p:cNvSpPr/>
          <p:nvPr/>
        </p:nvSpPr>
        <p:spPr>
          <a:xfrm rot="21014370" flipH="1">
            <a:off x="2935262" y="6083630"/>
            <a:ext cx="161477" cy="201842"/>
          </a:xfrm>
          <a:custGeom>
            <a:avLst/>
            <a:gdLst>
              <a:gd name="connsiteX0" fmla="*/ 0 w 177800"/>
              <a:gd name="connsiteY0" fmla="*/ 279400 h 279400"/>
              <a:gd name="connsiteX1" fmla="*/ 152400 w 177800"/>
              <a:gd name="connsiteY1" fmla="*/ 190500 h 279400"/>
              <a:gd name="connsiteX2" fmla="*/ 38100 w 177800"/>
              <a:gd name="connsiteY2" fmla="*/ 114300 h 279400"/>
              <a:gd name="connsiteX3" fmla="*/ 177800 w 177800"/>
              <a:gd name="connsiteY3" fmla="*/ 0 h 279400"/>
            </a:gdLst>
            <a:ahLst/>
            <a:cxnLst>
              <a:cxn ang="0">
                <a:pos x="connsiteX0" y="connsiteY0"/>
              </a:cxn>
              <a:cxn ang="0">
                <a:pos x="connsiteX1" y="connsiteY1"/>
              </a:cxn>
              <a:cxn ang="0">
                <a:pos x="connsiteX2" y="connsiteY2"/>
              </a:cxn>
              <a:cxn ang="0">
                <a:pos x="connsiteX3" y="connsiteY3"/>
              </a:cxn>
            </a:cxnLst>
            <a:rect l="l" t="t" r="r" b="b"/>
            <a:pathLst>
              <a:path w="177800" h="279400">
                <a:moveTo>
                  <a:pt x="0" y="279400"/>
                </a:moveTo>
                <a:cubicBezTo>
                  <a:pt x="73025" y="248708"/>
                  <a:pt x="146050" y="218017"/>
                  <a:pt x="152400" y="190500"/>
                </a:cubicBezTo>
                <a:cubicBezTo>
                  <a:pt x="158750" y="162983"/>
                  <a:pt x="33867" y="146050"/>
                  <a:pt x="38100" y="114300"/>
                </a:cubicBezTo>
                <a:cubicBezTo>
                  <a:pt x="42333" y="82550"/>
                  <a:pt x="177800" y="0"/>
                  <a:pt x="177800" y="0"/>
                </a:cubicBezTo>
              </a:path>
            </a:pathLst>
          </a:cu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1691579683"/>
              </p:ext>
            </p:extLst>
          </p:nvPr>
        </p:nvGraphicFramePr>
        <p:xfrm>
          <a:off x="2431254" y="5931813"/>
          <a:ext cx="522288" cy="330200"/>
        </p:xfrm>
        <a:graphic>
          <a:graphicData uri="http://schemas.openxmlformats.org/presentationml/2006/ole">
            <mc:AlternateContent xmlns:mc="http://schemas.openxmlformats.org/markup-compatibility/2006">
              <mc:Choice xmlns:v="urn:schemas-microsoft-com:vml" Requires="v">
                <p:oleObj spid="_x0000_s393522" name="Equation" r:id="rId10" imgW="317500" imgH="203200" progId="Equation.DSMT4">
                  <p:embed/>
                </p:oleObj>
              </mc:Choice>
              <mc:Fallback>
                <p:oleObj name="Equation" r:id="rId10" imgW="317500" imgH="203200" progId="Equation.DSMT4">
                  <p:embed/>
                  <p:pic>
                    <p:nvPicPr>
                      <p:cNvPr id="0" name=""/>
                      <p:cNvPicPr/>
                      <p:nvPr/>
                    </p:nvPicPr>
                    <p:blipFill>
                      <a:blip r:embed="rId11"/>
                      <a:stretch>
                        <a:fillRect/>
                      </a:stretch>
                    </p:blipFill>
                    <p:spPr>
                      <a:xfrm>
                        <a:off x="2431254" y="5931813"/>
                        <a:ext cx="522288" cy="330200"/>
                      </a:xfrm>
                      <a:prstGeom prst="rect">
                        <a:avLst/>
                      </a:prstGeom>
                    </p:spPr>
                  </p:pic>
                </p:oleObj>
              </mc:Fallback>
            </mc:AlternateContent>
          </a:graphicData>
        </a:graphic>
      </p:graphicFrame>
    </p:spTree>
    <p:extLst>
      <p:ext uri="{BB962C8B-B14F-4D97-AF65-F5344CB8AC3E}">
        <p14:creationId xmlns:p14="http://schemas.microsoft.com/office/powerpoint/2010/main" val="50118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dissolve">
                                      <p:cBhvr>
                                        <p:cTn id="25" dur="500"/>
                                        <p:tgtEl>
                                          <p:spTgt spid="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dissolve">
                                      <p:cBhvr>
                                        <p:cTn id="28" dur="500"/>
                                        <p:tgtEl>
                                          <p:spTgt spid="3"/>
                                        </p:tgtEl>
                                      </p:cBhvr>
                                    </p:animEffect>
                                  </p:childTnLst>
                                </p:cTn>
                              </p:par>
                              <p:par>
                                <p:cTn id="29" presetID="9"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dissolv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2" grpId="0" animBg="1"/>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ChangeAspect="1"/>
          </p:cNvGraphicFramePr>
          <p:nvPr/>
        </p:nvGraphicFramePr>
        <p:xfrm>
          <a:off x="0" y="3413125"/>
          <a:ext cx="6934200" cy="3273425"/>
        </p:xfrm>
        <a:graphic>
          <a:graphicData uri="http://schemas.openxmlformats.org/presentationml/2006/ole">
            <mc:AlternateContent xmlns:mc="http://schemas.openxmlformats.org/markup-compatibility/2006">
              <mc:Choice xmlns:v="urn:schemas-microsoft-com:vml" Requires="v">
                <p:oleObj spid="_x0000_s394697" name="Document" r:id="rId4" imgW="4965192" imgH="2343912" progId="Word.Document.8">
                  <p:embed/>
                </p:oleObj>
              </mc:Choice>
              <mc:Fallback>
                <p:oleObj name="Document" r:id="rId4" imgW="4965192" imgH="234391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13125"/>
                        <a:ext cx="6934200" cy="32734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4516" name="Rectangle 3"/>
          <p:cNvSpPr>
            <a:spLocks noGrp="1" noChangeArrowheads="1"/>
          </p:cNvSpPr>
          <p:nvPr>
            <p:ph type="body" idx="1"/>
          </p:nvPr>
        </p:nvSpPr>
        <p:spPr>
          <a:xfrm>
            <a:off x="381000" y="914400"/>
            <a:ext cx="2730500" cy="1981200"/>
          </a:xfrm>
        </p:spPr>
        <p:txBody>
          <a:bodyPr>
            <a:normAutofit fontScale="85000" lnSpcReduction="10000"/>
          </a:bodyPr>
          <a:lstStyle/>
          <a:p>
            <a:pPr marL="0" indent="4763" defTabSz="749300" eaLnBrk="1" hangingPunct="1">
              <a:lnSpc>
                <a:spcPct val="90000"/>
              </a:lnSpc>
              <a:buFontTx/>
              <a:buNone/>
            </a:pPr>
            <a:r>
              <a:rPr lang="en-US" sz="2200" dirty="0">
                <a:latin typeface="Times New Roman"/>
                <a:ea typeface="ＭＳ Ｐゴシック" charset="0"/>
                <a:cs typeface="Times New Roman"/>
              </a:rPr>
              <a:t>b. Sketch the net force on the particle as a function of </a:t>
            </a:r>
            <a:r>
              <a:rPr lang="en-US" sz="2200" i="1" dirty="0">
                <a:latin typeface="Times New Roman"/>
                <a:ea typeface="ＭＳ Ｐゴシック" charset="0"/>
                <a:cs typeface="Times New Roman"/>
              </a:rPr>
              <a:t>r</a:t>
            </a:r>
            <a:r>
              <a:rPr lang="en-US" sz="2200" dirty="0">
                <a:latin typeface="Times New Roman"/>
                <a:ea typeface="ＭＳ Ｐゴシック" charset="0"/>
                <a:cs typeface="Times New Roman"/>
              </a:rPr>
              <a:t> on the graph below, considering a force directed away from the origin to be positive, and a force directed toward the origin to be negative.</a:t>
            </a:r>
          </a:p>
          <a:p>
            <a:pPr marL="1909763" lvl="2" indent="-457200" defTabSz="749300" eaLnBrk="1" hangingPunct="1">
              <a:lnSpc>
                <a:spcPct val="90000"/>
              </a:lnSpc>
            </a:pPr>
            <a:endParaRPr lang="en-US" sz="1800" dirty="0">
              <a:latin typeface="Times New Roman" charset="0"/>
              <a:ea typeface="ＭＳ Ｐゴシック" charset="0"/>
            </a:endParaRPr>
          </a:p>
        </p:txBody>
      </p:sp>
      <p:graphicFrame>
        <p:nvGraphicFramePr>
          <p:cNvPr id="64515" name="Object 3"/>
          <p:cNvGraphicFramePr>
            <a:graphicFrameLocks noChangeAspect="1"/>
          </p:cNvGraphicFramePr>
          <p:nvPr>
            <p:extLst>
              <p:ext uri="{D42A27DB-BD31-4B8C-83A1-F6EECF244321}">
                <p14:modId xmlns:p14="http://schemas.microsoft.com/office/powerpoint/2010/main" val="1364102933"/>
              </p:ext>
            </p:extLst>
          </p:nvPr>
        </p:nvGraphicFramePr>
        <p:xfrm>
          <a:off x="3873500" y="1066800"/>
          <a:ext cx="5183188" cy="2702307"/>
        </p:xfrm>
        <a:graphic>
          <a:graphicData uri="http://schemas.openxmlformats.org/presentationml/2006/ole">
            <mc:AlternateContent xmlns:mc="http://schemas.openxmlformats.org/markup-compatibility/2006">
              <mc:Choice xmlns:v="urn:schemas-microsoft-com:vml" Requires="v">
                <p:oleObj spid="_x0000_s394698" name="Document" r:id="rId6" imgW="4166616" imgH="2173224" progId="Word.Document.8">
                  <p:embed/>
                </p:oleObj>
              </mc:Choice>
              <mc:Fallback>
                <p:oleObj name="Document" r:id="rId6" imgW="4166616" imgH="2173224" progId="Word.Document.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3500" y="1066800"/>
                        <a:ext cx="5183188" cy="2702307"/>
                      </a:xfrm>
                      <a:prstGeom prst="rect">
                        <a:avLst/>
                      </a:prstGeom>
                      <a:noFill/>
                      <a:ln>
                        <a:noFill/>
                      </a:ln>
                      <a:effectLst/>
                    </p:spPr>
                  </p:pic>
                </p:oleObj>
              </mc:Fallback>
            </mc:AlternateContent>
          </a:graphicData>
        </a:graphic>
      </p:graphicFrame>
      <p:grpSp>
        <p:nvGrpSpPr>
          <p:cNvPr id="2" name="Group 11"/>
          <p:cNvGrpSpPr>
            <a:grpSpLocks/>
          </p:cNvGrpSpPr>
          <p:nvPr/>
        </p:nvGrpSpPr>
        <p:grpSpPr bwMode="auto">
          <a:xfrm>
            <a:off x="685800" y="3657600"/>
            <a:ext cx="5199062" cy="1739900"/>
            <a:chOff x="461" y="2304"/>
            <a:chExt cx="3275" cy="1096"/>
          </a:xfrm>
        </p:grpSpPr>
        <p:sp>
          <p:nvSpPr>
            <p:cNvPr id="64519" name="Arc 9"/>
            <p:cNvSpPr>
              <a:spLocks/>
            </p:cNvSpPr>
            <p:nvPr/>
          </p:nvSpPr>
          <p:spPr bwMode="auto">
            <a:xfrm flipH="1" flipV="1">
              <a:off x="461" y="2304"/>
              <a:ext cx="1747" cy="1094"/>
            </a:xfrm>
            <a:custGeom>
              <a:avLst/>
              <a:gdLst>
                <a:gd name="T0" fmla="*/ 0 w 21405"/>
                <a:gd name="T1" fmla="*/ 0 h 21575"/>
                <a:gd name="T2" fmla="*/ 0 w 21405"/>
                <a:gd name="T3" fmla="*/ 0 h 21575"/>
                <a:gd name="T4" fmla="*/ 0 w 21405"/>
                <a:gd name="T5" fmla="*/ 0 h 21575"/>
                <a:gd name="T6" fmla="*/ 0 60000 65536"/>
                <a:gd name="T7" fmla="*/ 0 60000 65536"/>
                <a:gd name="T8" fmla="*/ 0 60000 65536"/>
                <a:gd name="T9" fmla="*/ 0 w 21405"/>
                <a:gd name="T10" fmla="*/ 0 h 21575"/>
                <a:gd name="T11" fmla="*/ 21405 w 21405"/>
                <a:gd name="T12" fmla="*/ 21575 h 21575"/>
              </a:gdLst>
              <a:ahLst/>
              <a:cxnLst>
                <a:cxn ang="T6">
                  <a:pos x="T0" y="T1"/>
                </a:cxn>
                <a:cxn ang="T7">
                  <a:pos x="T2" y="T3"/>
                </a:cxn>
                <a:cxn ang="T8">
                  <a:pos x="T4" y="T5"/>
                </a:cxn>
              </a:cxnLst>
              <a:rect l="T9" t="T10" r="T11" b="T12"/>
              <a:pathLst>
                <a:path w="21405" h="21575" fill="none" extrusionOk="0">
                  <a:moveTo>
                    <a:pt x="1025" y="-1"/>
                  </a:moveTo>
                  <a:cubicBezTo>
                    <a:pt x="11435" y="493"/>
                    <a:pt x="20008" y="8352"/>
                    <a:pt x="21405" y="18680"/>
                  </a:cubicBezTo>
                </a:path>
                <a:path w="21405" h="21575" stroke="0" extrusionOk="0">
                  <a:moveTo>
                    <a:pt x="1025" y="-1"/>
                  </a:moveTo>
                  <a:cubicBezTo>
                    <a:pt x="11435" y="493"/>
                    <a:pt x="20008" y="8352"/>
                    <a:pt x="21405" y="18680"/>
                  </a:cubicBezTo>
                  <a:lnTo>
                    <a:pt x="0" y="21575"/>
                  </a:lnTo>
                  <a:close/>
                </a:path>
              </a:pathLst>
            </a:custGeom>
            <a:noFill/>
            <a:ln w="38100">
              <a:solidFill>
                <a:srgbClr val="FF0606"/>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64520" name="Line 10"/>
            <p:cNvSpPr>
              <a:spLocks noChangeShapeType="1"/>
            </p:cNvSpPr>
            <p:nvPr/>
          </p:nvSpPr>
          <p:spPr bwMode="auto">
            <a:xfrm>
              <a:off x="2104" y="3400"/>
              <a:ext cx="1632" cy="0"/>
            </a:xfrm>
            <a:prstGeom prst="line">
              <a:avLst/>
            </a:prstGeom>
            <a:noFill/>
            <a:ln w="38100">
              <a:solidFill>
                <a:srgbClr val="FF060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0" name="Rectangle 2"/>
          <p:cNvSpPr txBox="1">
            <a:spLocks noChangeArrowheads="1"/>
          </p:cNvSpPr>
          <p:nvPr/>
        </p:nvSpPr>
        <p:spPr>
          <a:xfrm>
            <a:off x="0" y="103982"/>
            <a:ext cx="9144000" cy="6858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b="1" dirty="0">
                <a:solidFill>
                  <a:srgbClr val="FF0000"/>
                </a:solidFill>
                <a:latin typeface="Apple Chancery"/>
                <a:ea typeface="ＭＳ Ｐゴシック" charset="0"/>
                <a:cs typeface="Apple Chancery"/>
              </a:rPr>
              <a:t>AP Problem (</a:t>
            </a:r>
            <a:r>
              <a:rPr lang="en-US" sz="4800" b="1" dirty="0" err="1">
                <a:solidFill>
                  <a:srgbClr val="FF0000"/>
                </a:solidFill>
                <a:latin typeface="Apple Chancery"/>
                <a:ea typeface="ＭＳ Ｐゴシック" charset="0"/>
                <a:cs typeface="Apple Chancery"/>
              </a:rPr>
              <a:t>con’t</a:t>
            </a:r>
            <a:r>
              <a:rPr lang="en-US" sz="4800" b="1" dirty="0">
                <a:solidFill>
                  <a:srgbClr val="FF0000"/>
                </a:solidFill>
                <a:latin typeface="Apple Chancery"/>
                <a:ea typeface="ＭＳ Ｐゴシック" charset="0"/>
                <a:cs typeface="Apple Chancery"/>
              </a:rPr>
              <a:t>)</a:t>
            </a:r>
            <a:endParaRPr lang="en-US" sz="5400" dirty="0">
              <a:solidFill>
                <a:srgbClr val="FF0000"/>
              </a:solidFill>
              <a:latin typeface="Apple Chancery"/>
              <a:ea typeface="ＭＳ Ｐゴシック" charset="0"/>
              <a:cs typeface="Apple Chancery"/>
            </a:endParaRPr>
          </a:p>
        </p:txBody>
      </p:sp>
      <p:cxnSp>
        <p:nvCxnSpPr>
          <p:cNvPr id="4" name="Straight Connector 3"/>
          <p:cNvCxnSpPr/>
          <p:nvPr/>
        </p:nvCxnSpPr>
        <p:spPr>
          <a:xfrm>
            <a:off x="4584700" y="1562100"/>
            <a:ext cx="241300" cy="80010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Object 10"/>
          <p:cNvGraphicFramePr>
            <a:graphicFrameLocks noChangeAspect="1"/>
          </p:cNvGraphicFramePr>
          <p:nvPr>
            <p:extLst>
              <p:ext uri="{D42A27DB-BD31-4B8C-83A1-F6EECF244321}">
                <p14:modId xmlns:p14="http://schemas.microsoft.com/office/powerpoint/2010/main" val="2648528262"/>
              </p:ext>
            </p:extLst>
          </p:nvPr>
        </p:nvGraphicFramePr>
        <p:xfrm>
          <a:off x="5087938" y="995363"/>
          <a:ext cx="998537" cy="639762"/>
        </p:xfrm>
        <a:graphic>
          <a:graphicData uri="http://schemas.openxmlformats.org/presentationml/2006/ole">
            <mc:AlternateContent xmlns:mc="http://schemas.openxmlformats.org/markup-compatibility/2006">
              <mc:Choice xmlns:v="urn:schemas-microsoft-com:vml" Requires="v">
                <p:oleObj spid="_x0000_s394699" name="Equation" r:id="rId8" imgW="609600" imgH="393700" progId="Equation.DSMT4">
                  <p:embed/>
                </p:oleObj>
              </mc:Choice>
              <mc:Fallback>
                <p:oleObj name="Equation" r:id="rId8" imgW="609600" imgH="393700" progId="Equation.DSMT4">
                  <p:embed/>
                  <p:pic>
                    <p:nvPicPr>
                      <p:cNvPr id="0" name=""/>
                      <p:cNvPicPr/>
                      <p:nvPr/>
                    </p:nvPicPr>
                    <p:blipFill>
                      <a:blip r:embed="rId9"/>
                      <a:stretch>
                        <a:fillRect/>
                      </a:stretch>
                    </p:blipFill>
                    <p:spPr>
                      <a:xfrm>
                        <a:off x="5087938" y="995363"/>
                        <a:ext cx="998537" cy="639762"/>
                      </a:xfrm>
                      <a:prstGeom prst="rect">
                        <a:avLst/>
                      </a:prstGeom>
                    </p:spPr>
                  </p:pic>
                </p:oleObj>
              </mc:Fallback>
            </mc:AlternateContent>
          </a:graphicData>
        </a:graphic>
      </p:graphicFrame>
      <p:cxnSp>
        <p:nvCxnSpPr>
          <p:cNvPr id="12" name="Straight Connector 11"/>
          <p:cNvCxnSpPr/>
          <p:nvPr/>
        </p:nvCxnSpPr>
        <p:spPr>
          <a:xfrm>
            <a:off x="5003800" y="2619375"/>
            <a:ext cx="881062" cy="0"/>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5" name="Object 14"/>
          <p:cNvGraphicFramePr>
            <a:graphicFrameLocks noChangeAspect="1"/>
          </p:cNvGraphicFramePr>
          <p:nvPr>
            <p:extLst>
              <p:ext uri="{D42A27DB-BD31-4B8C-83A1-F6EECF244321}">
                <p14:modId xmlns:p14="http://schemas.microsoft.com/office/powerpoint/2010/main" val="501726321"/>
              </p:ext>
            </p:extLst>
          </p:nvPr>
        </p:nvGraphicFramePr>
        <p:xfrm>
          <a:off x="4989513" y="2576513"/>
          <a:ext cx="811212" cy="638175"/>
        </p:xfrm>
        <a:graphic>
          <a:graphicData uri="http://schemas.openxmlformats.org/presentationml/2006/ole">
            <mc:AlternateContent xmlns:mc="http://schemas.openxmlformats.org/markup-compatibility/2006">
              <mc:Choice xmlns:v="urn:schemas-microsoft-com:vml" Requires="v">
                <p:oleObj spid="_x0000_s394700" name="Equation" r:id="rId10" imgW="495300" imgH="393700" progId="Equation.DSMT4">
                  <p:embed/>
                </p:oleObj>
              </mc:Choice>
              <mc:Fallback>
                <p:oleObj name="Equation" r:id="rId10" imgW="495300" imgH="393700" progId="Equation.DSMT4">
                  <p:embed/>
                  <p:pic>
                    <p:nvPicPr>
                      <p:cNvPr id="0" name=""/>
                      <p:cNvPicPr/>
                      <p:nvPr/>
                    </p:nvPicPr>
                    <p:blipFill>
                      <a:blip r:embed="rId11"/>
                      <a:stretch>
                        <a:fillRect/>
                      </a:stretch>
                    </p:blipFill>
                    <p:spPr>
                      <a:xfrm>
                        <a:off x="4989513" y="2576513"/>
                        <a:ext cx="811212" cy="638175"/>
                      </a:xfrm>
                      <a:prstGeom prst="rect">
                        <a:avLst/>
                      </a:prstGeom>
                    </p:spPr>
                  </p:pic>
                </p:oleObj>
              </mc:Fallback>
            </mc:AlternateContent>
          </a:graphicData>
        </a:graphic>
      </p:graphicFrame>
      <p:cxnSp>
        <p:nvCxnSpPr>
          <p:cNvPr id="16" name="Straight Connector 15"/>
          <p:cNvCxnSpPr/>
          <p:nvPr/>
        </p:nvCxnSpPr>
        <p:spPr>
          <a:xfrm flipH="1">
            <a:off x="6591300" y="1714500"/>
            <a:ext cx="1041400" cy="500063"/>
          </a:xfrm>
          <a:prstGeom prst="line">
            <a:avLst/>
          </a:prstGeom>
          <a:ln w="381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9" name="Object 18"/>
          <p:cNvGraphicFramePr>
            <a:graphicFrameLocks noChangeAspect="1"/>
          </p:cNvGraphicFramePr>
          <p:nvPr>
            <p:extLst>
              <p:ext uri="{D42A27DB-BD31-4B8C-83A1-F6EECF244321}">
                <p14:modId xmlns:p14="http://schemas.microsoft.com/office/powerpoint/2010/main" val="4031680405"/>
              </p:ext>
            </p:extLst>
          </p:nvPr>
        </p:nvGraphicFramePr>
        <p:xfrm>
          <a:off x="6792913" y="2042318"/>
          <a:ext cx="1997075" cy="639763"/>
        </p:xfrm>
        <a:graphic>
          <a:graphicData uri="http://schemas.openxmlformats.org/presentationml/2006/ole">
            <mc:AlternateContent xmlns:mc="http://schemas.openxmlformats.org/markup-compatibility/2006">
              <mc:Choice xmlns:v="urn:schemas-microsoft-com:vml" Requires="v">
                <p:oleObj spid="_x0000_s394701" name="Equation" r:id="rId12" imgW="1219200" imgH="393700" progId="Equation.DSMT4">
                  <p:embed/>
                </p:oleObj>
              </mc:Choice>
              <mc:Fallback>
                <p:oleObj name="Equation" r:id="rId12" imgW="1219200" imgH="393700" progId="Equation.DSMT4">
                  <p:embed/>
                  <p:pic>
                    <p:nvPicPr>
                      <p:cNvPr id="0" name=""/>
                      <p:cNvPicPr/>
                      <p:nvPr/>
                    </p:nvPicPr>
                    <p:blipFill>
                      <a:blip r:embed="rId13"/>
                      <a:stretch>
                        <a:fillRect/>
                      </a:stretch>
                    </p:blipFill>
                    <p:spPr>
                      <a:xfrm>
                        <a:off x="6792913" y="2042318"/>
                        <a:ext cx="1997075" cy="639763"/>
                      </a:xfrm>
                      <a:prstGeom prst="rect">
                        <a:avLst/>
                      </a:prstGeom>
                    </p:spPr>
                  </p:pic>
                </p:oleObj>
              </mc:Fallback>
            </mc:AlternateContent>
          </a:graphicData>
        </a:graphic>
      </p:graphicFrame>
      <p:sp>
        <p:nvSpPr>
          <p:cNvPr id="17" name="Rectangle 16"/>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63.)</a:t>
            </a:r>
          </a:p>
        </p:txBody>
      </p:sp>
      <p:grpSp>
        <p:nvGrpSpPr>
          <p:cNvPr id="6" name="Group 5"/>
          <p:cNvGrpSpPr/>
          <p:nvPr/>
        </p:nvGrpSpPr>
        <p:grpSpPr>
          <a:xfrm flipH="1" flipV="1">
            <a:off x="1659886" y="4940300"/>
            <a:ext cx="186686" cy="186686"/>
            <a:chOff x="7632700" y="4749800"/>
            <a:chExt cx="127000" cy="127000"/>
          </a:xfrm>
        </p:grpSpPr>
        <p:cxnSp>
          <p:nvCxnSpPr>
            <p:cNvPr id="5" name="Straight Connector 4"/>
            <p:cNvCxnSpPr/>
            <p:nvPr/>
          </p:nvCxnSpPr>
          <p:spPr>
            <a:xfrm>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flipH="1" flipV="1">
            <a:off x="948686" y="4451350"/>
            <a:ext cx="186686" cy="186686"/>
            <a:chOff x="7632700" y="4749800"/>
            <a:chExt cx="127000" cy="127000"/>
          </a:xfrm>
        </p:grpSpPr>
        <p:cxnSp>
          <p:nvCxnSpPr>
            <p:cNvPr id="22" name="Straight Connector 21"/>
            <p:cNvCxnSpPr/>
            <p:nvPr/>
          </p:nvCxnSpPr>
          <p:spPr>
            <a:xfrm>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4" name="Group 23"/>
          <p:cNvGrpSpPr/>
          <p:nvPr/>
        </p:nvGrpSpPr>
        <p:grpSpPr>
          <a:xfrm flipH="1" flipV="1">
            <a:off x="3873500" y="5300982"/>
            <a:ext cx="186686" cy="186686"/>
            <a:chOff x="7632700" y="4749800"/>
            <a:chExt cx="127000" cy="127000"/>
          </a:xfrm>
        </p:grpSpPr>
        <p:cxnSp>
          <p:nvCxnSpPr>
            <p:cNvPr id="25" name="Straight Connector 24"/>
            <p:cNvCxnSpPr/>
            <p:nvPr/>
          </p:nvCxnSpPr>
          <p:spPr>
            <a:xfrm>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flipH="1" flipV="1">
            <a:off x="4910457" y="5300982"/>
            <a:ext cx="186686" cy="186686"/>
            <a:chOff x="7632700" y="4749800"/>
            <a:chExt cx="127000" cy="127000"/>
          </a:xfrm>
        </p:grpSpPr>
        <p:cxnSp>
          <p:nvCxnSpPr>
            <p:cNvPr id="28" name="Straight Connector 27"/>
            <p:cNvCxnSpPr/>
            <p:nvPr/>
          </p:nvCxnSpPr>
          <p:spPr>
            <a:xfrm>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632700" y="4749800"/>
              <a:ext cx="127000" cy="127000"/>
            </a:xfrm>
            <a:prstGeom prst="lin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cxnSp>
      </p:grpSp>
      <p:graphicFrame>
        <p:nvGraphicFramePr>
          <p:cNvPr id="30" name="Object 29"/>
          <p:cNvGraphicFramePr>
            <a:graphicFrameLocks noChangeAspect="1"/>
          </p:cNvGraphicFramePr>
          <p:nvPr>
            <p:extLst>
              <p:ext uri="{D42A27DB-BD31-4B8C-83A1-F6EECF244321}">
                <p14:modId xmlns:p14="http://schemas.microsoft.com/office/powerpoint/2010/main" val="36962278"/>
              </p:ext>
            </p:extLst>
          </p:nvPr>
        </p:nvGraphicFramePr>
        <p:xfrm>
          <a:off x="3230562" y="1843088"/>
          <a:ext cx="1414463" cy="371475"/>
        </p:xfrm>
        <a:graphic>
          <a:graphicData uri="http://schemas.openxmlformats.org/presentationml/2006/ole">
            <mc:AlternateContent xmlns:mc="http://schemas.openxmlformats.org/markup-compatibility/2006">
              <mc:Choice xmlns:v="urn:schemas-microsoft-com:vml" Requires="v">
                <p:oleObj spid="_x0000_s394702" name="Equation" r:id="rId14" imgW="863600" imgH="228600" progId="Equation.DSMT4">
                  <p:embed/>
                </p:oleObj>
              </mc:Choice>
              <mc:Fallback>
                <p:oleObj name="Equation" r:id="rId14" imgW="863600" imgH="228600" progId="Equation.DSMT4">
                  <p:embed/>
                  <p:pic>
                    <p:nvPicPr>
                      <p:cNvPr id="0" name=""/>
                      <p:cNvPicPr/>
                      <p:nvPr/>
                    </p:nvPicPr>
                    <p:blipFill>
                      <a:blip r:embed="rId15"/>
                      <a:stretch>
                        <a:fillRect/>
                      </a:stretch>
                    </p:blipFill>
                    <p:spPr>
                      <a:xfrm>
                        <a:off x="3230562" y="1843088"/>
                        <a:ext cx="1414463" cy="371475"/>
                      </a:xfrm>
                      <a:prstGeom prst="rect">
                        <a:avLst/>
                      </a:prstGeom>
                    </p:spPr>
                  </p:pic>
                </p:oleObj>
              </mc:Fallback>
            </mc:AlternateContent>
          </a:graphicData>
        </a:graphic>
      </p:graphicFrame>
    </p:spTree>
    <p:extLst>
      <p:ext uri="{BB962C8B-B14F-4D97-AF65-F5344CB8AC3E}">
        <p14:creationId xmlns:p14="http://schemas.microsoft.com/office/powerpoint/2010/main" val="27284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par>
                                <p:cTn id="13" presetID="2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00"/>
                                        <p:tgtEl>
                                          <p:spTgt spid="16"/>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par>
                                <p:cTn id="34" presetID="9" presetClass="entr" presetSubtype="0"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500"/>
                                        <p:tgtEl>
                                          <p:spTgt spid="4"/>
                                        </p:tgtEl>
                                      </p:cBhvr>
                                    </p:animEffect>
                                  </p:childTnLst>
                                </p:cTn>
                              </p:par>
                              <p:par>
                                <p:cTn id="42" presetID="22" presetClass="entr" presetSubtype="4"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down)">
                                      <p:cBhvr>
                                        <p:cTn id="44" dur="500"/>
                                        <p:tgtEl>
                                          <p:spTgt spid="3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6562" name="Object 2"/>
          <p:cNvGraphicFramePr>
            <a:graphicFrameLocks noChangeAspect="1"/>
          </p:cNvGraphicFramePr>
          <p:nvPr>
            <p:extLst>
              <p:ext uri="{D42A27DB-BD31-4B8C-83A1-F6EECF244321}">
                <p14:modId xmlns:p14="http://schemas.microsoft.com/office/powerpoint/2010/main" val="474225644"/>
              </p:ext>
            </p:extLst>
          </p:nvPr>
        </p:nvGraphicFramePr>
        <p:xfrm>
          <a:off x="3949700" y="914401"/>
          <a:ext cx="5056188" cy="2636094"/>
        </p:xfrm>
        <a:graphic>
          <a:graphicData uri="http://schemas.openxmlformats.org/presentationml/2006/ole">
            <mc:AlternateContent xmlns:mc="http://schemas.openxmlformats.org/markup-compatibility/2006">
              <mc:Choice xmlns:v="urn:schemas-microsoft-com:vml" Requires="v">
                <p:oleObj spid="_x0000_s395841" name="Document" r:id="rId4" imgW="4166616" imgH="2173224" progId="Word.Document.8">
                  <p:embed/>
                </p:oleObj>
              </mc:Choice>
              <mc:Fallback>
                <p:oleObj name="Document" r:id="rId4" imgW="4166616" imgH="217322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914401"/>
                        <a:ext cx="5056188" cy="2636094"/>
                      </a:xfrm>
                      <a:prstGeom prst="rect">
                        <a:avLst/>
                      </a:prstGeom>
                      <a:noFill/>
                      <a:ln>
                        <a:noFill/>
                      </a:ln>
                      <a:effec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1639061679"/>
              </p:ext>
            </p:extLst>
          </p:nvPr>
        </p:nvGraphicFramePr>
        <p:xfrm>
          <a:off x="4978400" y="1487490"/>
          <a:ext cx="904875" cy="504825"/>
        </p:xfrm>
        <a:graphic>
          <a:graphicData uri="http://schemas.openxmlformats.org/presentationml/2006/ole">
            <mc:AlternateContent xmlns:mc="http://schemas.openxmlformats.org/markup-compatibility/2006">
              <mc:Choice xmlns:v="urn:schemas-microsoft-com:vml" Requires="v">
                <p:oleObj spid="_x0000_s395842" name="Equation" r:id="rId6" imgW="711200" imgH="393700" progId="Equation.DSMT4">
                  <p:embed/>
                </p:oleObj>
              </mc:Choice>
              <mc:Fallback>
                <p:oleObj name="Equation" r:id="rId6" imgW="711200" imgH="393700" progId="Equation.DSMT4">
                  <p:embed/>
                  <p:pic>
                    <p:nvPicPr>
                      <p:cNvPr id="0" name=""/>
                      <p:cNvPicPr/>
                      <p:nvPr/>
                    </p:nvPicPr>
                    <p:blipFill>
                      <a:blip r:embed="rId7"/>
                      <a:stretch>
                        <a:fillRect/>
                      </a:stretch>
                    </p:blipFill>
                    <p:spPr>
                      <a:xfrm>
                        <a:off x="4978400" y="1487490"/>
                        <a:ext cx="904875" cy="504825"/>
                      </a:xfrm>
                      <a:prstGeom prst="rect">
                        <a:avLst/>
                      </a:prstGeom>
                    </p:spPr>
                  </p:pic>
                </p:oleObj>
              </mc:Fallback>
            </mc:AlternateContent>
          </a:graphicData>
        </a:graphic>
      </p:graphicFrame>
      <p:sp>
        <p:nvSpPr>
          <p:cNvPr id="6" name="Rectangle 2"/>
          <p:cNvSpPr>
            <a:spLocks noGrp="1" noChangeArrowheads="1"/>
          </p:cNvSpPr>
          <p:nvPr>
            <p:ph type="title"/>
          </p:nvPr>
        </p:nvSpPr>
        <p:spPr>
          <a:xfrm>
            <a:off x="0" y="114301"/>
            <a:ext cx="9144000" cy="685800"/>
          </a:xfrm>
        </p:spPr>
        <p:txBody>
          <a:bodyPr>
            <a:noAutofit/>
          </a:bodyPr>
          <a:lstStyle/>
          <a:p>
            <a:pPr eaLnBrk="1" hangingPunct="1"/>
            <a:r>
              <a:rPr lang="en-US" sz="4800" b="1" dirty="0">
                <a:solidFill>
                  <a:srgbClr val="FF0000"/>
                </a:solidFill>
                <a:latin typeface="Apple Chancery"/>
                <a:ea typeface="ＭＳ Ｐゴシック" charset="0"/>
                <a:cs typeface="Apple Chancery"/>
              </a:rPr>
              <a:t>AP Problem (</a:t>
            </a:r>
            <a:r>
              <a:rPr lang="en-US" sz="4800" b="1" dirty="0" err="1">
                <a:solidFill>
                  <a:srgbClr val="FF0000"/>
                </a:solidFill>
                <a:latin typeface="Apple Chancery"/>
                <a:ea typeface="ＭＳ Ｐゴシック" charset="0"/>
                <a:cs typeface="Apple Chancery"/>
              </a:rPr>
              <a:t>con’t</a:t>
            </a:r>
            <a:r>
              <a:rPr lang="en-US" sz="4800" b="1" dirty="0">
                <a:solidFill>
                  <a:srgbClr val="FF0000"/>
                </a:solidFill>
                <a:latin typeface="Apple Chancery"/>
                <a:ea typeface="ＭＳ Ｐゴシック" charset="0"/>
                <a:cs typeface="Apple Chancery"/>
              </a:rPr>
              <a:t>)</a:t>
            </a:r>
            <a:endParaRPr lang="en-US" sz="5400" dirty="0">
              <a:solidFill>
                <a:srgbClr val="FF0000"/>
              </a:solidFill>
              <a:latin typeface="Apple Chancery"/>
              <a:ea typeface="ＭＳ Ｐゴシック" charset="0"/>
              <a:cs typeface="Apple Chancery"/>
            </a:endParaRPr>
          </a:p>
        </p:txBody>
      </p:sp>
      <p:sp>
        <p:nvSpPr>
          <p:cNvPr id="7" name="Rectangle 4"/>
          <p:cNvSpPr txBox="1">
            <a:spLocks noChangeArrowheads="1"/>
          </p:cNvSpPr>
          <p:nvPr/>
        </p:nvSpPr>
        <p:spPr>
          <a:xfrm>
            <a:off x="292100" y="914401"/>
            <a:ext cx="3657600" cy="54610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4763" defTabSz="749300">
              <a:lnSpc>
                <a:spcPct val="90000"/>
              </a:lnSpc>
              <a:buFontTx/>
              <a:buNone/>
            </a:pPr>
            <a:r>
              <a:rPr lang="en-US" sz="4200" dirty="0">
                <a:latin typeface="Times New Roman" charset="0"/>
                <a:ea typeface="ＭＳ Ｐゴシック" charset="0"/>
                <a:cs typeface="ＭＳ Ｐゴシック" charset="0"/>
              </a:rPr>
              <a:t>The particle is released from rest at </a:t>
            </a:r>
            <a:r>
              <a:rPr lang="en-US" sz="4200" i="1" dirty="0">
                <a:latin typeface="Times New Roman" charset="0"/>
                <a:ea typeface="ＭＳ Ｐゴシック" charset="0"/>
                <a:cs typeface="ＭＳ Ｐゴシック" charset="0"/>
              </a:rPr>
              <a:t>r</a:t>
            </a:r>
            <a:r>
              <a:rPr lang="en-US" sz="4200" dirty="0">
                <a:latin typeface="Times New Roman" charset="0"/>
                <a:ea typeface="ＭＳ Ｐゴシック" charset="0"/>
                <a:cs typeface="ＭＳ Ｐゴシック" charset="0"/>
              </a:rPr>
              <a:t> = </a:t>
            </a:r>
            <a:r>
              <a:rPr lang="en-US" sz="4200" i="1" dirty="0" err="1">
                <a:latin typeface="Times New Roman" charset="0"/>
                <a:ea typeface="ＭＳ Ｐゴシック" charset="0"/>
                <a:cs typeface="ＭＳ Ｐゴシック" charset="0"/>
              </a:rPr>
              <a:t>r</a:t>
            </a:r>
            <a:r>
              <a:rPr lang="en-US" sz="4200" i="1" baseline="-25000" dirty="0" err="1">
                <a:latin typeface="Times New Roman" charset="0"/>
                <a:ea typeface="ＭＳ Ｐゴシック" charset="0"/>
                <a:cs typeface="ＭＳ Ｐゴシック" charset="0"/>
              </a:rPr>
              <a:t>o</a:t>
            </a:r>
            <a:r>
              <a:rPr lang="en-US" sz="4200" dirty="0">
                <a:latin typeface="Times New Roman" charset="0"/>
                <a:ea typeface="ＭＳ Ｐゴシック" charset="0"/>
                <a:cs typeface="ＭＳ Ｐゴシック" charset="0"/>
              </a:rPr>
              <a:t>/2.</a:t>
            </a:r>
          </a:p>
          <a:p>
            <a:pPr marL="1909763" lvl="2" indent="-457200" defTabSz="749300">
              <a:lnSpc>
                <a:spcPct val="90000"/>
              </a:lnSpc>
              <a:buFontTx/>
              <a:buNone/>
            </a:pPr>
            <a:endParaRPr lang="en-US" sz="1800" dirty="0">
              <a:latin typeface="Times New Roman" charset="0"/>
              <a:ea typeface="ＭＳ Ｐゴシック" charset="0"/>
            </a:endParaRPr>
          </a:p>
        </p:txBody>
      </p:sp>
      <p:sp>
        <p:nvSpPr>
          <p:cNvPr id="8" name="Rectangle 4"/>
          <p:cNvSpPr txBox="1">
            <a:spLocks noChangeArrowheads="1"/>
          </p:cNvSpPr>
          <p:nvPr/>
        </p:nvSpPr>
        <p:spPr>
          <a:xfrm>
            <a:off x="292100" y="1487490"/>
            <a:ext cx="3797300" cy="812798"/>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4763" defTabSz="749300">
              <a:lnSpc>
                <a:spcPct val="90000"/>
              </a:lnSpc>
              <a:buFontTx/>
              <a:buNone/>
            </a:pPr>
            <a:r>
              <a:rPr lang="en-US" sz="5000" dirty="0">
                <a:latin typeface="Times New Roman" charset="0"/>
                <a:ea typeface="ＭＳ Ｐゴシック" charset="0"/>
                <a:cs typeface="ＭＳ Ｐゴシック" charset="0"/>
              </a:rPr>
              <a:t>c. In terms of </a:t>
            </a:r>
            <a:r>
              <a:rPr lang="en-US" sz="5000" i="1" dirty="0" err="1">
                <a:latin typeface="Times New Roman" charset="0"/>
                <a:ea typeface="ＭＳ Ｐゴシック" charset="0"/>
                <a:cs typeface="ＭＳ Ｐゴシック" charset="0"/>
              </a:rPr>
              <a:t>U</a:t>
            </a:r>
            <a:r>
              <a:rPr lang="en-US" sz="5000" i="1" baseline="-25000" dirty="0" err="1">
                <a:latin typeface="Times New Roman" charset="0"/>
                <a:ea typeface="ＭＳ Ｐゴシック" charset="0"/>
                <a:cs typeface="ＭＳ Ｐゴシック" charset="0"/>
              </a:rPr>
              <a:t>o</a:t>
            </a:r>
            <a:r>
              <a:rPr lang="en-US" sz="5000" dirty="0">
                <a:latin typeface="Times New Roman" charset="0"/>
                <a:ea typeface="ＭＳ Ｐゴシック" charset="0"/>
                <a:cs typeface="ＭＳ Ｐゴシック" charset="0"/>
              </a:rPr>
              <a:t> and </a:t>
            </a:r>
            <a:r>
              <a:rPr lang="en-US" sz="5000" i="1" dirty="0">
                <a:latin typeface="Times New Roman" charset="0"/>
                <a:ea typeface="ＭＳ Ｐゴシック" charset="0"/>
                <a:cs typeface="ＭＳ Ｐゴシック" charset="0"/>
              </a:rPr>
              <a:t>m</a:t>
            </a:r>
            <a:r>
              <a:rPr lang="en-US" sz="5000" dirty="0">
                <a:latin typeface="Times New Roman" charset="0"/>
                <a:ea typeface="ＭＳ Ｐゴシック" charset="0"/>
                <a:cs typeface="ＭＳ Ｐゴシック" charset="0"/>
              </a:rPr>
              <a:t>, determine the speed of the particle when it is at </a:t>
            </a:r>
            <a:r>
              <a:rPr lang="en-US" sz="5000" i="1" dirty="0">
                <a:latin typeface="Times New Roman" charset="0"/>
                <a:ea typeface="ＭＳ Ｐゴシック" charset="0"/>
                <a:cs typeface="ＭＳ Ｐゴシック" charset="0"/>
              </a:rPr>
              <a:t>r</a:t>
            </a:r>
            <a:r>
              <a:rPr lang="en-US" sz="5000" dirty="0">
                <a:latin typeface="Times New Roman" charset="0"/>
                <a:ea typeface="ＭＳ Ｐゴシック" charset="0"/>
                <a:cs typeface="ＭＳ Ｐゴシック" charset="0"/>
              </a:rPr>
              <a:t> = </a:t>
            </a:r>
            <a:r>
              <a:rPr lang="en-US" sz="5000" i="1" dirty="0" err="1">
                <a:latin typeface="Times New Roman" charset="0"/>
                <a:ea typeface="ＭＳ Ｐゴシック" charset="0"/>
                <a:cs typeface="ＭＳ Ｐゴシック" charset="0"/>
              </a:rPr>
              <a:t>r</a:t>
            </a:r>
            <a:r>
              <a:rPr lang="en-US" sz="5000" i="1" baseline="-25000" dirty="0" err="1">
                <a:latin typeface="Times New Roman" charset="0"/>
                <a:ea typeface="ＭＳ Ｐゴシック" charset="0"/>
                <a:cs typeface="ＭＳ Ｐゴシック" charset="0"/>
              </a:rPr>
              <a:t>o</a:t>
            </a:r>
            <a:r>
              <a:rPr lang="en-US" sz="5000" dirty="0">
                <a:latin typeface="Times New Roman" charset="0"/>
                <a:ea typeface="ＭＳ Ｐゴシック" charset="0"/>
                <a:cs typeface="ＭＳ Ｐゴシック" charset="0"/>
              </a:rPr>
              <a:t> .</a:t>
            </a:r>
          </a:p>
        </p:txBody>
      </p:sp>
      <p:graphicFrame>
        <p:nvGraphicFramePr>
          <p:cNvPr id="11" name="Object 10"/>
          <p:cNvGraphicFramePr>
            <a:graphicFrameLocks noChangeAspect="1"/>
          </p:cNvGraphicFramePr>
          <p:nvPr>
            <p:extLst>
              <p:ext uri="{D42A27DB-BD31-4B8C-83A1-F6EECF244321}">
                <p14:modId xmlns:p14="http://schemas.microsoft.com/office/powerpoint/2010/main" val="515891745"/>
              </p:ext>
            </p:extLst>
          </p:nvPr>
        </p:nvGraphicFramePr>
        <p:xfrm>
          <a:off x="5164843" y="2472534"/>
          <a:ext cx="784225" cy="298113"/>
        </p:xfrm>
        <a:graphic>
          <a:graphicData uri="http://schemas.openxmlformats.org/presentationml/2006/ole">
            <mc:AlternateContent xmlns:mc="http://schemas.openxmlformats.org/markup-compatibility/2006">
              <mc:Choice xmlns:v="urn:schemas-microsoft-com:vml" Requires="v">
                <p:oleObj spid="_x0000_s395843" name="Equation" r:id="rId8" imgW="533400" imgH="203200" progId="Equation.DSMT4">
                  <p:embed/>
                </p:oleObj>
              </mc:Choice>
              <mc:Fallback>
                <p:oleObj name="Equation" r:id="rId8" imgW="533400" imgH="203200" progId="Equation.DSMT4">
                  <p:embed/>
                  <p:pic>
                    <p:nvPicPr>
                      <p:cNvPr id="0" name=""/>
                      <p:cNvPicPr/>
                      <p:nvPr/>
                    </p:nvPicPr>
                    <p:blipFill>
                      <a:blip r:embed="rId9"/>
                      <a:stretch>
                        <a:fillRect/>
                      </a:stretch>
                    </p:blipFill>
                    <p:spPr>
                      <a:xfrm>
                        <a:off x="5164843" y="2472534"/>
                        <a:ext cx="784225" cy="298113"/>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383146798"/>
              </p:ext>
            </p:extLst>
          </p:nvPr>
        </p:nvGraphicFramePr>
        <p:xfrm>
          <a:off x="4762500" y="3540125"/>
          <a:ext cx="4132263" cy="1777005"/>
        </p:xfrm>
        <a:graphic>
          <a:graphicData uri="http://schemas.openxmlformats.org/presentationml/2006/ole">
            <mc:AlternateContent xmlns:mc="http://schemas.openxmlformats.org/markup-compatibility/2006">
              <mc:Choice xmlns:v="urn:schemas-microsoft-com:vml" Requires="v">
                <p:oleObj spid="_x0000_s395844" name="Equation" r:id="rId10" imgW="2857500" imgH="1231900" progId="Equation.DSMT4">
                  <p:embed/>
                </p:oleObj>
              </mc:Choice>
              <mc:Fallback>
                <p:oleObj name="Equation" r:id="rId10" imgW="2857500" imgH="1231900" progId="Equation.DSMT4">
                  <p:embed/>
                  <p:pic>
                    <p:nvPicPr>
                      <p:cNvPr id="0" name=""/>
                      <p:cNvPicPr/>
                      <p:nvPr/>
                    </p:nvPicPr>
                    <p:blipFill>
                      <a:blip r:embed="rId11"/>
                      <a:stretch>
                        <a:fillRect/>
                      </a:stretch>
                    </p:blipFill>
                    <p:spPr>
                      <a:xfrm>
                        <a:off x="4762500" y="3540125"/>
                        <a:ext cx="4132263" cy="1777005"/>
                      </a:xfrm>
                      <a:prstGeom prst="rect">
                        <a:avLst/>
                      </a:prstGeom>
                    </p:spPr>
                  </p:pic>
                </p:oleObj>
              </mc:Fallback>
            </mc:AlternateContent>
          </a:graphicData>
        </a:graphic>
      </p:graphicFrame>
      <p:cxnSp>
        <p:nvCxnSpPr>
          <p:cNvPr id="3" name="Straight Connector 2"/>
          <p:cNvCxnSpPr/>
          <p:nvPr/>
        </p:nvCxnSpPr>
        <p:spPr>
          <a:xfrm flipV="1">
            <a:off x="4978400" y="2197100"/>
            <a:ext cx="0" cy="762000"/>
          </a:xfrm>
          <a:prstGeom prst="line">
            <a:avLst/>
          </a:prstGeom>
          <a:ln w="19050"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V="1">
            <a:off x="5473700" y="2472534"/>
            <a:ext cx="0" cy="613566"/>
          </a:xfrm>
          <a:prstGeom prst="line">
            <a:avLst/>
          </a:prstGeom>
          <a:ln w="190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18" name="Object 17"/>
          <p:cNvGraphicFramePr>
            <a:graphicFrameLocks noChangeAspect="1"/>
          </p:cNvGraphicFramePr>
          <p:nvPr>
            <p:extLst>
              <p:ext uri="{D42A27DB-BD31-4B8C-83A1-F6EECF244321}">
                <p14:modId xmlns:p14="http://schemas.microsoft.com/office/powerpoint/2010/main" val="1854648888"/>
              </p:ext>
            </p:extLst>
          </p:nvPr>
        </p:nvGraphicFramePr>
        <p:xfrm>
          <a:off x="4568427" y="1937546"/>
          <a:ext cx="743745" cy="259554"/>
        </p:xfrm>
        <a:graphic>
          <a:graphicData uri="http://schemas.openxmlformats.org/presentationml/2006/ole">
            <mc:AlternateContent xmlns:mc="http://schemas.openxmlformats.org/markup-compatibility/2006">
              <mc:Choice xmlns:v="urn:schemas-microsoft-com:vml" Requires="v">
                <p:oleObj spid="_x0000_s395845" name="Equation" r:id="rId12" imgW="584200" imgH="203200" progId="Equation.DSMT4">
                  <p:embed/>
                </p:oleObj>
              </mc:Choice>
              <mc:Fallback>
                <p:oleObj name="Equation" r:id="rId12" imgW="584200" imgH="203200" progId="Equation.DSMT4">
                  <p:embed/>
                  <p:pic>
                    <p:nvPicPr>
                      <p:cNvPr id="0" name=""/>
                      <p:cNvPicPr/>
                      <p:nvPr/>
                    </p:nvPicPr>
                    <p:blipFill>
                      <a:blip r:embed="rId13"/>
                      <a:stretch>
                        <a:fillRect/>
                      </a:stretch>
                    </p:blipFill>
                    <p:spPr>
                      <a:xfrm>
                        <a:off x="4568427" y="1937546"/>
                        <a:ext cx="743745" cy="259554"/>
                      </a:xfrm>
                      <a:prstGeom prst="rect">
                        <a:avLst/>
                      </a:prstGeom>
                    </p:spPr>
                  </p:pic>
                </p:oleObj>
              </mc:Fallback>
            </mc:AlternateContent>
          </a:graphicData>
        </a:graphic>
      </p:graphicFrame>
      <p:sp>
        <p:nvSpPr>
          <p:cNvPr id="17" name="Freeform 16"/>
          <p:cNvSpPr/>
          <p:nvPr/>
        </p:nvSpPr>
        <p:spPr>
          <a:xfrm>
            <a:off x="5126743" y="1752600"/>
            <a:ext cx="1609744" cy="2120900"/>
          </a:xfrm>
          <a:custGeom>
            <a:avLst/>
            <a:gdLst>
              <a:gd name="connsiteX0" fmla="*/ 740657 w 1609744"/>
              <a:gd name="connsiteY0" fmla="*/ 0 h 2120900"/>
              <a:gd name="connsiteX1" fmla="*/ 1248657 w 1609744"/>
              <a:gd name="connsiteY1" fmla="*/ 76200 h 2120900"/>
              <a:gd name="connsiteX2" fmla="*/ 1566157 w 1609744"/>
              <a:gd name="connsiteY2" fmla="*/ 444500 h 2120900"/>
              <a:gd name="connsiteX3" fmla="*/ 1604257 w 1609744"/>
              <a:gd name="connsiteY3" fmla="*/ 1181100 h 2120900"/>
              <a:gd name="connsiteX4" fmla="*/ 1540757 w 1609744"/>
              <a:gd name="connsiteY4" fmla="*/ 1651000 h 2120900"/>
              <a:gd name="connsiteX5" fmla="*/ 1210557 w 1609744"/>
              <a:gd name="connsiteY5" fmla="*/ 1739900 h 2120900"/>
              <a:gd name="connsiteX6" fmla="*/ 270757 w 1609744"/>
              <a:gd name="connsiteY6" fmla="*/ 1727200 h 2120900"/>
              <a:gd name="connsiteX7" fmla="*/ 29457 w 1609744"/>
              <a:gd name="connsiteY7" fmla="*/ 1879600 h 2120900"/>
              <a:gd name="connsiteX8" fmla="*/ 4057 w 1609744"/>
              <a:gd name="connsiteY8" fmla="*/ 2120900 h 212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9744" h="2120900">
                <a:moveTo>
                  <a:pt x="740657" y="0"/>
                </a:moveTo>
                <a:cubicBezTo>
                  <a:pt x="925865" y="1058"/>
                  <a:pt x="1111074" y="2117"/>
                  <a:pt x="1248657" y="76200"/>
                </a:cubicBezTo>
                <a:cubicBezTo>
                  <a:pt x="1386240" y="150283"/>
                  <a:pt x="1506890" y="260350"/>
                  <a:pt x="1566157" y="444500"/>
                </a:cubicBezTo>
                <a:cubicBezTo>
                  <a:pt x="1625424" y="628650"/>
                  <a:pt x="1608490" y="980017"/>
                  <a:pt x="1604257" y="1181100"/>
                </a:cubicBezTo>
                <a:cubicBezTo>
                  <a:pt x="1600024" y="1382183"/>
                  <a:pt x="1606374" y="1557867"/>
                  <a:pt x="1540757" y="1651000"/>
                </a:cubicBezTo>
                <a:cubicBezTo>
                  <a:pt x="1475140" y="1744133"/>
                  <a:pt x="1422224" y="1727200"/>
                  <a:pt x="1210557" y="1739900"/>
                </a:cubicBezTo>
                <a:cubicBezTo>
                  <a:pt x="998890" y="1752600"/>
                  <a:pt x="467607" y="1703917"/>
                  <a:pt x="270757" y="1727200"/>
                </a:cubicBezTo>
                <a:cubicBezTo>
                  <a:pt x="73907" y="1750483"/>
                  <a:pt x="73907" y="1813983"/>
                  <a:pt x="29457" y="1879600"/>
                </a:cubicBezTo>
                <a:cubicBezTo>
                  <a:pt x="-14993" y="1945217"/>
                  <a:pt x="4057" y="2120900"/>
                  <a:pt x="4057" y="2120900"/>
                </a:cubicBezTo>
              </a:path>
            </a:pathLst>
          </a:custGeom>
          <a:ln w="9525" cmpd="sng">
            <a:solidFill>
              <a:srgbClr val="0000FF"/>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Rectangle 19"/>
          <p:cNvSpPr/>
          <p:nvPr/>
        </p:nvSpPr>
        <p:spPr>
          <a:xfrm>
            <a:off x="5312172" y="3124200"/>
            <a:ext cx="390128" cy="25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2720469379"/>
              </p:ext>
            </p:extLst>
          </p:nvPr>
        </p:nvGraphicFramePr>
        <p:xfrm>
          <a:off x="5237866" y="3149997"/>
          <a:ext cx="464434" cy="247253"/>
        </p:xfrm>
        <a:graphic>
          <a:graphicData uri="http://schemas.openxmlformats.org/presentationml/2006/ole">
            <mc:AlternateContent xmlns:mc="http://schemas.openxmlformats.org/markup-compatibility/2006">
              <mc:Choice xmlns:v="urn:schemas-microsoft-com:vml" Requires="v">
                <p:oleObj spid="_x0000_s395846" name="Equation" r:id="rId14" imgW="381000" imgH="203200" progId="Equation.DSMT4">
                  <p:embed/>
                </p:oleObj>
              </mc:Choice>
              <mc:Fallback>
                <p:oleObj name="Equation" r:id="rId14" imgW="381000" imgH="203200" progId="Equation.DSMT4">
                  <p:embed/>
                  <p:pic>
                    <p:nvPicPr>
                      <p:cNvPr id="0" name=""/>
                      <p:cNvPicPr/>
                      <p:nvPr/>
                    </p:nvPicPr>
                    <p:blipFill>
                      <a:blip r:embed="rId15"/>
                      <a:stretch>
                        <a:fillRect/>
                      </a:stretch>
                    </p:blipFill>
                    <p:spPr>
                      <a:xfrm>
                        <a:off x="5237866" y="3149997"/>
                        <a:ext cx="464434" cy="247253"/>
                      </a:xfrm>
                      <a:prstGeom prst="rect">
                        <a:avLst/>
                      </a:prstGeom>
                    </p:spPr>
                  </p:pic>
                </p:oleObj>
              </mc:Fallback>
            </mc:AlternateContent>
          </a:graphicData>
        </a:graphic>
      </p:graphicFrame>
      <p:sp>
        <p:nvSpPr>
          <p:cNvPr id="23" name="Rectangle 22"/>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64.)</a:t>
            </a:r>
          </a:p>
        </p:txBody>
      </p:sp>
      <p:graphicFrame>
        <p:nvGraphicFramePr>
          <p:cNvPr id="21" name="Object 20"/>
          <p:cNvGraphicFramePr>
            <a:graphicFrameLocks noChangeAspect="1"/>
          </p:cNvGraphicFramePr>
          <p:nvPr>
            <p:extLst>
              <p:ext uri="{D42A27DB-BD31-4B8C-83A1-F6EECF244321}">
                <p14:modId xmlns:p14="http://schemas.microsoft.com/office/powerpoint/2010/main" val="544228603"/>
              </p:ext>
            </p:extLst>
          </p:nvPr>
        </p:nvGraphicFramePr>
        <p:xfrm>
          <a:off x="163513" y="2358030"/>
          <a:ext cx="4344987" cy="1123950"/>
        </p:xfrm>
        <a:graphic>
          <a:graphicData uri="http://schemas.openxmlformats.org/presentationml/2006/ole">
            <mc:AlternateContent xmlns:mc="http://schemas.openxmlformats.org/markup-compatibility/2006">
              <mc:Choice xmlns:v="urn:schemas-microsoft-com:vml" Requires="v">
                <p:oleObj spid="_x0000_s395847" name="Equation" r:id="rId16" imgW="2501900" imgH="647700" progId="Equation.DSMT4">
                  <p:embed/>
                </p:oleObj>
              </mc:Choice>
              <mc:Fallback>
                <p:oleObj name="Equation" r:id="rId16" imgW="2501900" imgH="647700" progId="Equation.DSMT4">
                  <p:embed/>
                  <p:pic>
                    <p:nvPicPr>
                      <p:cNvPr id="0" name=""/>
                      <p:cNvPicPr/>
                      <p:nvPr/>
                    </p:nvPicPr>
                    <p:blipFill>
                      <a:blip r:embed="rId17"/>
                      <a:stretch>
                        <a:fillRect/>
                      </a:stretch>
                    </p:blipFill>
                    <p:spPr>
                      <a:xfrm>
                        <a:off x="163513" y="2358030"/>
                        <a:ext cx="4344987" cy="1123950"/>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476348832"/>
              </p:ext>
            </p:extLst>
          </p:nvPr>
        </p:nvGraphicFramePr>
        <p:xfrm>
          <a:off x="163513" y="3495676"/>
          <a:ext cx="3595687" cy="1477962"/>
        </p:xfrm>
        <a:graphic>
          <a:graphicData uri="http://schemas.openxmlformats.org/presentationml/2006/ole">
            <mc:AlternateContent xmlns:mc="http://schemas.openxmlformats.org/markup-compatibility/2006">
              <mc:Choice xmlns:v="urn:schemas-microsoft-com:vml" Requires="v">
                <p:oleObj spid="_x0000_s395848" name="Equation" r:id="rId18" imgW="2070100" imgH="850900" progId="Equation.DSMT4">
                  <p:embed/>
                </p:oleObj>
              </mc:Choice>
              <mc:Fallback>
                <p:oleObj name="Equation" r:id="rId18" imgW="2070100" imgH="850900" progId="Equation.DSMT4">
                  <p:embed/>
                  <p:pic>
                    <p:nvPicPr>
                      <p:cNvPr id="0" name=""/>
                      <p:cNvPicPr/>
                      <p:nvPr/>
                    </p:nvPicPr>
                    <p:blipFill>
                      <a:blip r:embed="rId19"/>
                      <a:stretch>
                        <a:fillRect/>
                      </a:stretch>
                    </p:blipFill>
                    <p:spPr>
                      <a:xfrm>
                        <a:off x="163513" y="3495676"/>
                        <a:ext cx="3595687" cy="1477962"/>
                      </a:xfrm>
                      <a:prstGeom prst="rect">
                        <a:avLst/>
                      </a:prstGeom>
                    </p:spPr>
                  </p:pic>
                </p:oleObj>
              </mc:Fallback>
            </mc:AlternateContent>
          </a:graphicData>
        </a:graphic>
      </p:graphicFrame>
    </p:spTree>
    <p:extLst>
      <p:ext uri="{BB962C8B-B14F-4D97-AF65-F5344CB8AC3E}">
        <p14:creationId xmlns:p14="http://schemas.microsoft.com/office/powerpoint/2010/main" val="201503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par>
                                <p:cTn id="13" presetID="9"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dissolv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dissolv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dissolv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46100" y="3448895"/>
            <a:ext cx="8415338" cy="369332"/>
          </a:xfrm>
          <a:prstGeom prst="rect">
            <a:avLst/>
          </a:prstGeom>
          <a:noFill/>
        </p:spPr>
        <p:txBody>
          <a:bodyPr wrap="square" rtlCol="0">
            <a:spAutoFit/>
          </a:bodyPr>
          <a:lstStyle/>
          <a:p>
            <a:r>
              <a:rPr lang="en-US" dirty="0">
                <a:latin typeface="Times New Roman"/>
                <a:cs typeface="Times New Roman"/>
              </a:rPr>
              <a:t>point or at it’s other extreme.  In other words, wherever                         . </a:t>
            </a:r>
          </a:p>
        </p:txBody>
      </p:sp>
      <p:sp>
        <p:nvSpPr>
          <p:cNvPr id="66563" name="Rectangle 4"/>
          <p:cNvSpPr>
            <a:spLocks noGrp="1" noChangeArrowheads="1"/>
          </p:cNvSpPr>
          <p:nvPr>
            <p:ph type="body" idx="1"/>
          </p:nvPr>
        </p:nvSpPr>
        <p:spPr>
          <a:xfrm>
            <a:off x="247650" y="1518496"/>
            <a:ext cx="3905250" cy="1161204"/>
          </a:xfrm>
        </p:spPr>
        <p:txBody>
          <a:bodyPr>
            <a:normAutofit fontScale="32500" lnSpcReduction="20000"/>
          </a:bodyPr>
          <a:lstStyle/>
          <a:p>
            <a:pPr marL="0" indent="4763" defTabSz="749300" eaLnBrk="1" hangingPunct="1">
              <a:lnSpc>
                <a:spcPct val="90000"/>
              </a:lnSpc>
              <a:buFontTx/>
              <a:buNone/>
            </a:pPr>
            <a:r>
              <a:rPr lang="en-US" sz="5000" dirty="0">
                <a:latin typeface="Times New Roman" charset="0"/>
                <a:ea typeface="ＭＳ Ｐゴシック" charset="0"/>
                <a:cs typeface="ＭＳ Ｐゴシック" charset="0"/>
              </a:rPr>
              <a:t>d. Write the equation or equations that could be used to determine where, if ever, the particle will again come to rest. It is not necessary to solve for this position.</a:t>
            </a:r>
          </a:p>
        </p:txBody>
      </p:sp>
      <p:graphicFrame>
        <p:nvGraphicFramePr>
          <p:cNvPr id="66562" name="Object 2"/>
          <p:cNvGraphicFramePr>
            <a:graphicFrameLocks noChangeAspect="1"/>
          </p:cNvGraphicFramePr>
          <p:nvPr>
            <p:extLst>
              <p:ext uri="{D42A27DB-BD31-4B8C-83A1-F6EECF244321}">
                <p14:modId xmlns:p14="http://schemas.microsoft.com/office/powerpoint/2010/main" val="2251888520"/>
              </p:ext>
            </p:extLst>
          </p:nvPr>
        </p:nvGraphicFramePr>
        <p:xfrm>
          <a:off x="3949700" y="914401"/>
          <a:ext cx="5056188" cy="2636094"/>
        </p:xfrm>
        <a:graphic>
          <a:graphicData uri="http://schemas.openxmlformats.org/presentationml/2006/ole">
            <mc:AlternateContent xmlns:mc="http://schemas.openxmlformats.org/markup-compatibility/2006">
              <mc:Choice xmlns:v="urn:schemas-microsoft-com:vml" Requires="v">
                <p:oleObj spid="_x0000_s470254" name="Document" r:id="rId4" imgW="4166616" imgH="2173224" progId="Word.Document.8">
                  <p:embed/>
                </p:oleObj>
              </mc:Choice>
              <mc:Fallback>
                <p:oleObj name="Document" r:id="rId4" imgW="4166616" imgH="217322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9700" y="914401"/>
                        <a:ext cx="5056188" cy="2636094"/>
                      </a:xfrm>
                      <a:prstGeom prst="rect">
                        <a:avLst/>
                      </a:prstGeom>
                      <a:noFill/>
                      <a:ln>
                        <a:noFill/>
                      </a:ln>
                      <a:effectLst/>
                    </p:spPr>
                  </p:pic>
                </p:oleObj>
              </mc:Fallback>
            </mc:AlternateContent>
          </a:graphicData>
        </a:graphic>
      </p:graphicFrame>
      <p:sp>
        <p:nvSpPr>
          <p:cNvPr id="6" name="Rectangle 2"/>
          <p:cNvSpPr>
            <a:spLocks noGrp="1" noChangeArrowheads="1"/>
          </p:cNvSpPr>
          <p:nvPr>
            <p:ph type="title"/>
          </p:nvPr>
        </p:nvSpPr>
        <p:spPr>
          <a:xfrm>
            <a:off x="0" y="104039"/>
            <a:ext cx="9144000" cy="685800"/>
          </a:xfrm>
        </p:spPr>
        <p:txBody>
          <a:bodyPr>
            <a:noAutofit/>
          </a:bodyPr>
          <a:lstStyle/>
          <a:p>
            <a:pPr eaLnBrk="1" hangingPunct="1"/>
            <a:r>
              <a:rPr lang="en-US" sz="4800" b="1" dirty="0">
                <a:solidFill>
                  <a:srgbClr val="FF0000"/>
                </a:solidFill>
                <a:latin typeface="Apple Chancery"/>
                <a:ea typeface="ＭＳ Ｐゴシック" charset="0"/>
                <a:cs typeface="Apple Chancery"/>
              </a:rPr>
              <a:t>AP Problem (</a:t>
            </a:r>
            <a:r>
              <a:rPr lang="en-US" sz="4800" b="1" dirty="0" err="1">
                <a:solidFill>
                  <a:srgbClr val="FF0000"/>
                </a:solidFill>
                <a:latin typeface="Apple Chancery"/>
                <a:ea typeface="ＭＳ Ｐゴシック" charset="0"/>
                <a:cs typeface="Apple Chancery"/>
              </a:rPr>
              <a:t>con’t</a:t>
            </a:r>
            <a:r>
              <a:rPr lang="en-US" sz="4800" b="1" dirty="0">
                <a:solidFill>
                  <a:srgbClr val="FF0000"/>
                </a:solidFill>
                <a:latin typeface="Apple Chancery"/>
                <a:ea typeface="ＭＳ Ｐゴシック" charset="0"/>
                <a:cs typeface="Apple Chancery"/>
              </a:rPr>
              <a:t>)</a:t>
            </a:r>
            <a:endParaRPr lang="en-US" sz="5400" dirty="0">
              <a:solidFill>
                <a:srgbClr val="FF0000"/>
              </a:solidFill>
              <a:latin typeface="Apple Chancery"/>
              <a:ea typeface="ＭＳ Ｐゴシック" charset="0"/>
              <a:cs typeface="Apple Chancery"/>
            </a:endParaRPr>
          </a:p>
        </p:txBody>
      </p:sp>
      <p:sp>
        <p:nvSpPr>
          <p:cNvPr id="7" name="Rectangle 4"/>
          <p:cNvSpPr txBox="1">
            <a:spLocks noChangeArrowheads="1"/>
          </p:cNvSpPr>
          <p:nvPr/>
        </p:nvSpPr>
        <p:spPr>
          <a:xfrm>
            <a:off x="292100" y="914401"/>
            <a:ext cx="3657600" cy="546100"/>
          </a:xfrm>
          <a:prstGeom prst="rect">
            <a:avLst/>
          </a:prstGeom>
        </p:spPr>
        <p:txBody>
          <a:bodyPr vert="horz" lIns="91440" tIns="45720" rIns="91440" bIns="45720" rtlCol="0">
            <a:normAutofit fontScale="4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4763" defTabSz="749300">
              <a:lnSpc>
                <a:spcPct val="90000"/>
              </a:lnSpc>
              <a:buFontTx/>
              <a:buNone/>
            </a:pPr>
            <a:r>
              <a:rPr lang="en-US" sz="4200" dirty="0">
                <a:latin typeface="Times New Roman" charset="0"/>
                <a:ea typeface="ＭＳ Ｐゴシック" charset="0"/>
                <a:cs typeface="ＭＳ Ｐゴシック" charset="0"/>
              </a:rPr>
              <a:t>The particle is released from rest at </a:t>
            </a:r>
            <a:r>
              <a:rPr lang="en-US" sz="4200" i="1" dirty="0">
                <a:latin typeface="Times New Roman" charset="0"/>
                <a:ea typeface="ＭＳ Ｐゴシック" charset="0"/>
                <a:cs typeface="ＭＳ Ｐゴシック" charset="0"/>
              </a:rPr>
              <a:t>r</a:t>
            </a:r>
            <a:r>
              <a:rPr lang="en-US" sz="4200" dirty="0">
                <a:latin typeface="Times New Roman" charset="0"/>
                <a:ea typeface="ＭＳ Ｐゴシック" charset="0"/>
                <a:cs typeface="ＭＳ Ｐゴシック" charset="0"/>
              </a:rPr>
              <a:t> = </a:t>
            </a:r>
            <a:r>
              <a:rPr lang="en-US" sz="4200" i="1" dirty="0" err="1">
                <a:latin typeface="Times New Roman" charset="0"/>
                <a:ea typeface="ＭＳ Ｐゴシック" charset="0"/>
                <a:cs typeface="ＭＳ Ｐゴシック" charset="0"/>
              </a:rPr>
              <a:t>r</a:t>
            </a:r>
            <a:r>
              <a:rPr lang="en-US" sz="4200" i="1" baseline="-25000" dirty="0" err="1">
                <a:latin typeface="Times New Roman" charset="0"/>
                <a:ea typeface="ＭＳ Ｐゴシック" charset="0"/>
                <a:cs typeface="ＭＳ Ｐゴシック" charset="0"/>
              </a:rPr>
              <a:t>o</a:t>
            </a:r>
            <a:r>
              <a:rPr lang="en-US" sz="4200" dirty="0">
                <a:latin typeface="Times New Roman" charset="0"/>
                <a:ea typeface="ＭＳ Ｐゴシック" charset="0"/>
                <a:cs typeface="ＭＳ Ｐゴシック" charset="0"/>
              </a:rPr>
              <a:t>/2.</a:t>
            </a:r>
          </a:p>
          <a:p>
            <a:pPr marL="1909763" lvl="2" indent="-457200" defTabSz="749300">
              <a:lnSpc>
                <a:spcPct val="90000"/>
              </a:lnSpc>
              <a:buFontTx/>
              <a:buNone/>
            </a:pPr>
            <a:endParaRPr lang="en-US" sz="1800" dirty="0">
              <a:latin typeface="Times New Roman" charset="0"/>
              <a:ea typeface="ＭＳ Ｐゴシック" charset="0"/>
            </a:endParaRPr>
          </a:p>
        </p:txBody>
      </p:sp>
      <p:sp>
        <p:nvSpPr>
          <p:cNvPr id="9" name="Rectangle 4"/>
          <p:cNvSpPr txBox="1">
            <a:spLocks noChangeArrowheads="1"/>
          </p:cNvSpPr>
          <p:nvPr/>
        </p:nvSpPr>
        <p:spPr>
          <a:xfrm>
            <a:off x="247650" y="4273551"/>
            <a:ext cx="8713788" cy="552449"/>
          </a:xfrm>
          <a:prstGeom prst="rect">
            <a:avLst/>
          </a:prstGeom>
        </p:spPr>
        <p:txBody>
          <a:bodyPr vert="horz" lIns="91440" tIns="45720" rIns="91440" bIns="45720" rtlCol="0">
            <a:normAutofit fontScale="40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4763" defTabSz="749300">
              <a:lnSpc>
                <a:spcPct val="90000"/>
              </a:lnSpc>
              <a:buFontTx/>
              <a:buNone/>
            </a:pPr>
            <a:r>
              <a:rPr lang="en-US" sz="5000" dirty="0">
                <a:latin typeface="Times New Roman" charset="0"/>
                <a:ea typeface="ＭＳ Ｐゴシック" charset="0"/>
                <a:cs typeface="ＭＳ Ｐゴシック" charset="0"/>
              </a:rPr>
              <a:t>e. Briefly and qualitatively describe the motion of the particle over a long period of time.</a:t>
            </a:r>
          </a:p>
          <a:p>
            <a:pPr marL="1909763" lvl="2" indent="-457200" defTabSz="749300">
              <a:lnSpc>
                <a:spcPct val="90000"/>
              </a:lnSpc>
              <a:buFontTx/>
              <a:buNone/>
            </a:pPr>
            <a:endParaRPr lang="en-US" sz="1800" dirty="0">
              <a:latin typeface="Times New Roman" charset="0"/>
              <a:ea typeface="ＭＳ Ｐゴシック" charset="0"/>
            </a:endParaRPr>
          </a:p>
        </p:txBody>
      </p:sp>
      <p:sp>
        <p:nvSpPr>
          <p:cNvPr id="2" name="TextBox 1"/>
          <p:cNvSpPr txBox="1"/>
          <p:nvPr/>
        </p:nvSpPr>
        <p:spPr>
          <a:xfrm>
            <a:off x="546100" y="2647434"/>
            <a:ext cx="3314700" cy="923330"/>
          </a:xfrm>
          <a:prstGeom prst="rect">
            <a:avLst/>
          </a:prstGeom>
          <a:noFill/>
        </p:spPr>
        <p:txBody>
          <a:bodyPr wrap="square" rtlCol="0">
            <a:spAutoFit/>
          </a:bodyPr>
          <a:lstStyle/>
          <a:p>
            <a:r>
              <a:rPr lang="en-US" dirty="0">
                <a:latin typeface="Times New Roman"/>
                <a:cs typeface="Times New Roman"/>
              </a:rPr>
              <a:t>Assuming no energy is lost in the motion, the body will come back to rest when it returns to it’s start</a:t>
            </a:r>
          </a:p>
        </p:txBody>
      </p:sp>
      <p:graphicFrame>
        <p:nvGraphicFramePr>
          <p:cNvPr id="12" name="Object 11"/>
          <p:cNvGraphicFramePr>
            <a:graphicFrameLocks noChangeAspect="1"/>
          </p:cNvGraphicFramePr>
          <p:nvPr>
            <p:extLst>
              <p:ext uri="{D42A27DB-BD31-4B8C-83A1-F6EECF244321}">
                <p14:modId xmlns:p14="http://schemas.microsoft.com/office/powerpoint/2010/main" val="659480281"/>
              </p:ext>
            </p:extLst>
          </p:nvPr>
        </p:nvGraphicFramePr>
        <p:xfrm>
          <a:off x="5741988" y="3371850"/>
          <a:ext cx="1527175" cy="571500"/>
        </p:xfrm>
        <a:graphic>
          <a:graphicData uri="http://schemas.openxmlformats.org/presentationml/2006/ole">
            <mc:AlternateContent xmlns:mc="http://schemas.openxmlformats.org/markup-compatibility/2006">
              <mc:Choice xmlns:v="urn:schemas-microsoft-com:vml" Requires="v">
                <p:oleObj spid="_x0000_s470255" name="Equation" r:id="rId6" imgW="1054100" imgH="393700" progId="Equation.DSMT4">
                  <p:embed/>
                </p:oleObj>
              </mc:Choice>
              <mc:Fallback>
                <p:oleObj name="Equation" r:id="rId6" imgW="1054100" imgH="393700" progId="Equation.DSMT4">
                  <p:embed/>
                  <p:pic>
                    <p:nvPicPr>
                      <p:cNvPr id="0" name=""/>
                      <p:cNvPicPr/>
                      <p:nvPr/>
                    </p:nvPicPr>
                    <p:blipFill>
                      <a:blip r:embed="rId7"/>
                      <a:stretch>
                        <a:fillRect/>
                      </a:stretch>
                    </p:blipFill>
                    <p:spPr>
                      <a:xfrm>
                        <a:off x="5741988" y="3371850"/>
                        <a:ext cx="1527175" cy="571500"/>
                      </a:xfrm>
                      <a:prstGeom prst="rect">
                        <a:avLst/>
                      </a:prstGeom>
                    </p:spPr>
                  </p:pic>
                </p:oleObj>
              </mc:Fallback>
            </mc:AlternateContent>
          </a:graphicData>
        </a:graphic>
      </p:graphicFrame>
      <p:sp>
        <p:nvSpPr>
          <p:cNvPr id="14" name="TextBox 13"/>
          <p:cNvSpPr txBox="1"/>
          <p:nvPr/>
        </p:nvSpPr>
        <p:spPr>
          <a:xfrm>
            <a:off x="698500" y="4844534"/>
            <a:ext cx="8039100" cy="369332"/>
          </a:xfrm>
          <a:prstGeom prst="rect">
            <a:avLst/>
          </a:prstGeom>
          <a:noFill/>
        </p:spPr>
        <p:txBody>
          <a:bodyPr wrap="square" rtlCol="0">
            <a:spAutoFit/>
          </a:bodyPr>
          <a:lstStyle/>
          <a:p>
            <a:r>
              <a:rPr lang="en-US" dirty="0">
                <a:latin typeface="Times New Roman"/>
                <a:cs typeface="Times New Roman"/>
              </a:rPr>
              <a:t>The particle will oscillate with no energy loss.</a:t>
            </a:r>
          </a:p>
        </p:txBody>
      </p:sp>
      <p:cxnSp>
        <p:nvCxnSpPr>
          <p:cNvPr id="15" name="Straight Connector 14"/>
          <p:cNvCxnSpPr/>
          <p:nvPr/>
        </p:nvCxnSpPr>
        <p:spPr>
          <a:xfrm flipV="1">
            <a:off x="4978400" y="2197100"/>
            <a:ext cx="0" cy="762000"/>
          </a:xfrm>
          <a:prstGeom prst="line">
            <a:avLst/>
          </a:prstGeom>
          <a:ln w="19050" cmpd="sng">
            <a:solidFill>
              <a:srgbClr val="0000FF"/>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4978400" y="2197100"/>
            <a:ext cx="1206500" cy="0"/>
          </a:xfrm>
          <a:prstGeom prst="line">
            <a:avLst/>
          </a:prstGeom>
          <a:ln w="190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6184900" y="2222500"/>
            <a:ext cx="0" cy="863600"/>
          </a:xfrm>
          <a:prstGeom prst="line">
            <a:avLst/>
          </a:prstGeom>
          <a:ln w="190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4978400" y="1195330"/>
            <a:ext cx="1936750" cy="646331"/>
          </a:xfrm>
          <a:prstGeom prst="rect">
            <a:avLst/>
          </a:prstGeom>
          <a:noFill/>
        </p:spPr>
        <p:txBody>
          <a:bodyPr wrap="square" rtlCol="0">
            <a:spAutoFit/>
          </a:bodyPr>
          <a:lstStyle/>
          <a:p>
            <a:r>
              <a:rPr lang="en-US" dirty="0">
                <a:latin typeface="Times New Roman"/>
                <a:cs typeface="Times New Roman"/>
              </a:rPr>
              <a:t>will oscillate </a:t>
            </a:r>
          </a:p>
          <a:p>
            <a:r>
              <a:rPr lang="en-US" dirty="0">
                <a:latin typeface="Times New Roman"/>
                <a:cs typeface="Times New Roman"/>
              </a:rPr>
              <a:t>   between</a:t>
            </a:r>
          </a:p>
        </p:txBody>
      </p:sp>
      <p:sp>
        <p:nvSpPr>
          <p:cNvPr id="3" name="Freeform 2"/>
          <p:cNvSpPr/>
          <p:nvPr/>
        </p:nvSpPr>
        <p:spPr>
          <a:xfrm>
            <a:off x="6108700" y="1675663"/>
            <a:ext cx="217634" cy="457937"/>
          </a:xfrm>
          <a:custGeom>
            <a:avLst/>
            <a:gdLst>
              <a:gd name="connsiteX0" fmla="*/ 0 w 217634"/>
              <a:gd name="connsiteY0" fmla="*/ 737 h 407137"/>
              <a:gd name="connsiteX1" fmla="*/ 215900 w 217634"/>
              <a:gd name="connsiteY1" fmla="*/ 64237 h 407137"/>
              <a:gd name="connsiteX2" fmla="*/ 101600 w 217634"/>
              <a:gd name="connsiteY2" fmla="*/ 407137 h 407137"/>
            </a:gdLst>
            <a:ahLst/>
            <a:cxnLst>
              <a:cxn ang="0">
                <a:pos x="connsiteX0" y="connsiteY0"/>
              </a:cxn>
              <a:cxn ang="0">
                <a:pos x="connsiteX1" y="connsiteY1"/>
              </a:cxn>
              <a:cxn ang="0">
                <a:pos x="connsiteX2" y="connsiteY2"/>
              </a:cxn>
            </a:cxnLst>
            <a:rect l="l" t="t" r="r" b="b"/>
            <a:pathLst>
              <a:path w="217634" h="407137">
                <a:moveTo>
                  <a:pt x="0" y="737"/>
                </a:moveTo>
                <a:cubicBezTo>
                  <a:pt x="99483" y="-1380"/>
                  <a:pt x="198967" y="-3496"/>
                  <a:pt x="215900" y="64237"/>
                </a:cubicBezTo>
                <a:cubicBezTo>
                  <a:pt x="232833" y="131970"/>
                  <a:pt x="120650" y="352104"/>
                  <a:pt x="101600" y="407137"/>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Freeform 3"/>
          <p:cNvSpPr/>
          <p:nvPr/>
        </p:nvSpPr>
        <p:spPr>
          <a:xfrm>
            <a:off x="5035550" y="1676400"/>
            <a:ext cx="1131982" cy="457200"/>
          </a:xfrm>
          <a:custGeom>
            <a:avLst/>
            <a:gdLst>
              <a:gd name="connsiteX0" fmla="*/ 1066800 w 1074832"/>
              <a:gd name="connsiteY0" fmla="*/ 0 h 457200"/>
              <a:gd name="connsiteX1" fmla="*/ 977900 w 1074832"/>
              <a:gd name="connsiteY1" fmla="*/ 228600 h 457200"/>
              <a:gd name="connsiteX2" fmla="*/ 381000 w 1074832"/>
              <a:gd name="connsiteY2" fmla="*/ 266700 h 457200"/>
              <a:gd name="connsiteX3" fmla="*/ 0 w 1074832"/>
              <a:gd name="connsiteY3" fmla="*/ 457200 h 457200"/>
            </a:gdLst>
            <a:ahLst/>
            <a:cxnLst>
              <a:cxn ang="0">
                <a:pos x="connsiteX0" y="connsiteY0"/>
              </a:cxn>
              <a:cxn ang="0">
                <a:pos x="connsiteX1" y="connsiteY1"/>
              </a:cxn>
              <a:cxn ang="0">
                <a:pos x="connsiteX2" y="connsiteY2"/>
              </a:cxn>
              <a:cxn ang="0">
                <a:pos x="connsiteX3" y="connsiteY3"/>
              </a:cxn>
            </a:cxnLst>
            <a:rect l="l" t="t" r="r" b="b"/>
            <a:pathLst>
              <a:path w="1074832" h="457200">
                <a:moveTo>
                  <a:pt x="1066800" y="0"/>
                </a:moveTo>
                <a:cubicBezTo>
                  <a:pt x="1079500" y="92075"/>
                  <a:pt x="1092200" y="184150"/>
                  <a:pt x="977900" y="228600"/>
                </a:cubicBezTo>
                <a:cubicBezTo>
                  <a:pt x="863600" y="273050"/>
                  <a:pt x="543983" y="228600"/>
                  <a:pt x="381000" y="266700"/>
                </a:cubicBezTo>
                <a:cubicBezTo>
                  <a:pt x="218017" y="304800"/>
                  <a:pt x="0" y="457200"/>
                  <a:pt x="0" y="457200"/>
                </a:cubicBezTo>
              </a:path>
            </a:pathLst>
          </a:cu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8" name="Straight Connector 7"/>
          <p:cNvCxnSpPr>
            <a:stCxn id="3" idx="2"/>
          </p:cNvCxnSpPr>
          <p:nvPr/>
        </p:nvCxnSpPr>
        <p:spPr>
          <a:xfrm flipV="1">
            <a:off x="6210300" y="2009775"/>
            <a:ext cx="116034" cy="123825"/>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V="1">
            <a:off x="6210300" y="1965325"/>
            <a:ext cx="0" cy="174626"/>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nvGrpSpPr>
          <p:cNvPr id="19" name="Group 18"/>
          <p:cNvGrpSpPr/>
          <p:nvPr/>
        </p:nvGrpSpPr>
        <p:grpSpPr>
          <a:xfrm rot="2418187">
            <a:off x="5076825" y="2019300"/>
            <a:ext cx="116034" cy="174626"/>
            <a:chOff x="5035550" y="1965325"/>
            <a:chExt cx="116034" cy="174626"/>
          </a:xfrm>
        </p:grpSpPr>
        <p:cxnSp>
          <p:nvCxnSpPr>
            <p:cNvPr id="22" name="Straight Connector 21"/>
            <p:cNvCxnSpPr/>
            <p:nvPr/>
          </p:nvCxnSpPr>
          <p:spPr>
            <a:xfrm flipV="1">
              <a:off x="5035550" y="2009775"/>
              <a:ext cx="116034" cy="123825"/>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V="1">
              <a:off x="5035550" y="1965325"/>
              <a:ext cx="0" cy="174626"/>
            </a:xfrm>
            <a:prstGeom prst="line">
              <a:avLst/>
            </a:prstGeom>
            <a:ln w="12700" cmpd="sng">
              <a:solidFill>
                <a:srgbClr val="0000FF"/>
              </a:solidFill>
            </a:ln>
            <a:effectLst/>
          </p:spPr>
          <p:style>
            <a:lnRef idx="2">
              <a:schemeClr val="accent1"/>
            </a:lnRef>
            <a:fillRef idx="0">
              <a:schemeClr val="accent1"/>
            </a:fillRef>
            <a:effectRef idx="1">
              <a:schemeClr val="accent1"/>
            </a:effectRef>
            <a:fontRef idx="minor">
              <a:schemeClr val="tx1"/>
            </a:fontRef>
          </p:style>
        </p:cxnSp>
      </p:grpSp>
      <p:cxnSp>
        <p:nvCxnSpPr>
          <p:cNvPr id="26" name="Straight Connector 25"/>
          <p:cNvCxnSpPr/>
          <p:nvPr/>
        </p:nvCxnSpPr>
        <p:spPr>
          <a:xfrm flipH="1">
            <a:off x="4508500" y="2197100"/>
            <a:ext cx="495300" cy="0"/>
          </a:xfrm>
          <a:prstGeom prst="line">
            <a:avLst/>
          </a:prstGeom>
          <a:ln w="19050" cmpd="sng">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graphicFrame>
        <p:nvGraphicFramePr>
          <p:cNvPr id="28" name="Object 27"/>
          <p:cNvGraphicFramePr>
            <a:graphicFrameLocks noChangeAspect="1"/>
          </p:cNvGraphicFramePr>
          <p:nvPr>
            <p:extLst>
              <p:ext uri="{D42A27DB-BD31-4B8C-83A1-F6EECF244321}">
                <p14:modId xmlns:p14="http://schemas.microsoft.com/office/powerpoint/2010/main" val="3254657875"/>
              </p:ext>
            </p:extLst>
          </p:nvPr>
        </p:nvGraphicFramePr>
        <p:xfrm>
          <a:off x="3949700" y="1969488"/>
          <a:ext cx="538163" cy="418111"/>
        </p:xfrm>
        <a:graphic>
          <a:graphicData uri="http://schemas.openxmlformats.org/presentationml/2006/ole">
            <mc:AlternateContent xmlns:mc="http://schemas.openxmlformats.org/markup-compatibility/2006">
              <mc:Choice xmlns:v="urn:schemas-microsoft-com:vml" Requires="v">
                <p:oleObj spid="_x0000_s470256" name="Equation" r:id="rId8" imgW="508000" imgH="393700" progId="Equation.DSMT4">
                  <p:embed/>
                </p:oleObj>
              </mc:Choice>
              <mc:Fallback>
                <p:oleObj name="Equation" r:id="rId8" imgW="508000" imgH="393700" progId="Equation.DSMT4">
                  <p:embed/>
                  <p:pic>
                    <p:nvPicPr>
                      <p:cNvPr id="0" name=""/>
                      <p:cNvPicPr/>
                      <p:nvPr/>
                    </p:nvPicPr>
                    <p:blipFill>
                      <a:blip r:embed="rId9"/>
                      <a:stretch>
                        <a:fillRect/>
                      </a:stretch>
                    </p:blipFill>
                    <p:spPr>
                      <a:xfrm>
                        <a:off x="3949700" y="1969488"/>
                        <a:ext cx="538163" cy="418111"/>
                      </a:xfrm>
                      <a:prstGeom prst="rect">
                        <a:avLst/>
                      </a:prstGeom>
                    </p:spPr>
                  </p:pic>
                </p:oleObj>
              </mc:Fallback>
            </mc:AlternateContent>
          </a:graphicData>
        </a:graphic>
      </p:graphicFrame>
      <p:sp>
        <p:nvSpPr>
          <p:cNvPr id="29" name="Rectangle 28"/>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65.)</a:t>
            </a:r>
          </a:p>
        </p:txBody>
      </p:sp>
    </p:spTree>
    <p:extLst>
      <p:ext uri="{BB962C8B-B14F-4D97-AF65-F5344CB8AC3E}">
        <p14:creationId xmlns:p14="http://schemas.microsoft.com/office/powerpoint/2010/main" val="286283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dissolve">
                                      <p:cBhvr>
                                        <p:cTn id="7" dur="500"/>
                                        <p:tgtEl>
                                          <p:spTgt spid="28"/>
                                        </p:tgtEl>
                                      </p:cBhvr>
                                    </p:animEffect>
                                  </p:childTnLst>
                                </p:cTn>
                              </p:par>
                              <p:par>
                                <p:cTn id="8" presetID="9"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dissolve">
                                      <p:cBhvr>
                                        <p:cTn id="10" dur="500"/>
                                        <p:tgtEl>
                                          <p:spTgt spid="26"/>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dissolve">
                                      <p:cBhvr>
                                        <p:cTn id="24" dur="500"/>
                                        <p:tgtEl>
                                          <p:spTgt spid="2"/>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par>
                                <p:cTn id="36" presetID="9"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dissolve">
                                      <p:cBhvr>
                                        <p:cTn id="38" dur="500"/>
                                        <p:tgtEl>
                                          <p:spTgt spid="20"/>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dissolve">
                                      <p:cBhvr>
                                        <p:cTn id="41" dur="500"/>
                                        <p:tgtEl>
                                          <p:spTgt spid="3"/>
                                        </p:tgtEl>
                                      </p:cBhvr>
                                    </p:animEffect>
                                  </p:childTnLst>
                                </p:cTn>
                              </p:par>
                              <p:par>
                                <p:cTn id="42" presetID="9" presetClass="entr" presetSubtype="0"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dissolve">
                                      <p:cBhvr>
                                        <p:cTn id="44" dur="500"/>
                                        <p:tgtEl>
                                          <p:spTgt spid="19"/>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dissolve">
                                      <p:cBhvr>
                                        <p:cTn id="47" dur="500"/>
                                        <p:tgtEl>
                                          <p:spTgt spid="4"/>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dissolve">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dissolve">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dissolv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2" grpId="0"/>
      <p:bldP spid="14" grpId="0"/>
      <p:bldP spid="18" grpId="0"/>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4956" y="854499"/>
            <a:ext cx="8754744" cy="830997"/>
          </a:xfrm>
          <a:prstGeom prst="rect">
            <a:avLst/>
          </a:prstGeom>
          <a:noFill/>
        </p:spPr>
        <p:txBody>
          <a:bodyPr wrap="square" rtlCol="0">
            <a:spAutoFit/>
          </a:bodyPr>
          <a:lstStyle/>
          <a:p>
            <a:r>
              <a:rPr lang="en-US" sz="2800" dirty="0">
                <a:solidFill>
                  <a:srgbClr val="FF0000"/>
                </a:solidFill>
                <a:latin typeface="Apple Chancery"/>
                <a:cs typeface="Apple Chancery"/>
              </a:rPr>
              <a:t>So what does govern </a:t>
            </a:r>
            <a:r>
              <a:rPr lang="en-US" sz="2000" dirty="0">
                <a:solidFill>
                  <a:srgbClr val="000000"/>
                </a:solidFill>
                <a:latin typeface="Times New Roman"/>
                <a:cs typeface="Times New Roman"/>
              </a:rPr>
              <a:t>the </a:t>
            </a:r>
            <a:r>
              <a:rPr lang="en-US" sz="2000" i="1" dirty="0">
                <a:solidFill>
                  <a:srgbClr val="0000FF"/>
                </a:solidFill>
                <a:latin typeface="Times New Roman"/>
                <a:cs typeface="Times New Roman"/>
              </a:rPr>
              <a:t>velocity change </a:t>
            </a:r>
            <a:r>
              <a:rPr lang="en-US" sz="2000" dirty="0">
                <a:solidFill>
                  <a:srgbClr val="000000"/>
                </a:solidFill>
                <a:latin typeface="Times New Roman"/>
                <a:cs typeface="Times New Roman"/>
              </a:rPr>
              <a:t>a body experiences under the influence of a force at low velocities?  The two parameters that will matter are:  </a:t>
            </a:r>
            <a:endParaRPr lang="en-US" sz="2400" dirty="0">
              <a:latin typeface="Apple Chancery"/>
              <a:cs typeface="Apple Chancery"/>
            </a:endParaRPr>
          </a:p>
        </p:txBody>
      </p:sp>
      <p:sp>
        <p:nvSpPr>
          <p:cNvPr id="8" name="TextBox 7"/>
          <p:cNvSpPr txBox="1"/>
          <p:nvPr/>
        </p:nvSpPr>
        <p:spPr>
          <a:xfrm>
            <a:off x="0" y="94301"/>
            <a:ext cx="9144000" cy="830997"/>
          </a:xfrm>
          <a:prstGeom prst="rect">
            <a:avLst/>
          </a:prstGeom>
          <a:noFill/>
        </p:spPr>
        <p:txBody>
          <a:bodyPr wrap="square" rtlCol="0">
            <a:spAutoFit/>
          </a:bodyPr>
          <a:lstStyle/>
          <a:p>
            <a:pPr algn="ctr"/>
            <a:r>
              <a:rPr lang="en-US" sz="4800" dirty="0">
                <a:solidFill>
                  <a:srgbClr val="FF0000"/>
                </a:solidFill>
                <a:latin typeface="Apple Chancery"/>
                <a:cs typeface="Apple Chancery"/>
              </a:rPr>
              <a:t>Work</a:t>
            </a:r>
            <a:endParaRPr lang="en-US" sz="3600" dirty="0">
              <a:solidFill>
                <a:srgbClr val="FF0000"/>
              </a:solidFill>
              <a:latin typeface="Apple Chancery"/>
              <a:cs typeface="Apple Chancery"/>
            </a:endParaRPr>
          </a:p>
        </p:txBody>
      </p: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7.)</a:t>
            </a:r>
          </a:p>
        </p:txBody>
      </p:sp>
      <p:sp>
        <p:nvSpPr>
          <p:cNvPr id="9" name="TextBox 8"/>
          <p:cNvSpPr txBox="1"/>
          <p:nvPr/>
        </p:nvSpPr>
        <p:spPr>
          <a:xfrm>
            <a:off x="732156" y="1703597"/>
            <a:ext cx="8170543" cy="707886"/>
          </a:xfrm>
          <a:prstGeom prst="rect">
            <a:avLst/>
          </a:prstGeom>
          <a:noFill/>
        </p:spPr>
        <p:txBody>
          <a:bodyPr wrap="square" rtlCol="0">
            <a:spAutoFit/>
          </a:bodyPr>
          <a:lstStyle/>
          <a:p>
            <a:r>
              <a:rPr lang="en-US" sz="2000" dirty="0">
                <a:solidFill>
                  <a:srgbClr val="0000FF"/>
                </a:solidFill>
                <a:latin typeface="Apple Chancery"/>
                <a:cs typeface="Apple Chancery"/>
              </a:rPr>
              <a:t>The magnitude of the force </a:t>
            </a:r>
            <a:r>
              <a:rPr lang="en-US" sz="2000" dirty="0">
                <a:solidFill>
                  <a:srgbClr val="000000"/>
                </a:solidFill>
                <a:latin typeface="Times New Roman"/>
                <a:cs typeface="Times New Roman"/>
              </a:rPr>
              <a:t>(the bigger the force, the larger the velocity change will likely be); and</a:t>
            </a:r>
            <a:endParaRPr lang="en-US" sz="2400" dirty="0">
              <a:latin typeface="Apple Chancery"/>
              <a:cs typeface="Apple Chancery"/>
            </a:endParaRPr>
          </a:p>
        </p:txBody>
      </p:sp>
      <p:sp>
        <p:nvSpPr>
          <p:cNvPr id="11" name="TextBox 10"/>
          <p:cNvSpPr txBox="1"/>
          <p:nvPr/>
        </p:nvSpPr>
        <p:spPr>
          <a:xfrm>
            <a:off x="274956" y="5720715"/>
            <a:ext cx="8627744" cy="830997"/>
          </a:xfrm>
          <a:prstGeom prst="rect">
            <a:avLst/>
          </a:prstGeom>
          <a:noFill/>
        </p:spPr>
        <p:txBody>
          <a:bodyPr wrap="square" rtlCol="0">
            <a:spAutoFit/>
          </a:bodyPr>
          <a:lstStyle/>
          <a:p>
            <a:r>
              <a:rPr lang="en-US" sz="2800" dirty="0">
                <a:solidFill>
                  <a:srgbClr val="FF0000"/>
                </a:solidFill>
                <a:latin typeface="Apple Chancery"/>
                <a:cs typeface="Apple Chancery"/>
              </a:rPr>
              <a:t>NO!!! This force </a:t>
            </a:r>
            <a:r>
              <a:rPr lang="en-US" sz="2000" dirty="0">
                <a:solidFill>
                  <a:srgbClr val="000000"/>
                </a:solidFill>
                <a:latin typeface="Times New Roman"/>
                <a:cs typeface="Times New Roman"/>
              </a:rPr>
              <a:t>will generate </a:t>
            </a:r>
            <a:r>
              <a:rPr lang="en-US" sz="2000" i="1" dirty="0">
                <a:solidFill>
                  <a:srgbClr val="0000FF"/>
                </a:solidFill>
                <a:latin typeface="Times New Roman"/>
                <a:cs typeface="Times New Roman"/>
              </a:rPr>
              <a:t>NO VELOCITY CHANGE </a:t>
            </a:r>
            <a:r>
              <a:rPr lang="en-US" sz="2000" dirty="0">
                <a:solidFill>
                  <a:srgbClr val="000000"/>
                </a:solidFill>
                <a:latin typeface="Times New Roman"/>
                <a:cs typeface="Times New Roman"/>
              </a:rPr>
              <a:t>. . . yet there’s a force and displacement involved . . . so what’s the deal?</a:t>
            </a:r>
            <a:endParaRPr lang="en-US" sz="2400" dirty="0">
              <a:latin typeface="Apple Chancery"/>
              <a:cs typeface="Apple Chancery"/>
            </a:endParaRPr>
          </a:p>
        </p:txBody>
      </p:sp>
      <p:sp>
        <p:nvSpPr>
          <p:cNvPr id="12" name="TextBox 11"/>
          <p:cNvSpPr txBox="1"/>
          <p:nvPr/>
        </p:nvSpPr>
        <p:spPr>
          <a:xfrm>
            <a:off x="732156" y="2383107"/>
            <a:ext cx="8170543" cy="707886"/>
          </a:xfrm>
          <a:prstGeom prst="rect">
            <a:avLst/>
          </a:prstGeom>
          <a:noFill/>
        </p:spPr>
        <p:txBody>
          <a:bodyPr wrap="square" rtlCol="0">
            <a:spAutoFit/>
          </a:bodyPr>
          <a:lstStyle/>
          <a:p>
            <a:r>
              <a:rPr lang="en-US" sz="2000" dirty="0">
                <a:solidFill>
                  <a:srgbClr val="0000FF"/>
                </a:solidFill>
                <a:latin typeface="Apple Chancery"/>
                <a:cs typeface="Apple Chancery"/>
              </a:rPr>
              <a:t>The distance over which the force acts </a:t>
            </a:r>
            <a:r>
              <a:rPr lang="en-US" sz="2000" dirty="0">
                <a:solidFill>
                  <a:srgbClr val="000000"/>
                </a:solidFill>
                <a:latin typeface="Times New Roman"/>
                <a:cs typeface="Times New Roman"/>
              </a:rPr>
              <a:t>(the farther the force acts, the more the body will pick up speed);</a:t>
            </a:r>
            <a:endParaRPr lang="en-US" sz="2400" dirty="0">
              <a:latin typeface="Apple Chancery"/>
              <a:cs typeface="Apple Chancery"/>
            </a:endParaRPr>
          </a:p>
        </p:txBody>
      </p:sp>
      <p:sp>
        <p:nvSpPr>
          <p:cNvPr id="38" name="TextBox 37"/>
          <p:cNvSpPr txBox="1"/>
          <p:nvPr/>
        </p:nvSpPr>
        <p:spPr>
          <a:xfrm>
            <a:off x="274956" y="3197965"/>
            <a:ext cx="8526143" cy="1138773"/>
          </a:xfrm>
          <a:prstGeom prst="rect">
            <a:avLst/>
          </a:prstGeom>
          <a:noFill/>
        </p:spPr>
        <p:txBody>
          <a:bodyPr wrap="square" rtlCol="0">
            <a:spAutoFit/>
          </a:bodyPr>
          <a:lstStyle/>
          <a:p>
            <a:r>
              <a:rPr lang="en-US" sz="2800" dirty="0">
                <a:solidFill>
                  <a:srgbClr val="FF0000"/>
                </a:solidFill>
                <a:latin typeface="Apple Chancery"/>
                <a:cs typeface="Apple Chancery"/>
              </a:rPr>
              <a:t>There is a problem </a:t>
            </a:r>
            <a:r>
              <a:rPr lang="en-US" sz="2000" dirty="0">
                <a:solidFill>
                  <a:srgbClr val="000000"/>
                </a:solidFill>
                <a:latin typeface="Times New Roman"/>
                <a:cs typeface="Times New Roman"/>
              </a:rPr>
              <a:t>with this as stated, though.  Consider the following force and displacement . . . will F be changing that body’s velocity as it moves across the table?</a:t>
            </a:r>
            <a:endParaRPr lang="en-US" sz="2400" dirty="0">
              <a:latin typeface="Apple Chancery"/>
              <a:cs typeface="Apple Chancery"/>
            </a:endParaRPr>
          </a:p>
        </p:txBody>
      </p:sp>
      <p:sp>
        <p:nvSpPr>
          <p:cNvPr id="30" name="Rectangle 29"/>
          <p:cNvSpPr/>
          <p:nvPr/>
        </p:nvSpPr>
        <p:spPr>
          <a:xfrm>
            <a:off x="2301875" y="531245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771775" y="4742618"/>
            <a:ext cx="635000" cy="569837"/>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3063875" y="4079762"/>
            <a:ext cx="0" cy="662856"/>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941706811"/>
              </p:ext>
            </p:extLst>
          </p:nvPr>
        </p:nvGraphicFramePr>
        <p:xfrm>
          <a:off x="3181350" y="4247242"/>
          <a:ext cx="225425" cy="246063"/>
        </p:xfrm>
        <a:graphic>
          <a:graphicData uri="http://schemas.openxmlformats.org/presentationml/2006/ole">
            <mc:AlternateContent xmlns:mc="http://schemas.openxmlformats.org/markup-compatibility/2006">
              <mc:Choice xmlns:v="urn:schemas-microsoft-com:vml" Requires="v">
                <p:oleObj spid="_x0000_s121386"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3181350" y="4247242"/>
                        <a:ext cx="225425" cy="246063"/>
                      </a:xfrm>
                      <a:prstGeom prst="rect">
                        <a:avLst/>
                      </a:prstGeom>
                    </p:spPr>
                  </p:pic>
                </p:oleObj>
              </mc:Fallback>
            </mc:AlternateContent>
          </a:graphicData>
        </a:graphic>
      </p:graphicFrame>
      <p:cxnSp>
        <p:nvCxnSpPr>
          <p:cNvPr id="5" name="Straight Arrow Connector 4"/>
          <p:cNvCxnSpPr/>
          <p:nvPr/>
        </p:nvCxnSpPr>
        <p:spPr>
          <a:xfrm>
            <a:off x="3063875" y="5664200"/>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051300" y="56388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2045831644"/>
              </p:ext>
            </p:extLst>
          </p:nvPr>
        </p:nvGraphicFramePr>
        <p:xfrm>
          <a:off x="4216400" y="5507038"/>
          <a:ext cx="204788" cy="265112"/>
        </p:xfrm>
        <a:graphic>
          <a:graphicData uri="http://schemas.openxmlformats.org/presentationml/2006/ole">
            <mc:AlternateContent xmlns:mc="http://schemas.openxmlformats.org/markup-compatibility/2006">
              <mc:Choice xmlns:v="urn:schemas-microsoft-com:vml" Requires="v">
                <p:oleObj spid="_x0000_s121387" name="Equation" r:id="rId5" imgW="127000" imgH="165100" progId="Equation.DSMT4">
                  <p:embed/>
                </p:oleObj>
              </mc:Choice>
              <mc:Fallback>
                <p:oleObj name="Equation" r:id="rId5" imgW="127000" imgH="165100" progId="Equation.DSMT4">
                  <p:embed/>
                  <p:pic>
                    <p:nvPicPr>
                      <p:cNvPr id="0" name=""/>
                      <p:cNvPicPr/>
                      <p:nvPr/>
                    </p:nvPicPr>
                    <p:blipFill>
                      <a:blip r:embed="rId6"/>
                      <a:stretch>
                        <a:fillRect/>
                      </a:stretch>
                    </p:blipFill>
                    <p:spPr>
                      <a:xfrm>
                        <a:off x="4216400" y="5507038"/>
                        <a:ext cx="204788" cy="265112"/>
                      </a:xfrm>
                      <a:prstGeom prst="rect">
                        <a:avLst/>
                      </a:prstGeom>
                    </p:spPr>
                  </p:pic>
                </p:oleObj>
              </mc:Fallback>
            </mc:AlternateContent>
          </a:graphicData>
        </a:graphic>
      </p:graphicFrame>
      <p:cxnSp>
        <p:nvCxnSpPr>
          <p:cNvPr id="18" name="Straight Arrow Connector 17"/>
          <p:cNvCxnSpPr/>
          <p:nvPr/>
        </p:nvCxnSpPr>
        <p:spPr>
          <a:xfrm>
            <a:off x="3513137" y="4900536"/>
            <a:ext cx="593725" cy="0"/>
          </a:xfrm>
          <a:prstGeom prst="straightConnector1">
            <a:avLst/>
          </a:prstGeom>
          <a:ln w="381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0" name="Object 19"/>
          <p:cNvGraphicFramePr>
            <a:graphicFrameLocks noChangeAspect="1"/>
          </p:cNvGraphicFramePr>
          <p:nvPr>
            <p:extLst>
              <p:ext uri="{D42A27DB-BD31-4B8C-83A1-F6EECF244321}">
                <p14:modId xmlns:p14="http://schemas.microsoft.com/office/powerpoint/2010/main" val="1347794909"/>
              </p:ext>
            </p:extLst>
          </p:nvPr>
        </p:nvGraphicFramePr>
        <p:xfrm>
          <a:off x="3811588" y="4640263"/>
          <a:ext cx="184150" cy="204787"/>
        </p:xfrm>
        <a:graphic>
          <a:graphicData uri="http://schemas.openxmlformats.org/presentationml/2006/ole">
            <mc:AlternateContent xmlns:mc="http://schemas.openxmlformats.org/markup-compatibility/2006">
              <mc:Choice xmlns:v="urn:schemas-microsoft-com:vml" Requires="v">
                <p:oleObj spid="_x0000_s121388" name="Equation" r:id="rId7" imgW="114300" imgH="127000" progId="Equation.DSMT4">
                  <p:embed/>
                </p:oleObj>
              </mc:Choice>
              <mc:Fallback>
                <p:oleObj name="Equation" r:id="rId7" imgW="114300" imgH="127000" progId="Equation.DSMT4">
                  <p:embed/>
                  <p:pic>
                    <p:nvPicPr>
                      <p:cNvPr id="0" name=""/>
                      <p:cNvPicPr/>
                      <p:nvPr/>
                    </p:nvPicPr>
                    <p:blipFill>
                      <a:blip r:embed="rId8"/>
                      <a:stretch>
                        <a:fillRect/>
                      </a:stretch>
                    </p:blipFill>
                    <p:spPr>
                      <a:xfrm>
                        <a:off x="3811588" y="4640263"/>
                        <a:ext cx="184150" cy="204787"/>
                      </a:xfrm>
                      <a:prstGeom prst="rect">
                        <a:avLst/>
                      </a:prstGeom>
                    </p:spPr>
                  </p:pic>
                </p:oleObj>
              </mc:Fallback>
            </mc:AlternateContent>
          </a:graphicData>
        </a:graphic>
      </p:graphicFrame>
    </p:spTree>
    <p:extLst>
      <p:ext uri="{BB962C8B-B14F-4D97-AF65-F5344CB8AC3E}">
        <p14:creationId xmlns:p14="http://schemas.microsoft.com/office/powerpoint/2010/main" val="40428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38" grpId="0"/>
      <p:bldP spid="30" grpId="0" animBg="1"/>
      <p:bldP spid="3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3197225" y="2333625"/>
            <a:ext cx="1739900" cy="0"/>
          </a:xfrm>
          <a:prstGeom prst="line">
            <a:avLst/>
          </a:prstGeom>
          <a:ln w="9525" cmpd="sng">
            <a:solidFill>
              <a:schemeClr val="tx1"/>
            </a:solidFill>
            <a:prstDash val="lgDash"/>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8.)</a:t>
            </a:r>
          </a:p>
        </p:txBody>
      </p:sp>
      <p:sp>
        <p:nvSpPr>
          <p:cNvPr id="11" name="TextBox 10"/>
          <p:cNvSpPr txBox="1"/>
          <p:nvPr/>
        </p:nvSpPr>
        <p:spPr>
          <a:xfrm>
            <a:off x="274956" y="389116"/>
            <a:ext cx="8627744" cy="1138773"/>
          </a:xfrm>
          <a:prstGeom prst="rect">
            <a:avLst/>
          </a:prstGeom>
          <a:noFill/>
        </p:spPr>
        <p:txBody>
          <a:bodyPr wrap="square" rtlCol="0">
            <a:spAutoFit/>
          </a:bodyPr>
          <a:lstStyle/>
          <a:p>
            <a:r>
              <a:rPr lang="en-US" sz="2800" dirty="0">
                <a:solidFill>
                  <a:srgbClr val="FF0000"/>
                </a:solidFill>
                <a:latin typeface="Apple Chancery"/>
                <a:cs typeface="Apple Chancery"/>
              </a:rPr>
              <a:t>To understand </a:t>
            </a:r>
            <a:r>
              <a:rPr lang="en-US" sz="2000" dirty="0">
                <a:solidFill>
                  <a:srgbClr val="000000"/>
                </a:solidFill>
                <a:latin typeface="Times New Roman"/>
                <a:cs typeface="Times New Roman"/>
              </a:rPr>
              <a:t>the problem, we need to look at a little more general situation.  Consider a constant force oriented at an angle     with the displacement vector.  In that case, we have:</a:t>
            </a:r>
            <a:endParaRPr lang="en-US" sz="2400" dirty="0">
              <a:latin typeface="Apple Chancery"/>
              <a:cs typeface="Apple Chancery"/>
            </a:endParaRPr>
          </a:p>
        </p:txBody>
      </p:sp>
      <p:sp>
        <p:nvSpPr>
          <p:cNvPr id="38" name="TextBox 37"/>
          <p:cNvSpPr txBox="1"/>
          <p:nvPr/>
        </p:nvSpPr>
        <p:spPr>
          <a:xfrm>
            <a:off x="274956" y="3327345"/>
            <a:ext cx="8526143" cy="1138773"/>
          </a:xfrm>
          <a:prstGeom prst="rect">
            <a:avLst/>
          </a:prstGeom>
          <a:noFill/>
        </p:spPr>
        <p:txBody>
          <a:bodyPr wrap="square" rtlCol="0">
            <a:spAutoFit/>
          </a:bodyPr>
          <a:lstStyle/>
          <a:p>
            <a:r>
              <a:rPr lang="en-US" sz="2800" dirty="0">
                <a:solidFill>
                  <a:srgbClr val="FF0000"/>
                </a:solidFill>
                <a:latin typeface="Apple Chancery"/>
                <a:cs typeface="Apple Chancery"/>
              </a:rPr>
              <a:t>Clearly, </a:t>
            </a:r>
            <a:r>
              <a:rPr lang="en-US" sz="2000" dirty="0">
                <a:solidFill>
                  <a:srgbClr val="000000"/>
                </a:solidFill>
                <a:latin typeface="Times New Roman"/>
                <a:cs typeface="Times New Roman"/>
              </a:rPr>
              <a:t>the </a:t>
            </a:r>
            <a:r>
              <a:rPr lang="en-US" sz="2000" dirty="0">
                <a:solidFill>
                  <a:srgbClr val="FF0000"/>
                </a:solidFill>
                <a:latin typeface="Times New Roman"/>
                <a:cs typeface="Times New Roman"/>
              </a:rPr>
              <a:t>perpendicular component </a:t>
            </a:r>
            <a:r>
              <a:rPr lang="en-US" sz="2000" dirty="0">
                <a:solidFill>
                  <a:srgbClr val="000000"/>
                </a:solidFill>
                <a:latin typeface="Times New Roman"/>
                <a:cs typeface="Times New Roman"/>
              </a:rPr>
              <a:t>of the force      </a:t>
            </a:r>
            <a:r>
              <a:rPr lang="en-US" sz="2000" i="1" dirty="0">
                <a:solidFill>
                  <a:srgbClr val="0000FF"/>
                </a:solidFill>
                <a:latin typeface="Times New Roman"/>
                <a:cs typeface="Times New Roman"/>
              </a:rPr>
              <a:t>will</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do nothing to change the body’s velocity </a:t>
            </a:r>
            <a:r>
              <a:rPr lang="en-US" sz="2000" dirty="0">
                <a:solidFill>
                  <a:srgbClr val="000000"/>
                </a:solidFill>
                <a:latin typeface="Times New Roman"/>
                <a:cs typeface="Times New Roman"/>
              </a:rPr>
              <a:t>(assuming it doesn’t yank the block off the tabletop), whereas the </a:t>
            </a:r>
            <a:r>
              <a:rPr lang="en-US" sz="2000" dirty="0">
                <a:solidFill>
                  <a:srgbClr val="FF0000"/>
                </a:solidFill>
                <a:latin typeface="Times New Roman"/>
                <a:cs typeface="Times New Roman"/>
              </a:rPr>
              <a:t>parallel component      </a:t>
            </a:r>
            <a:r>
              <a:rPr lang="en-US" sz="2000" i="1" dirty="0">
                <a:solidFill>
                  <a:srgbClr val="0000FF"/>
                </a:solidFill>
                <a:latin typeface="Times New Roman"/>
                <a:cs typeface="Times New Roman"/>
              </a:rPr>
              <a:t>WILL </a:t>
            </a:r>
            <a:r>
              <a:rPr lang="en-US" sz="2000" dirty="0">
                <a:solidFill>
                  <a:srgbClr val="0000FF"/>
                </a:solidFill>
                <a:latin typeface="Times New Roman"/>
                <a:cs typeface="Times New Roman"/>
              </a:rPr>
              <a:t>effect a velocity change</a:t>
            </a:r>
            <a:r>
              <a:rPr lang="en-US" sz="2000" dirty="0">
                <a:solidFill>
                  <a:srgbClr val="000000"/>
                </a:solidFill>
                <a:latin typeface="Times New Roman"/>
                <a:cs typeface="Times New Roman"/>
              </a:rPr>
              <a:t>.</a:t>
            </a:r>
            <a:endParaRPr lang="en-US" sz="2400" dirty="0">
              <a:latin typeface="Apple Chancery"/>
              <a:cs typeface="Apple Chancery"/>
            </a:endParaRPr>
          </a:p>
        </p:txBody>
      </p:sp>
      <p:sp>
        <p:nvSpPr>
          <p:cNvPr id="30" name="Rectangle 29"/>
          <p:cNvSpPr/>
          <p:nvPr/>
        </p:nvSpPr>
        <p:spPr>
          <a:xfrm>
            <a:off x="2076450" y="264545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546350" y="2075618"/>
            <a:ext cx="635000" cy="569837"/>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3187700" y="1588413"/>
            <a:ext cx="1549400" cy="743585"/>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1581152630"/>
              </p:ext>
            </p:extLst>
          </p:nvPr>
        </p:nvGraphicFramePr>
        <p:xfrm>
          <a:off x="4108450" y="1478081"/>
          <a:ext cx="225425" cy="246063"/>
        </p:xfrm>
        <a:graphic>
          <a:graphicData uri="http://schemas.openxmlformats.org/presentationml/2006/ole">
            <mc:AlternateContent xmlns:mc="http://schemas.openxmlformats.org/markup-compatibility/2006">
              <mc:Choice xmlns:v="urn:schemas-microsoft-com:vml" Requires="v">
                <p:oleObj spid="_x0000_s568798"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4108450" y="1478081"/>
                        <a:ext cx="225425" cy="246063"/>
                      </a:xfrm>
                      <a:prstGeom prst="rect">
                        <a:avLst/>
                      </a:prstGeom>
                    </p:spPr>
                  </p:pic>
                </p:oleObj>
              </mc:Fallback>
            </mc:AlternateContent>
          </a:graphicData>
        </a:graphic>
      </p:graphicFrame>
      <p:cxnSp>
        <p:nvCxnSpPr>
          <p:cNvPr id="5" name="Straight Arrow Connector 4"/>
          <p:cNvCxnSpPr/>
          <p:nvPr/>
        </p:nvCxnSpPr>
        <p:spPr>
          <a:xfrm>
            <a:off x="2838450" y="2997200"/>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25875" y="29337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1968301477"/>
              </p:ext>
            </p:extLst>
          </p:nvPr>
        </p:nvGraphicFramePr>
        <p:xfrm>
          <a:off x="3990975" y="2819400"/>
          <a:ext cx="204788" cy="306388"/>
        </p:xfrm>
        <a:graphic>
          <a:graphicData uri="http://schemas.openxmlformats.org/presentationml/2006/ole">
            <mc:AlternateContent xmlns:mc="http://schemas.openxmlformats.org/markup-compatibility/2006">
              <mc:Choice xmlns:v="urn:schemas-microsoft-com:vml" Requires="v">
                <p:oleObj spid="_x0000_s568799" name="Equation" r:id="rId5" imgW="127000" imgH="190500" progId="Equation.DSMT4">
                  <p:embed/>
                </p:oleObj>
              </mc:Choice>
              <mc:Fallback>
                <p:oleObj name="Equation" r:id="rId5" imgW="127000" imgH="190500" progId="Equation.DSMT4">
                  <p:embed/>
                  <p:pic>
                    <p:nvPicPr>
                      <p:cNvPr id="0" name=""/>
                      <p:cNvPicPr/>
                      <p:nvPr/>
                    </p:nvPicPr>
                    <p:blipFill>
                      <a:blip r:embed="rId6"/>
                      <a:stretch>
                        <a:fillRect/>
                      </a:stretch>
                    </p:blipFill>
                    <p:spPr>
                      <a:xfrm>
                        <a:off x="3990975" y="2819400"/>
                        <a:ext cx="204788" cy="306388"/>
                      </a:xfrm>
                      <a:prstGeom prst="rect">
                        <a:avLst/>
                      </a:prstGeom>
                    </p:spPr>
                  </p:pic>
                </p:oleObj>
              </mc:Fallback>
            </mc:AlternateContent>
          </a:graphicData>
        </a:graphic>
      </p:graphicFrame>
      <p:cxnSp>
        <p:nvCxnSpPr>
          <p:cNvPr id="20" name="Straight Arrow Connector 19"/>
          <p:cNvCxnSpPr/>
          <p:nvPr/>
        </p:nvCxnSpPr>
        <p:spPr>
          <a:xfrm flipV="1">
            <a:off x="3187700" y="2331998"/>
            <a:ext cx="1549400" cy="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737100" y="1588413"/>
            <a:ext cx="0" cy="743586"/>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2548755233"/>
              </p:ext>
            </p:extLst>
          </p:nvPr>
        </p:nvGraphicFramePr>
        <p:xfrm>
          <a:off x="3406775" y="2305050"/>
          <a:ext cx="1168400" cy="369888"/>
        </p:xfrm>
        <a:graphic>
          <a:graphicData uri="http://schemas.openxmlformats.org/presentationml/2006/ole">
            <mc:AlternateContent xmlns:mc="http://schemas.openxmlformats.org/markup-compatibility/2006">
              <mc:Choice xmlns:v="urn:schemas-microsoft-com:vml" Requires="v">
                <p:oleObj spid="_x0000_s568800" name="Equation" r:id="rId7" imgW="723900" imgH="228600" progId="Equation.DSMT4">
                  <p:embed/>
                </p:oleObj>
              </mc:Choice>
              <mc:Fallback>
                <p:oleObj name="Equation" r:id="rId7" imgW="723900" imgH="228600" progId="Equation.DSMT4">
                  <p:embed/>
                  <p:pic>
                    <p:nvPicPr>
                      <p:cNvPr id="0" name=""/>
                      <p:cNvPicPr/>
                      <p:nvPr/>
                    </p:nvPicPr>
                    <p:blipFill>
                      <a:blip r:embed="rId8"/>
                      <a:stretch>
                        <a:fillRect/>
                      </a:stretch>
                    </p:blipFill>
                    <p:spPr>
                      <a:xfrm>
                        <a:off x="3406775" y="2305050"/>
                        <a:ext cx="1168400" cy="36988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17488346"/>
              </p:ext>
            </p:extLst>
          </p:nvPr>
        </p:nvGraphicFramePr>
        <p:xfrm>
          <a:off x="4800600" y="1793875"/>
          <a:ext cx="1166812" cy="328613"/>
        </p:xfrm>
        <a:graphic>
          <a:graphicData uri="http://schemas.openxmlformats.org/presentationml/2006/ole">
            <mc:AlternateContent xmlns:mc="http://schemas.openxmlformats.org/markup-compatibility/2006">
              <mc:Choice xmlns:v="urn:schemas-microsoft-com:vml" Requires="v">
                <p:oleObj spid="_x0000_s568801" name="Equation" r:id="rId9" imgW="723900" imgH="203200" progId="Equation.DSMT4">
                  <p:embed/>
                </p:oleObj>
              </mc:Choice>
              <mc:Fallback>
                <p:oleObj name="Equation" r:id="rId9" imgW="723900" imgH="203200" progId="Equation.DSMT4">
                  <p:embed/>
                  <p:pic>
                    <p:nvPicPr>
                      <p:cNvPr id="0" name=""/>
                      <p:cNvPicPr/>
                      <p:nvPr/>
                    </p:nvPicPr>
                    <p:blipFill>
                      <a:blip r:embed="rId10"/>
                      <a:stretch>
                        <a:fillRect/>
                      </a:stretch>
                    </p:blipFill>
                    <p:spPr>
                      <a:xfrm>
                        <a:off x="4800600" y="1793875"/>
                        <a:ext cx="1166812" cy="32861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42429699"/>
              </p:ext>
            </p:extLst>
          </p:nvPr>
        </p:nvGraphicFramePr>
        <p:xfrm>
          <a:off x="3723481" y="2058987"/>
          <a:ext cx="204787" cy="287338"/>
        </p:xfrm>
        <a:graphic>
          <a:graphicData uri="http://schemas.openxmlformats.org/presentationml/2006/ole">
            <mc:AlternateContent xmlns:mc="http://schemas.openxmlformats.org/markup-compatibility/2006">
              <mc:Choice xmlns:v="urn:schemas-microsoft-com:vml" Requires="v">
                <p:oleObj spid="_x0000_s568802" name="Equation" r:id="rId11" imgW="127000" imgH="177800" progId="Equation.DSMT4">
                  <p:embed/>
                </p:oleObj>
              </mc:Choice>
              <mc:Fallback>
                <p:oleObj name="Equation" r:id="rId11" imgW="127000" imgH="177800" progId="Equation.DSMT4">
                  <p:embed/>
                  <p:pic>
                    <p:nvPicPr>
                      <p:cNvPr id="0" name=""/>
                      <p:cNvPicPr/>
                      <p:nvPr/>
                    </p:nvPicPr>
                    <p:blipFill>
                      <a:blip r:embed="rId12"/>
                      <a:stretch>
                        <a:fillRect/>
                      </a:stretch>
                    </p:blipFill>
                    <p:spPr>
                      <a:xfrm>
                        <a:off x="3723481" y="2058987"/>
                        <a:ext cx="204787" cy="287338"/>
                      </a:xfrm>
                      <a:prstGeom prst="rect">
                        <a:avLst/>
                      </a:prstGeom>
                    </p:spPr>
                  </p:pic>
                </p:oleObj>
              </mc:Fallback>
            </mc:AlternateContent>
          </a:graphicData>
        </a:graphic>
      </p:graphicFrame>
      <p:sp>
        <p:nvSpPr>
          <p:cNvPr id="15" name="Freeform 14"/>
          <p:cNvSpPr/>
          <p:nvPr/>
        </p:nvSpPr>
        <p:spPr>
          <a:xfrm>
            <a:off x="3568700" y="2146300"/>
            <a:ext cx="89004" cy="177800"/>
          </a:xfrm>
          <a:custGeom>
            <a:avLst/>
            <a:gdLst>
              <a:gd name="connsiteX0" fmla="*/ 0 w 89004"/>
              <a:gd name="connsiteY0" fmla="*/ 0 h 177800"/>
              <a:gd name="connsiteX1" fmla="*/ 76200 w 89004"/>
              <a:gd name="connsiteY1" fmla="*/ 76200 h 177800"/>
              <a:gd name="connsiteX2" fmla="*/ 88900 w 89004"/>
              <a:gd name="connsiteY2" fmla="*/ 177800 h 177800"/>
            </a:gdLst>
            <a:ahLst/>
            <a:cxnLst>
              <a:cxn ang="0">
                <a:pos x="connsiteX0" y="connsiteY0"/>
              </a:cxn>
              <a:cxn ang="0">
                <a:pos x="connsiteX1" y="connsiteY1"/>
              </a:cxn>
              <a:cxn ang="0">
                <a:pos x="connsiteX2" y="connsiteY2"/>
              </a:cxn>
            </a:cxnLst>
            <a:rect l="l" t="t" r="r" b="b"/>
            <a:pathLst>
              <a:path w="89004" h="177800">
                <a:moveTo>
                  <a:pt x="0" y="0"/>
                </a:moveTo>
                <a:cubicBezTo>
                  <a:pt x="30691" y="23283"/>
                  <a:pt x="61383" y="46567"/>
                  <a:pt x="76200" y="76200"/>
                </a:cubicBezTo>
                <a:cubicBezTo>
                  <a:pt x="91017" y="105833"/>
                  <a:pt x="88900" y="177800"/>
                  <a:pt x="88900" y="1778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3986928281"/>
              </p:ext>
            </p:extLst>
          </p:nvPr>
        </p:nvGraphicFramePr>
        <p:xfrm>
          <a:off x="6116801" y="879954"/>
          <a:ext cx="204787" cy="287338"/>
        </p:xfrm>
        <a:graphic>
          <a:graphicData uri="http://schemas.openxmlformats.org/presentationml/2006/ole">
            <mc:AlternateContent xmlns:mc="http://schemas.openxmlformats.org/markup-compatibility/2006">
              <mc:Choice xmlns:v="urn:schemas-microsoft-com:vml" Requires="v">
                <p:oleObj spid="_x0000_s568803" name="Equation" r:id="rId13" imgW="127000" imgH="177800" progId="Equation.DSMT4">
                  <p:embed/>
                </p:oleObj>
              </mc:Choice>
              <mc:Fallback>
                <p:oleObj name="Equation" r:id="rId13" imgW="127000" imgH="177800" progId="Equation.DSMT4">
                  <p:embed/>
                  <p:pic>
                    <p:nvPicPr>
                      <p:cNvPr id="0" name=""/>
                      <p:cNvPicPr/>
                      <p:nvPr/>
                    </p:nvPicPr>
                    <p:blipFill>
                      <a:blip r:embed="rId14"/>
                      <a:stretch>
                        <a:fillRect/>
                      </a:stretch>
                    </p:blipFill>
                    <p:spPr>
                      <a:xfrm>
                        <a:off x="6116801" y="879954"/>
                        <a:ext cx="204787" cy="287338"/>
                      </a:xfrm>
                      <a:prstGeom prst="rect">
                        <a:avLst/>
                      </a:prstGeom>
                    </p:spPr>
                  </p:pic>
                </p:oleObj>
              </mc:Fallback>
            </mc:AlternateContent>
          </a:graphicData>
        </a:graphic>
      </p:graphicFrame>
      <p:sp>
        <p:nvSpPr>
          <p:cNvPr id="32" name="TextBox 31"/>
          <p:cNvSpPr txBox="1"/>
          <p:nvPr/>
        </p:nvSpPr>
        <p:spPr>
          <a:xfrm>
            <a:off x="274956" y="4614236"/>
            <a:ext cx="8526143" cy="1138773"/>
          </a:xfrm>
          <a:prstGeom prst="rect">
            <a:avLst/>
          </a:prstGeom>
          <a:noFill/>
        </p:spPr>
        <p:txBody>
          <a:bodyPr wrap="square" rtlCol="0">
            <a:spAutoFit/>
          </a:bodyPr>
          <a:lstStyle/>
          <a:p>
            <a:r>
              <a:rPr lang="en-US" sz="2800" dirty="0">
                <a:solidFill>
                  <a:srgbClr val="FF0000"/>
                </a:solidFill>
                <a:latin typeface="Apple Chancery"/>
                <a:cs typeface="Apple Chancery"/>
              </a:rPr>
              <a:t>In fact, </a:t>
            </a:r>
            <a:r>
              <a:rPr lang="en-US" sz="2000" dirty="0">
                <a:solidFill>
                  <a:srgbClr val="000000"/>
                </a:solidFill>
                <a:latin typeface="Times New Roman"/>
                <a:cs typeface="Times New Roman"/>
              </a:rPr>
              <a:t>the product of      and the </a:t>
            </a:r>
            <a:r>
              <a:rPr lang="en-US" sz="2000" dirty="0">
                <a:solidFill>
                  <a:srgbClr val="FF0000"/>
                </a:solidFill>
                <a:latin typeface="Times New Roman"/>
                <a:cs typeface="Times New Roman"/>
              </a:rPr>
              <a:t>magnitude of     </a:t>
            </a:r>
            <a:r>
              <a:rPr lang="en-US" sz="2000" dirty="0">
                <a:solidFill>
                  <a:srgbClr val="000000"/>
                </a:solidFill>
                <a:latin typeface="Times New Roman"/>
                <a:cs typeface="Times New Roman"/>
              </a:rPr>
              <a:t>will yield a number that, </a:t>
            </a:r>
            <a:r>
              <a:rPr lang="en-US" sz="2000" dirty="0">
                <a:solidFill>
                  <a:srgbClr val="0000FF"/>
                </a:solidFill>
                <a:latin typeface="Times New Roman"/>
                <a:cs typeface="Times New Roman"/>
              </a:rPr>
              <a:t>if large</a:t>
            </a:r>
            <a:r>
              <a:rPr lang="en-US" sz="2000" dirty="0">
                <a:solidFill>
                  <a:srgbClr val="000000"/>
                </a:solidFill>
                <a:latin typeface="Times New Roman"/>
                <a:cs typeface="Times New Roman"/>
              </a:rPr>
              <a:t>, would </a:t>
            </a:r>
            <a:r>
              <a:rPr lang="en-US" sz="2000" dirty="0">
                <a:solidFill>
                  <a:srgbClr val="0000FF"/>
                </a:solidFill>
                <a:latin typeface="Times New Roman"/>
                <a:cs typeface="Times New Roman"/>
              </a:rPr>
              <a:t>suggest a relatively large velocity change</a:t>
            </a:r>
            <a:r>
              <a:rPr lang="en-US" sz="2000" dirty="0">
                <a:solidFill>
                  <a:srgbClr val="000000"/>
                </a:solidFill>
                <a:latin typeface="Times New Roman"/>
                <a:cs typeface="Times New Roman"/>
              </a:rPr>
              <a:t>, and </a:t>
            </a:r>
            <a:r>
              <a:rPr lang="en-US" sz="2000" dirty="0">
                <a:solidFill>
                  <a:srgbClr val="008000"/>
                </a:solidFill>
                <a:latin typeface="Times New Roman"/>
                <a:cs typeface="Times New Roman"/>
              </a:rPr>
              <a:t>if small</a:t>
            </a:r>
            <a:r>
              <a:rPr lang="en-US" sz="2000" dirty="0">
                <a:solidFill>
                  <a:srgbClr val="000000"/>
                </a:solidFill>
                <a:latin typeface="Times New Roman"/>
                <a:cs typeface="Times New Roman"/>
              </a:rPr>
              <a:t>, a would </a:t>
            </a:r>
            <a:r>
              <a:rPr lang="en-US" sz="2000" dirty="0">
                <a:solidFill>
                  <a:srgbClr val="008000"/>
                </a:solidFill>
                <a:latin typeface="Times New Roman"/>
                <a:cs typeface="Times New Roman"/>
              </a:rPr>
              <a:t>suggest a relatively small velocity change</a:t>
            </a:r>
            <a:r>
              <a:rPr lang="en-US" sz="2000" dirty="0">
                <a:solidFill>
                  <a:srgbClr val="000000"/>
                </a:solidFill>
                <a:latin typeface="Times New Roman"/>
                <a:cs typeface="Times New Roman"/>
              </a:rPr>
              <a:t>.</a:t>
            </a:r>
          </a:p>
        </p:txBody>
      </p:sp>
      <p:graphicFrame>
        <p:nvGraphicFramePr>
          <p:cNvPr id="35" name="Object 34"/>
          <p:cNvGraphicFramePr>
            <a:graphicFrameLocks noChangeAspect="1"/>
          </p:cNvGraphicFramePr>
          <p:nvPr>
            <p:extLst>
              <p:ext uri="{D42A27DB-BD31-4B8C-83A1-F6EECF244321}">
                <p14:modId xmlns:p14="http://schemas.microsoft.com/office/powerpoint/2010/main" val="1274359583"/>
              </p:ext>
            </p:extLst>
          </p:nvPr>
        </p:nvGraphicFramePr>
        <p:xfrm>
          <a:off x="5857875" y="3438227"/>
          <a:ext cx="307975" cy="328613"/>
        </p:xfrm>
        <a:graphic>
          <a:graphicData uri="http://schemas.openxmlformats.org/presentationml/2006/ole">
            <mc:AlternateContent xmlns:mc="http://schemas.openxmlformats.org/markup-compatibility/2006">
              <mc:Choice xmlns:v="urn:schemas-microsoft-com:vml" Requires="v">
                <p:oleObj spid="_x0000_s568804" name="Equation" r:id="rId15" imgW="190500" imgH="203200" progId="Equation.DSMT4">
                  <p:embed/>
                </p:oleObj>
              </mc:Choice>
              <mc:Fallback>
                <p:oleObj name="Equation" r:id="rId15" imgW="190500" imgH="203200" progId="Equation.DSMT4">
                  <p:embed/>
                  <p:pic>
                    <p:nvPicPr>
                      <p:cNvPr id="0" name=""/>
                      <p:cNvPicPr/>
                      <p:nvPr/>
                    </p:nvPicPr>
                    <p:blipFill>
                      <a:blip r:embed="rId16"/>
                      <a:stretch>
                        <a:fillRect/>
                      </a:stretch>
                    </p:blipFill>
                    <p:spPr>
                      <a:xfrm>
                        <a:off x="5857875" y="3438227"/>
                        <a:ext cx="307975" cy="328613"/>
                      </a:xfrm>
                      <a:prstGeom prst="rect">
                        <a:avLst/>
                      </a:prstGeom>
                    </p:spPr>
                  </p:pic>
                </p:oleObj>
              </mc:Fallback>
            </mc:AlternateContent>
          </a:graphicData>
        </a:graphic>
      </p:graphicFrame>
      <p:graphicFrame>
        <p:nvGraphicFramePr>
          <p:cNvPr id="39" name="Object 38"/>
          <p:cNvGraphicFramePr>
            <a:graphicFrameLocks noChangeAspect="1"/>
          </p:cNvGraphicFramePr>
          <p:nvPr>
            <p:extLst>
              <p:ext uri="{D42A27DB-BD31-4B8C-83A1-F6EECF244321}">
                <p14:modId xmlns:p14="http://schemas.microsoft.com/office/powerpoint/2010/main" val="4244229957"/>
              </p:ext>
            </p:extLst>
          </p:nvPr>
        </p:nvGraphicFramePr>
        <p:xfrm>
          <a:off x="3649663" y="4104647"/>
          <a:ext cx="246062" cy="369887"/>
        </p:xfrm>
        <a:graphic>
          <a:graphicData uri="http://schemas.openxmlformats.org/presentationml/2006/ole">
            <mc:AlternateContent xmlns:mc="http://schemas.openxmlformats.org/markup-compatibility/2006">
              <mc:Choice xmlns:v="urn:schemas-microsoft-com:vml" Requires="v">
                <p:oleObj spid="_x0000_s568805" name="Equation" r:id="rId17" imgW="152400" imgH="228600" progId="Equation.DSMT4">
                  <p:embed/>
                </p:oleObj>
              </mc:Choice>
              <mc:Fallback>
                <p:oleObj name="Equation" r:id="rId17" imgW="152400" imgH="228600" progId="Equation.DSMT4">
                  <p:embed/>
                  <p:pic>
                    <p:nvPicPr>
                      <p:cNvPr id="0" name=""/>
                      <p:cNvPicPr/>
                      <p:nvPr/>
                    </p:nvPicPr>
                    <p:blipFill>
                      <a:blip r:embed="rId18"/>
                      <a:stretch>
                        <a:fillRect/>
                      </a:stretch>
                    </p:blipFill>
                    <p:spPr>
                      <a:xfrm>
                        <a:off x="3649663" y="4104647"/>
                        <a:ext cx="246062" cy="369887"/>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711002058"/>
              </p:ext>
            </p:extLst>
          </p:nvPr>
        </p:nvGraphicFramePr>
        <p:xfrm>
          <a:off x="3047275" y="4699615"/>
          <a:ext cx="375375" cy="403225"/>
        </p:xfrm>
        <a:graphic>
          <a:graphicData uri="http://schemas.openxmlformats.org/presentationml/2006/ole">
            <mc:AlternateContent xmlns:mc="http://schemas.openxmlformats.org/markup-compatibility/2006">
              <mc:Choice xmlns:v="urn:schemas-microsoft-com:vml" Requires="v">
                <p:oleObj spid="_x0000_s568806" name="Equation" r:id="rId19" imgW="215900" imgH="228600" progId="Equation.DSMT4">
                  <p:embed/>
                </p:oleObj>
              </mc:Choice>
              <mc:Fallback>
                <p:oleObj name="Equation" r:id="rId19" imgW="215900" imgH="228600" progId="Equation.DSMT4">
                  <p:embed/>
                  <p:pic>
                    <p:nvPicPr>
                      <p:cNvPr id="0" name=""/>
                      <p:cNvPicPr/>
                      <p:nvPr/>
                    </p:nvPicPr>
                    <p:blipFill>
                      <a:blip r:embed="rId20"/>
                      <a:stretch>
                        <a:fillRect/>
                      </a:stretch>
                    </p:blipFill>
                    <p:spPr>
                      <a:xfrm>
                        <a:off x="3047275" y="4699615"/>
                        <a:ext cx="375375" cy="403225"/>
                      </a:xfrm>
                      <a:prstGeom prst="rect">
                        <a:avLst/>
                      </a:prstGeom>
                    </p:spPr>
                  </p:pic>
                </p:oleObj>
              </mc:Fallback>
            </mc:AlternateContent>
          </a:graphicData>
        </a:graphic>
      </p:graphicFrame>
      <p:graphicFrame>
        <p:nvGraphicFramePr>
          <p:cNvPr id="33" name="Object 32"/>
          <p:cNvGraphicFramePr>
            <a:graphicFrameLocks noChangeAspect="1"/>
          </p:cNvGraphicFramePr>
          <p:nvPr>
            <p:extLst>
              <p:ext uri="{D42A27DB-BD31-4B8C-83A1-F6EECF244321}">
                <p14:modId xmlns:p14="http://schemas.microsoft.com/office/powerpoint/2010/main" val="3904799184"/>
              </p:ext>
            </p:extLst>
          </p:nvPr>
        </p:nvGraphicFramePr>
        <p:xfrm>
          <a:off x="5568322" y="4668060"/>
          <a:ext cx="219075" cy="334963"/>
        </p:xfrm>
        <a:graphic>
          <a:graphicData uri="http://schemas.openxmlformats.org/presentationml/2006/ole">
            <mc:AlternateContent xmlns:mc="http://schemas.openxmlformats.org/markup-compatibility/2006">
              <mc:Choice xmlns:v="urn:schemas-microsoft-com:vml" Requires="v">
                <p:oleObj spid="_x0000_s568807" name="Equation" r:id="rId21" imgW="127000" imgH="190500" progId="Equation.DSMT4">
                  <p:embed/>
                </p:oleObj>
              </mc:Choice>
              <mc:Fallback>
                <p:oleObj name="Equation" r:id="rId21" imgW="127000" imgH="190500" progId="Equation.DSMT4">
                  <p:embed/>
                  <p:pic>
                    <p:nvPicPr>
                      <p:cNvPr id="0" name=""/>
                      <p:cNvPicPr/>
                      <p:nvPr/>
                    </p:nvPicPr>
                    <p:blipFill>
                      <a:blip r:embed="rId22"/>
                      <a:stretch>
                        <a:fillRect/>
                      </a:stretch>
                    </p:blipFill>
                    <p:spPr>
                      <a:xfrm>
                        <a:off x="5568322" y="4668060"/>
                        <a:ext cx="219075" cy="334963"/>
                      </a:xfrm>
                      <a:prstGeom prst="rect">
                        <a:avLst/>
                      </a:prstGeom>
                    </p:spPr>
                  </p:pic>
                </p:oleObj>
              </mc:Fallback>
            </mc:AlternateContent>
          </a:graphicData>
        </a:graphic>
      </p:graphicFrame>
    </p:spTree>
    <p:extLst>
      <p:ext uri="{BB962C8B-B14F-4D97-AF65-F5344CB8AC3E}">
        <p14:creationId xmlns:p14="http://schemas.microsoft.com/office/powerpoint/2010/main" val="233182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p:nvPr/>
        </p:nvSpPr>
        <p:spPr>
          <a:xfrm>
            <a:off x="8585201" y="6427113"/>
            <a:ext cx="444499" cy="276999"/>
          </a:xfrm>
          <a:prstGeom prst="rect">
            <a:avLst/>
          </a:prstGeom>
          <a:noFill/>
        </p:spPr>
        <p:txBody>
          <a:bodyPr wrap="square" rtlCol="0">
            <a:spAutoFit/>
          </a:bodyPr>
          <a:lstStyle/>
          <a:p>
            <a:r>
              <a:rPr lang="en-US" sz="1200" dirty="0">
                <a:latin typeface="Times New Roman"/>
                <a:cs typeface="Times New Roman"/>
              </a:rPr>
              <a:t>9.)</a:t>
            </a:r>
          </a:p>
        </p:txBody>
      </p:sp>
      <p:grpSp>
        <p:nvGrpSpPr>
          <p:cNvPr id="18" name="Group 17"/>
          <p:cNvGrpSpPr/>
          <p:nvPr/>
        </p:nvGrpSpPr>
        <p:grpSpPr>
          <a:xfrm>
            <a:off x="5099050" y="373241"/>
            <a:ext cx="4267200" cy="1647647"/>
            <a:chOff x="2076450" y="1376481"/>
            <a:chExt cx="4267200" cy="1647647"/>
          </a:xfrm>
        </p:grpSpPr>
        <p:sp>
          <p:nvSpPr>
            <p:cNvPr id="30" name="Rectangle 29"/>
            <p:cNvSpPr/>
            <p:nvPr/>
          </p:nvSpPr>
          <p:spPr>
            <a:xfrm>
              <a:off x="2076450" y="2543855"/>
              <a:ext cx="4267200" cy="127000"/>
            </a:xfrm>
            <a:prstGeom prst="rect">
              <a:avLst/>
            </a:prstGeom>
            <a:solidFill>
              <a:schemeClr val="accent6"/>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2546350" y="1974018"/>
              <a:ext cx="635000" cy="569837"/>
            </a:xfrm>
            <a:prstGeom prst="rect">
              <a:avLst/>
            </a:prstGeom>
            <a:solidFill>
              <a:srgbClr val="008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flipV="1">
              <a:off x="3187700" y="1486813"/>
              <a:ext cx="1549400" cy="743585"/>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2292923611"/>
                </p:ext>
              </p:extLst>
            </p:nvPr>
          </p:nvGraphicFramePr>
          <p:xfrm>
            <a:off x="4108450" y="1376481"/>
            <a:ext cx="225425" cy="246063"/>
          </p:xfrm>
          <a:graphic>
            <a:graphicData uri="http://schemas.openxmlformats.org/presentationml/2006/ole">
              <mc:AlternateContent xmlns:mc="http://schemas.openxmlformats.org/markup-compatibility/2006">
                <mc:Choice xmlns:v="urn:schemas-microsoft-com:vml" Requires="v">
                  <p:oleObj spid="_x0000_s1363" name="Equation" r:id="rId3" imgW="139700" imgH="152400" progId="Equation.DSMT4">
                    <p:embed/>
                  </p:oleObj>
                </mc:Choice>
                <mc:Fallback>
                  <p:oleObj name="Equation" r:id="rId3" imgW="139700" imgH="152400" progId="Equation.DSMT4">
                    <p:embed/>
                    <p:pic>
                      <p:nvPicPr>
                        <p:cNvPr id="0" name=""/>
                        <p:cNvPicPr/>
                        <p:nvPr/>
                      </p:nvPicPr>
                      <p:blipFill>
                        <a:blip r:embed="rId4"/>
                        <a:stretch>
                          <a:fillRect/>
                        </a:stretch>
                      </p:blipFill>
                      <p:spPr>
                        <a:xfrm>
                          <a:off x="4108450" y="1376481"/>
                          <a:ext cx="225425" cy="246063"/>
                        </a:xfrm>
                        <a:prstGeom prst="rect">
                          <a:avLst/>
                        </a:prstGeom>
                      </p:spPr>
                    </p:pic>
                  </p:oleObj>
                </mc:Fallback>
              </mc:AlternateContent>
            </a:graphicData>
          </a:graphic>
        </p:graphicFrame>
        <p:cxnSp>
          <p:nvCxnSpPr>
            <p:cNvPr id="5" name="Straight Arrow Connector 4"/>
            <p:cNvCxnSpPr/>
            <p:nvPr/>
          </p:nvCxnSpPr>
          <p:spPr>
            <a:xfrm>
              <a:off x="2838450" y="2895600"/>
              <a:ext cx="2752725" cy="0"/>
            </a:xfrm>
            <a:prstGeom prst="straightConnector1">
              <a:avLst/>
            </a:prstGeom>
            <a:ln w="1905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3825875" y="2832100"/>
              <a:ext cx="584200" cy="139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824878223"/>
                </p:ext>
              </p:extLst>
            </p:nvPr>
          </p:nvGraphicFramePr>
          <p:xfrm>
            <a:off x="3990975" y="2717740"/>
            <a:ext cx="204788" cy="306388"/>
          </p:xfrm>
          <a:graphic>
            <a:graphicData uri="http://schemas.openxmlformats.org/presentationml/2006/ole">
              <mc:AlternateContent xmlns:mc="http://schemas.openxmlformats.org/markup-compatibility/2006">
                <mc:Choice xmlns:v="urn:schemas-microsoft-com:vml" Requires="v">
                  <p:oleObj spid="_x0000_s1364" name="Equation" r:id="rId5" imgW="127000" imgH="190500" progId="Equation.DSMT4">
                    <p:embed/>
                  </p:oleObj>
                </mc:Choice>
                <mc:Fallback>
                  <p:oleObj name="Equation" r:id="rId5" imgW="127000" imgH="190500" progId="Equation.DSMT4">
                    <p:embed/>
                    <p:pic>
                      <p:nvPicPr>
                        <p:cNvPr id="0" name=""/>
                        <p:cNvPicPr/>
                        <p:nvPr/>
                      </p:nvPicPr>
                      <p:blipFill>
                        <a:blip r:embed="rId6"/>
                        <a:stretch>
                          <a:fillRect/>
                        </a:stretch>
                      </p:blipFill>
                      <p:spPr>
                        <a:xfrm>
                          <a:off x="3990975" y="2717740"/>
                          <a:ext cx="204788" cy="306388"/>
                        </a:xfrm>
                        <a:prstGeom prst="rect">
                          <a:avLst/>
                        </a:prstGeom>
                      </p:spPr>
                    </p:pic>
                  </p:oleObj>
                </mc:Fallback>
              </mc:AlternateContent>
            </a:graphicData>
          </a:graphic>
        </p:graphicFrame>
        <p:cxnSp>
          <p:nvCxnSpPr>
            <p:cNvPr id="20" name="Straight Arrow Connector 19"/>
            <p:cNvCxnSpPr/>
            <p:nvPr/>
          </p:nvCxnSpPr>
          <p:spPr>
            <a:xfrm flipV="1">
              <a:off x="3187700" y="2230398"/>
              <a:ext cx="1549400" cy="1"/>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flipV="1">
              <a:off x="4737100" y="1486813"/>
              <a:ext cx="0" cy="743586"/>
            </a:xfrm>
            <a:prstGeom prst="straightConnector1">
              <a:avLst/>
            </a:prstGeom>
            <a:ln w="38100" cmpd="sng">
              <a:solidFill>
                <a:srgbClr val="0000FF"/>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25" name="Object 24"/>
            <p:cNvGraphicFramePr>
              <a:graphicFrameLocks noChangeAspect="1"/>
            </p:cNvGraphicFramePr>
            <p:nvPr>
              <p:extLst>
                <p:ext uri="{D42A27DB-BD31-4B8C-83A1-F6EECF244321}">
                  <p14:modId xmlns:p14="http://schemas.microsoft.com/office/powerpoint/2010/main" val="3407538741"/>
                </p:ext>
              </p:extLst>
            </p:nvPr>
          </p:nvGraphicFramePr>
          <p:xfrm>
            <a:off x="3406775" y="2203450"/>
            <a:ext cx="1168400" cy="369888"/>
          </p:xfrm>
          <a:graphic>
            <a:graphicData uri="http://schemas.openxmlformats.org/presentationml/2006/ole">
              <mc:AlternateContent xmlns:mc="http://schemas.openxmlformats.org/markup-compatibility/2006">
                <mc:Choice xmlns:v="urn:schemas-microsoft-com:vml" Requires="v">
                  <p:oleObj spid="_x0000_s1365" name="Equation" r:id="rId7" imgW="723900" imgH="228600" progId="Equation.DSMT4">
                    <p:embed/>
                  </p:oleObj>
                </mc:Choice>
                <mc:Fallback>
                  <p:oleObj name="Equation" r:id="rId7" imgW="723900" imgH="228600" progId="Equation.DSMT4">
                    <p:embed/>
                    <p:pic>
                      <p:nvPicPr>
                        <p:cNvPr id="0" name=""/>
                        <p:cNvPicPr/>
                        <p:nvPr/>
                      </p:nvPicPr>
                      <p:blipFill>
                        <a:blip r:embed="rId8"/>
                        <a:stretch>
                          <a:fillRect/>
                        </a:stretch>
                      </p:blipFill>
                      <p:spPr>
                        <a:xfrm>
                          <a:off x="3406775" y="2203450"/>
                          <a:ext cx="1168400" cy="36988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588574652"/>
                </p:ext>
              </p:extLst>
            </p:nvPr>
          </p:nvGraphicFramePr>
          <p:xfrm>
            <a:off x="4800600" y="1692275"/>
            <a:ext cx="1166812" cy="328613"/>
          </p:xfrm>
          <a:graphic>
            <a:graphicData uri="http://schemas.openxmlformats.org/presentationml/2006/ole">
              <mc:AlternateContent xmlns:mc="http://schemas.openxmlformats.org/markup-compatibility/2006">
                <mc:Choice xmlns:v="urn:schemas-microsoft-com:vml" Requires="v">
                  <p:oleObj spid="_x0000_s1366" name="Equation" r:id="rId9" imgW="723900" imgH="203200" progId="Equation.DSMT4">
                    <p:embed/>
                  </p:oleObj>
                </mc:Choice>
                <mc:Fallback>
                  <p:oleObj name="Equation" r:id="rId9" imgW="723900" imgH="203200" progId="Equation.DSMT4">
                    <p:embed/>
                    <p:pic>
                      <p:nvPicPr>
                        <p:cNvPr id="0" name=""/>
                        <p:cNvPicPr/>
                        <p:nvPr/>
                      </p:nvPicPr>
                      <p:blipFill>
                        <a:blip r:embed="rId10"/>
                        <a:stretch>
                          <a:fillRect/>
                        </a:stretch>
                      </p:blipFill>
                      <p:spPr>
                        <a:xfrm>
                          <a:off x="4800600" y="1692275"/>
                          <a:ext cx="1166812" cy="32861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918560998"/>
                </p:ext>
              </p:extLst>
            </p:nvPr>
          </p:nvGraphicFramePr>
          <p:xfrm>
            <a:off x="3723481" y="1957387"/>
            <a:ext cx="204787" cy="287338"/>
          </p:xfrm>
          <a:graphic>
            <a:graphicData uri="http://schemas.openxmlformats.org/presentationml/2006/ole">
              <mc:AlternateContent xmlns:mc="http://schemas.openxmlformats.org/markup-compatibility/2006">
                <mc:Choice xmlns:v="urn:schemas-microsoft-com:vml" Requires="v">
                  <p:oleObj spid="_x0000_s1367" name="Equation" r:id="rId11" imgW="127000" imgH="177800" progId="Equation.DSMT4">
                    <p:embed/>
                  </p:oleObj>
                </mc:Choice>
                <mc:Fallback>
                  <p:oleObj name="Equation" r:id="rId11" imgW="127000" imgH="177800" progId="Equation.DSMT4">
                    <p:embed/>
                    <p:pic>
                      <p:nvPicPr>
                        <p:cNvPr id="0" name=""/>
                        <p:cNvPicPr/>
                        <p:nvPr/>
                      </p:nvPicPr>
                      <p:blipFill>
                        <a:blip r:embed="rId12"/>
                        <a:stretch>
                          <a:fillRect/>
                        </a:stretch>
                      </p:blipFill>
                      <p:spPr>
                        <a:xfrm>
                          <a:off x="3723481" y="1957387"/>
                          <a:ext cx="204787" cy="287338"/>
                        </a:xfrm>
                        <a:prstGeom prst="rect">
                          <a:avLst/>
                        </a:prstGeom>
                      </p:spPr>
                    </p:pic>
                  </p:oleObj>
                </mc:Fallback>
              </mc:AlternateContent>
            </a:graphicData>
          </a:graphic>
        </p:graphicFrame>
        <p:sp>
          <p:nvSpPr>
            <p:cNvPr id="15" name="Freeform 14"/>
            <p:cNvSpPr/>
            <p:nvPr/>
          </p:nvSpPr>
          <p:spPr>
            <a:xfrm>
              <a:off x="3568700" y="2044700"/>
              <a:ext cx="89004" cy="177800"/>
            </a:xfrm>
            <a:custGeom>
              <a:avLst/>
              <a:gdLst>
                <a:gd name="connsiteX0" fmla="*/ 0 w 89004"/>
                <a:gd name="connsiteY0" fmla="*/ 0 h 177800"/>
                <a:gd name="connsiteX1" fmla="*/ 76200 w 89004"/>
                <a:gd name="connsiteY1" fmla="*/ 76200 h 177800"/>
                <a:gd name="connsiteX2" fmla="*/ 88900 w 89004"/>
                <a:gd name="connsiteY2" fmla="*/ 177800 h 177800"/>
              </a:gdLst>
              <a:ahLst/>
              <a:cxnLst>
                <a:cxn ang="0">
                  <a:pos x="connsiteX0" y="connsiteY0"/>
                </a:cxn>
                <a:cxn ang="0">
                  <a:pos x="connsiteX1" y="connsiteY1"/>
                </a:cxn>
                <a:cxn ang="0">
                  <a:pos x="connsiteX2" y="connsiteY2"/>
                </a:cxn>
              </a:cxnLst>
              <a:rect l="l" t="t" r="r" b="b"/>
              <a:pathLst>
                <a:path w="89004" h="177800">
                  <a:moveTo>
                    <a:pt x="0" y="0"/>
                  </a:moveTo>
                  <a:cubicBezTo>
                    <a:pt x="30691" y="23283"/>
                    <a:pt x="61383" y="46567"/>
                    <a:pt x="76200" y="76200"/>
                  </a:cubicBezTo>
                  <a:cubicBezTo>
                    <a:pt x="91017" y="105833"/>
                    <a:pt x="88900" y="177800"/>
                    <a:pt x="88900" y="177800"/>
                  </a:cubicBezTo>
                </a:path>
              </a:pathLst>
            </a:cu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TextBox 23"/>
          <p:cNvSpPr txBox="1"/>
          <p:nvPr/>
        </p:nvSpPr>
        <p:spPr>
          <a:xfrm>
            <a:off x="274956" y="235060"/>
            <a:ext cx="4512944" cy="1754327"/>
          </a:xfrm>
          <a:prstGeom prst="rect">
            <a:avLst/>
          </a:prstGeom>
          <a:noFill/>
        </p:spPr>
        <p:txBody>
          <a:bodyPr wrap="square" rtlCol="0">
            <a:spAutoFit/>
          </a:bodyPr>
          <a:lstStyle/>
          <a:p>
            <a:r>
              <a:rPr lang="en-US" sz="2800" dirty="0">
                <a:solidFill>
                  <a:srgbClr val="FF0000"/>
                </a:solidFill>
                <a:latin typeface="Apple Chancery"/>
                <a:cs typeface="Apple Chancery"/>
              </a:rPr>
              <a:t>This product, </a:t>
            </a:r>
            <a:r>
              <a:rPr lang="en-US" sz="2000" dirty="0">
                <a:solidFill>
                  <a:srgbClr val="000000"/>
                </a:solidFill>
                <a:latin typeface="Times New Roman"/>
                <a:cs typeface="Times New Roman"/>
              </a:rPr>
              <a:t>the product of the, </a:t>
            </a:r>
            <a:r>
              <a:rPr lang="en-US" sz="2000" i="1" dirty="0">
                <a:solidFill>
                  <a:srgbClr val="0000FF"/>
                </a:solidFill>
                <a:latin typeface="Times New Roman"/>
                <a:cs typeface="Times New Roman"/>
              </a:rPr>
              <a:t>magnitude of the component-of-the-force-along-the-line-of-the-displacement</a:t>
            </a:r>
            <a:r>
              <a:rPr lang="en-US" sz="2000" dirty="0">
                <a:solidFill>
                  <a:srgbClr val="000000"/>
                </a:solidFill>
                <a:latin typeface="Times New Roman"/>
                <a:cs typeface="Times New Roman"/>
              </a:rPr>
              <a:t> and </a:t>
            </a:r>
            <a:r>
              <a:rPr lang="en-US" sz="2000" i="1" dirty="0">
                <a:solidFill>
                  <a:srgbClr val="0000FF"/>
                </a:solidFill>
                <a:latin typeface="Times New Roman"/>
                <a:cs typeface="Times New Roman"/>
              </a:rPr>
              <a:t>the magnitude-of-the-displacement</a:t>
            </a:r>
            <a:r>
              <a:rPr lang="en-US" sz="2000" dirty="0">
                <a:solidFill>
                  <a:srgbClr val="000000"/>
                </a:solidFill>
                <a:latin typeface="Times New Roman"/>
                <a:cs typeface="Times New Roman"/>
              </a:rPr>
              <a:t> is important enough to be given a special</a:t>
            </a:r>
            <a:endParaRPr lang="en-US" sz="2000" dirty="0">
              <a:latin typeface="Apple Chancery"/>
              <a:cs typeface="Apple Chancery"/>
            </a:endParaRPr>
          </a:p>
        </p:txBody>
      </p:sp>
      <p:sp>
        <p:nvSpPr>
          <p:cNvPr id="28" name="TextBox 27"/>
          <p:cNvSpPr txBox="1"/>
          <p:nvPr/>
        </p:nvSpPr>
        <p:spPr>
          <a:xfrm>
            <a:off x="274956" y="1887124"/>
            <a:ext cx="8615044" cy="400110"/>
          </a:xfrm>
          <a:prstGeom prst="rect">
            <a:avLst/>
          </a:prstGeom>
          <a:noFill/>
        </p:spPr>
        <p:txBody>
          <a:bodyPr wrap="square" rtlCol="0">
            <a:spAutoFit/>
          </a:bodyPr>
          <a:lstStyle/>
          <a:p>
            <a:r>
              <a:rPr lang="en-US" sz="2000" dirty="0">
                <a:solidFill>
                  <a:srgbClr val="000000"/>
                </a:solidFill>
                <a:latin typeface="Times New Roman"/>
                <a:cs typeface="Times New Roman"/>
              </a:rPr>
              <a:t>name.  It is called </a:t>
            </a:r>
            <a:r>
              <a:rPr lang="en-US" sz="2000" dirty="0">
                <a:solidFill>
                  <a:srgbClr val="FF0000"/>
                </a:solidFill>
                <a:latin typeface="Times New Roman"/>
                <a:cs typeface="Times New Roman"/>
              </a:rPr>
              <a:t>WORK</a:t>
            </a:r>
            <a:r>
              <a:rPr lang="en-US" sz="2000" dirty="0">
                <a:solidFill>
                  <a:srgbClr val="000000"/>
                </a:solidFill>
                <a:latin typeface="Times New Roman"/>
                <a:cs typeface="Times New Roman"/>
              </a:rPr>
              <a:t>.  Formally, it is defined as:</a:t>
            </a:r>
            <a:endParaRPr lang="en-US" sz="2400" dirty="0">
              <a:latin typeface="Apple Chancery"/>
              <a:cs typeface="Apple Chancery"/>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1732130626"/>
              </p:ext>
            </p:extLst>
          </p:nvPr>
        </p:nvGraphicFramePr>
        <p:xfrm>
          <a:off x="3665538" y="2433658"/>
          <a:ext cx="889000" cy="384175"/>
        </p:xfrm>
        <a:graphic>
          <a:graphicData uri="http://schemas.openxmlformats.org/presentationml/2006/ole">
            <mc:AlternateContent xmlns:mc="http://schemas.openxmlformats.org/markup-compatibility/2006">
              <mc:Choice xmlns:v="urn:schemas-microsoft-com:vml" Requires="v">
                <p:oleObj spid="_x0000_s1368" name="Equation" r:id="rId13" imgW="533400" imgH="228600" progId="Equation.DSMT4">
                  <p:embed/>
                </p:oleObj>
              </mc:Choice>
              <mc:Fallback>
                <p:oleObj name="Equation" r:id="rId13" imgW="533400" imgH="228600" progId="Equation.DSMT4">
                  <p:embed/>
                  <p:pic>
                    <p:nvPicPr>
                      <p:cNvPr id="0" name=""/>
                      <p:cNvPicPr/>
                      <p:nvPr/>
                    </p:nvPicPr>
                    <p:blipFill>
                      <a:blip r:embed="rId14"/>
                      <a:stretch>
                        <a:fillRect/>
                      </a:stretch>
                    </p:blipFill>
                    <p:spPr>
                      <a:xfrm>
                        <a:off x="3665538" y="2433658"/>
                        <a:ext cx="889000" cy="384175"/>
                      </a:xfrm>
                      <a:prstGeom prst="rect">
                        <a:avLst/>
                      </a:prstGeom>
                    </p:spPr>
                  </p:pic>
                </p:oleObj>
              </mc:Fallback>
            </mc:AlternateContent>
          </a:graphicData>
        </a:graphic>
      </p:graphicFrame>
      <p:sp>
        <p:nvSpPr>
          <p:cNvPr id="42" name="TextBox 41"/>
          <p:cNvSpPr txBox="1"/>
          <p:nvPr/>
        </p:nvSpPr>
        <p:spPr>
          <a:xfrm>
            <a:off x="247016" y="3422115"/>
            <a:ext cx="8615044" cy="523220"/>
          </a:xfrm>
          <a:prstGeom prst="rect">
            <a:avLst/>
          </a:prstGeom>
          <a:noFill/>
        </p:spPr>
        <p:txBody>
          <a:bodyPr wrap="square" rtlCol="0">
            <a:spAutoFit/>
          </a:bodyPr>
          <a:lstStyle/>
          <a:p>
            <a:r>
              <a:rPr lang="en-US" sz="2800" dirty="0">
                <a:solidFill>
                  <a:srgbClr val="FF0000"/>
                </a:solidFill>
                <a:latin typeface="Apple Chancery"/>
                <a:cs typeface="Apple Chancery"/>
              </a:rPr>
              <a:t>Looking at </a:t>
            </a:r>
            <a:r>
              <a:rPr lang="en-US" sz="2000" dirty="0">
                <a:solidFill>
                  <a:srgbClr val="000000"/>
                </a:solidFill>
                <a:latin typeface="Times New Roman"/>
                <a:cs typeface="Times New Roman"/>
              </a:rPr>
              <a:t>the geometry in the sketch, this is also written as:</a:t>
            </a:r>
            <a:endParaRPr lang="en-US" sz="2400" dirty="0">
              <a:latin typeface="Apple Chancery"/>
              <a:cs typeface="Apple Chancery"/>
            </a:endParaRPr>
          </a:p>
        </p:txBody>
      </p:sp>
      <p:graphicFrame>
        <p:nvGraphicFramePr>
          <p:cNvPr id="43" name="Object 42"/>
          <p:cNvGraphicFramePr>
            <a:graphicFrameLocks noChangeAspect="1"/>
          </p:cNvGraphicFramePr>
          <p:nvPr>
            <p:extLst>
              <p:ext uri="{D42A27DB-BD31-4B8C-83A1-F6EECF244321}">
                <p14:modId xmlns:p14="http://schemas.microsoft.com/office/powerpoint/2010/main" val="3967703505"/>
              </p:ext>
            </p:extLst>
          </p:nvPr>
        </p:nvGraphicFramePr>
        <p:xfrm>
          <a:off x="3379788" y="4005263"/>
          <a:ext cx="1587500" cy="384175"/>
        </p:xfrm>
        <a:graphic>
          <a:graphicData uri="http://schemas.openxmlformats.org/presentationml/2006/ole">
            <mc:AlternateContent xmlns:mc="http://schemas.openxmlformats.org/markup-compatibility/2006">
              <mc:Choice xmlns:v="urn:schemas-microsoft-com:vml" Requires="v">
                <p:oleObj spid="_x0000_s1369" name="Equation" r:id="rId15" imgW="952500" imgH="228600" progId="Equation.DSMT4">
                  <p:embed/>
                </p:oleObj>
              </mc:Choice>
              <mc:Fallback>
                <p:oleObj name="Equation" r:id="rId15" imgW="952500" imgH="228600" progId="Equation.DSMT4">
                  <p:embed/>
                  <p:pic>
                    <p:nvPicPr>
                      <p:cNvPr id="0" name=""/>
                      <p:cNvPicPr/>
                      <p:nvPr/>
                    </p:nvPicPr>
                    <p:blipFill>
                      <a:blip r:embed="rId16"/>
                      <a:stretch>
                        <a:fillRect/>
                      </a:stretch>
                    </p:blipFill>
                    <p:spPr>
                      <a:xfrm>
                        <a:off x="3379788" y="4005263"/>
                        <a:ext cx="1587500" cy="384175"/>
                      </a:xfrm>
                      <a:prstGeom prst="rect">
                        <a:avLst/>
                      </a:prstGeom>
                    </p:spPr>
                  </p:pic>
                </p:oleObj>
              </mc:Fallback>
            </mc:AlternateContent>
          </a:graphicData>
        </a:graphic>
      </p:graphicFrame>
      <p:sp>
        <p:nvSpPr>
          <p:cNvPr id="44" name="TextBox 43"/>
          <p:cNvSpPr txBox="1"/>
          <p:nvPr/>
        </p:nvSpPr>
        <p:spPr>
          <a:xfrm>
            <a:off x="274956" y="4461910"/>
            <a:ext cx="8615044" cy="707886"/>
          </a:xfrm>
          <a:prstGeom prst="rect">
            <a:avLst/>
          </a:prstGeom>
          <a:noFill/>
        </p:spPr>
        <p:txBody>
          <a:bodyPr wrap="square" rtlCol="0">
            <a:spAutoFit/>
          </a:bodyPr>
          <a:lstStyle/>
          <a:p>
            <a:r>
              <a:rPr lang="en-US" sz="2000" dirty="0">
                <a:solidFill>
                  <a:srgbClr val="FF0000"/>
                </a:solidFill>
                <a:latin typeface="Apple Chancery"/>
                <a:cs typeface="Apple Chancery"/>
              </a:rPr>
              <a:t>where </a:t>
            </a:r>
            <a:r>
              <a:rPr lang="en-US" sz="2000" dirty="0">
                <a:solidFill>
                  <a:srgbClr val="000000"/>
                </a:solidFill>
                <a:latin typeface="Times New Roman"/>
                <a:cs typeface="Times New Roman"/>
              </a:rPr>
              <a:t>    is the angle between </a:t>
            </a:r>
            <a:r>
              <a:rPr lang="en-US" sz="2000" i="1" dirty="0">
                <a:solidFill>
                  <a:srgbClr val="0000FF"/>
                </a:solidFill>
                <a:latin typeface="Times New Roman"/>
                <a:cs typeface="Times New Roman"/>
              </a:rPr>
              <a:t>the line of the force </a:t>
            </a:r>
            <a:r>
              <a:rPr lang="en-US" sz="2000" dirty="0">
                <a:solidFill>
                  <a:srgbClr val="000000"/>
                </a:solidFill>
                <a:latin typeface="Times New Roman"/>
                <a:cs typeface="Times New Roman"/>
              </a:rPr>
              <a:t>and </a:t>
            </a:r>
            <a:r>
              <a:rPr lang="en-US" sz="2000" i="1" dirty="0">
                <a:solidFill>
                  <a:srgbClr val="0000FF"/>
                </a:solidFill>
                <a:latin typeface="Times New Roman"/>
                <a:cs typeface="Times New Roman"/>
              </a:rPr>
              <a:t>the line of the displacement </a:t>
            </a:r>
            <a:r>
              <a:rPr lang="en-US" sz="2000" dirty="0">
                <a:solidFill>
                  <a:srgbClr val="000000"/>
                </a:solidFill>
                <a:latin typeface="Times New Roman"/>
                <a:cs typeface="Times New Roman"/>
              </a:rPr>
              <a:t>and</a:t>
            </a:r>
            <a:r>
              <a:rPr lang="en-US" sz="2000" i="1" dirty="0">
                <a:solidFill>
                  <a:srgbClr val="000000"/>
                </a:solidFill>
                <a:latin typeface="Times New Roman"/>
                <a:cs typeface="Times New Roman"/>
              </a:rPr>
              <a:t> d </a:t>
            </a:r>
            <a:r>
              <a:rPr lang="en-US" sz="2000" dirty="0">
                <a:solidFill>
                  <a:srgbClr val="000000"/>
                </a:solidFill>
                <a:latin typeface="Times New Roman"/>
                <a:cs typeface="Times New Roman"/>
              </a:rPr>
              <a:t>is the </a:t>
            </a:r>
            <a:r>
              <a:rPr lang="en-US" sz="2000" i="1" dirty="0">
                <a:solidFill>
                  <a:srgbClr val="0000FF"/>
                </a:solidFill>
                <a:latin typeface="Times New Roman"/>
                <a:cs typeface="Times New Roman"/>
              </a:rPr>
              <a:t>magnitude of the displacement</a:t>
            </a:r>
            <a:r>
              <a:rPr lang="en-US" sz="2000" dirty="0">
                <a:solidFill>
                  <a:srgbClr val="000000"/>
                </a:solidFill>
                <a:latin typeface="Times New Roman"/>
                <a:cs typeface="Times New Roman"/>
              </a:rPr>
              <a:t>.  </a:t>
            </a:r>
            <a:endParaRPr lang="en-US" sz="2400" dirty="0">
              <a:latin typeface="Apple Chancery"/>
              <a:cs typeface="Apple Chancery"/>
            </a:endParaRPr>
          </a:p>
        </p:txBody>
      </p:sp>
      <p:graphicFrame>
        <p:nvGraphicFramePr>
          <p:cNvPr id="45" name="Object 44"/>
          <p:cNvGraphicFramePr>
            <a:graphicFrameLocks noChangeAspect="1"/>
          </p:cNvGraphicFramePr>
          <p:nvPr>
            <p:extLst>
              <p:ext uri="{D42A27DB-BD31-4B8C-83A1-F6EECF244321}">
                <p14:modId xmlns:p14="http://schemas.microsoft.com/office/powerpoint/2010/main" val="3847735820"/>
              </p:ext>
            </p:extLst>
          </p:nvPr>
        </p:nvGraphicFramePr>
        <p:xfrm>
          <a:off x="1014413" y="4511705"/>
          <a:ext cx="212725" cy="298450"/>
        </p:xfrm>
        <a:graphic>
          <a:graphicData uri="http://schemas.openxmlformats.org/presentationml/2006/ole">
            <mc:AlternateContent xmlns:mc="http://schemas.openxmlformats.org/markup-compatibility/2006">
              <mc:Choice xmlns:v="urn:schemas-microsoft-com:vml" Requires="v">
                <p:oleObj spid="_x0000_s1370" name="Equation" r:id="rId17" imgW="127000" imgH="177800" progId="Equation.DSMT4">
                  <p:embed/>
                </p:oleObj>
              </mc:Choice>
              <mc:Fallback>
                <p:oleObj name="Equation" r:id="rId17" imgW="127000" imgH="177800" progId="Equation.DSMT4">
                  <p:embed/>
                  <p:pic>
                    <p:nvPicPr>
                      <p:cNvPr id="0" name=""/>
                      <p:cNvPicPr/>
                      <p:nvPr/>
                    </p:nvPicPr>
                    <p:blipFill>
                      <a:blip r:embed="rId18"/>
                      <a:stretch>
                        <a:fillRect/>
                      </a:stretch>
                    </p:blipFill>
                    <p:spPr>
                      <a:xfrm>
                        <a:off x="1014413" y="4511705"/>
                        <a:ext cx="212725" cy="298450"/>
                      </a:xfrm>
                      <a:prstGeom prst="rect">
                        <a:avLst/>
                      </a:prstGeom>
                    </p:spPr>
                  </p:pic>
                </p:oleObj>
              </mc:Fallback>
            </mc:AlternateContent>
          </a:graphicData>
        </a:graphic>
      </p:graphicFrame>
      <p:sp>
        <p:nvSpPr>
          <p:cNvPr id="32" name="TextBox 31"/>
          <p:cNvSpPr txBox="1"/>
          <p:nvPr/>
        </p:nvSpPr>
        <p:spPr>
          <a:xfrm>
            <a:off x="274956" y="5085815"/>
            <a:ext cx="8615044" cy="523220"/>
          </a:xfrm>
          <a:prstGeom prst="rect">
            <a:avLst/>
          </a:prstGeom>
          <a:noFill/>
        </p:spPr>
        <p:txBody>
          <a:bodyPr wrap="square" rtlCol="0">
            <a:spAutoFit/>
          </a:bodyPr>
          <a:lstStyle/>
          <a:p>
            <a:r>
              <a:rPr lang="en-US" sz="2800" dirty="0">
                <a:solidFill>
                  <a:srgbClr val="FF0000"/>
                </a:solidFill>
                <a:latin typeface="Apple Chancery"/>
                <a:cs typeface="Apple Chancery"/>
              </a:rPr>
              <a:t>It is also </a:t>
            </a:r>
            <a:r>
              <a:rPr lang="en-US" sz="2000" dirty="0">
                <a:solidFill>
                  <a:srgbClr val="000000"/>
                </a:solidFill>
                <a:latin typeface="Times New Roman"/>
                <a:cs typeface="Times New Roman"/>
              </a:rPr>
              <a:t>not uncommon to see this quantity written as:</a:t>
            </a:r>
            <a:endParaRPr lang="en-US" sz="2400" dirty="0">
              <a:latin typeface="Apple Chancery"/>
              <a:cs typeface="Apple Chancery"/>
            </a:endParaRPr>
          </a:p>
        </p:txBody>
      </p:sp>
      <p:graphicFrame>
        <p:nvGraphicFramePr>
          <p:cNvPr id="33" name="Object 32"/>
          <p:cNvGraphicFramePr>
            <a:graphicFrameLocks noChangeAspect="1"/>
          </p:cNvGraphicFramePr>
          <p:nvPr>
            <p:extLst>
              <p:ext uri="{D42A27DB-BD31-4B8C-83A1-F6EECF244321}">
                <p14:modId xmlns:p14="http://schemas.microsoft.com/office/powerpoint/2010/main" val="2215035348"/>
              </p:ext>
            </p:extLst>
          </p:nvPr>
        </p:nvGraphicFramePr>
        <p:xfrm>
          <a:off x="6478587" y="5139135"/>
          <a:ext cx="1755775" cy="469900"/>
        </p:xfrm>
        <a:graphic>
          <a:graphicData uri="http://schemas.openxmlformats.org/presentationml/2006/ole">
            <mc:AlternateContent xmlns:mc="http://schemas.openxmlformats.org/markup-compatibility/2006">
              <mc:Choice xmlns:v="urn:schemas-microsoft-com:vml" Requires="v">
                <p:oleObj spid="_x0000_s1371" name="Equation" r:id="rId19" imgW="1054100" imgH="279400" progId="Equation.DSMT4">
                  <p:embed/>
                </p:oleObj>
              </mc:Choice>
              <mc:Fallback>
                <p:oleObj name="Equation" r:id="rId19" imgW="1054100" imgH="279400" progId="Equation.DSMT4">
                  <p:embed/>
                  <p:pic>
                    <p:nvPicPr>
                      <p:cNvPr id="0" name=""/>
                      <p:cNvPicPr/>
                      <p:nvPr/>
                    </p:nvPicPr>
                    <p:blipFill>
                      <a:blip r:embed="rId20"/>
                      <a:stretch>
                        <a:fillRect/>
                      </a:stretch>
                    </p:blipFill>
                    <p:spPr>
                      <a:xfrm>
                        <a:off x="6478587" y="5139135"/>
                        <a:ext cx="1755775" cy="469900"/>
                      </a:xfrm>
                      <a:prstGeom prst="rect">
                        <a:avLst/>
                      </a:prstGeom>
                    </p:spPr>
                  </p:pic>
                </p:oleObj>
              </mc:Fallback>
            </mc:AlternateContent>
          </a:graphicData>
        </a:graphic>
      </p:graphicFrame>
      <p:sp>
        <p:nvSpPr>
          <p:cNvPr id="29" name="TextBox 28"/>
          <p:cNvSpPr txBox="1"/>
          <p:nvPr/>
        </p:nvSpPr>
        <p:spPr>
          <a:xfrm>
            <a:off x="274956" y="2775368"/>
            <a:ext cx="8615044" cy="400110"/>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the units are </a:t>
            </a:r>
            <a:r>
              <a:rPr lang="en-US" sz="2000" i="1" dirty="0">
                <a:solidFill>
                  <a:srgbClr val="0000FF"/>
                </a:solidFill>
                <a:latin typeface="Times New Roman"/>
                <a:cs typeface="Times New Roman"/>
              </a:rPr>
              <a:t>newton-meters</a:t>
            </a:r>
            <a:r>
              <a:rPr lang="en-US" sz="2000" dirty="0">
                <a:solidFill>
                  <a:srgbClr val="000000"/>
                </a:solidFill>
                <a:latin typeface="Times New Roman"/>
                <a:cs typeface="Times New Roman"/>
              </a:rPr>
              <a:t>, or joules (the units of energy):</a:t>
            </a:r>
            <a:endParaRPr lang="en-US" sz="2400" dirty="0">
              <a:latin typeface="Apple Chancery"/>
              <a:cs typeface="Apple Chancery"/>
            </a:endParaRPr>
          </a:p>
        </p:txBody>
      </p:sp>
      <p:sp>
        <p:nvSpPr>
          <p:cNvPr id="2" name="Freeform 1"/>
          <p:cNvSpPr/>
          <p:nvPr/>
        </p:nvSpPr>
        <p:spPr>
          <a:xfrm>
            <a:off x="215900" y="3338812"/>
            <a:ext cx="8674100" cy="91116"/>
          </a:xfrm>
          <a:custGeom>
            <a:avLst/>
            <a:gdLst>
              <a:gd name="connsiteX0" fmla="*/ 0 w 2832100"/>
              <a:gd name="connsiteY0" fmla="*/ 77488 h 91116"/>
              <a:gd name="connsiteX1" fmla="*/ 317500 w 2832100"/>
              <a:gd name="connsiteY1" fmla="*/ 64788 h 91116"/>
              <a:gd name="connsiteX2" fmla="*/ 368300 w 2832100"/>
              <a:gd name="connsiteY2" fmla="*/ 52088 h 91116"/>
              <a:gd name="connsiteX3" fmla="*/ 622300 w 2832100"/>
              <a:gd name="connsiteY3" fmla="*/ 26688 h 91116"/>
              <a:gd name="connsiteX4" fmla="*/ 876300 w 2832100"/>
              <a:gd name="connsiteY4" fmla="*/ 39388 h 91116"/>
              <a:gd name="connsiteX5" fmla="*/ 914400 w 2832100"/>
              <a:gd name="connsiteY5" fmla="*/ 52088 h 91116"/>
              <a:gd name="connsiteX6" fmla="*/ 1346200 w 2832100"/>
              <a:gd name="connsiteY6" fmla="*/ 26688 h 91116"/>
              <a:gd name="connsiteX7" fmla="*/ 1549400 w 2832100"/>
              <a:gd name="connsiteY7" fmla="*/ 13988 h 91116"/>
              <a:gd name="connsiteX8" fmla="*/ 1600200 w 2832100"/>
              <a:gd name="connsiteY8" fmla="*/ 39388 h 91116"/>
              <a:gd name="connsiteX9" fmla="*/ 1676400 w 2832100"/>
              <a:gd name="connsiteY9" fmla="*/ 64788 h 91116"/>
              <a:gd name="connsiteX10" fmla="*/ 2222500 w 2832100"/>
              <a:gd name="connsiteY10" fmla="*/ 52088 h 91116"/>
              <a:gd name="connsiteX11" fmla="*/ 2260600 w 2832100"/>
              <a:gd name="connsiteY11" fmla="*/ 39388 h 91116"/>
              <a:gd name="connsiteX12" fmla="*/ 2692400 w 2832100"/>
              <a:gd name="connsiteY12" fmla="*/ 64788 h 91116"/>
              <a:gd name="connsiteX13" fmla="*/ 2755900 w 2832100"/>
              <a:gd name="connsiteY13" fmla="*/ 77488 h 91116"/>
              <a:gd name="connsiteX14" fmla="*/ 2794000 w 2832100"/>
              <a:gd name="connsiteY14" fmla="*/ 90188 h 91116"/>
              <a:gd name="connsiteX15" fmla="*/ 2832100 w 2832100"/>
              <a:gd name="connsiteY15" fmla="*/ 90188 h 9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2100" h="91116">
                <a:moveTo>
                  <a:pt x="0" y="77488"/>
                </a:moveTo>
                <a:cubicBezTo>
                  <a:pt x="105833" y="73255"/>
                  <a:pt x="211833" y="72075"/>
                  <a:pt x="317500" y="64788"/>
                </a:cubicBezTo>
                <a:cubicBezTo>
                  <a:pt x="334913" y="63587"/>
                  <a:pt x="350980" y="54253"/>
                  <a:pt x="368300" y="52088"/>
                </a:cubicBezTo>
                <a:cubicBezTo>
                  <a:pt x="452732" y="41534"/>
                  <a:pt x="537633" y="35155"/>
                  <a:pt x="622300" y="26688"/>
                </a:cubicBezTo>
                <a:cubicBezTo>
                  <a:pt x="706967" y="30921"/>
                  <a:pt x="791846" y="32044"/>
                  <a:pt x="876300" y="39388"/>
                </a:cubicBezTo>
                <a:cubicBezTo>
                  <a:pt x="889637" y="40548"/>
                  <a:pt x="901018" y="52450"/>
                  <a:pt x="914400" y="52088"/>
                </a:cubicBezTo>
                <a:cubicBezTo>
                  <a:pt x="1058530" y="48193"/>
                  <a:pt x="1202267" y="35155"/>
                  <a:pt x="1346200" y="26688"/>
                </a:cubicBezTo>
                <a:cubicBezTo>
                  <a:pt x="1462761" y="-12166"/>
                  <a:pt x="1395759" y="-1376"/>
                  <a:pt x="1549400" y="13988"/>
                </a:cubicBezTo>
                <a:cubicBezTo>
                  <a:pt x="1566333" y="22455"/>
                  <a:pt x="1582622" y="32357"/>
                  <a:pt x="1600200" y="39388"/>
                </a:cubicBezTo>
                <a:cubicBezTo>
                  <a:pt x="1625059" y="49332"/>
                  <a:pt x="1676400" y="64788"/>
                  <a:pt x="1676400" y="64788"/>
                </a:cubicBezTo>
                <a:cubicBezTo>
                  <a:pt x="1858433" y="60555"/>
                  <a:pt x="2040589" y="59997"/>
                  <a:pt x="2222500" y="52088"/>
                </a:cubicBezTo>
                <a:cubicBezTo>
                  <a:pt x="2235874" y="51507"/>
                  <a:pt x="2247213" y="39388"/>
                  <a:pt x="2260600" y="39388"/>
                </a:cubicBezTo>
                <a:cubicBezTo>
                  <a:pt x="2410747" y="39388"/>
                  <a:pt x="2545610" y="52555"/>
                  <a:pt x="2692400" y="64788"/>
                </a:cubicBezTo>
                <a:cubicBezTo>
                  <a:pt x="2713567" y="69021"/>
                  <a:pt x="2734959" y="72253"/>
                  <a:pt x="2755900" y="77488"/>
                </a:cubicBezTo>
                <a:cubicBezTo>
                  <a:pt x="2768887" y="80735"/>
                  <a:pt x="2780795" y="87987"/>
                  <a:pt x="2794000" y="90188"/>
                </a:cubicBezTo>
                <a:cubicBezTo>
                  <a:pt x="2806527" y="92276"/>
                  <a:pt x="2819400" y="90188"/>
                  <a:pt x="2832100" y="90188"/>
                </a:cubicBezTo>
              </a:path>
            </a:pathLst>
          </a:custGeom>
          <a:ln w="9525" cmpd="sng">
            <a:solidFill>
              <a:srgbClr val="FF0000"/>
            </a:solidFill>
            <a:prstDash val="lgDash"/>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
        <p:nvSpPr>
          <p:cNvPr id="35" name="TextBox 34"/>
          <p:cNvSpPr txBox="1"/>
          <p:nvPr/>
        </p:nvSpPr>
        <p:spPr>
          <a:xfrm>
            <a:off x="478156" y="5593815"/>
            <a:ext cx="8383904" cy="707886"/>
          </a:xfrm>
          <a:prstGeom prst="rect">
            <a:avLst/>
          </a:prstGeom>
          <a:noFill/>
        </p:spPr>
        <p:txBody>
          <a:bodyPr wrap="square" rtlCol="0">
            <a:spAutoFit/>
          </a:bodyPr>
          <a:lstStyle/>
          <a:p>
            <a:r>
              <a:rPr lang="en-US" sz="2000" dirty="0">
                <a:solidFill>
                  <a:srgbClr val="FF0000"/>
                </a:solidFill>
                <a:latin typeface="Apple Chancery"/>
                <a:cs typeface="Apple Chancery"/>
              </a:rPr>
              <a:t>Or </a:t>
            </a:r>
            <a:r>
              <a:rPr lang="en-US" sz="2000" dirty="0">
                <a:solidFill>
                  <a:srgbClr val="000000"/>
                </a:solidFill>
                <a:latin typeface="Times New Roman"/>
                <a:cs typeface="Times New Roman"/>
              </a:rPr>
              <a:t>the </a:t>
            </a:r>
            <a:r>
              <a:rPr lang="en-US" sz="2000" i="1" dirty="0">
                <a:solidFill>
                  <a:srgbClr val="0000FF"/>
                </a:solidFill>
                <a:latin typeface="Times New Roman"/>
                <a:cs typeface="Times New Roman"/>
              </a:rPr>
              <a:t>magnitude of one vector </a:t>
            </a:r>
            <a:r>
              <a:rPr lang="en-US" sz="2000" dirty="0">
                <a:solidFill>
                  <a:srgbClr val="000000"/>
                </a:solidFill>
                <a:latin typeface="Times New Roman"/>
                <a:cs typeface="Times New Roman"/>
              </a:rPr>
              <a:t>times the </a:t>
            </a:r>
            <a:r>
              <a:rPr lang="en-US" sz="2000" i="1" dirty="0">
                <a:solidFill>
                  <a:srgbClr val="0000FF"/>
                </a:solidFill>
                <a:latin typeface="Times New Roman"/>
                <a:cs typeface="Times New Roman"/>
              </a:rPr>
              <a:t>magnitude of the second vector </a:t>
            </a:r>
            <a:r>
              <a:rPr lang="en-US" sz="2000" dirty="0">
                <a:solidFill>
                  <a:srgbClr val="000000"/>
                </a:solidFill>
                <a:latin typeface="Times New Roman"/>
                <a:cs typeface="Times New Roman"/>
              </a:rPr>
              <a:t>times the </a:t>
            </a:r>
            <a:r>
              <a:rPr lang="en-US" sz="2000" i="1" dirty="0">
                <a:solidFill>
                  <a:srgbClr val="0000FF"/>
                </a:solidFill>
                <a:latin typeface="Times New Roman"/>
                <a:cs typeface="Times New Roman"/>
              </a:rPr>
              <a:t>cosine of the angle between the line of the two vectors</a:t>
            </a:r>
            <a:r>
              <a:rPr lang="en-US" sz="2000" dirty="0">
                <a:solidFill>
                  <a:srgbClr val="000000"/>
                </a:solidFill>
                <a:latin typeface="Times New Roman"/>
                <a:cs typeface="Times New Roman"/>
              </a:rPr>
              <a:t>:</a:t>
            </a:r>
            <a:endParaRPr lang="en-US" sz="2400" dirty="0">
              <a:latin typeface="Apple Chancery"/>
              <a:cs typeface="Apple Chancery"/>
            </a:endParaRPr>
          </a:p>
        </p:txBody>
      </p:sp>
    </p:spTree>
    <p:extLst>
      <p:ext uri="{BB962C8B-B14F-4D97-AF65-F5344CB8AC3E}">
        <p14:creationId xmlns:p14="http://schemas.microsoft.com/office/powerpoint/2010/main" val="146176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32" grpId="0"/>
      <p:bldP spid="29" grpId="0"/>
      <p:bldP spid="2"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16365</TotalTime>
  <Words>6890</Words>
  <Application>Microsoft Macintosh PowerPoint</Application>
  <PresentationFormat>On-screen Show (4:3)</PresentationFormat>
  <Paragraphs>348</Paragraphs>
  <Slides>65</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4</vt:i4>
      </vt:variant>
      <vt:variant>
        <vt:lpstr>Slide Titles</vt:lpstr>
      </vt:variant>
      <vt:variant>
        <vt:i4>65</vt:i4>
      </vt:variant>
    </vt:vector>
  </HeadingPairs>
  <TitlesOfParts>
    <vt:vector size="75" baseType="lpstr">
      <vt:lpstr>Apple Chancery</vt:lpstr>
      <vt:lpstr>Arial</vt:lpstr>
      <vt:lpstr>Calibri</vt:lpstr>
      <vt:lpstr>Palatino</vt:lpstr>
      <vt:lpstr>Times New Roman</vt:lpstr>
      <vt:lpstr>Office Theme</vt:lpstr>
      <vt:lpstr>Equation</vt:lpstr>
      <vt:lpstr>Equation.DSMT4</vt:lpstr>
      <vt:lpstr>Worksheet</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Gods Must be Crazy.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 to “The Gods Craziness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AP Problem</vt:lpstr>
      <vt:lpstr>PowerPoint Presentation</vt:lpstr>
      <vt:lpstr>AP Problem (con’t)</vt:lpstr>
      <vt:lpstr>AP Problem (con’t)</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481</cp:revision>
  <cp:lastPrinted>2019-10-15T05:55:20Z</cp:lastPrinted>
  <dcterms:created xsi:type="dcterms:W3CDTF">2017-08-16T17:34:12Z</dcterms:created>
  <dcterms:modified xsi:type="dcterms:W3CDTF">2020-10-13T22:10:48Z</dcterms:modified>
</cp:coreProperties>
</file>