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07" r:id="rId3"/>
    <p:sldId id="308" r:id="rId4"/>
    <p:sldId id="309" r:id="rId5"/>
    <p:sldId id="310" r:id="rId6"/>
    <p:sldId id="311" r:id="rId7"/>
    <p:sldId id="314" r:id="rId8"/>
    <p:sldId id="313" r:id="rId9"/>
    <p:sldId id="315" r:id="rId10"/>
    <p:sldId id="316" r:id="rId11"/>
    <p:sldId id="317" r:id="rId12"/>
    <p:sldId id="322" r:id="rId13"/>
    <p:sldId id="283" r:id="rId14"/>
    <p:sldId id="326" r:id="rId15"/>
    <p:sldId id="300" r:id="rId16"/>
    <p:sldId id="323" r:id="rId17"/>
    <p:sldId id="325" r:id="rId18"/>
    <p:sldId id="327" r:id="rId19"/>
    <p:sldId id="328" r:id="rId20"/>
    <p:sldId id="329" r:id="rId21"/>
    <p:sldId id="330" r:id="rId22"/>
    <p:sldId id="344" r:id="rId23"/>
    <p:sldId id="333" r:id="rId24"/>
    <p:sldId id="332" r:id="rId25"/>
    <p:sldId id="335" r:id="rId26"/>
    <p:sldId id="340" r:id="rId27"/>
    <p:sldId id="336" r:id="rId28"/>
    <p:sldId id="341" r:id="rId29"/>
    <p:sldId id="337" r:id="rId30"/>
    <p:sldId id="338" r:id="rId31"/>
    <p:sldId id="334" r:id="rId32"/>
    <p:sldId id="342" r:id="rId33"/>
    <p:sldId id="345" r:id="rId34"/>
    <p:sldId id="343" r:id="rId35"/>
    <p:sldId id="346" r:id="rId36"/>
    <p:sldId id="347" r:id="rId37"/>
    <p:sldId id="348" r:id="rId38"/>
    <p:sldId id="350" r:id="rId39"/>
    <p:sldId id="349" r:id="rId40"/>
    <p:sldId id="352" r:id="rId41"/>
    <p:sldId id="355" r:id="rId42"/>
    <p:sldId id="356" r:id="rId43"/>
    <p:sldId id="357" r:id="rId44"/>
    <p:sldId id="358" r:id="rId45"/>
    <p:sldId id="359" r:id="rId46"/>
    <p:sldId id="360" r:id="rId47"/>
    <p:sldId id="362" r:id="rId48"/>
    <p:sldId id="363" r:id="rId49"/>
    <p:sldId id="354" r:id="rId50"/>
    <p:sldId id="365" r:id="rId51"/>
    <p:sldId id="366" r:id="rId52"/>
    <p:sldId id="373" r:id="rId53"/>
    <p:sldId id="376" r:id="rId54"/>
    <p:sldId id="367" r:id="rId55"/>
    <p:sldId id="368" r:id="rId56"/>
    <p:sldId id="369" r:id="rId57"/>
    <p:sldId id="370" r:id="rId58"/>
    <p:sldId id="371" r:id="rId59"/>
    <p:sldId id="372" r:id="rId60"/>
    <p:sldId id="37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61CE7"/>
    <a:srgbClr val="F26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3"/>
    <p:restoredTop sz="94719"/>
  </p:normalViewPr>
  <p:slideViewPr>
    <p:cSldViewPr snapToGrid="0" snapToObjects="1">
      <p:cViewPr>
        <p:scale>
          <a:sx n="130" d="100"/>
          <a:sy n="130" d="100"/>
        </p:scale>
        <p:origin x="1336"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9/28/23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EE9532C7-078B-E442-9841-395225D9309F}" type="slidenum">
              <a:rPr lang="en-US" sz="1200"/>
              <a:pPr eaLnBrk="1" hangingPunct="1"/>
              <a:t>2</a:t>
            </a:fld>
            <a:endParaRPr lang="en-US" sz="1200" dirty="0"/>
          </a:p>
        </p:txBody>
      </p:sp>
      <p:sp>
        <p:nvSpPr>
          <p:cNvPr id="16386" name="Rectangle 1"/>
          <p:cNvSpPr>
            <a:spLocks noGrp="1" noRot="1" noChangeAspect="1" noChangeArrowheads="1"/>
          </p:cNvSpPr>
          <p:nvPr>
            <p:ph type="sldImg"/>
          </p:nvPr>
        </p:nvSpPr>
        <p:spPr>
          <a:solidFill>
            <a:srgbClr val="FFFFFF"/>
          </a:solidFill>
          <a:ln/>
        </p:spPr>
      </p:sp>
      <p:sp>
        <p:nvSpPr>
          <p:cNvPr id="16387"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74B1CBE5-40DC-4E4B-97C5-13EC84AAFAC4}" type="slidenum">
              <a:rPr lang="en-US" sz="1200"/>
              <a:pPr eaLnBrk="1" hangingPunct="1"/>
              <a:t>11</a:t>
            </a:fld>
            <a:endParaRPr 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74B1CBE5-40DC-4E4B-97C5-13EC84AAFAC4}" type="slidenum">
              <a:rPr lang="en-US" sz="1200"/>
              <a:pPr eaLnBrk="1" hangingPunct="1"/>
              <a:t>12</a:t>
            </a:fld>
            <a:endParaRPr lang="en-US"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AB95682-C786-2A44-80A9-19B87B341EF6}" type="slidenum">
              <a:rPr lang="en-US" sz="1200"/>
              <a:pPr/>
              <a:t>41</a:t>
            </a:fld>
            <a:endParaRPr lang="en-US" sz="1200"/>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a:lnSpc>
                <a:spcPct val="90000"/>
              </a:lnSpc>
              <a:spcBef>
                <a:spcPct val="0"/>
              </a:spcBef>
            </a:pPr>
            <a:r>
              <a:rPr lang="en-US" sz="1000">
                <a:latin typeface="Times" charset="0"/>
                <a:ea typeface="ＭＳ Ｐゴシック" charset="0"/>
                <a:cs typeface="ＭＳ Ｐゴシック" charset="0"/>
              </a:rPr>
              <a:t>Are these people accelerating? In which direction? What forces are providing the centripetal force that keeps them moving in a circle?</a:t>
            </a:r>
          </a:p>
          <a:p>
            <a:pPr>
              <a:lnSpc>
                <a:spcPct val="90000"/>
              </a:lnSpc>
              <a:spcBef>
                <a:spcPct val="0"/>
              </a:spcBef>
            </a:pPr>
            <a:endParaRPr lang="en-US" sz="100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12FCF84A-5A41-6F43-AA2B-96FB6FEF13DC}" type="slidenum">
              <a:rPr lang="en-US" sz="1200"/>
              <a:pPr eaLnBrk="1" hangingPunct="1"/>
              <a:t>3</a:t>
            </a:fld>
            <a:endParaRPr lang="en-US" sz="1200" dirty="0"/>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4894AD4B-9725-374E-B1BE-10568B6E2851}" type="slidenum">
              <a:rPr lang="en-US" sz="1200"/>
              <a:pPr eaLnBrk="1" hangingPunct="1"/>
              <a:t>4</a:t>
            </a:fld>
            <a:endParaRPr lang="en-US" sz="1200" dirty="0"/>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D417BCC1-4327-A943-B30D-CC3D5F776B93}" type="slidenum">
              <a:rPr lang="en-US" sz="1200"/>
              <a:pPr eaLnBrk="1" hangingPunct="1"/>
              <a:t>5</a:t>
            </a:fld>
            <a:endParaRPr lang="en-US" sz="1200" dirty="0"/>
          </a:p>
        </p:txBody>
      </p:sp>
      <p:sp>
        <p:nvSpPr>
          <p:cNvPr id="22530" name="Rectangle 2"/>
          <p:cNvSpPr>
            <a:spLocks noGrp="1" noRot="1" noChangeAspect="1" noChangeArrowheads="1"/>
          </p:cNvSpPr>
          <p:nvPr>
            <p:ph type="sldImg"/>
          </p:nvPr>
        </p:nvSpPr>
        <p:spPr>
          <a:solidFill>
            <a:srgbClr val="FFFFFF"/>
          </a:solidFill>
          <a:ln/>
        </p:spPr>
      </p:sp>
      <p:sp>
        <p:nvSpPr>
          <p:cNvPr id="22531"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01E35DA4-1F08-A843-A11C-80ABDA58CEC6}" type="slidenum">
              <a:rPr lang="en-US" sz="1200"/>
              <a:pPr eaLnBrk="1" hangingPunct="1"/>
              <a:t>6</a:t>
            </a:fld>
            <a:endParaRPr lang="en-US" sz="1200" dirty="0"/>
          </a:p>
        </p:txBody>
      </p:sp>
      <p:sp>
        <p:nvSpPr>
          <p:cNvPr id="24578" name="Rectangle 1"/>
          <p:cNvSpPr>
            <a:spLocks noGrp="1" noRot="1" noChangeAspect="1" noChangeArrowheads="1"/>
          </p:cNvSpPr>
          <p:nvPr>
            <p:ph type="sldImg"/>
          </p:nvPr>
        </p:nvSpPr>
        <p:spPr>
          <a:solidFill>
            <a:srgbClr val="FFFFFF"/>
          </a:solidFill>
          <a:ln/>
        </p:spPr>
      </p:sp>
      <p:sp>
        <p:nvSpPr>
          <p:cNvPr id="24579"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7220EA95-58B5-5340-BEEB-51884583D296}" type="slidenum">
              <a:rPr lang="en-US" sz="1200"/>
              <a:pPr eaLnBrk="1" hangingPunct="1"/>
              <a:t>7</a:t>
            </a:fld>
            <a:endParaRPr lang="en-US" sz="1200" dirty="0"/>
          </a:p>
        </p:txBody>
      </p:sp>
      <p:sp>
        <p:nvSpPr>
          <p:cNvPr id="30722" name="Rectangle 1"/>
          <p:cNvSpPr>
            <a:spLocks noGrp="1" noRot="1" noChangeAspect="1" noChangeArrowheads="1"/>
          </p:cNvSpPr>
          <p:nvPr>
            <p:ph type="sldImg"/>
          </p:nvPr>
        </p:nvSpPr>
        <p:spPr>
          <a:solidFill>
            <a:srgbClr val="FFFFFF"/>
          </a:solidFill>
          <a:ln/>
        </p:spPr>
      </p:sp>
      <p:sp>
        <p:nvSpPr>
          <p:cNvPr id="30723"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F2DECF60-99E9-524A-9BB2-48D4FE173CEF}" type="slidenum">
              <a:rPr lang="en-US" sz="1200"/>
              <a:pPr eaLnBrk="1" hangingPunct="1"/>
              <a:t>8</a:t>
            </a:fld>
            <a:endParaRPr lang="en-US" sz="1200" dirty="0"/>
          </a:p>
        </p:txBody>
      </p:sp>
      <p:sp>
        <p:nvSpPr>
          <p:cNvPr id="28674" name="Rectangle 1"/>
          <p:cNvSpPr>
            <a:spLocks noGrp="1" noRot="1" noChangeAspect="1" noChangeArrowheads="1"/>
          </p:cNvSpPr>
          <p:nvPr>
            <p:ph type="sldImg"/>
          </p:nvPr>
        </p:nvSpPr>
        <p:spPr>
          <a:solidFill>
            <a:srgbClr val="FFFFFF"/>
          </a:solidFill>
          <a:ln/>
        </p:spPr>
      </p:sp>
      <p:sp>
        <p:nvSpPr>
          <p:cNvPr id="2867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7EBF08FA-6BD3-2744-B69A-1EB597B74B99}" type="slidenum">
              <a:rPr lang="en-US" sz="1200"/>
              <a:pPr eaLnBrk="1" hangingPunct="1"/>
              <a:t>9</a:t>
            </a:fld>
            <a:endParaRPr lang="en-US" sz="1200" dirty="0"/>
          </a:p>
        </p:txBody>
      </p:sp>
      <p:sp>
        <p:nvSpPr>
          <p:cNvPr id="32770" name="Rectangle 1"/>
          <p:cNvSpPr>
            <a:spLocks noGrp="1" noRot="1" noChangeAspect="1" noChangeArrowheads="1"/>
          </p:cNvSpPr>
          <p:nvPr>
            <p:ph type="sldImg"/>
          </p:nvPr>
        </p:nvSpPr>
        <p:spPr>
          <a:solidFill>
            <a:srgbClr val="FFFFFF"/>
          </a:solidFill>
          <a:ln/>
        </p:spPr>
      </p:sp>
      <p:sp>
        <p:nvSpPr>
          <p:cNvPr id="32771"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dirty="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F38A4916-67C2-8A49-985F-FC22DEB64BFF}" type="slidenum">
              <a:rPr lang="en-US" sz="1200"/>
              <a:pPr eaLnBrk="1" hangingPunct="1"/>
              <a:t>10</a:t>
            </a:fld>
            <a:endParaRPr lang="en-US" sz="1200"/>
          </a:p>
        </p:txBody>
      </p:sp>
      <p:sp>
        <p:nvSpPr>
          <p:cNvPr id="34818" name="Rectangle 1"/>
          <p:cNvSpPr>
            <a:spLocks noGrp="1" noRot="1" noChangeAspect="1" noChangeArrowheads="1"/>
          </p:cNvSpPr>
          <p:nvPr>
            <p:ph type="sldImg"/>
          </p:nvPr>
        </p:nvSpPr>
        <p:spPr>
          <a:solidFill>
            <a:srgbClr val="FFFFFF"/>
          </a:solidFill>
          <a:ln/>
        </p:spPr>
      </p:sp>
      <p:sp>
        <p:nvSpPr>
          <p:cNvPr id="34819"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9/28/23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9/28/23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9/28/23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9/28/23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oleObject" Target="../embeddings/oleObject3.bin"/><Relationship Id="rId4" Type="http://schemas.openxmlformats.org/officeDocument/2006/relationships/image" Target="../media/image9.emf"/><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2.bin"/><Relationship Id="rId3" Type="http://schemas.openxmlformats.org/officeDocument/2006/relationships/image" Target="../media/image12.emf"/><Relationship Id="rId7" Type="http://schemas.openxmlformats.org/officeDocument/2006/relationships/image" Target="../media/image14.emf"/><Relationship Id="rId12" Type="http://schemas.openxmlformats.org/officeDocument/2006/relationships/image" Target="../media/image16.emf"/><Relationship Id="rId2" Type="http://schemas.openxmlformats.org/officeDocument/2006/relationships/oleObject" Target="../embeddings/oleObject6.bin"/><Relationship Id="rId16"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oleObject" Target="../embeddings/oleObject8.bin"/><Relationship Id="rId11" Type="http://schemas.openxmlformats.org/officeDocument/2006/relationships/oleObject" Target="../embeddings/oleObject11.bin"/><Relationship Id="rId5" Type="http://schemas.openxmlformats.org/officeDocument/2006/relationships/image" Target="../media/image13.emf"/><Relationship Id="rId15" Type="http://schemas.openxmlformats.org/officeDocument/2006/relationships/oleObject" Target="../embeddings/oleObject13.bin"/><Relationship Id="rId10" Type="http://schemas.openxmlformats.org/officeDocument/2006/relationships/image" Target="../media/image15.emf"/><Relationship Id="rId4" Type="http://schemas.openxmlformats.org/officeDocument/2006/relationships/oleObject" Target="../embeddings/oleObject7.bin"/><Relationship Id="rId9" Type="http://schemas.openxmlformats.org/officeDocument/2006/relationships/oleObject" Target="../embeddings/oleObject10.bin"/><Relationship Id="rId14"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4.bin"/><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6.bin"/><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oleObject" Target="../embeddings/oleObject17.bin"/><Relationship Id="rId1" Type="http://schemas.openxmlformats.org/officeDocument/2006/relationships/slideLayout" Target="../slideLayouts/slideLayout1.xml"/><Relationship Id="rId6" Type="http://schemas.openxmlformats.org/officeDocument/2006/relationships/oleObject" Target="../embeddings/oleObject19.bin"/><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9.emf"/><Relationship Id="rId2" Type="http://schemas.openxmlformats.org/officeDocument/2006/relationships/oleObject" Target="../embeddings/oleObject22.bin"/><Relationship Id="rId1" Type="http://schemas.openxmlformats.org/officeDocument/2006/relationships/slideLayout" Target="../slideLayouts/slideLayout1.xml"/><Relationship Id="rId6" Type="http://schemas.openxmlformats.org/officeDocument/2006/relationships/oleObject" Target="../embeddings/oleObject24.bin"/><Relationship Id="rId5" Type="http://schemas.openxmlformats.org/officeDocument/2006/relationships/image" Target="../media/image28.emf"/><Relationship Id="rId4" Type="http://schemas.openxmlformats.org/officeDocument/2006/relationships/oleObject" Target="../embeddings/oleObject23.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30.emf"/><Relationship Id="rId7" Type="http://schemas.openxmlformats.org/officeDocument/2006/relationships/image" Target="../media/image32.emf"/><Relationship Id="rId2" Type="http://schemas.openxmlformats.org/officeDocument/2006/relationships/oleObject" Target="../embeddings/oleObject25.bin"/><Relationship Id="rId1" Type="http://schemas.openxmlformats.org/officeDocument/2006/relationships/slideLayout" Target="../slideLayouts/slideLayout1.xml"/><Relationship Id="rId6" Type="http://schemas.openxmlformats.org/officeDocument/2006/relationships/oleObject" Target="../embeddings/oleObject27.bin"/><Relationship Id="rId5" Type="http://schemas.openxmlformats.org/officeDocument/2006/relationships/image" Target="../media/image31.emf"/><Relationship Id="rId4" Type="http://schemas.openxmlformats.org/officeDocument/2006/relationships/oleObject" Target="../embeddings/oleObject26.bin"/><Relationship Id="rId9"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34.emf"/><Relationship Id="rId3" Type="http://schemas.openxmlformats.org/officeDocument/2006/relationships/image" Target="../media/image30.emf"/><Relationship Id="rId7" Type="http://schemas.openxmlformats.org/officeDocument/2006/relationships/image" Target="../media/image32.emf"/><Relationship Id="rId12" Type="http://schemas.openxmlformats.org/officeDocument/2006/relationships/oleObject" Target="../embeddings/oleObject34.bin"/><Relationship Id="rId2" Type="http://schemas.openxmlformats.org/officeDocument/2006/relationships/oleObject" Target="../embeddings/oleObject29.bin"/><Relationship Id="rId1" Type="http://schemas.openxmlformats.org/officeDocument/2006/relationships/slideLayout" Target="../slideLayouts/slideLayout1.xml"/><Relationship Id="rId6" Type="http://schemas.openxmlformats.org/officeDocument/2006/relationships/oleObject" Target="../embeddings/oleObject31.bin"/><Relationship Id="rId11" Type="http://schemas.openxmlformats.org/officeDocument/2006/relationships/image" Target="../media/image33.emf"/><Relationship Id="rId5" Type="http://schemas.openxmlformats.org/officeDocument/2006/relationships/image" Target="../media/image31.e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36.emf"/><Relationship Id="rId3" Type="http://schemas.openxmlformats.org/officeDocument/2006/relationships/image" Target="../media/image30.emf"/><Relationship Id="rId7" Type="http://schemas.openxmlformats.org/officeDocument/2006/relationships/image" Target="../media/image32.emf"/><Relationship Id="rId12" Type="http://schemas.openxmlformats.org/officeDocument/2006/relationships/oleObject" Target="../embeddings/oleObject40.bin"/><Relationship Id="rId2" Type="http://schemas.openxmlformats.org/officeDocument/2006/relationships/oleObject" Target="../embeddings/oleObject35.bin"/><Relationship Id="rId1" Type="http://schemas.openxmlformats.org/officeDocument/2006/relationships/slideLayout" Target="../slideLayouts/slideLayout1.xml"/><Relationship Id="rId6" Type="http://schemas.openxmlformats.org/officeDocument/2006/relationships/oleObject" Target="../embeddings/oleObject37.bin"/><Relationship Id="rId11" Type="http://schemas.openxmlformats.org/officeDocument/2006/relationships/image" Target="../media/image35.emf"/><Relationship Id="rId5" Type="http://schemas.openxmlformats.org/officeDocument/2006/relationships/image" Target="../media/image31.emf"/><Relationship Id="rId15" Type="http://schemas.openxmlformats.org/officeDocument/2006/relationships/image" Target="../media/image34.e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29.emf"/><Relationship Id="rId1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oleObject" Target="../embeddings/oleObject43.bin"/><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oleObject" Target="../embeddings/oleObject45.bin"/><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46.bin"/><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47.bin"/><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4.emf"/><Relationship Id="rId2" Type="http://schemas.openxmlformats.org/officeDocument/2006/relationships/oleObject" Target="../embeddings/oleObject48.bin"/><Relationship Id="rId1" Type="http://schemas.openxmlformats.org/officeDocument/2006/relationships/slideLayout" Target="../slideLayouts/slideLayout1.xml"/><Relationship Id="rId6" Type="http://schemas.openxmlformats.org/officeDocument/2006/relationships/oleObject" Target="../embeddings/oleObject50.bin"/><Relationship Id="rId5" Type="http://schemas.openxmlformats.org/officeDocument/2006/relationships/image" Target="../media/image43.emf"/><Relationship Id="rId4" Type="http://schemas.openxmlformats.org/officeDocument/2006/relationships/oleObject" Target="../embeddings/oleObject49.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7.emf"/><Relationship Id="rId12" Type="http://schemas.openxmlformats.org/officeDocument/2006/relationships/oleObject" Target="../embeddings/oleObject56.bin"/><Relationship Id="rId2" Type="http://schemas.openxmlformats.org/officeDocument/2006/relationships/oleObject" Target="../embeddings/oleObject51.bin"/><Relationship Id="rId1" Type="http://schemas.openxmlformats.org/officeDocument/2006/relationships/slideLayout" Target="../slideLayouts/slideLayout1.xml"/><Relationship Id="rId6" Type="http://schemas.openxmlformats.org/officeDocument/2006/relationships/oleObject" Target="../embeddings/oleObject53.bin"/><Relationship Id="rId11" Type="http://schemas.openxmlformats.org/officeDocument/2006/relationships/image" Target="../media/image49.emf"/><Relationship Id="rId5" Type="http://schemas.openxmlformats.org/officeDocument/2006/relationships/image" Target="../media/image46.emf"/><Relationship Id="rId15" Type="http://schemas.openxmlformats.org/officeDocument/2006/relationships/image" Target="../media/image51.emf"/><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48.emf"/><Relationship Id="rId1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53.emf"/><Relationship Id="rId3" Type="http://schemas.openxmlformats.org/officeDocument/2006/relationships/image" Target="../media/image45.emf"/><Relationship Id="rId7" Type="http://schemas.openxmlformats.org/officeDocument/2006/relationships/image" Target="../media/image52.emf"/><Relationship Id="rId12" Type="http://schemas.openxmlformats.org/officeDocument/2006/relationships/oleObject" Target="../embeddings/oleObject63.bin"/><Relationship Id="rId2" Type="http://schemas.openxmlformats.org/officeDocument/2006/relationships/oleObject" Target="../embeddings/oleObject58.bin"/><Relationship Id="rId1" Type="http://schemas.openxmlformats.org/officeDocument/2006/relationships/slideLayout" Target="../slideLayouts/slideLayout1.xml"/><Relationship Id="rId6" Type="http://schemas.openxmlformats.org/officeDocument/2006/relationships/oleObject" Target="../embeddings/oleObject60.bin"/><Relationship Id="rId11" Type="http://schemas.openxmlformats.org/officeDocument/2006/relationships/image" Target="../media/image49.emf"/><Relationship Id="rId5" Type="http://schemas.openxmlformats.org/officeDocument/2006/relationships/image" Target="../media/image46.emf"/><Relationship Id="rId15" Type="http://schemas.openxmlformats.org/officeDocument/2006/relationships/image" Target="../media/image51.e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48.emf"/><Relationship Id="rId14" Type="http://schemas.openxmlformats.org/officeDocument/2006/relationships/oleObject" Target="../embeddings/oleObject64.bin"/></Relationships>
</file>

<file path=ppt/slides/_rels/slide3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oleObject" Target="../embeddings/oleObject66.bin"/><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oleObject" Target="../embeddings/oleObject73.bin"/><Relationship Id="rId18" Type="http://schemas.openxmlformats.org/officeDocument/2006/relationships/image" Target="../media/image57.emf"/><Relationship Id="rId3" Type="http://schemas.openxmlformats.org/officeDocument/2006/relationships/oleObject" Target="../embeddings/oleObject68.bin"/><Relationship Id="rId7" Type="http://schemas.openxmlformats.org/officeDocument/2006/relationships/oleObject" Target="../embeddings/oleObject70.bin"/><Relationship Id="rId12" Type="http://schemas.openxmlformats.org/officeDocument/2006/relationships/image" Target="../media/image31.emf"/><Relationship Id="rId17" Type="http://schemas.openxmlformats.org/officeDocument/2006/relationships/oleObject" Target="../embeddings/oleObject75.bin"/><Relationship Id="rId2" Type="http://schemas.openxmlformats.org/officeDocument/2006/relationships/image" Target="../media/image37.jpeg"/><Relationship Id="rId16"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39.emf"/><Relationship Id="rId11" Type="http://schemas.openxmlformats.org/officeDocument/2006/relationships/oleObject" Target="../embeddings/oleObject72.bin"/><Relationship Id="rId5" Type="http://schemas.openxmlformats.org/officeDocument/2006/relationships/oleObject" Target="../embeddings/oleObject69.bin"/><Relationship Id="rId15" Type="http://schemas.openxmlformats.org/officeDocument/2006/relationships/oleObject" Target="../embeddings/oleObject74.bin"/><Relationship Id="rId10" Type="http://schemas.openxmlformats.org/officeDocument/2006/relationships/image" Target="../media/image30.emf"/><Relationship Id="rId4" Type="http://schemas.openxmlformats.org/officeDocument/2006/relationships/image" Target="../media/image38.emf"/><Relationship Id="rId9" Type="http://schemas.openxmlformats.org/officeDocument/2006/relationships/oleObject" Target="../embeddings/oleObject71.bin"/><Relationship Id="rId14" Type="http://schemas.openxmlformats.org/officeDocument/2006/relationships/image" Target="../media/image5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9.bin"/><Relationship Id="rId13" Type="http://schemas.openxmlformats.org/officeDocument/2006/relationships/image" Target="../media/image59.emf"/><Relationship Id="rId18" Type="http://schemas.openxmlformats.org/officeDocument/2006/relationships/oleObject" Target="../embeddings/oleObject84.bin"/><Relationship Id="rId3" Type="http://schemas.openxmlformats.org/officeDocument/2006/relationships/image" Target="../media/image30.emf"/><Relationship Id="rId21" Type="http://schemas.openxmlformats.org/officeDocument/2006/relationships/image" Target="../media/image63.emf"/><Relationship Id="rId7" Type="http://schemas.openxmlformats.org/officeDocument/2006/relationships/image" Target="../media/image56.emf"/><Relationship Id="rId12" Type="http://schemas.openxmlformats.org/officeDocument/2006/relationships/oleObject" Target="../embeddings/oleObject81.bin"/><Relationship Id="rId17" Type="http://schemas.openxmlformats.org/officeDocument/2006/relationships/image" Target="../media/image61.emf"/><Relationship Id="rId2" Type="http://schemas.openxmlformats.org/officeDocument/2006/relationships/oleObject" Target="../embeddings/oleObject76.bin"/><Relationship Id="rId16" Type="http://schemas.openxmlformats.org/officeDocument/2006/relationships/oleObject" Target="../embeddings/oleObject83.bin"/><Relationship Id="rId20" Type="http://schemas.openxmlformats.org/officeDocument/2006/relationships/oleObject" Target="../embeddings/oleObject85.bin"/><Relationship Id="rId1" Type="http://schemas.openxmlformats.org/officeDocument/2006/relationships/slideLayout" Target="../slideLayouts/slideLayout1.xml"/><Relationship Id="rId6" Type="http://schemas.openxmlformats.org/officeDocument/2006/relationships/oleObject" Target="../embeddings/oleObject78.bin"/><Relationship Id="rId11" Type="http://schemas.openxmlformats.org/officeDocument/2006/relationships/image" Target="../media/image58.emf"/><Relationship Id="rId5" Type="http://schemas.openxmlformats.org/officeDocument/2006/relationships/image" Target="../media/image31.emf"/><Relationship Id="rId15" Type="http://schemas.openxmlformats.org/officeDocument/2006/relationships/image" Target="../media/image60.emf"/><Relationship Id="rId10" Type="http://schemas.openxmlformats.org/officeDocument/2006/relationships/oleObject" Target="../embeddings/oleObject80.bin"/><Relationship Id="rId19" Type="http://schemas.openxmlformats.org/officeDocument/2006/relationships/image" Target="../media/image62.emf"/><Relationship Id="rId4" Type="http://schemas.openxmlformats.org/officeDocument/2006/relationships/oleObject" Target="../embeddings/oleObject77.bin"/><Relationship Id="rId9" Type="http://schemas.openxmlformats.org/officeDocument/2006/relationships/image" Target="../media/image29.emf"/><Relationship Id="rId14" Type="http://schemas.openxmlformats.org/officeDocument/2006/relationships/oleObject" Target="../embeddings/oleObject82.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67.emf"/><Relationship Id="rId3" Type="http://schemas.openxmlformats.org/officeDocument/2006/relationships/image" Target="../media/image38.emf"/><Relationship Id="rId7" Type="http://schemas.openxmlformats.org/officeDocument/2006/relationships/image" Target="../media/image64.emf"/><Relationship Id="rId12" Type="http://schemas.openxmlformats.org/officeDocument/2006/relationships/oleObject" Target="../embeddings/oleObject91.bin"/><Relationship Id="rId17" Type="http://schemas.openxmlformats.org/officeDocument/2006/relationships/image" Target="../media/image68.emf"/><Relationship Id="rId2" Type="http://schemas.openxmlformats.org/officeDocument/2006/relationships/oleObject" Target="../embeddings/oleObject86.bin"/><Relationship Id="rId16" Type="http://schemas.openxmlformats.org/officeDocument/2006/relationships/oleObject" Target="../embeddings/oleObject93.bin"/><Relationship Id="rId1" Type="http://schemas.openxmlformats.org/officeDocument/2006/relationships/slideLayout" Target="../slideLayouts/slideLayout1.xml"/><Relationship Id="rId6" Type="http://schemas.openxmlformats.org/officeDocument/2006/relationships/oleObject" Target="../embeddings/oleObject88.bin"/><Relationship Id="rId11" Type="http://schemas.openxmlformats.org/officeDocument/2006/relationships/image" Target="../media/image66.emf"/><Relationship Id="rId5" Type="http://schemas.openxmlformats.org/officeDocument/2006/relationships/image" Target="../media/image39.emf"/><Relationship Id="rId15" Type="http://schemas.openxmlformats.org/officeDocument/2006/relationships/image" Target="../media/image31.emf"/><Relationship Id="rId10" Type="http://schemas.openxmlformats.org/officeDocument/2006/relationships/oleObject" Target="../embeddings/oleObject90.bin"/><Relationship Id="rId4" Type="http://schemas.openxmlformats.org/officeDocument/2006/relationships/oleObject" Target="../embeddings/oleObject87.bin"/><Relationship Id="rId9" Type="http://schemas.openxmlformats.org/officeDocument/2006/relationships/image" Target="../media/image65.emf"/><Relationship Id="rId14" Type="http://schemas.openxmlformats.org/officeDocument/2006/relationships/oleObject" Target="../embeddings/oleObject92.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97.bin"/><Relationship Id="rId13" Type="http://schemas.openxmlformats.org/officeDocument/2006/relationships/image" Target="../media/image67.emf"/><Relationship Id="rId18" Type="http://schemas.openxmlformats.org/officeDocument/2006/relationships/oleObject" Target="../embeddings/oleObject102.bin"/><Relationship Id="rId26" Type="http://schemas.openxmlformats.org/officeDocument/2006/relationships/oleObject" Target="../embeddings/oleObject106.bin"/><Relationship Id="rId3" Type="http://schemas.openxmlformats.org/officeDocument/2006/relationships/image" Target="../media/image38.emf"/><Relationship Id="rId21" Type="http://schemas.openxmlformats.org/officeDocument/2006/relationships/image" Target="../media/image71.emf"/><Relationship Id="rId7" Type="http://schemas.openxmlformats.org/officeDocument/2006/relationships/image" Target="../media/image65.emf"/><Relationship Id="rId12" Type="http://schemas.openxmlformats.org/officeDocument/2006/relationships/oleObject" Target="../embeddings/oleObject99.bin"/><Relationship Id="rId17" Type="http://schemas.openxmlformats.org/officeDocument/2006/relationships/image" Target="../media/image68.emf"/><Relationship Id="rId25" Type="http://schemas.openxmlformats.org/officeDocument/2006/relationships/image" Target="../media/image73.emf"/><Relationship Id="rId2" Type="http://schemas.openxmlformats.org/officeDocument/2006/relationships/oleObject" Target="../embeddings/oleObject94.bin"/><Relationship Id="rId16" Type="http://schemas.openxmlformats.org/officeDocument/2006/relationships/oleObject" Target="../embeddings/oleObject101.bin"/><Relationship Id="rId20" Type="http://schemas.openxmlformats.org/officeDocument/2006/relationships/oleObject" Target="../embeddings/oleObject103.bin"/><Relationship Id="rId1" Type="http://schemas.openxmlformats.org/officeDocument/2006/relationships/slideLayout" Target="../slideLayouts/slideLayout1.xml"/><Relationship Id="rId6" Type="http://schemas.openxmlformats.org/officeDocument/2006/relationships/oleObject" Target="../embeddings/oleObject96.bin"/><Relationship Id="rId11" Type="http://schemas.openxmlformats.org/officeDocument/2006/relationships/image" Target="../media/image70.emf"/><Relationship Id="rId24" Type="http://schemas.openxmlformats.org/officeDocument/2006/relationships/oleObject" Target="../embeddings/oleObject105.bin"/><Relationship Id="rId5" Type="http://schemas.openxmlformats.org/officeDocument/2006/relationships/image" Target="../media/image39.emf"/><Relationship Id="rId15" Type="http://schemas.openxmlformats.org/officeDocument/2006/relationships/image" Target="../media/image31.emf"/><Relationship Id="rId23" Type="http://schemas.openxmlformats.org/officeDocument/2006/relationships/image" Target="../media/image72.emf"/><Relationship Id="rId10" Type="http://schemas.openxmlformats.org/officeDocument/2006/relationships/oleObject" Target="../embeddings/oleObject98.bin"/><Relationship Id="rId19" Type="http://schemas.openxmlformats.org/officeDocument/2006/relationships/image" Target="../media/image66.emf"/><Relationship Id="rId4" Type="http://schemas.openxmlformats.org/officeDocument/2006/relationships/oleObject" Target="../embeddings/oleObject95.bin"/><Relationship Id="rId9" Type="http://schemas.openxmlformats.org/officeDocument/2006/relationships/image" Target="../media/image69.emf"/><Relationship Id="rId14" Type="http://schemas.openxmlformats.org/officeDocument/2006/relationships/oleObject" Target="../embeddings/oleObject100.bin"/><Relationship Id="rId22" Type="http://schemas.openxmlformats.org/officeDocument/2006/relationships/oleObject" Target="../embeddings/oleObject104.bin"/><Relationship Id="rId27" Type="http://schemas.openxmlformats.org/officeDocument/2006/relationships/image" Target="../media/image74.e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10.bin"/><Relationship Id="rId13" Type="http://schemas.openxmlformats.org/officeDocument/2006/relationships/image" Target="../media/image70.emf"/><Relationship Id="rId18" Type="http://schemas.openxmlformats.org/officeDocument/2006/relationships/oleObject" Target="../embeddings/oleObject115.bin"/><Relationship Id="rId26" Type="http://schemas.openxmlformats.org/officeDocument/2006/relationships/image" Target="../media/image77.emf"/><Relationship Id="rId3" Type="http://schemas.openxmlformats.org/officeDocument/2006/relationships/image" Target="../media/image38.emf"/><Relationship Id="rId21" Type="http://schemas.openxmlformats.org/officeDocument/2006/relationships/image" Target="../media/image66.emf"/><Relationship Id="rId7" Type="http://schemas.openxmlformats.org/officeDocument/2006/relationships/image" Target="../media/image75.emf"/><Relationship Id="rId12" Type="http://schemas.openxmlformats.org/officeDocument/2006/relationships/oleObject" Target="../embeddings/oleObject112.bin"/><Relationship Id="rId17" Type="http://schemas.openxmlformats.org/officeDocument/2006/relationships/image" Target="../media/image31.emf"/><Relationship Id="rId25" Type="http://schemas.openxmlformats.org/officeDocument/2006/relationships/oleObject" Target="../embeddings/oleObject119.bin"/><Relationship Id="rId2" Type="http://schemas.openxmlformats.org/officeDocument/2006/relationships/oleObject" Target="../embeddings/oleObject107.bin"/><Relationship Id="rId16" Type="http://schemas.openxmlformats.org/officeDocument/2006/relationships/oleObject" Target="../embeddings/oleObject114.bin"/><Relationship Id="rId20" Type="http://schemas.openxmlformats.org/officeDocument/2006/relationships/oleObject" Target="../embeddings/oleObject116.bin"/><Relationship Id="rId29" Type="http://schemas.openxmlformats.org/officeDocument/2006/relationships/oleObject" Target="../embeddings/oleObject121.bin"/><Relationship Id="rId1" Type="http://schemas.openxmlformats.org/officeDocument/2006/relationships/slideLayout" Target="../slideLayouts/slideLayout1.xml"/><Relationship Id="rId6" Type="http://schemas.openxmlformats.org/officeDocument/2006/relationships/oleObject" Target="../embeddings/oleObject109.bin"/><Relationship Id="rId11" Type="http://schemas.openxmlformats.org/officeDocument/2006/relationships/image" Target="../media/image69.emf"/><Relationship Id="rId24" Type="http://schemas.openxmlformats.org/officeDocument/2006/relationships/oleObject" Target="../embeddings/oleObject118.bin"/><Relationship Id="rId5" Type="http://schemas.openxmlformats.org/officeDocument/2006/relationships/image" Target="../media/image39.emf"/><Relationship Id="rId15" Type="http://schemas.openxmlformats.org/officeDocument/2006/relationships/image" Target="../media/image67.emf"/><Relationship Id="rId23" Type="http://schemas.openxmlformats.org/officeDocument/2006/relationships/image" Target="../media/image71.emf"/><Relationship Id="rId28" Type="http://schemas.openxmlformats.org/officeDocument/2006/relationships/image" Target="../media/image78.emf"/><Relationship Id="rId10" Type="http://schemas.openxmlformats.org/officeDocument/2006/relationships/oleObject" Target="../embeddings/oleObject111.bin"/><Relationship Id="rId19" Type="http://schemas.openxmlformats.org/officeDocument/2006/relationships/image" Target="../media/image68.emf"/><Relationship Id="rId4" Type="http://schemas.openxmlformats.org/officeDocument/2006/relationships/oleObject" Target="../embeddings/oleObject108.bin"/><Relationship Id="rId9" Type="http://schemas.openxmlformats.org/officeDocument/2006/relationships/image" Target="../media/image76.emf"/><Relationship Id="rId14" Type="http://schemas.openxmlformats.org/officeDocument/2006/relationships/oleObject" Target="../embeddings/oleObject113.bin"/><Relationship Id="rId22" Type="http://schemas.openxmlformats.org/officeDocument/2006/relationships/oleObject" Target="../embeddings/oleObject117.bin"/><Relationship Id="rId27" Type="http://schemas.openxmlformats.org/officeDocument/2006/relationships/oleObject" Target="../embeddings/oleObject120.bin"/><Relationship Id="rId30" Type="http://schemas.openxmlformats.org/officeDocument/2006/relationships/image" Target="../media/image79.e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25.bin"/><Relationship Id="rId13" Type="http://schemas.openxmlformats.org/officeDocument/2006/relationships/image" Target="../media/image67.emf"/><Relationship Id="rId18" Type="http://schemas.openxmlformats.org/officeDocument/2006/relationships/oleObject" Target="../embeddings/oleObject130.bin"/><Relationship Id="rId26" Type="http://schemas.openxmlformats.org/officeDocument/2006/relationships/image" Target="../media/image78.emf"/><Relationship Id="rId3" Type="http://schemas.openxmlformats.org/officeDocument/2006/relationships/image" Target="../media/image38.emf"/><Relationship Id="rId21" Type="http://schemas.openxmlformats.org/officeDocument/2006/relationships/image" Target="../media/image71.emf"/><Relationship Id="rId7" Type="http://schemas.openxmlformats.org/officeDocument/2006/relationships/image" Target="../media/image76.emf"/><Relationship Id="rId12" Type="http://schemas.openxmlformats.org/officeDocument/2006/relationships/oleObject" Target="../embeddings/oleObject127.bin"/><Relationship Id="rId17" Type="http://schemas.openxmlformats.org/officeDocument/2006/relationships/image" Target="../media/image68.emf"/><Relationship Id="rId25" Type="http://schemas.openxmlformats.org/officeDocument/2006/relationships/oleObject" Target="../embeddings/oleObject134.bin"/><Relationship Id="rId2" Type="http://schemas.openxmlformats.org/officeDocument/2006/relationships/oleObject" Target="../embeddings/oleObject122.bin"/><Relationship Id="rId16" Type="http://schemas.openxmlformats.org/officeDocument/2006/relationships/oleObject" Target="../embeddings/oleObject129.bin"/><Relationship Id="rId20" Type="http://schemas.openxmlformats.org/officeDocument/2006/relationships/oleObject" Target="../embeddings/oleObject131.bin"/><Relationship Id="rId1" Type="http://schemas.openxmlformats.org/officeDocument/2006/relationships/slideLayout" Target="../slideLayouts/slideLayout1.xml"/><Relationship Id="rId6" Type="http://schemas.openxmlformats.org/officeDocument/2006/relationships/oleObject" Target="../embeddings/oleObject124.bin"/><Relationship Id="rId11" Type="http://schemas.openxmlformats.org/officeDocument/2006/relationships/image" Target="../media/image70.emf"/><Relationship Id="rId24" Type="http://schemas.openxmlformats.org/officeDocument/2006/relationships/image" Target="../media/image77.emf"/><Relationship Id="rId5" Type="http://schemas.openxmlformats.org/officeDocument/2006/relationships/image" Target="../media/image39.emf"/><Relationship Id="rId15" Type="http://schemas.openxmlformats.org/officeDocument/2006/relationships/image" Target="../media/image31.emf"/><Relationship Id="rId23" Type="http://schemas.openxmlformats.org/officeDocument/2006/relationships/oleObject" Target="../embeddings/oleObject133.bin"/><Relationship Id="rId28" Type="http://schemas.openxmlformats.org/officeDocument/2006/relationships/image" Target="../media/image80.emf"/><Relationship Id="rId10" Type="http://schemas.openxmlformats.org/officeDocument/2006/relationships/oleObject" Target="../embeddings/oleObject126.bin"/><Relationship Id="rId19" Type="http://schemas.openxmlformats.org/officeDocument/2006/relationships/image" Target="../media/image66.emf"/><Relationship Id="rId4" Type="http://schemas.openxmlformats.org/officeDocument/2006/relationships/oleObject" Target="../embeddings/oleObject123.bin"/><Relationship Id="rId9" Type="http://schemas.openxmlformats.org/officeDocument/2006/relationships/image" Target="../media/image69.emf"/><Relationship Id="rId14" Type="http://schemas.openxmlformats.org/officeDocument/2006/relationships/oleObject" Target="../embeddings/oleObject128.bin"/><Relationship Id="rId22" Type="http://schemas.openxmlformats.org/officeDocument/2006/relationships/oleObject" Target="../embeddings/oleObject132.bin"/><Relationship Id="rId27" Type="http://schemas.openxmlformats.org/officeDocument/2006/relationships/oleObject" Target="../embeddings/oleObject135.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oleObject" Target="../embeddings/oleObject142.bin"/><Relationship Id="rId3" Type="http://schemas.openxmlformats.org/officeDocument/2006/relationships/image" Target="../media/image81.emf"/><Relationship Id="rId7" Type="http://schemas.openxmlformats.org/officeDocument/2006/relationships/image" Target="../media/image83.emf"/><Relationship Id="rId12" Type="http://schemas.openxmlformats.org/officeDocument/2006/relationships/oleObject" Target="../embeddings/oleObject141.bin"/><Relationship Id="rId17" Type="http://schemas.openxmlformats.org/officeDocument/2006/relationships/image" Target="../media/image29.emf"/><Relationship Id="rId2" Type="http://schemas.openxmlformats.org/officeDocument/2006/relationships/oleObject" Target="../embeddings/oleObject136.bin"/><Relationship Id="rId16" Type="http://schemas.openxmlformats.org/officeDocument/2006/relationships/oleObject" Target="../embeddings/oleObject144.bin"/><Relationship Id="rId1" Type="http://schemas.openxmlformats.org/officeDocument/2006/relationships/slideLayout" Target="../slideLayouts/slideLayout1.xml"/><Relationship Id="rId6" Type="http://schemas.openxmlformats.org/officeDocument/2006/relationships/oleObject" Target="../embeddings/oleObject138.bin"/><Relationship Id="rId11" Type="http://schemas.openxmlformats.org/officeDocument/2006/relationships/image" Target="../media/image55.emf"/><Relationship Id="rId5" Type="http://schemas.openxmlformats.org/officeDocument/2006/relationships/image" Target="../media/image82.emf"/><Relationship Id="rId15" Type="http://schemas.openxmlformats.org/officeDocument/2006/relationships/image" Target="../media/image85.emf"/><Relationship Id="rId10" Type="http://schemas.openxmlformats.org/officeDocument/2006/relationships/oleObject" Target="../embeddings/oleObject140.bin"/><Relationship Id="rId4" Type="http://schemas.openxmlformats.org/officeDocument/2006/relationships/oleObject" Target="../embeddings/oleObject137.bin"/><Relationship Id="rId9" Type="http://schemas.openxmlformats.org/officeDocument/2006/relationships/image" Target="../media/image84.emf"/><Relationship Id="rId14" Type="http://schemas.openxmlformats.org/officeDocument/2006/relationships/oleObject" Target="../embeddings/oleObject143.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8.bin"/><Relationship Id="rId13" Type="http://schemas.openxmlformats.org/officeDocument/2006/relationships/image" Target="../media/image56.emf"/><Relationship Id="rId18" Type="http://schemas.openxmlformats.org/officeDocument/2006/relationships/oleObject" Target="../embeddings/oleObject154.bin"/><Relationship Id="rId3" Type="http://schemas.openxmlformats.org/officeDocument/2006/relationships/image" Target="../media/image81.emf"/><Relationship Id="rId21" Type="http://schemas.openxmlformats.org/officeDocument/2006/relationships/image" Target="../media/image87.emf"/><Relationship Id="rId7" Type="http://schemas.openxmlformats.org/officeDocument/2006/relationships/image" Target="../media/image85.emf"/><Relationship Id="rId12" Type="http://schemas.openxmlformats.org/officeDocument/2006/relationships/oleObject" Target="../embeddings/oleObject150.bin"/><Relationship Id="rId17" Type="http://schemas.openxmlformats.org/officeDocument/2006/relationships/oleObject" Target="../embeddings/oleObject153.bin"/><Relationship Id="rId25" Type="http://schemas.openxmlformats.org/officeDocument/2006/relationships/image" Target="../media/image89.emf"/><Relationship Id="rId2" Type="http://schemas.openxmlformats.org/officeDocument/2006/relationships/oleObject" Target="../embeddings/oleObject145.bin"/><Relationship Id="rId16" Type="http://schemas.openxmlformats.org/officeDocument/2006/relationships/oleObject" Target="../embeddings/oleObject152.bin"/><Relationship Id="rId20" Type="http://schemas.openxmlformats.org/officeDocument/2006/relationships/oleObject" Target="../embeddings/oleObject156.bin"/><Relationship Id="rId1" Type="http://schemas.openxmlformats.org/officeDocument/2006/relationships/slideLayout" Target="../slideLayouts/slideLayout1.xml"/><Relationship Id="rId6" Type="http://schemas.openxmlformats.org/officeDocument/2006/relationships/oleObject" Target="../embeddings/oleObject147.bin"/><Relationship Id="rId11" Type="http://schemas.openxmlformats.org/officeDocument/2006/relationships/image" Target="../media/image31.emf"/><Relationship Id="rId24" Type="http://schemas.openxmlformats.org/officeDocument/2006/relationships/oleObject" Target="../embeddings/oleObject158.bin"/><Relationship Id="rId5" Type="http://schemas.openxmlformats.org/officeDocument/2006/relationships/image" Target="../media/image84.emf"/><Relationship Id="rId15" Type="http://schemas.openxmlformats.org/officeDocument/2006/relationships/image" Target="../media/image86.emf"/><Relationship Id="rId23" Type="http://schemas.openxmlformats.org/officeDocument/2006/relationships/image" Target="../media/image88.emf"/><Relationship Id="rId10" Type="http://schemas.openxmlformats.org/officeDocument/2006/relationships/oleObject" Target="../embeddings/oleObject149.bin"/><Relationship Id="rId19" Type="http://schemas.openxmlformats.org/officeDocument/2006/relationships/oleObject" Target="../embeddings/oleObject155.bin"/><Relationship Id="rId4" Type="http://schemas.openxmlformats.org/officeDocument/2006/relationships/oleObject" Target="../embeddings/oleObject146.bin"/><Relationship Id="rId9" Type="http://schemas.openxmlformats.org/officeDocument/2006/relationships/image" Target="../media/image29.emf"/><Relationship Id="rId14" Type="http://schemas.openxmlformats.org/officeDocument/2006/relationships/oleObject" Target="../embeddings/oleObject151.bin"/><Relationship Id="rId22" Type="http://schemas.openxmlformats.org/officeDocument/2006/relationships/oleObject" Target="../embeddings/oleObject157.bin"/></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62.bin"/><Relationship Id="rId13" Type="http://schemas.openxmlformats.org/officeDocument/2006/relationships/image" Target="../media/image96.emf"/><Relationship Id="rId18" Type="http://schemas.openxmlformats.org/officeDocument/2006/relationships/oleObject" Target="../embeddings/oleObject167.bin"/><Relationship Id="rId26" Type="http://schemas.openxmlformats.org/officeDocument/2006/relationships/oleObject" Target="../embeddings/oleObject173.bin"/><Relationship Id="rId3" Type="http://schemas.openxmlformats.org/officeDocument/2006/relationships/image" Target="../media/image91.emf"/><Relationship Id="rId21" Type="http://schemas.openxmlformats.org/officeDocument/2006/relationships/oleObject" Target="../embeddings/oleObject169.bin"/><Relationship Id="rId7" Type="http://schemas.openxmlformats.org/officeDocument/2006/relationships/image" Target="../media/image93.emf"/><Relationship Id="rId12" Type="http://schemas.openxmlformats.org/officeDocument/2006/relationships/oleObject" Target="../embeddings/oleObject164.bin"/><Relationship Id="rId17" Type="http://schemas.openxmlformats.org/officeDocument/2006/relationships/image" Target="../media/image98.emf"/><Relationship Id="rId25" Type="http://schemas.openxmlformats.org/officeDocument/2006/relationships/image" Target="../media/image100.emf"/><Relationship Id="rId2" Type="http://schemas.openxmlformats.org/officeDocument/2006/relationships/oleObject" Target="../embeddings/oleObject159.bin"/><Relationship Id="rId16" Type="http://schemas.openxmlformats.org/officeDocument/2006/relationships/oleObject" Target="../embeddings/oleObject166.bin"/><Relationship Id="rId20" Type="http://schemas.openxmlformats.org/officeDocument/2006/relationships/oleObject" Target="../embeddings/oleObject168.bin"/><Relationship Id="rId1" Type="http://schemas.openxmlformats.org/officeDocument/2006/relationships/slideLayout" Target="../slideLayouts/slideLayout1.xml"/><Relationship Id="rId6" Type="http://schemas.openxmlformats.org/officeDocument/2006/relationships/oleObject" Target="../embeddings/oleObject161.bin"/><Relationship Id="rId11" Type="http://schemas.openxmlformats.org/officeDocument/2006/relationships/image" Target="../media/image95.emf"/><Relationship Id="rId24" Type="http://schemas.openxmlformats.org/officeDocument/2006/relationships/oleObject" Target="../embeddings/oleObject172.bin"/><Relationship Id="rId5" Type="http://schemas.openxmlformats.org/officeDocument/2006/relationships/image" Target="../media/image92.emf"/><Relationship Id="rId15" Type="http://schemas.openxmlformats.org/officeDocument/2006/relationships/image" Target="../media/image97.emf"/><Relationship Id="rId23" Type="http://schemas.openxmlformats.org/officeDocument/2006/relationships/oleObject" Target="../embeddings/oleObject171.bin"/><Relationship Id="rId10" Type="http://schemas.openxmlformats.org/officeDocument/2006/relationships/oleObject" Target="../embeddings/oleObject163.bin"/><Relationship Id="rId19" Type="http://schemas.openxmlformats.org/officeDocument/2006/relationships/image" Target="../media/image99.emf"/><Relationship Id="rId4" Type="http://schemas.openxmlformats.org/officeDocument/2006/relationships/oleObject" Target="../embeddings/oleObject160.bin"/><Relationship Id="rId9" Type="http://schemas.openxmlformats.org/officeDocument/2006/relationships/image" Target="../media/image94.emf"/><Relationship Id="rId14" Type="http://schemas.openxmlformats.org/officeDocument/2006/relationships/oleObject" Target="../embeddings/oleObject165.bin"/><Relationship Id="rId22" Type="http://schemas.openxmlformats.org/officeDocument/2006/relationships/oleObject" Target="../embeddings/oleObject170.bin"/><Relationship Id="rId27" Type="http://schemas.openxmlformats.org/officeDocument/2006/relationships/image" Target="../media/image101.e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77.bin"/><Relationship Id="rId13" Type="http://schemas.openxmlformats.org/officeDocument/2006/relationships/image" Target="../media/image102.emf"/><Relationship Id="rId3" Type="http://schemas.openxmlformats.org/officeDocument/2006/relationships/image" Target="../media/image92.emf"/><Relationship Id="rId7" Type="http://schemas.openxmlformats.org/officeDocument/2006/relationships/image" Target="../media/image99.emf"/><Relationship Id="rId12" Type="http://schemas.openxmlformats.org/officeDocument/2006/relationships/oleObject" Target="../embeddings/oleObject179.bin"/><Relationship Id="rId2" Type="http://schemas.openxmlformats.org/officeDocument/2006/relationships/oleObject" Target="../embeddings/oleObject174.bin"/><Relationship Id="rId1" Type="http://schemas.openxmlformats.org/officeDocument/2006/relationships/slideLayout" Target="../slideLayouts/slideLayout1.xml"/><Relationship Id="rId6" Type="http://schemas.openxmlformats.org/officeDocument/2006/relationships/oleObject" Target="../embeddings/oleObject176.bin"/><Relationship Id="rId11" Type="http://schemas.openxmlformats.org/officeDocument/2006/relationships/image" Target="../media/image101.emf"/><Relationship Id="rId5" Type="http://schemas.openxmlformats.org/officeDocument/2006/relationships/image" Target="../media/image98.emf"/><Relationship Id="rId15" Type="http://schemas.openxmlformats.org/officeDocument/2006/relationships/image" Target="../media/image103.emf"/><Relationship Id="rId10" Type="http://schemas.openxmlformats.org/officeDocument/2006/relationships/oleObject" Target="../embeddings/oleObject178.bin"/><Relationship Id="rId4" Type="http://schemas.openxmlformats.org/officeDocument/2006/relationships/oleObject" Target="../embeddings/oleObject175.bin"/><Relationship Id="rId9" Type="http://schemas.openxmlformats.org/officeDocument/2006/relationships/image" Target="../media/image100.emf"/><Relationship Id="rId14" Type="http://schemas.openxmlformats.org/officeDocument/2006/relationships/oleObject" Target="../embeddings/oleObject180.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84.bin"/><Relationship Id="rId13" Type="http://schemas.openxmlformats.org/officeDocument/2006/relationships/image" Target="../media/image104.emf"/><Relationship Id="rId3" Type="http://schemas.openxmlformats.org/officeDocument/2006/relationships/image" Target="../media/image92.emf"/><Relationship Id="rId7" Type="http://schemas.openxmlformats.org/officeDocument/2006/relationships/image" Target="../media/image99.emf"/><Relationship Id="rId12" Type="http://schemas.openxmlformats.org/officeDocument/2006/relationships/oleObject" Target="../embeddings/oleObject186.bin"/><Relationship Id="rId2" Type="http://schemas.openxmlformats.org/officeDocument/2006/relationships/oleObject" Target="../embeddings/oleObject181.bin"/><Relationship Id="rId1" Type="http://schemas.openxmlformats.org/officeDocument/2006/relationships/slideLayout" Target="../slideLayouts/slideLayout1.xml"/><Relationship Id="rId6" Type="http://schemas.openxmlformats.org/officeDocument/2006/relationships/oleObject" Target="../embeddings/oleObject183.bin"/><Relationship Id="rId11" Type="http://schemas.openxmlformats.org/officeDocument/2006/relationships/image" Target="../media/image101.emf"/><Relationship Id="rId5" Type="http://schemas.openxmlformats.org/officeDocument/2006/relationships/image" Target="../media/image98.emf"/><Relationship Id="rId15" Type="http://schemas.openxmlformats.org/officeDocument/2006/relationships/image" Target="../media/image63.emf"/><Relationship Id="rId10" Type="http://schemas.openxmlformats.org/officeDocument/2006/relationships/oleObject" Target="../embeddings/oleObject185.bin"/><Relationship Id="rId4" Type="http://schemas.openxmlformats.org/officeDocument/2006/relationships/oleObject" Target="../embeddings/oleObject182.bin"/><Relationship Id="rId9" Type="http://schemas.openxmlformats.org/officeDocument/2006/relationships/image" Target="../media/image100.emf"/><Relationship Id="rId14" Type="http://schemas.openxmlformats.org/officeDocument/2006/relationships/oleObject" Target="../embeddings/oleObject187.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91.bin"/><Relationship Id="rId13" Type="http://schemas.openxmlformats.org/officeDocument/2006/relationships/image" Target="../media/image94.emf"/><Relationship Id="rId3" Type="http://schemas.openxmlformats.org/officeDocument/2006/relationships/image" Target="../media/image100.emf"/><Relationship Id="rId7" Type="http://schemas.openxmlformats.org/officeDocument/2006/relationships/image" Target="../media/image105.emf"/><Relationship Id="rId12" Type="http://schemas.openxmlformats.org/officeDocument/2006/relationships/oleObject" Target="../embeddings/oleObject193.bin"/><Relationship Id="rId2" Type="http://schemas.openxmlformats.org/officeDocument/2006/relationships/oleObject" Target="../embeddings/oleObject188.bin"/><Relationship Id="rId1" Type="http://schemas.openxmlformats.org/officeDocument/2006/relationships/slideLayout" Target="../slideLayouts/slideLayout1.xml"/><Relationship Id="rId6" Type="http://schemas.openxmlformats.org/officeDocument/2006/relationships/oleObject" Target="../embeddings/oleObject190.bin"/><Relationship Id="rId11" Type="http://schemas.openxmlformats.org/officeDocument/2006/relationships/image" Target="../media/image99.emf"/><Relationship Id="rId5" Type="http://schemas.openxmlformats.org/officeDocument/2006/relationships/image" Target="../media/image101.emf"/><Relationship Id="rId10" Type="http://schemas.openxmlformats.org/officeDocument/2006/relationships/oleObject" Target="../embeddings/oleObject192.bin"/><Relationship Id="rId4" Type="http://schemas.openxmlformats.org/officeDocument/2006/relationships/oleObject" Target="../embeddings/oleObject189.bin"/><Relationship Id="rId9" Type="http://schemas.openxmlformats.org/officeDocument/2006/relationships/image" Target="../media/image98.emf"/></Relationships>
</file>

<file path=ppt/slides/_rels/slide4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98.emf"/><Relationship Id="rId7" Type="http://schemas.openxmlformats.org/officeDocument/2006/relationships/oleObject" Target="../embeddings/oleObject196.bin"/><Relationship Id="rId2" Type="http://schemas.openxmlformats.org/officeDocument/2006/relationships/oleObject" Target="../embeddings/oleObject194.bin"/><Relationship Id="rId1" Type="http://schemas.openxmlformats.org/officeDocument/2006/relationships/slideLayout" Target="../slideLayouts/slideLayout1.xml"/><Relationship Id="rId6" Type="http://schemas.openxmlformats.org/officeDocument/2006/relationships/image" Target="../media/image107.emf"/><Relationship Id="rId5" Type="http://schemas.openxmlformats.org/officeDocument/2006/relationships/oleObject" Target="../embeddings/oleObject195.bin"/><Relationship Id="rId4" Type="http://schemas.openxmlformats.org/officeDocument/2006/relationships/image" Target="../media/image106.png"/><Relationship Id="rId9" Type="http://schemas.openxmlformats.org/officeDocument/2006/relationships/oleObject" Target="../embeddings/oleObject197.bin"/></Relationships>
</file>

<file path=ppt/slides/_rels/slide4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98.emf"/><Relationship Id="rId7" Type="http://schemas.openxmlformats.org/officeDocument/2006/relationships/oleObject" Target="../embeddings/oleObject200.bin"/><Relationship Id="rId12" Type="http://schemas.openxmlformats.org/officeDocument/2006/relationships/oleObject" Target="../embeddings/oleObject203.bin"/><Relationship Id="rId2" Type="http://schemas.openxmlformats.org/officeDocument/2006/relationships/oleObject" Target="../embeddings/oleObject198.bin"/><Relationship Id="rId1" Type="http://schemas.openxmlformats.org/officeDocument/2006/relationships/slideLayout" Target="../slideLayouts/slideLayout1.xml"/><Relationship Id="rId6" Type="http://schemas.openxmlformats.org/officeDocument/2006/relationships/image" Target="../media/image108.emf"/><Relationship Id="rId11" Type="http://schemas.openxmlformats.org/officeDocument/2006/relationships/image" Target="../media/image109.emf"/><Relationship Id="rId5" Type="http://schemas.openxmlformats.org/officeDocument/2006/relationships/oleObject" Target="../embeddings/oleObject199.bin"/><Relationship Id="rId10" Type="http://schemas.openxmlformats.org/officeDocument/2006/relationships/oleObject" Target="../embeddings/oleObject202.bin"/><Relationship Id="rId4" Type="http://schemas.openxmlformats.org/officeDocument/2006/relationships/image" Target="../media/image106.png"/><Relationship Id="rId9" Type="http://schemas.openxmlformats.org/officeDocument/2006/relationships/oleObject" Target="../embeddings/oleObject201.bin"/></Relationships>
</file>

<file path=ppt/slides/_rels/slide4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98.emf"/><Relationship Id="rId7" Type="http://schemas.openxmlformats.org/officeDocument/2006/relationships/oleObject" Target="../embeddings/oleObject206.bin"/><Relationship Id="rId12" Type="http://schemas.openxmlformats.org/officeDocument/2006/relationships/oleObject" Target="../embeddings/oleObject209.bin"/><Relationship Id="rId2" Type="http://schemas.openxmlformats.org/officeDocument/2006/relationships/oleObject" Target="../embeddings/oleObject204.bin"/><Relationship Id="rId1" Type="http://schemas.openxmlformats.org/officeDocument/2006/relationships/slideLayout" Target="../slideLayouts/slideLayout1.xml"/><Relationship Id="rId6" Type="http://schemas.openxmlformats.org/officeDocument/2006/relationships/image" Target="../media/image110.emf"/><Relationship Id="rId11" Type="http://schemas.openxmlformats.org/officeDocument/2006/relationships/image" Target="../media/image109.emf"/><Relationship Id="rId5" Type="http://schemas.openxmlformats.org/officeDocument/2006/relationships/oleObject" Target="../embeddings/oleObject205.bin"/><Relationship Id="rId10" Type="http://schemas.openxmlformats.org/officeDocument/2006/relationships/oleObject" Target="../embeddings/oleObject208.bin"/><Relationship Id="rId4" Type="http://schemas.openxmlformats.org/officeDocument/2006/relationships/image" Target="../media/image106.png"/><Relationship Id="rId9" Type="http://schemas.openxmlformats.org/officeDocument/2006/relationships/oleObject" Target="../embeddings/oleObject207.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13.bin"/><Relationship Id="rId13" Type="http://schemas.openxmlformats.org/officeDocument/2006/relationships/image" Target="../media/image100.emf"/><Relationship Id="rId18" Type="http://schemas.openxmlformats.org/officeDocument/2006/relationships/oleObject" Target="../embeddings/oleObject218.bin"/><Relationship Id="rId3" Type="http://schemas.openxmlformats.org/officeDocument/2006/relationships/image" Target="../media/image111.emf"/><Relationship Id="rId21" Type="http://schemas.openxmlformats.org/officeDocument/2006/relationships/image" Target="../media/image115.emf"/><Relationship Id="rId7" Type="http://schemas.openxmlformats.org/officeDocument/2006/relationships/image" Target="../media/image56.emf"/><Relationship Id="rId12" Type="http://schemas.openxmlformats.org/officeDocument/2006/relationships/oleObject" Target="../embeddings/oleObject215.bin"/><Relationship Id="rId17" Type="http://schemas.openxmlformats.org/officeDocument/2006/relationships/image" Target="../media/image113.emf"/><Relationship Id="rId2" Type="http://schemas.openxmlformats.org/officeDocument/2006/relationships/oleObject" Target="../embeddings/oleObject210.bin"/><Relationship Id="rId16" Type="http://schemas.openxmlformats.org/officeDocument/2006/relationships/oleObject" Target="../embeddings/oleObject217.bin"/><Relationship Id="rId20" Type="http://schemas.openxmlformats.org/officeDocument/2006/relationships/oleObject" Target="../embeddings/oleObject219.bin"/><Relationship Id="rId1" Type="http://schemas.openxmlformats.org/officeDocument/2006/relationships/slideLayout" Target="../slideLayouts/slideLayout1.xml"/><Relationship Id="rId6" Type="http://schemas.openxmlformats.org/officeDocument/2006/relationships/oleObject" Target="../embeddings/oleObject212.bin"/><Relationship Id="rId11" Type="http://schemas.openxmlformats.org/officeDocument/2006/relationships/image" Target="../media/image112.emf"/><Relationship Id="rId5" Type="http://schemas.openxmlformats.org/officeDocument/2006/relationships/image" Target="../media/image31.emf"/><Relationship Id="rId15" Type="http://schemas.openxmlformats.org/officeDocument/2006/relationships/image" Target="../media/image101.emf"/><Relationship Id="rId23" Type="http://schemas.openxmlformats.org/officeDocument/2006/relationships/image" Target="../media/image116.emf"/><Relationship Id="rId10" Type="http://schemas.openxmlformats.org/officeDocument/2006/relationships/oleObject" Target="../embeddings/oleObject214.bin"/><Relationship Id="rId19" Type="http://schemas.openxmlformats.org/officeDocument/2006/relationships/image" Target="../media/image114.emf"/><Relationship Id="rId4" Type="http://schemas.openxmlformats.org/officeDocument/2006/relationships/oleObject" Target="../embeddings/oleObject211.bin"/><Relationship Id="rId9" Type="http://schemas.openxmlformats.org/officeDocument/2006/relationships/image" Target="../media/image29.emf"/><Relationship Id="rId14" Type="http://schemas.openxmlformats.org/officeDocument/2006/relationships/oleObject" Target="../embeddings/oleObject216.bin"/><Relationship Id="rId22" Type="http://schemas.openxmlformats.org/officeDocument/2006/relationships/oleObject" Target="../embeddings/oleObject22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24.bin"/><Relationship Id="rId13" Type="http://schemas.openxmlformats.org/officeDocument/2006/relationships/image" Target="../media/image100.emf"/><Relationship Id="rId18" Type="http://schemas.openxmlformats.org/officeDocument/2006/relationships/oleObject" Target="../embeddings/oleObject229.bin"/><Relationship Id="rId26" Type="http://schemas.openxmlformats.org/officeDocument/2006/relationships/oleObject" Target="../embeddings/oleObject233.bin"/><Relationship Id="rId3" Type="http://schemas.openxmlformats.org/officeDocument/2006/relationships/image" Target="../media/image111.emf"/><Relationship Id="rId21" Type="http://schemas.openxmlformats.org/officeDocument/2006/relationships/image" Target="../media/image118.emf"/><Relationship Id="rId7" Type="http://schemas.openxmlformats.org/officeDocument/2006/relationships/image" Target="../media/image56.emf"/><Relationship Id="rId12" Type="http://schemas.openxmlformats.org/officeDocument/2006/relationships/oleObject" Target="../embeddings/oleObject226.bin"/><Relationship Id="rId17" Type="http://schemas.openxmlformats.org/officeDocument/2006/relationships/image" Target="../media/image113.emf"/><Relationship Id="rId25" Type="http://schemas.openxmlformats.org/officeDocument/2006/relationships/image" Target="../media/image120.emf"/><Relationship Id="rId2" Type="http://schemas.openxmlformats.org/officeDocument/2006/relationships/oleObject" Target="../embeddings/oleObject221.bin"/><Relationship Id="rId16" Type="http://schemas.openxmlformats.org/officeDocument/2006/relationships/oleObject" Target="../embeddings/oleObject228.bin"/><Relationship Id="rId20" Type="http://schemas.openxmlformats.org/officeDocument/2006/relationships/oleObject" Target="../embeddings/oleObject230.bin"/><Relationship Id="rId29" Type="http://schemas.openxmlformats.org/officeDocument/2006/relationships/image" Target="../media/image122.emf"/><Relationship Id="rId1" Type="http://schemas.openxmlformats.org/officeDocument/2006/relationships/slideLayout" Target="../slideLayouts/slideLayout1.xml"/><Relationship Id="rId6" Type="http://schemas.openxmlformats.org/officeDocument/2006/relationships/oleObject" Target="../embeddings/oleObject223.bin"/><Relationship Id="rId11" Type="http://schemas.openxmlformats.org/officeDocument/2006/relationships/image" Target="../media/image81.emf"/><Relationship Id="rId24" Type="http://schemas.openxmlformats.org/officeDocument/2006/relationships/oleObject" Target="../embeddings/oleObject232.bin"/><Relationship Id="rId5" Type="http://schemas.openxmlformats.org/officeDocument/2006/relationships/image" Target="../media/image31.emf"/><Relationship Id="rId15" Type="http://schemas.openxmlformats.org/officeDocument/2006/relationships/image" Target="../media/image101.emf"/><Relationship Id="rId23" Type="http://schemas.openxmlformats.org/officeDocument/2006/relationships/image" Target="../media/image119.emf"/><Relationship Id="rId28" Type="http://schemas.openxmlformats.org/officeDocument/2006/relationships/oleObject" Target="../embeddings/oleObject234.bin"/><Relationship Id="rId10" Type="http://schemas.openxmlformats.org/officeDocument/2006/relationships/oleObject" Target="../embeddings/oleObject225.bin"/><Relationship Id="rId19" Type="http://schemas.openxmlformats.org/officeDocument/2006/relationships/image" Target="../media/image117.emf"/><Relationship Id="rId4" Type="http://schemas.openxmlformats.org/officeDocument/2006/relationships/oleObject" Target="../embeddings/oleObject222.bin"/><Relationship Id="rId9" Type="http://schemas.openxmlformats.org/officeDocument/2006/relationships/image" Target="../media/image29.emf"/><Relationship Id="rId14" Type="http://schemas.openxmlformats.org/officeDocument/2006/relationships/oleObject" Target="../embeddings/oleObject227.bin"/><Relationship Id="rId22" Type="http://schemas.openxmlformats.org/officeDocument/2006/relationships/oleObject" Target="../embeddings/oleObject231.bin"/><Relationship Id="rId27" Type="http://schemas.openxmlformats.org/officeDocument/2006/relationships/image" Target="../media/image121.e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38.bin"/><Relationship Id="rId13" Type="http://schemas.openxmlformats.org/officeDocument/2006/relationships/image" Target="../media/image100.emf"/><Relationship Id="rId18" Type="http://schemas.openxmlformats.org/officeDocument/2006/relationships/oleObject" Target="../embeddings/oleObject243.bin"/><Relationship Id="rId26" Type="http://schemas.openxmlformats.org/officeDocument/2006/relationships/image" Target="../media/image124.png"/><Relationship Id="rId3" Type="http://schemas.openxmlformats.org/officeDocument/2006/relationships/image" Target="../media/image111.emf"/><Relationship Id="rId21" Type="http://schemas.openxmlformats.org/officeDocument/2006/relationships/image" Target="../media/image118.emf"/><Relationship Id="rId7" Type="http://schemas.openxmlformats.org/officeDocument/2006/relationships/image" Target="../media/image56.emf"/><Relationship Id="rId12" Type="http://schemas.openxmlformats.org/officeDocument/2006/relationships/oleObject" Target="../embeddings/oleObject240.bin"/><Relationship Id="rId17" Type="http://schemas.openxmlformats.org/officeDocument/2006/relationships/image" Target="../media/image113.emf"/><Relationship Id="rId25" Type="http://schemas.openxmlformats.org/officeDocument/2006/relationships/image" Target="../media/image123.emf"/><Relationship Id="rId2" Type="http://schemas.openxmlformats.org/officeDocument/2006/relationships/oleObject" Target="../embeddings/oleObject235.bin"/><Relationship Id="rId16" Type="http://schemas.openxmlformats.org/officeDocument/2006/relationships/oleObject" Target="../embeddings/oleObject242.bin"/><Relationship Id="rId20" Type="http://schemas.openxmlformats.org/officeDocument/2006/relationships/oleObject" Target="../embeddings/oleObject244.bin"/><Relationship Id="rId1" Type="http://schemas.openxmlformats.org/officeDocument/2006/relationships/slideLayout" Target="../slideLayouts/slideLayout1.xml"/><Relationship Id="rId6" Type="http://schemas.openxmlformats.org/officeDocument/2006/relationships/oleObject" Target="../embeddings/oleObject237.bin"/><Relationship Id="rId11" Type="http://schemas.openxmlformats.org/officeDocument/2006/relationships/image" Target="../media/image81.emf"/><Relationship Id="rId24" Type="http://schemas.openxmlformats.org/officeDocument/2006/relationships/oleObject" Target="../embeddings/oleObject246.bin"/><Relationship Id="rId5" Type="http://schemas.openxmlformats.org/officeDocument/2006/relationships/image" Target="../media/image31.emf"/><Relationship Id="rId15" Type="http://schemas.openxmlformats.org/officeDocument/2006/relationships/image" Target="../media/image101.emf"/><Relationship Id="rId23" Type="http://schemas.openxmlformats.org/officeDocument/2006/relationships/image" Target="../media/image119.emf"/><Relationship Id="rId10" Type="http://schemas.openxmlformats.org/officeDocument/2006/relationships/oleObject" Target="../embeddings/oleObject239.bin"/><Relationship Id="rId19" Type="http://schemas.openxmlformats.org/officeDocument/2006/relationships/image" Target="../media/image117.emf"/><Relationship Id="rId4" Type="http://schemas.openxmlformats.org/officeDocument/2006/relationships/oleObject" Target="../embeddings/oleObject236.bin"/><Relationship Id="rId9" Type="http://schemas.openxmlformats.org/officeDocument/2006/relationships/image" Target="../media/image29.emf"/><Relationship Id="rId14" Type="http://schemas.openxmlformats.org/officeDocument/2006/relationships/oleObject" Target="../embeddings/oleObject241.bin"/><Relationship Id="rId22" Type="http://schemas.openxmlformats.org/officeDocument/2006/relationships/oleObject" Target="../embeddings/oleObject245.bin"/><Relationship Id="rId27" Type="http://schemas.openxmlformats.org/officeDocument/2006/relationships/image" Target="../media/image125.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50.bin"/><Relationship Id="rId13" Type="http://schemas.openxmlformats.org/officeDocument/2006/relationships/image" Target="../media/image131.emf"/><Relationship Id="rId18" Type="http://schemas.openxmlformats.org/officeDocument/2006/relationships/oleObject" Target="../embeddings/oleObject255.bin"/><Relationship Id="rId3" Type="http://schemas.openxmlformats.org/officeDocument/2006/relationships/image" Target="../media/image126.emf"/><Relationship Id="rId21" Type="http://schemas.openxmlformats.org/officeDocument/2006/relationships/image" Target="../media/image134.emf"/><Relationship Id="rId7" Type="http://schemas.openxmlformats.org/officeDocument/2006/relationships/image" Target="../media/image128.emf"/><Relationship Id="rId12" Type="http://schemas.openxmlformats.org/officeDocument/2006/relationships/oleObject" Target="../embeddings/oleObject252.bin"/><Relationship Id="rId17" Type="http://schemas.openxmlformats.org/officeDocument/2006/relationships/image" Target="../media/image133.emf"/><Relationship Id="rId2" Type="http://schemas.openxmlformats.org/officeDocument/2006/relationships/oleObject" Target="../embeddings/oleObject247.bin"/><Relationship Id="rId16" Type="http://schemas.openxmlformats.org/officeDocument/2006/relationships/oleObject" Target="../embeddings/oleObject254.bin"/><Relationship Id="rId20" Type="http://schemas.openxmlformats.org/officeDocument/2006/relationships/oleObject" Target="../embeddings/oleObject256.bin"/><Relationship Id="rId1" Type="http://schemas.openxmlformats.org/officeDocument/2006/relationships/slideLayout" Target="../slideLayouts/slideLayout1.xml"/><Relationship Id="rId6" Type="http://schemas.openxmlformats.org/officeDocument/2006/relationships/oleObject" Target="../embeddings/oleObject249.bin"/><Relationship Id="rId11" Type="http://schemas.openxmlformats.org/officeDocument/2006/relationships/image" Target="../media/image130.emf"/><Relationship Id="rId5" Type="http://schemas.openxmlformats.org/officeDocument/2006/relationships/image" Target="../media/image127.emf"/><Relationship Id="rId15" Type="http://schemas.openxmlformats.org/officeDocument/2006/relationships/image" Target="../media/image132.emf"/><Relationship Id="rId23" Type="http://schemas.openxmlformats.org/officeDocument/2006/relationships/image" Target="../media/image135.emf"/><Relationship Id="rId10" Type="http://schemas.openxmlformats.org/officeDocument/2006/relationships/oleObject" Target="../embeddings/oleObject251.bin"/><Relationship Id="rId19" Type="http://schemas.openxmlformats.org/officeDocument/2006/relationships/image" Target="../media/image56.emf"/><Relationship Id="rId4" Type="http://schemas.openxmlformats.org/officeDocument/2006/relationships/oleObject" Target="../embeddings/oleObject248.bin"/><Relationship Id="rId9" Type="http://schemas.openxmlformats.org/officeDocument/2006/relationships/image" Target="../media/image129.emf"/><Relationship Id="rId14" Type="http://schemas.openxmlformats.org/officeDocument/2006/relationships/oleObject" Target="../embeddings/oleObject253.bin"/><Relationship Id="rId22" Type="http://schemas.openxmlformats.org/officeDocument/2006/relationships/oleObject" Target="../embeddings/oleObject257.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61.bin"/><Relationship Id="rId13" Type="http://schemas.openxmlformats.org/officeDocument/2006/relationships/image" Target="../media/image136.png"/><Relationship Id="rId3" Type="http://schemas.openxmlformats.org/officeDocument/2006/relationships/image" Target="../media/image129.emf"/><Relationship Id="rId7" Type="http://schemas.openxmlformats.org/officeDocument/2006/relationships/image" Target="../media/image131.emf"/><Relationship Id="rId12" Type="http://schemas.openxmlformats.org/officeDocument/2006/relationships/oleObject" Target="../embeddings/oleObject263.bin"/><Relationship Id="rId2" Type="http://schemas.openxmlformats.org/officeDocument/2006/relationships/oleObject" Target="../embeddings/oleObject258.bin"/><Relationship Id="rId1" Type="http://schemas.openxmlformats.org/officeDocument/2006/relationships/slideLayout" Target="../slideLayouts/slideLayout1.xml"/><Relationship Id="rId6" Type="http://schemas.openxmlformats.org/officeDocument/2006/relationships/oleObject" Target="../embeddings/oleObject260.bin"/><Relationship Id="rId11" Type="http://schemas.openxmlformats.org/officeDocument/2006/relationships/image" Target="../media/image134.emf"/><Relationship Id="rId5" Type="http://schemas.openxmlformats.org/officeDocument/2006/relationships/image" Target="../media/image130.emf"/><Relationship Id="rId15" Type="http://schemas.openxmlformats.org/officeDocument/2006/relationships/image" Target="../media/image138.png"/><Relationship Id="rId10" Type="http://schemas.openxmlformats.org/officeDocument/2006/relationships/oleObject" Target="../embeddings/oleObject262.bin"/><Relationship Id="rId4" Type="http://schemas.openxmlformats.org/officeDocument/2006/relationships/oleObject" Target="../embeddings/oleObject259.bin"/><Relationship Id="rId9" Type="http://schemas.openxmlformats.org/officeDocument/2006/relationships/image" Target="../media/image56.emf"/><Relationship Id="rId1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67.bin"/><Relationship Id="rId13" Type="http://schemas.openxmlformats.org/officeDocument/2006/relationships/image" Target="../media/image144.emf"/><Relationship Id="rId18" Type="http://schemas.openxmlformats.org/officeDocument/2006/relationships/oleObject" Target="../embeddings/oleObject272.bin"/><Relationship Id="rId3" Type="http://schemas.openxmlformats.org/officeDocument/2006/relationships/image" Target="../media/image139.emf"/><Relationship Id="rId21" Type="http://schemas.openxmlformats.org/officeDocument/2006/relationships/image" Target="../media/image146.emf"/><Relationship Id="rId7" Type="http://schemas.openxmlformats.org/officeDocument/2006/relationships/image" Target="../media/image141.emf"/><Relationship Id="rId12" Type="http://schemas.openxmlformats.org/officeDocument/2006/relationships/oleObject" Target="../embeddings/oleObject269.bin"/><Relationship Id="rId17" Type="http://schemas.openxmlformats.org/officeDocument/2006/relationships/image" Target="../media/image134.emf"/><Relationship Id="rId25" Type="http://schemas.openxmlformats.org/officeDocument/2006/relationships/image" Target="../media/image148.emf"/><Relationship Id="rId2" Type="http://schemas.openxmlformats.org/officeDocument/2006/relationships/oleObject" Target="../embeddings/oleObject264.bin"/><Relationship Id="rId16" Type="http://schemas.openxmlformats.org/officeDocument/2006/relationships/oleObject" Target="../embeddings/oleObject271.bin"/><Relationship Id="rId20" Type="http://schemas.openxmlformats.org/officeDocument/2006/relationships/oleObject" Target="../embeddings/oleObject273.bin"/><Relationship Id="rId1" Type="http://schemas.openxmlformats.org/officeDocument/2006/relationships/slideLayout" Target="../slideLayouts/slideLayout1.xml"/><Relationship Id="rId6" Type="http://schemas.openxmlformats.org/officeDocument/2006/relationships/oleObject" Target="../embeddings/oleObject266.bin"/><Relationship Id="rId11" Type="http://schemas.openxmlformats.org/officeDocument/2006/relationships/image" Target="../media/image143.emf"/><Relationship Id="rId24" Type="http://schemas.openxmlformats.org/officeDocument/2006/relationships/oleObject" Target="../embeddings/oleObject275.bin"/><Relationship Id="rId5" Type="http://schemas.openxmlformats.org/officeDocument/2006/relationships/image" Target="../media/image140.emf"/><Relationship Id="rId15" Type="http://schemas.openxmlformats.org/officeDocument/2006/relationships/image" Target="../media/image56.emf"/><Relationship Id="rId23" Type="http://schemas.openxmlformats.org/officeDocument/2006/relationships/image" Target="../media/image147.emf"/><Relationship Id="rId10" Type="http://schemas.openxmlformats.org/officeDocument/2006/relationships/oleObject" Target="../embeddings/oleObject268.bin"/><Relationship Id="rId19" Type="http://schemas.openxmlformats.org/officeDocument/2006/relationships/image" Target="../media/image145.emf"/><Relationship Id="rId4" Type="http://schemas.openxmlformats.org/officeDocument/2006/relationships/oleObject" Target="../embeddings/oleObject265.bin"/><Relationship Id="rId9" Type="http://schemas.openxmlformats.org/officeDocument/2006/relationships/image" Target="../media/image142.emf"/><Relationship Id="rId14" Type="http://schemas.openxmlformats.org/officeDocument/2006/relationships/oleObject" Target="../embeddings/oleObject270.bin"/><Relationship Id="rId22" Type="http://schemas.openxmlformats.org/officeDocument/2006/relationships/oleObject" Target="../embeddings/oleObject274.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79.bin"/><Relationship Id="rId3" Type="http://schemas.openxmlformats.org/officeDocument/2006/relationships/image" Target="../media/image149.emf"/><Relationship Id="rId7" Type="http://schemas.openxmlformats.org/officeDocument/2006/relationships/image" Target="../media/image151.emf"/><Relationship Id="rId12" Type="http://schemas.openxmlformats.org/officeDocument/2006/relationships/image" Target="../media/image153.emf"/><Relationship Id="rId2" Type="http://schemas.openxmlformats.org/officeDocument/2006/relationships/oleObject" Target="../embeddings/oleObject276.bin"/><Relationship Id="rId1" Type="http://schemas.openxmlformats.org/officeDocument/2006/relationships/slideLayout" Target="../slideLayouts/slideLayout1.xml"/><Relationship Id="rId6" Type="http://schemas.openxmlformats.org/officeDocument/2006/relationships/oleObject" Target="../embeddings/oleObject278.bin"/><Relationship Id="rId11" Type="http://schemas.openxmlformats.org/officeDocument/2006/relationships/oleObject" Target="../embeddings/oleObject281.bin"/><Relationship Id="rId5" Type="http://schemas.openxmlformats.org/officeDocument/2006/relationships/image" Target="../media/image150.emf"/><Relationship Id="rId10" Type="http://schemas.openxmlformats.org/officeDocument/2006/relationships/oleObject" Target="../embeddings/oleObject280.bin"/><Relationship Id="rId4" Type="http://schemas.openxmlformats.org/officeDocument/2006/relationships/oleObject" Target="../embeddings/oleObject277.bin"/><Relationship Id="rId9" Type="http://schemas.openxmlformats.org/officeDocument/2006/relationships/image" Target="../media/image152.e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85.bin"/><Relationship Id="rId13" Type="http://schemas.openxmlformats.org/officeDocument/2006/relationships/image" Target="../media/image157.emf"/><Relationship Id="rId18" Type="http://schemas.openxmlformats.org/officeDocument/2006/relationships/oleObject" Target="../embeddings/oleObject290.bin"/><Relationship Id="rId3" Type="http://schemas.openxmlformats.org/officeDocument/2006/relationships/image" Target="../media/image29.emf"/><Relationship Id="rId7" Type="http://schemas.openxmlformats.org/officeDocument/2006/relationships/image" Target="../media/image154.emf"/><Relationship Id="rId12" Type="http://schemas.openxmlformats.org/officeDocument/2006/relationships/oleObject" Target="../embeddings/oleObject287.bin"/><Relationship Id="rId17" Type="http://schemas.openxmlformats.org/officeDocument/2006/relationships/image" Target="../media/image159.emf"/><Relationship Id="rId2" Type="http://schemas.openxmlformats.org/officeDocument/2006/relationships/oleObject" Target="../embeddings/oleObject282.bin"/><Relationship Id="rId16" Type="http://schemas.openxmlformats.org/officeDocument/2006/relationships/oleObject" Target="../embeddings/oleObject289.bin"/><Relationship Id="rId1" Type="http://schemas.openxmlformats.org/officeDocument/2006/relationships/slideLayout" Target="../slideLayouts/slideLayout1.xml"/><Relationship Id="rId6" Type="http://schemas.openxmlformats.org/officeDocument/2006/relationships/oleObject" Target="../embeddings/oleObject284.bin"/><Relationship Id="rId11" Type="http://schemas.openxmlformats.org/officeDocument/2006/relationships/image" Target="../media/image156.emf"/><Relationship Id="rId5" Type="http://schemas.openxmlformats.org/officeDocument/2006/relationships/image" Target="../media/image153.emf"/><Relationship Id="rId15" Type="http://schemas.openxmlformats.org/officeDocument/2006/relationships/image" Target="../media/image158.emf"/><Relationship Id="rId10" Type="http://schemas.openxmlformats.org/officeDocument/2006/relationships/oleObject" Target="../embeddings/oleObject286.bin"/><Relationship Id="rId19" Type="http://schemas.openxmlformats.org/officeDocument/2006/relationships/image" Target="../media/image160.emf"/><Relationship Id="rId4" Type="http://schemas.openxmlformats.org/officeDocument/2006/relationships/oleObject" Target="../embeddings/oleObject283.bin"/><Relationship Id="rId9" Type="http://schemas.openxmlformats.org/officeDocument/2006/relationships/image" Target="../media/image155.emf"/><Relationship Id="rId14" Type="http://schemas.openxmlformats.org/officeDocument/2006/relationships/oleObject" Target="../embeddings/oleObject288.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94.bin"/><Relationship Id="rId3" Type="http://schemas.openxmlformats.org/officeDocument/2006/relationships/image" Target="../media/image153.emf"/><Relationship Id="rId7" Type="http://schemas.openxmlformats.org/officeDocument/2006/relationships/image" Target="../media/image158.emf"/><Relationship Id="rId2" Type="http://schemas.openxmlformats.org/officeDocument/2006/relationships/oleObject" Target="../embeddings/oleObject291.bin"/><Relationship Id="rId1" Type="http://schemas.openxmlformats.org/officeDocument/2006/relationships/slideLayout" Target="../slideLayouts/slideLayout1.xml"/><Relationship Id="rId6" Type="http://schemas.openxmlformats.org/officeDocument/2006/relationships/oleObject" Target="../embeddings/oleObject293.bin"/><Relationship Id="rId5" Type="http://schemas.openxmlformats.org/officeDocument/2006/relationships/image" Target="../media/image154.emf"/><Relationship Id="rId10" Type="http://schemas.openxmlformats.org/officeDocument/2006/relationships/image" Target="../media/image161.png"/><Relationship Id="rId4" Type="http://schemas.openxmlformats.org/officeDocument/2006/relationships/oleObject" Target="../embeddings/oleObject292.bin"/><Relationship Id="rId9" Type="http://schemas.openxmlformats.org/officeDocument/2006/relationships/image" Target="../media/image159.e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98.bin"/><Relationship Id="rId3" Type="http://schemas.openxmlformats.org/officeDocument/2006/relationships/image" Target="../media/image153.emf"/><Relationship Id="rId7" Type="http://schemas.openxmlformats.org/officeDocument/2006/relationships/image" Target="../media/image162.emf"/><Relationship Id="rId12" Type="http://schemas.openxmlformats.org/officeDocument/2006/relationships/image" Target="../media/image165.png"/><Relationship Id="rId2" Type="http://schemas.openxmlformats.org/officeDocument/2006/relationships/oleObject" Target="../embeddings/oleObject295.bin"/><Relationship Id="rId1" Type="http://schemas.openxmlformats.org/officeDocument/2006/relationships/slideLayout" Target="../slideLayouts/slideLayout1.xml"/><Relationship Id="rId6" Type="http://schemas.openxmlformats.org/officeDocument/2006/relationships/oleObject" Target="../embeddings/oleObject297.bin"/><Relationship Id="rId11" Type="http://schemas.openxmlformats.org/officeDocument/2006/relationships/image" Target="../media/image164.emf"/><Relationship Id="rId5" Type="http://schemas.openxmlformats.org/officeDocument/2006/relationships/image" Target="../media/image154.emf"/><Relationship Id="rId10" Type="http://schemas.openxmlformats.org/officeDocument/2006/relationships/oleObject" Target="../embeddings/oleObject299.bin"/><Relationship Id="rId4" Type="http://schemas.openxmlformats.org/officeDocument/2006/relationships/oleObject" Target="../embeddings/oleObject296.bin"/><Relationship Id="rId9" Type="http://schemas.openxmlformats.org/officeDocument/2006/relationships/image" Target="../media/image163.e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03.bin"/><Relationship Id="rId3" Type="http://schemas.openxmlformats.org/officeDocument/2006/relationships/image" Target="../media/image166.emf"/><Relationship Id="rId7" Type="http://schemas.openxmlformats.org/officeDocument/2006/relationships/image" Target="../media/image168.emf"/><Relationship Id="rId2" Type="http://schemas.openxmlformats.org/officeDocument/2006/relationships/oleObject" Target="../embeddings/oleObject300.bin"/><Relationship Id="rId1" Type="http://schemas.openxmlformats.org/officeDocument/2006/relationships/slideLayout" Target="../slideLayouts/slideLayout1.xml"/><Relationship Id="rId6" Type="http://schemas.openxmlformats.org/officeDocument/2006/relationships/oleObject" Target="../embeddings/oleObject302.bin"/><Relationship Id="rId5" Type="http://schemas.openxmlformats.org/officeDocument/2006/relationships/image" Target="../media/image167.emf"/><Relationship Id="rId4" Type="http://schemas.openxmlformats.org/officeDocument/2006/relationships/oleObject" Target="../embeddings/oleObject301.bin"/><Relationship Id="rId9" Type="http://schemas.openxmlformats.org/officeDocument/2006/relationships/image" Target="../media/image169.e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07.bin"/><Relationship Id="rId13" Type="http://schemas.openxmlformats.org/officeDocument/2006/relationships/image" Target="../media/image175.emf"/><Relationship Id="rId18" Type="http://schemas.openxmlformats.org/officeDocument/2006/relationships/oleObject" Target="../embeddings/oleObject312.bin"/><Relationship Id="rId3" Type="http://schemas.openxmlformats.org/officeDocument/2006/relationships/image" Target="../media/image170.emf"/><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oleObject" Target="../embeddings/oleObject309.bin"/><Relationship Id="rId17" Type="http://schemas.openxmlformats.org/officeDocument/2006/relationships/image" Target="../media/image177.emf"/><Relationship Id="rId2" Type="http://schemas.openxmlformats.org/officeDocument/2006/relationships/oleObject" Target="../embeddings/oleObject304.bin"/><Relationship Id="rId16" Type="http://schemas.openxmlformats.org/officeDocument/2006/relationships/oleObject" Target="../embeddings/oleObject311.bin"/><Relationship Id="rId20" Type="http://schemas.openxmlformats.org/officeDocument/2006/relationships/oleObject" Target="../embeddings/oleObject313.bin"/><Relationship Id="rId1" Type="http://schemas.openxmlformats.org/officeDocument/2006/relationships/slideLayout" Target="../slideLayouts/slideLayout1.xml"/><Relationship Id="rId6" Type="http://schemas.openxmlformats.org/officeDocument/2006/relationships/oleObject" Target="../embeddings/oleObject306.bin"/><Relationship Id="rId11" Type="http://schemas.openxmlformats.org/officeDocument/2006/relationships/image" Target="../media/image174.emf"/><Relationship Id="rId5" Type="http://schemas.openxmlformats.org/officeDocument/2006/relationships/image" Target="../media/image171.emf"/><Relationship Id="rId15" Type="http://schemas.openxmlformats.org/officeDocument/2006/relationships/image" Target="../media/image176.emf"/><Relationship Id="rId23" Type="http://schemas.openxmlformats.org/officeDocument/2006/relationships/image" Target="../media/image180.emf"/><Relationship Id="rId10" Type="http://schemas.openxmlformats.org/officeDocument/2006/relationships/oleObject" Target="../embeddings/oleObject308.bin"/><Relationship Id="rId19" Type="http://schemas.openxmlformats.org/officeDocument/2006/relationships/image" Target="../media/image178.emf"/><Relationship Id="rId4" Type="http://schemas.openxmlformats.org/officeDocument/2006/relationships/oleObject" Target="../embeddings/oleObject305.bin"/><Relationship Id="rId9" Type="http://schemas.openxmlformats.org/officeDocument/2006/relationships/image" Target="../media/image173.emf"/><Relationship Id="rId14" Type="http://schemas.openxmlformats.org/officeDocument/2006/relationships/oleObject" Target="../embeddings/oleObject310.bin"/><Relationship Id="rId22" Type="http://schemas.openxmlformats.org/officeDocument/2006/relationships/oleObject" Target="../embeddings/oleObject314.bin"/></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1970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6: </a:t>
            </a:r>
          </a:p>
          <a:p>
            <a:pPr algn="ctr"/>
            <a:r>
              <a:rPr lang="en-US" sz="4000" dirty="0">
                <a:solidFill>
                  <a:srgbClr val="0000FF"/>
                </a:solidFill>
                <a:latin typeface="Apple Chancery"/>
                <a:cs typeface="Apple Chancery"/>
              </a:rPr>
              <a:t>Center Seeking Forces</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Tree>
    <p:extLst>
      <p:ext uri="{BB962C8B-B14F-4D97-AF65-F5344CB8AC3E}">
        <p14:creationId xmlns:p14="http://schemas.microsoft.com/office/powerpoint/2010/main" val="194457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4099084" y="1900238"/>
            <a:ext cx="1741646" cy="1595914"/>
            <a:chOff x="4554969" y="2111375"/>
            <a:chExt cx="1934731" cy="1773238"/>
          </a:xfrm>
        </p:grpSpPr>
        <p:sp>
          <p:nvSpPr>
            <p:cNvPr id="33843" name="Rectangle 19"/>
            <p:cNvSpPr>
              <a:spLocks noChangeArrowheads="1"/>
            </p:cNvSpPr>
            <p:nvPr/>
          </p:nvSpPr>
          <p:spPr bwMode="auto">
            <a:xfrm rot="18240000" flipH="1">
              <a:off x="4699000" y="2093913"/>
              <a:ext cx="1701800" cy="1879600"/>
            </a:xfrm>
            <a:prstGeom prst="rect">
              <a:avLst/>
            </a:prstGeom>
            <a:solidFill>
              <a:schemeClr val="accent1"/>
            </a:solidFill>
            <a:ln w="25400">
              <a:solidFill>
                <a:schemeClr val="tx1"/>
              </a:solidFill>
              <a:miter lim="800000"/>
              <a:headEnd/>
              <a:tailEnd/>
            </a:ln>
          </p:spPr>
          <p:txBody>
            <a:bodyPr/>
            <a:lstStyle/>
            <a:p>
              <a:endParaRPr lang="en-US" dirty="0"/>
            </a:p>
          </p:txBody>
        </p:sp>
        <p:sp>
          <p:nvSpPr>
            <p:cNvPr id="33844" name="AutoShape 20"/>
            <p:cNvSpPr>
              <a:spLocks noChangeArrowheads="1"/>
            </p:cNvSpPr>
            <p:nvPr/>
          </p:nvSpPr>
          <p:spPr bwMode="auto">
            <a:xfrm rot="18240000" flipH="1">
              <a:off x="4584700" y="2797175"/>
              <a:ext cx="1676400" cy="304800"/>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grpSp>
          <p:nvGrpSpPr>
            <p:cNvPr id="33845" name="Group 71"/>
            <p:cNvGrpSpPr>
              <a:grpSpLocks/>
            </p:cNvGrpSpPr>
            <p:nvPr/>
          </p:nvGrpSpPr>
          <p:grpSpPr bwMode="auto">
            <a:xfrm rot="-3125958">
              <a:off x="4758169" y="3024347"/>
              <a:ext cx="254000" cy="660400"/>
              <a:chOff x="6680201" y="6324600"/>
              <a:chExt cx="254000" cy="660400"/>
            </a:xfrm>
          </p:grpSpPr>
          <p:sp>
            <p:nvSpPr>
              <p:cNvPr id="33846"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47"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48" name="Oval 15"/>
              <p:cNvSpPr>
                <a:spLocks noChangeArrowheads="1"/>
              </p:cNvSpPr>
              <p:nvPr/>
            </p:nvSpPr>
            <p:spPr bwMode="auto">
              <a:xfrm flipH="1">
                <a:off x="6756401" y="6756400"/>
                <a:ext cx="114300" cy="228600"/>
              </a:xfrm>
              <a:prstGeom prst="ellipse">
                <a:avLst/>
              </a:prstGeom>
              <a:solidFill>
                <a:srgbClr val="FFFFFF"/>
              </a:solidFill>
              <a:ln w="25400">
                <a:solidFill>
                  <a:schemeClr val="tx1"/>
                </a:solidFill>
                <a:round/>
                <a:headEnd/>
                <a:tailEnd/>
              </a:ln>
            </p:spPr>
            <p:txBody>
              <a:bodyPr/>
              <a:lstStyle/>
              <a:p>
                <a:endParaRPr lang="en-US" dirty="0"/>
              </a:p>
            </p:txBody>
          </p:sp>
          <p:sp>
            <p:nvSpPr>
              <p:cNvPr id="33849"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50"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grpSp>
        <p:nvGrpSpPr>
          <p:cNvPr id="17" name="Group 16"/>
          <p:cNvGrpSpPr/>
          <p:nvPr/>
        </p:nvGrpSpPr>
        <p:grpSpPr>
          <a:xfrm>
            <a:off x="2815070" y="2425841"/>
            <a:ext cx="5680866" cy="2030163"/>
            <a:chOff x="2815070" y="2425841"/>
            <a:chExt cx="5680866" cy="2030163"/>
          </a:xfrm>
        </p:grpSpPr>
        <p:grpSp>
          <p:nvGrpSpPr>
            <p:cNvPr id="11" name="Group 10"/>
            <p:cNvGrpSpPr>
              <a:grpSpLocks/>
            </p:cNvGrpSpPr>
            <p:nvPr/>
          </p:nvGrpSpPr>
          <p:grpSpPr bwMode="auto">
            <a:xfrm>
              <a:off x="5109210" y="2581752"/>
              <a:ext cx="1600200" cy="1691640"/>
              <a:chOff x="5676900" y="2868613"/>
              <a:chExt cx="1778000" cy="1879600"/>
            </a:xfrm>
          </p:grpSpPr>
          <p:sp>
            <p:nvSpPr>
              <p:cNvPr id="33834" name="Rectangle 38"/>
              <p:cNvSpPr>
                <a:spLocks noChangeArrowheads="1"/>
              </p:cNvSpPr>
              <p:nvPr/>
            </p:nvSpPr>
            <p:spPr bwMode="auto">
              <a:xfrm rot="19500000" flipH="1">
                <a:off x="5753100" y="2868613"/>
                <a:ext cx="1701800" cy="1879600"/>
              </a:xfrm>
              <a:prstGeom prst="rect">
                <a:avLst/>
              </a:prstGeom>
              <a:solidFill>
                <a:schemeClr val="accent1"/>
              </a:solidFill>
              <a:ln w="25400">
                <a:solidFill>
                  <a:schemeClr val="tx1"/>
                </a:solidFill>
                <a:miter lim="800000"/>
                <a:headEnd/>
                <a:tailEnd/>
              </a:ln>
            </p:spPr>
            <p:txBody>
              <a:bodyPr/>
              <a:lstStyle/>
              <a:p>
                <a:endParaRPr lang="en-US" dirty="0"/>
              </a:p>
            </p:txBody>
          </p:sp>
          <p:sp>
            <p:nvSpPr>
              <p:cNvPr id="33835" name="AutoShape 39"/>
              <p:cNvSpPr>
                <a:spLocks noChangeArrowheads="1"/>
              </p:cNvSpPr>
              <p:nvPr/>
            </p:nvSpPr>
            <p:spPr bwMode="auto">
              <a:xfrm rot="19500000" flipH="1">
                <a:off x="5676900" y="3532188"/>
                <a:ext cx="1676400" cy="304800"/>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33836" name="Oval 42"/>
              <p:cNvSpPr>
                <a:spLocks noChangeArrowheads="1"/>
              </p:cNvSpPr>
              <p:nvPr/>
            </p:nvSpPr>
            <p:spPr bwMode="auto">
              <a:xfrm rot="19500000" flipH="1">
                <a:off x="7013688" y="3141297"/>
                <a:ext cx="139700" cy="254000"/>
              </a:xfrm>
              <a:prstGeom prst="ellipse">
                <a:avLst/>
              </a:prstGeom>
              <a:solidFill>
                <a:srgbClr val="FFFFFF"/>
              </a:solidFill>
              <a:ln w="25400">
                <a:solidFill>
                  <a:schemeClr val="tx1"/>
                </a:solidFill>
                <a:round/>
                <a:headEnd/>
                <a:tailEnd/>
              </a:ln>
            </p:spPr>
            <p:txBody>
              <a:bodyPr/>
              <a:lstStyle/>
              <a:p>
                <a:endParaRPr lang="en-US" dirty="0"/>
              </a:p>
            </p:txBody>
          </p:sp>
          <p:grpSp>
            <p:nvGrpSpPr>
              <p:cNvPr id="33837" name="Group 65"/>
              <p:cNvGrpSpPr>
                <a:grpSpLocks/>
              </p:cNvGrpSpPr>
              <p:nvPr/>
            </p:nvGrpSpPr>
            <p:grpSpPr bwMode="auto">
              <a:xfrm rot="-1986434">
                <a:off x="5681855" y="3353564"/>
                <a:ext cx="868409" cy="655537"/>
                <a:chOff x="6680201" y="6324600"/>
                <a:chExt cx="868409" cy="655537"/>
              </a:xfrm>
            </p:grpSpPr>
            <p:sp>
              <p:nvSpPr>
                <p:cNvPr id="33838"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39"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40" name="Oval 15"/>
                <p:cNvSpPr>
                  <a:spLocks noChangeArrowheads="1"/>
                </p:cNvSpPr>
                <p:nvPr/>
              </p:nvSpPr>
              <p:spPr bwMode="auto">
                <a:xfrm flipH="1">
                  <a:off x="7434310" y="6751537"/>
                  <a:ext cx="114300" cy="228600"/>
                </a:xfrm>
                <a:prstGeom prst="ellipse">
                  <a:avLst/>
                </a:prstGeom>
                <a:solidFill>
                  <a:srgbClr val="FFFFFF"/>
                </a:solidFill>
                <a:ln w="25400">
                  <a:solidFill>
                    <a:schemeClr val="tx1"/>
                  </a:solidFill>
                  <a:round/>
                  <a:headEnd/>
                  <a:tailEnd/>
                </a:ln>
              </p:spPr>
              <p:txBody>
                <a:bodyPr/>
                <a:lstStyle/>
                <a:p>
                  <a:endParaRPr lang="en-US" dirty="0"/>
                </a:p>
              </p:txBody>
            </p:sp>
            <p:sp>
              <p:nvSpPr>
                <p:cNvPr id="33841"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33842"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sp>
          <p:nvSpPr>
            <p:cNvPr id="62" name="Rectangle 27"/>
            <p:cNvSpPr>
              <a:spLocks noChangeArrowheads="1"/>
            </p:cNvSpPr>
            <p:nvPr/>
          </p:nvSpPr>
          <p:spPr bwMode="auto">
            <a:xfrm>
              <a:off x="6560214" y="2425841"/>
              <a:ext cx="193572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err="1">
                  <a:latin typeface="Times New Roman"/>
                  <a:cs typeface="Times New Roman"/>
                </a:rPr>
                <a:t>Ack</a:t>
              </a:r>
              <a:r>
                <a:rPr lang="en-US" sz="1600" dirty="0">
                  <a:latin typeface="Times New Roman"/>
                  <a:cs typeface="Times New Roman"/>
                </a:rPr>
                <a:t>!  Don’t want to punish you enough to </a:t>
              </a:r>
            </a:p>
            <a:p>
              <a:r>
                <a:rPr lang="en-US" sz="1600" dirty="0">
                  <a:latin typeface="Times New Roman"/>
                  <a:cs typeface="Times New Roman"/>
                </a:rPr>
                <a:t>   die in the process</a:t>
              </a:r>
            </a:p>
          </p:txBody>
        </p:sp>
        <p:cxnSp>
          <p:nvCxnSpPr>
            <p:cNvPr id="3" name="Straight Connector 2"/>
            <p:cNvCxnSpPr/>
            <p:nvPr/>
          </p:nvCxnSpPr>
          <p:spPr>
            <a:xfrm flipV="1">
              <a:off x="5204363" y="3465524"/>
              <a:ext cx="348712" cy="2293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5543550" y="3321050"/>
              <a:ext cx="298450" cy="167744"/>
            </a:xfrm>
            <a:custGeom>
              <a:avLst/>
              <a:gdLst>
                <a:gd name="connsiteX0" fmla="*/ 298450 w 298450"/>
                <a:gd name="connsiteY0" fmla="*/ 0 h 167744"/>
                <a:gd name="connsiteX1" fmla="*/ 273050 w 298450"/>
                <a:gd name="connsiteY1" fmla="*/ 19050 h 167744"/>
                <a:gd name="connsiteX2" fmla="*/ 254000 w 298450"/>
                <a:gd name="connsiteY2" fmla="*/ 31750 h 167744"/>
                <a:gd name="connsiteX3" fmla="*/ 234950 w 298450"/>
                <a:gd name="connsiteY3" fmla="*/ 47625 h 167744"/>
                <a:gd name="connsiteX4" fmla="*/ 219075 w 298450"/>
                <a:gd name="connsiteY4" fmla="*/ 66675 h 167744"/>
                <a:gd name="connsiteX5" fmla="*/ 209550 w 298450"/>
                <a:gd name="connsiteY5" fmla="*/ 76200 h 167744"/>
                <a:gd name="connsiteX6" fmla="*/ 203200 w 298450"/>
                <a:gd name="connsiteY6" fmla="*/ 85725 h 167744"/>
                <a:gd name="connsiteX7" fmla="*/ 184150 w 298450"/>
                <a:gd name="connsiteY7" fmla="*/ 101600 h 167744"/>
                <a:gd name="connsiteX8" fmla="*/ 177800 w 298450"/>
                <a:gd name="connsiteY8" fmla="*/ 111125 h 167744"/>
                <a:gd name="connsiteX9" fmla="*/ 168275 w 298450"/>
                <a:gd name="connsiteY9" fmla="*/ 117475 h 167744"/>
                <a:gd name="connsiteX10" fmla="*/ 155575 w 298450"/>
                <a:gd name="connsiteY10" fmla="*/ 133350 h 167744"/>
                <a:gd name="connsiteX11" fmla="*/ 123825 w 298450"/>
                <a:gd name="connsiteY11" fmla="*/ 142875 h 167744"/>
                <a:gd name="connsiteX12" fmla="*/ 101600 w 298450"/>
                <a:gd name="connsiteY12" fmla="*/ 155575 h 167744"/>
                <a:gd name="connsiteX13" fmla="*/ 82550 w 298450"/>
                <a:gd name="connsiteY13" fmla="*/ 161925 h 167744"/>
                <a:gd name="connsiteX14" fmla="*/ 0 w 298450"/>
                <a:gd name="connsiteY14" fmla="*/ 165100 h 16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450" h="167744">
                  <a:moveTo>
                    <a:pt x="298450" y="0"/>
                  </a:moveTo>
                  <a:cubicBezTo>
                    <a:pt x="255089" y="14454"/>
                    <a:pt x="296409" y="-4309"/>
                    <a:pt x="273050" y="19050"/>
                  </a:cubicBezTo>
                  <a:cubicBezTo>
                    <a:pt x="267654" y="24446"/>
                    <a:pt x="259396" y="26354"/>
                    <a:pt x="254000" y="31750"/>
                  </a:cubicBezTo>
                  <a:cubicBezTo>
                    <a:pt x="226173" y="59577"/>
                    <a:pt x="261472" y="25523"/>
                    <a:pt x="234950" y="47625"/>
                  </a:cubicBezTo>
                  <a:cubicBezTo>
                    <a:pt x="219771" y="60274"/>
                    <a:pt x="230427" y="53052"/>
                    <a:pt x="219075" y="66675"/>
                  </a:cubicBezTo>
                  <a:cubicBezTo>
                    <a:pt x="216200" y="70124"/>
                    <a:pt x="212425" y="72751"/>
                    <a:pt x="209550" y="76200"/>
                  </a:cubicBezTo>
                  <a:cubicBezTo>
                    <a:pt x="207107" y="79131"/>
                    <a:pt x="205643" y="82794"/>
                    <a:pt x="203200" y="85725"/>
                  </a:cubicBezTo>
                  <a:cubicBezTo>
                    <a:pt x="195560" y="94892"/>
                    <a:pt x="193516" y="95356"/>
                    <a:pt x="184150" y="101600"/>
                  </a:cubicBezTo>
                  <a:cubicBezTo>
                    <a:pt x="182033" y="104775"/>
                    <a:pt x="180498" y="108427"/>
                    <a:pt x="177800" y="111125"/>
                  </a:cubicBezTo>
                  <a:cubicBezTo>
                    <a:pt x="175102" y="113823"/>
                    <a:pt x="170659" y="114495"/>
                    <a:pt x="168275" y="117475"/>
                  </a:cubicBezTo>
                  <a:cubicBezTo>
                    <a:pt x="157353" y="131128"/>
                    <a:pt x="175342" y="124565"/>
                    <a:pt x="155575" y="133350"/>
                  </a:cubicBezTo>
                  <a:cubicBezTo>
                    <a:pt x="116494" y="150719"/>
                    <a:pt x="153379" y="131792"/>
                    <a:pt x="123825" y="142875"/>
                  </a:cubicBezTo>
                  <a:cubicBezTo>
                    <a:pt x="83279" y="158080"/>
                    <a:pt x="134762" y="140836"/>
                    <a:pt x="101600" y="155575"/>
                  </a:cubicBezTo>
                  <a:cubicBezTo>
                    <a:pt x="95483" y="158293"/>
                    <a:pt x="88900" y="159808"/>
                    <a:pt x="82550" y="161925"/>
                  </a:cubicBezTo>
                  <a:cubicBezTo>
                    <a:pt x="49932" y="172798"/>
                    <a:pt x="76372" y="165100"/>
                    <a:pt x="0" y="16510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930900" y="3000375"/>
              <a:ext cx="387358" cy="257175"/>
            </a:xfrm>
            <a:custGeom>
              <a:avLst/>
              <a:gdLst>
                <a:gd name="connsiteX0" fmla="*/ 0 w 387358"/>
                <a:gd name="connsiteY0" fmla="*/ 257175 h 257175"/>
                <a:gd name="connsiteX1" fmla="*/ 41275 w 387358"/>
                <a:gd name="connsiteY1" fmla="*/ 254000 h 257175"/>
                <a:gd name="connsiteX2" fmla="*/ 63500 w 387358"/>
                <a:gd name="connsiteY2" fmla="*/ 250825 h 257175"/>
                <a:gd name="connsiteX3" fmla="*/ 92075 w 387358"/>
                <a:gd name="connsiteY3" fmla="*/ 247650 h 257175"/>
                <a:gd name="connsiteX4" fmla="*/ 111125 w 387358"/>
                <a:gd name="connsiteY4" fmla="*/ 241300 h 257175"/>
                <a:gd name="connsiteX5" fmla="*/ 133350 w 387358"/>
                <a:gd name="connsiteY5" fmla="*/ 231775 h 257175"/>
                <a:gd name="connsiteX6" fmla="*/ 161925 w 387358"/>
                <a:gd name="connsiteY6" fmla="*/ 215900 h 257175"/>
                <a:gd name="connsiteX7" fmla="*/ 177800 w 387358"/>
                <a:gd name="connsiteY7" fmla="*/ 200025 h 257175"/>
                <a:gd name="connsiteX8" fmla="*/ 196850 w 387358"/>
                <a:gd name="connsiteY8" fmla="*/ 193675 h 257175"/>
                <a:gd name="connsiteX9" fmla="*/ 206375 w 387358"/>
                <a:gd name="connsiteY9" fmla="*/ 184150 h 257175"/>
                <a:gd name="connsiteX10" fmla="*/ 225425 w 387358"/>
                <a:gd name="connsiteY10" fmla="*/ 171450 h 257175"/>
                <a:gd name="connsiteX11" fmla="*/ 231775 w 387358"/>
                <a:gd name="connsiteY11" fmla="*/ 161925 h 257175"/>
                <a:gd name="connsiteX12" fmla="*/ 250825 w 387358"/>
                <a:gd name="connsiteY12" fmla="*/ 155575 h 257175"/>
                <a:gd name="connsiteX13" fmla="*/ 282575 w 387358"/>
                <a:gd name="connsiteY13" fmla="*/ 130175 h 257175"/>
                <a:gd name="connsiteX14" fmla="*/ 301625 w 387358"/>
                <a:gd name="connsiteY14" fmla="*/ 117475 h 257175"/>
                <a:gd name="connsiteX15" fmla="*/ 317500 w 387358"/>
                <a:gd name="connsiteY15" fmla="*/ 101600 h 257175"/>
                <a:gd name="connsiteX16" fmla="*/ 320675 w 387358"/>
                <a:gd name="connsiteY16" fmla="*/ 92075 h 257175"/>
                <a:gd name="connsiteX17" fmla="*/ 330200 w 387358"/>
                <a:gd name="connsiteY17" fmla="*/ 85725 h 257175"/>
                <a:gd name="connsiteX18" fmla="*/ 339725 w 387358"/>
                <a:gd name="connsiteY18" fmla="*/ 76200 h 257175"/>
                <a:gd name="connsiteX19" fmla="*/ 352425 w 387358"/>
                <a:gd name="connsiteY19" fmla="*/ 57150 h 257175"/>
                <a:gd name="connsiteX20" fmla="*/ 365125 w 387358"/>
                <a:gd name="connsiteY20" fmla="*/ 38100 h 257175"/>
                <a:gd name="connsiteX21" fmla="*/ 371475 w 387358"/>
                <a:gd name="connsiteY21" fmla="*/ 28575 h 257175"/>
                <a:gd name="connsiteX22" fmla="*/ 384175 w 387358"/>
                <a:gd name="connsiteY22" fmla="*/ 12700 h 257175"/>
                <a:gd name="connsiteX23" fmla="*/ 387350 w 387358"/>
                <a:gd name="connsiteY23"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7358" h="257175">
                  <a:moveTo>
                    <a:pt x="0" y="257175"/>
                  </a:moveTo>
                  <a:cubicBezTo>
                    <a:pt x="13758" y="256117"/>
                    <a:pt x="27545" y="255373"/>
                    <a:pt x="41275" y="254000"/>
                  </a:cubicBezTo>
                  <a:cubicBezTo>
                    <a:pt x="48721" y="253255"/>
                    <a:pt x="56074" y="251753"/>
                    <a:pt x="63500" y="250825"/>
                  </a:cubicBezTo>
                  <a:cubicBezTo>
                    <a:pt x="73010" y="249636"/>
                    <a:pt x="82550" y="248708"/>
                    <a:pt x="92075" y="247650"/>
                  </a:cubicBezTo>
                  <a:cubicBezTo>
                    <a:pt x="98425" y="245533"/>
                    <a:pt x="105556" y="245013"/>
                    <a:pt x="111125" y="241300"/>
                  </a:cubicBezTo>
                  <a:cubicBezTo>
                    <a:pt x="124281" y="232529"/>
                    <a:pt x="116948" y="235875"/>
                    <a:pt x="133350" y="231775"/>
                  </a:cubicBezTo>
                  <a:cubicBezTo>
                    <a:pt x="155185" y="217219"/>
                    <a:pt x="145160" y="221488"/>
                    <a:pt x="161925" y="215900"/>
                  </a:cubicBezTo>
                  <a:cubicBezTo>
                    <a:pt x="167718" y="207211"/>
                    <a:pt x="167774" y="204481"/>
                    <a:pt x="177800" y="200025"/>
                  </a:cubicBezTo>
                  <a:cubicBezTo>
                    <a:pt x="183917" y="197307"/>
                    <a:pt x="196850" y="193675"/>
                    <a:pt x="196850" y="193675"/>
                  </a:cubicBezTo>
                  <a:cubicBezTo>
                    <a:pt x="200025" y="190500"/>
                    <a:pt x="202831" y="186907"/>
                    <a:pt x="206375" y="184150"/>
                  </a:cubicBezTo>
                  <a:cubicBezTo>
                    <a:pt x="212399" y="179465"/>
                    <a:pt x="225425" y="171450"/>
                    <a:pt x="225425" y="171450"/>
                  </a:cubicBezTo>
                  <a:cubicBezTo>
                    <a:pt x="227542" y="168275"/>
                    <a:pt x="228539" y="163947"/>
                    <a:pt x="231775" y="161925"/>
                  </a:cubicBezTo>
                  <a:cubicBezTo>
                    <a:pt x="237451" y="158377"/>
                    <a:pt x="250825" y="155575"/>
                    <a:pt x="250825" y="155575"/>
                  </a:cubicBezTo>
                  <a:cubicBezTo>
                    <a:pt x="283056" y="123344"/>
                    <a:pt x="256660" y="145724"/>
                    <a:pt x="282575" y="130175"/>
                  </a:cubicBezTo>
                  <a:cubicBezTo>
                    <a:pt x="289119" y="126248"/>
                    <a:pt x="301625" y="117475"/>
                    <a:pt x="301625" y="117475"/>
                  </a:cubicBezTo>
                  <a:cubicBezTo>
                    <a:pt x="309071" y="95137"/>
                    <a:pt x="297883" y="121217"/>
                    <a:pt x="317500" y="101600"/>
                  </a:cubicBezTo>
                  <a:cubicBezTo>
                    <a:pt x="319867" y="99233"/>
                    <a:pt x="318584" y="94688"/>
                    <a:pt x="320675" y="92075"/>
                  </a:cubicBezTo>
                  <a:cubicBezTo>
                    <a:pt x="323059" y="89095"/>
                    <a:pt x="327269" y="88168"/>
                    <a:pt x="330200" y="85725"/>
                  </a:cubicBezTo>
                  <a:cubicBezTo>
                    <a:pt x="333649" y="82850"/>
                    <a:pt x="336968" y="79744"/>
                    <a:pt x="339725" y="76200"/>
                  </a:cubicBezTo>
                  <a:cubicBezTo>
                    <a:pt x="344410" y="70176"/>
                    <a:pt x="348192" y="63500"/>
                    <a:pt x="352425" y="57150"/>
                  </a:cubicBezTo>
                  <a:lnTo>
                    <a:pt x="365125" y="38100"/>
                  </a:lnTo>
                  <a:cubicBezTo>
                    <a:pt x="367242" y="34925"/>
                    <a:pt x="370268" y="32195"/>
                    <a:pt x="371475" y="28575"/>
                  </a:cubicBezTo>
                  <a:cubicBezTo>
                    <a:pt x="375857" y="15430"/>
                    <a:pt x="371865" y="20906"/>
                    <a:pt x="384175" y="12700"/>
                  </a:cubicBezTo>
                  <a:cubicBezTo>
                    <a:pt x="387685" y="2171"/>
                    <a:pt x="387350" y="6522"/>
                    <a:pt x="387350" y="0"/>
                  </a:cubicBezTo>
                </a:path>
              </a:pathLst>
            </a:cu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Rectangle 27"/>
            <p:cNvSpPr>
              <a:spLocks noChangeArrowheads="1"/>
            </p:cNvSpPr>
            <p:nvPr/>
          </p:nvSpPr>
          <p:spPr bwMode="auto">
            <a:xfrm>
              <a:off x="2815070" y="3717340"/>
              <a:ext cx="238929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Times New Roman"/>
                  <a:cs typeface="Times New Roman"/>
                </a:rPr>
                <a:t>Me hurtling across the seat to grab her before she flew out of the door</a:t>
              </a:r>
            </a:p>
          </p:txBody>
        </p:sp>
      </p:grpSp>
      <p:sp>
        <p:nvSpPr>
          <p:cNvPr id="149506" name="Line 1"/>
          <p:cNvSpPr>
            <a:spLocks noChangeShapeType="1"/>
          </p:cNvSpPr>
          <p:nvPr/>
        </p:nvSpPr>
        <p:spPr bwMode="auto">
          <a:xfrm flipH="1">
            <a:off x="1280160" y="5554980"/>
            <a:ext cx="1588770" cy="0"/>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sp>
        <p:nvSpPr>
          <p:cNvPr id="149507" name="Line 2"/>
          <p:cNvSpPr>
            <a:spLocks noChangeShapeType="1"/>
          </p:cNvSpPr>
          <p:nvPr/>
        </p:nvSpPr>
        <p:spPr bwMode="auto">
          <a:xfrm flipH="1">
            <a:off x="2868930" y="5553552"/>
            <a:ext cx="0" cy="1647348"/>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grpSp>
        <p:nvGrpSpPr>
          <p:cNvPr id="33797" name="Group 13"/>
          <p:cNvGrpSpPr>
            <a:grpSpLocks/>
          </p:cNvGrpSpPr>
          <p:nvPr/>
        </p:nvGrpSpPr>
        <p:grpSpPr bwMode="auto">
          <a:xfrm>
            <a:off x="5930742" y="5474970"/>
            <a:ext cx="1531620" cy="1691640"/>
            <a:chOff x="6589713" y="6083300"/>
            <a:chExt cx="1701800" cy="1879600"/>
          </a:xfrm>
        </p:grpSpPr>
        <p:sp>
          <p:nvSpPr>
            <p:cNvPr id="33825" name="Rectangle 10"/>
            <p:cNvSpPr>
              <a:spLocks noChangeArrowheads="1"/>
            </p:cNvSpPr>
            <p:nvPr/>
          </p:nvSpPr>
          <p:spPr bwMode="auto">
            <a:xfrm flipH="1">
              <a:off x="6589713" y="6083300"/>
              <a:ext cx="1701800" cy="1879600"/>
            </a:xfrm>
            <a:prstGeom prst="rect">
              <a:avLst/>
            </a:prstGeom>
            <a:solidFill>
              <a:schemeClr val="accent1"/>
            </a:solidFill>
            <a:ln w="25400">
              <a:solidFill>
                <a:schemeClr val="tx1"/>
              </a:solidFill>
              <a:miter lim="800000"/>
              <a:headEnd/>
              <a:tailEnd/>
            </a:ln>
          </p:spPr>
          <p:txBody>
            <a:bodyPr/>
            <a:lstStyle/>
            <a:p>
              <a:endParaRPr lang="en-US"/>
            </a:p>
          </p:txBody>
        </p:sp>
        <p:sp>
          <p:nvSpPr>
            <p:cNvPr id="33826" name="AutoShape 11"/>
            <p:cNvSpPr>
              <a:spLocks noChangeArrowheads="1"/>
            </p:cNvSpPr>
            <p:nvPr/>
          </p:nvSpPr>
          <p:spPr bwMode="auto">
            <a:xfrm flipH="1">
              <a:off x="6602413" y="6718300"/>
              <a:ext cx="1676400" cy="304800"/>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a:p>
          </p:txBody>
        </p:sp>
        <p:sp>
          <p:nvSpPr>
            <p:cNvPr id="33827" name="Oval 14"/>
            <p:cNvSpPr>
              <a:spLocks noChangeArrowheads="1"/>
            </p:cNvSpPr>
            <p:nvPr/>
          </p:nvSpPr>
          <p:spPr bwMode="auto">
            <a:xfrm flipH="1">
              <a:off x="6985001" y="6743700"/>
              <a:ext cx="139700" cy="254000"/>
            </a:xfrm>
            <a:prstGeom prst="ellipse">
              <a:avLst/>
            </a:prstGeom>
            <a:solidFill>
              <a:srgbClr val="FFFFFF"/>
            </a:solidFill>
            <a:ln w="25400">
              <a:solidFill>
                <a:schemeClr val="tx1"/>
              </a:solidFill>
              <a:round/>
              <a:headEnd/>
              <a:tailEnd/>
            </a:ln>
          </p:spPr>
          <p:txBody>
            <a:bodyPr/>
            <a:lstStyle/>
            <a:p>
              <a:endParaRPr lang="en-US"/>
            </a:p>
          </p:txBody>
        </p:sp>
        <p:grpSp>
          <p:nvGrpSpPr>
            <p:cNvPr id="33828" name="Group 7"/>
            <p:cNvGrpSpPr>
              <a:grpSpLocks/>
            </p:cNvGrpSpPr>
            <p:nvPr/>
          </p:nvGrpSpPr>
          <p:grpSpPr bwMode="auto">
            <a:xfrm>
              <a:off x="6680201" y="6324600"/>
              <a:ext cx="254000" cy="660400"/>
              <a:chOff x="6680201" y="6324600"/>
              <a:chExt cx="254000" cy="660400"/>
            </a:xfrm>
          </p:grpSpPr>
          <p:sp>
            <p:nvSpPr>
              <p:cNvPr id="33829"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30"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31" name="Oval 15"/>
              <p:cNvSpPr>
                <a:spLocks noChangeArrowheads="1"/>
              </p:cNvSpPr>
              <p:nvPr/>
            </p:nvSpPr>
            <p:spPr bwMode="auto">
              <a:xfrm flipH="1">
                <a:off x="6756401" y="6756400"/>
                <a:ext cx="114300" cy="228600"/>
              </a:xfrm>
              <a:prstGeom prst="ellipse">
                <a:avLst/>
              </a:prstGeom>
              <a:solidFill>
                <a:srgbClr val="FFFFFF"/>
              </a:solidFill>
              <a:ln w="25400">
                <a:solidFill>
                  <a:schemeClr val="tx1"/>
                </a:solidFill>
                <a:round/>
                <a:headEnd/>
                <a:tailEnd/>
              </a:ln>
            </p:spPr>
            <p:txBody>
              <a:bodyPr/>
              <a:lstStyle/>
              <a:p>
                <a:endParaRPr lang="en-US"/>
              </a:p>
            </p:txBody>
          </p:sp>
          <p:sp>
            <p:nvSpPr>
              <p:cNvPr id="33832"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33"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15" name="Group 14"/>
          <p:cNvGrpSpPr>
            <a:grpSpLocks/>
          </p:cNvGrpSpPr>
          <p:nvPr/>
        </p:nvGrpSpPr>
        <p:grpSpPr bwMode="auto">
          <a:xfrm>
            <a:off x="764382" y="1554480"/>
            <a:ext cx="2983230" cy="1531620"/>
            <a:chOff x="849313" y="1727200"/>
            <a:chExt cx="3314700" cy="1701800"/>
          </a:xfrm>
        </p:grpSpPr>
        <p:grpSp>
          <p:nvGrpSpPr>
            <p:cNvPr id="33816" name="Group 8"/>
            <p:cNvGrpSpPr>
              <a:grpSpLocks/>
            </p:cNvGrpSpPr>
            <p:nvPr/>
          </p:nvGrpSpPr>
          <p:grpSpPr bwMode="auto">
            <a:xfrm>
              <a:off x="2284413" y="1727200"/>
              <a:ext cx="1879600" cy="1701800"/>
              <a:chOff x="2284413" y="1727200"/>
              <a:chExt cx="1879600" cy="1701800"/>
            </a:xfrm>
          </p:grpSpPr>
          <p:sp>
            <p:nvSpPr>
              <p:cNvPr id="33818" name="Rectangle 29"/>
              <p:cNvSpPr>
                <a:spLocks noChangeArrowheads="1"/>
              </p:cNvSpPr>
              <p:nvPr/>
            </p:nvSpPr>
            <p:spPr bwMode="auto">
              <a:xfrm rot="16200000" flipH="1">
                <a:off x="2373313" y="1638300"/>
                <a:ext cx="1701800" cy="1879600"/>
              </a:xfrm>
              <a:prstGeom prst="rect">
                <a:avLst/>
              </a:prstGeom>
              <a:solidFill>
                <a:schemeClr val="accent1"/>
              </a:solidFill>
              <a:ln w="25400">
                <a:solidFill>
                  <a:schemeClr val="tx1"/>
                </a:solidFill>
                <a:miter lim="800000"/>
                <a:headEnd/>
                <a:tailEnd/>
              </a:ln>
            </p:spPr>
            <p:txBody>
              <a:bodyPr/>
              <a:lstStyle/>
              <a:p>
                <a:endParaRPr lang="en-US"/>
              </a:p>
            </p:txBody>
          </p:sp>
          <p:sp>
            <p:nvSpPr>
              <p:cNvPr id="33819" name="AutoShape 30"/>
              <p:cNvSpPr>
                <a:spLocks noChangeArrowheads="1"/>
              </p:cNvSpPr>
              <p:nvPr/>
            </p:nvSpPr>
            <p:spPr bwMode="auto">
              <a:xfrm rot="16200000" flipH="1">
                <a:off x="2233613" y="2425700"/>
                <a:ext cx="1676400" cy="304800"/>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a:p>
            </p:txBody>
          </p:sp>
          <p:sp>
            <p:nvSpPr>
              <p:cNvPr id="33820" name="Line 31"/>
              <p:cNvSpPr>
                <a:spLocks noChangeShapeType="1"/>
              </p:cNvSpPr>
              <p:nvPr/>
            </p:nvSpPr>
            <p:spPr bwMode="auto">
              <a:xfrm flipH="1">
                <a:off x="2716213" y="3098800"/>
                <a:ext cx="0" cy="2540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21" name="Line 32"/>
              <p:cNvSpPr>
                <a:spLocks noChangeShapeType="1"/>
              </p:cNvSpPr>
              <p:nvPr/>
            </p:nvSpPr>
            <p:spPr bwMode="auto">
              <a:xfrm flipH="1">
                <a:off x="2525713" y="3213100"/>
                <a:ext cx="1778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22" name="Oval 33"/>
              <p:cNvSpPr>
                <a:spLocks noChangeArrowheads="1"/>
              </p:cNvSpPr>
              <p:nvPr/>
            </p:nvSpPr>
            <p:spPr bwMode="auto">
              <a:xfrm rot="16200000" flipH="1">
                <a:off x="3001963" y="3067050"/>
                <a:ext cx="139700" cy="254000"/>
              </a:xfrm>
              <a:prstGeom prst="ellipse">
                <a:avLst/>
              </a:prstGeom>
              <a:solidFill>
                <a:srgbClr val="FFFFFF"/>
              </a:solidFill>
              <a:ln w="25400">
                <a:solidFill>
                  <a:schemeClr val="tx1"/>
                </a:solidFill>
                <a:round/>
                <a:headEnd/>
                <a:tailEnd/>
              </a:ln>
            </p:spPr>
            <p:txBody>
              <a:bodyPr/>
              <a:lstStyle/>
              <a:p>
                <a:endParaRPr lang="en-US"/>
              </a:p>
            </p:txBody>
          </p:sp>
          <p:sp>
            <p:nvSpPr>
              <p:cNvPr id="33823" name="Line 35"/>
              <p:cNvSpPr>
                <a:spLocks noChangeShapeType="1"/>
              </p:cNvSpPr>
              <p:nvPr/>
            </p:nvSpPr>
            <p:spPr bwMode="auto">
              <a:xfrm flipH="1">
                <a:off x="2722563" y="3149600"/>
                <a:ext cx="29845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24" name="Line 36"/>
              <p:cNvSpPr>
                <a:spLocks noChangeShapeType="1"/>
              </p:cNvSpPr>
              <p:nvPr/>
            </p:nvSpPr>
            <p:spPr bwMode="auto">
              <a:xfrm flipH="1">
                <a:off x="2711451" y="3249613"/>
                <a:ext cx="311150" cy="508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3817" name="Line 46"/>
            <p:cNvSpPr>
              <a:spLocks noChangeShapeType="1"/>
            </p:cNvSpPr>
            <p:nvPr/>
          </p:nvSpPr>
          <p:spPr bwMode="auto">
            <a:xfrm>
              <a:off x="849313"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a:p>
          </p:txBody>
        </p:sp>
      </p:grpSp>
      <p:grpSp>
        <p:nvGrpSpPr>
          <p:cNvPr id="13" name="Group 12"/>
          <p:cNvGrpSpPr>
            <a:grpSpLocks/>
          </p:cNvGrpSpPr>
          <p:nvPr/>
        </p:nvGrpSpPr>
        <p:grpSpPr bwMode="auto">
          <a:xfrm>
            <a:off x="5617845" y="3463290"/>
            <a:ext cx="1560195" cy="1691640"/>
            <a:chOff x="6242050" y="3848100"/>
            <a:chExt cx="1733550" cy="1879600"/>
          </a:xfrm>
        </p:grpSpPr>
        <p:sp>
          <p:nvSpPr>
            <p:cNvPr id="33807" name="Rectangle 48"/>
            <p:cNvSpPr>
              <a:spLocks noChangeArrowheads="1"/>
            </p:cNvSpPr>
            <p:nvPr/>
          </p:nvSpPr>
          <p:spPr bwMode="auto">
            <a:xfrm rot="20580000" flipH="1">
              <a:off x="6273800" y="3848100"/>
              <a:ext cx="1701800" cy="1879600"/>
            </a:xfrm>
            <a:prstGeom prst="rect">
              <a:avLst/>
            </a:prstGeom>
            <a:solidFill>
              <a:schemeClr val="accent1"/>
            </a:solidFill>
            <a:ln w="25400">
              <a:solidFill>
                <a:schemeClr val="tx1"/>
              </a:solidFill>
              <a:miter lim="800000"/>
              <a:headEnd/>
              <a:tailEnd/>
            </a:ln>
          </p:spPr>
          <p:txBody>
            <a:bodyPr/>
            <a:lstStyle/>
            <a:p>
              <a:endParaRPr lang="en-US"/>
            </a:p>
          </p:txBody>
        </p:sp>
        <p:sp>
          <p:nvSpPr>
            <p:cNvPr id="33808" name="AutoShape 49"/>
            <p:cNvSpPr>
              <a:spLocks noChangeArrowheads="1"/>
            </p:cNvSpPr>
            <p:nvPr/>
          </p:nvSpPr>
          <p:spPr bwMode="auto">
            <a:xfrm rot="20580000" flipH="1">
              <a:off x="6242050" y="4489450"/>
              <a:ext cx="1676400" cy="304800"/>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a:p>
          </p:txBody>
        </p:sp>
        <p:sp>
          <p:nvSpPr>
            <p:cNvPr id="33809" name="Oval 52"/>
            <p:cNvSpPr>
              <a:spLocks noChangeArrowheads="1"/>
            </p:cNvSpPr>
            <p:nvPr/>
          </p:nvSpPr>
          <p:spPr bwMode="auto">
            <a:xfrm rot="20580000" flipH="1">
              <a:off x="7019080" y="4510673"/>
              <a:ext cx="139700" cy="254000"/>
            </a:xfrm>
            <a:prstGeom prst="ellipse">
              <a:avLst/>
            </a:prstGeom>
            <a:solidFill>
              <a:srgbClr val="FFFFFF"/>
            </a:solidFill>
            <a:ln w="25400">
              <a:solidFill>
                <a:schemeClr val="tx1"/>
              </a:solidFill>
              <a:round/>
              <a:headEnd/>
              <a:tailEnd/>
            </a:ln>
          </p:spPr>
          <p:txBody>
            <a:bodyPr/>
            <a:lstStyle/>
            <a:p>
              <a:endParaRPr lang="en-US">
                <a:solidFill>
                  <a:srgbClr val="FFFFFF"/>
                </a:solidFill>
              </a:endParaRPr>
            </a:p>
          </p:txBody>
        </p:sp>
        <p:grpSp>
          <p:nvGrpSpPr>
            <p:cNvPr id="33810" name="Group 59"/>
            <p:cNvGrpSpPr>
              <a:grpSpLocks/>
            </p:cNvGrpSpPr>
            <p:nvPr/>
          </p:nvGrpSpPr>
          <p:grpSpPr bwMode="auto">
            <a:xfrm rot="-909188">
              <a:off x="6304898" y="4288917"/>
              <a:ext cx="254000" cy="660400"/>
              <a:chOff x="6680201" y="6324600"/>
              <a:chExt cx="254000" cy="660400"/>
            </a:xfrm>
          </p:grpSpPr>
          <p:sp>
            <p:nvSpPr>
              <p:cNvPr id="33811" name="Line 12"/>
              <p:cNvSpPr>
                <a:spLocks noChangeShapeType="1"/>
              </p:cNvSpPr>
              <p:nvPr/>
            </p:nvSpPr>
            <p:spPr bwMode="auto">
              <a:xfrm flipH="1">
                <a:off x="6680201" y="6515100"/>
                <a:ext cx="2540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12" name="Line 13"/>
              <p:cNvSpPr>
                <a:spLocks noChangeShapeType="1"/>
              </p:cNvSpPr>
              <p:nvPr/>
            </p:nvSpPr>
            <p:spPr bwMode="auto">
              <a:xfrm rot="10800000">
                <a:off x="6819901" y="6324600"/>
                <a:ext cx="0" cy="1778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13" name="Oval 15"/>
              <p:cNvSpPr>
                <a:spLocks noChangeArrowheads="1"/>
              </p:cNvSpPr>
              <p:nvPr/>
            </p:nvSpPr>
            <p:spPr bwMode="auto">
              <a:xfrm flipH="1">
                <a:off x="6756401" y="6756400"/>
                <a:ext cx="114300" cy="228600"/>
              </a:xfrm>
              <a:prstGeom prst="ellipse">
                <a:avLst/>
              </a:prstGeom>
              <a:solidFill>
                <a:srgbClr val="FFFFFF"/>
              </a:solidFill>
              <a:ln w="25400">
                <a:solidFill>
                  <a:schemeClr val="tx1"/>
                </a:solidFill>
                <a:round/>
                <a:headEnd/>
                <a:tailEnd/>
              </a:ln>
            </p:spPr>
            <p:txBody>
              <a:bodyPr/>
              <a:lstStyle/>
              <a:p>
                <a:endParaRPr lang="en-US">
                  <a:solidFill>
                    <a:srgbClr val="FFFFFF"/>
                  </a:solidFill>
                </a:endParaRPr>
              </a:p>
            </p:txBody>
          </p:sp>
          <p:sp>
            <p:nvSpPr>
              <p:cNvPr id="33814" name="Line 16"/>
              <p:cNvSpPr>
                <a:spLocks noChangeShapeType="1"/>
              </p:cNvSpPr>
              <p:nvPr/>
            </p:nvSpPr>
            <p:spPr bwMode="auto">
              <a:xfrm rot="10800000">
                <a:off x="6883401" y="6521450"/>
                <a:ext cx="0" cy="2984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3815" name="Line 17"/>
              <p:cNvSpPr>
                <a:spLocks noChangeShapeType="1"/>
              </p:cNvSpPr>
              <p:nvPr/>
            </p:nvSpPr>
            <p:spPr bwMode="auto">
              <a:xfrm rot="10800000">
                <a:off x="6731001" y="6508750"/>
                <a:ext cx="50800" cy="3111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33800" name="Rectangle 27"/>
          <p:cNvSpPr>
            <a:spLocks noChangeArrowheads="1"/>
          </p:cNvSpPr>
          <p:nvPr/>
        </p:nvSpPr>
        <p:spPr bwMode="auto">
          <a:xfrm>
            <a:off x="320040" y="340073"/>
            <a:ext cx="6377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l"/>
            <a:r>
              <a:rPr lang="en-US" sz="2200" dirty="0">
                <a:solidFill>
                  <a:srgbClr val="FF0000"/>
                </a:solidFill>
                <a:latin typeface="Times New Roman"/>
                <a:cs typeface="Times New Roman"/>
              </a:rPr>
              <a:t>LACY PARK</a:t>
            </a:r>
          </a:p>
        </p:txBody>
      </p:sp>
      <p:sp>
        <p:nvSpPr>
          <p:cNvPr id="33801" name="Line 56"/>
          <p:cNvSpPr>
            <a:spLocks noChangeShapeType="1"/>
          </p:cNvSpPr>
          <p:nvPr/>
        </p:nvSpPr>
        <p:spPr bwMode="auto">
          <a:xfrm rot="10800000" flipH="1">
            <a:off x="6355080" y="1303020"/>
            <a:ext cx="11430" cy="4767739"/>
          </a:xfrm>
          <a:prstGeom prst="line">
            <a:avLst/>
          </a:prstGeom>
          <a:noFill/>
          <a:ln w="254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a:p>
        </p:txBody>
      </p:sp>
      <p:sp>
        <p:nvSpPr>
          <p:cNvPr id="87" name="Line 2"/>
          <p:cNvSpPr>
            <a:spLocks noChangeShapeType="1"/>
          </p:cNvSpPr>
          <p:nvPr/>
        </p:nvSpPr>
        <p:spPr bwMode="auto">
          <a:xfrm flipH="1">
            <a:off x="8275320" y="3907632"/>
            <a:ext cx="0" cy="3499008"/>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sp>
        <p:nvSpPr>
          <p:cNvPr id="88" name="Line 2"/>
          <p:cNvSpPr>
            <a:spLocks noChangeShapeType="1"/>
          </p:cNvSpPr>
          <p:nvPr/>
        </p:nvSpPr>
        <p:spPr bwMode="auto">
          <a:xfrm flipH="1">
            <a:off x="8275320" y="2468880"/>
            <a:ext cx="868680" cy="1441609"/>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sp>
        <p:nvSpPr>
          <p:cNvPr id="89" name="Line 2"/>
          <p:cNvSpPr>
            <a:spLocks noChangeShapeType="1"/>
          </p:cNvSpPr>
          <p:nvPr/>
        </p:nvSpPr>
        <p:spPr bwMode="auto">
          <a:xfrm flipH="1">
            <a:off x="8069580" y="-617220"/>
            <a:ext cx="800100" cy="1234440"/>
          </a:xfrm>
          <a:prstGeom prst="line">
            <a:avLst/>
          </a:prstGeom>
          <a:noFill/>
          <a:ln w="12700"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12700" cmpd="sng">
                <a:solidFill>
                  <a:schemeClr val="tx1"/>
                </a:solidFill>
              </a:ln>
              <a:cs typeface="Gill Sans" charset="0"/>
            </a:endParaRPr>
          </a:p>
        </p:txBody>
      </p:sp>
      <p:sp>
        <p:nvSpPr>
          <p:cNvPr id="90" name="Line 1"/>
          <p:cNvSpPr>
            <a:spLocks noChangeShapeType="1"/>
          </p:cNvSpPr>
          <p:nvPr/>
        </p:nvSpPr>
        <p:spPr bwMode="auto">
          <a:xfrm flipH="1">
            <a:off x="2034540" y="1303020"/>
            <a:ext cx="4114800" cy="0"/>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sp>
        <p:nvSpPr>
          <p:cNvPr id="91" name="Line 1"/>
          <p:cNvSpPr>
            <a:spLocks noChangeShapeType="1"/>
          </p:cNvSpPr>
          <p:nvPr/>
        </p:nvSpPr>
        <p:spPr bwMode="auto">
          <a:xfrm flipH="1">
            <a:off x="6080760" y="617220"/>
            <a:ext cx="1988820" cy="685800"/>
          </a:xfrm>
          <a:prstGeom prst="line">
            <a:avLst/>
          </a:prstGeom>
          <a:noFill/>
          <a:ln w="28575" cmpd="sng">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pPr>
              <a:defRPr/>
            </a:pPr>
            <a:endParaRPr lang="en-US">
              <a:ln w="6350" cmpd="sng">
                <a:solidFill>
                  <a:schemeClr val="tx1"/>
                </a:solidFill>
              </a:ln>
              <a:cs typeface="Gill Sans" charset="0"/>
            </a:endParaRPr>
          </a:p>
        </p:txBody>
      </p:sp>
      <p:sp>
        <p:nvSpPr>
          <p:cNvPr id="60" name="Rectangle 27"/>
          <p:cNvSpPr>
            <a:spLocks noChangeArrowheads="1"/>
          </p:cNvSpPr>
          <p:nvPr/>
        </p:nvSpPr>
        <p:spPr bwMode="auto">
          <a:xfrm>
            <a:off x="5613564" y="6040279"/>
            <a:ext cx="25067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me</a:t>
            </a:r>
          </a:p>
        </p:txBody>
      </p:sp>
      <p:sp>
        <p:nvSpPr>
          <p:cNvPr id="61" name="Rectangle 27"/>
          <p:cNvSpPr>
            <a:spLocks noChangeArrowheads="1"/>
          </p:cNvSpPr>
          <p:nvPr/>
        </p:nvSpPr>
        <p:spPr bwMode="auto">
          <a:xfrm>
            <a:off x="6463031" y="6047898"/>
            <a:ext cx="96477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solidFill>
                  <a:schemeClr val="bg1"/>
                </a:solidFill>
                <a:latin typeface="Times New Roman"/>
                <a:cs typeface="Times New Roman"/>
              </a:rPr>
              <a:t>Irritated girlfriend</a:t>
            </a:r>
          </a:p>
        </p:txBody>
      </p:sp>
      <p:sp>
        <p:nvSpPr>
          <p:cNvPr id="97" name="Rectangle 9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10.)</a:t>
            </a:r>
          </a:p>
        </p:txBody>
      </p:sp>
      <p:sp>
        <p:nvSpPr>
          <p:cNvPr id="2" name="TextBox 1"/>
          <p:cNvSpPr txBox="1"/>
          <p:nvPr/>
        </p:nvSpPr>
        <p:spPr>
          <a:xfrm>
            <a:off x="444500" y="3949224"/>
            <a:ext cx="1406004" cy="369332"/>
          </a:xfrm>
          <a:prstGeom prst="rect">
            <a:avLst/>
          </a:prstGeom>
          <a:noFill/>
        </p:spPr>
        <p:txBody>
          <a:bodyPr wrap="none" rtlCol="0">
            <a:spAutoFit/>
          </a:bodyPr>
          <a:lstStyle/>
          <a:p>
            <a:r>
              <a:rPr lang="en-US" dirty="0">
                <a:latin typeface="Times New Roman"/>
                <a:cs typeface="Times New Roman"/>
              </a:rPr>
              <a:t>Virginia Ave.</a:t>
            </a:r>
          </a:p>
        </p:txBody>
      </p:sp>
    </p:spTree>
    <p:extLst>
      <p:ext uri="{BB962C8B-B14F-4D97-AF65-F5344CB8AC3E}">
        <p14:creationId xmlns:p14="http://schemas.microsoft.com/office/powerpoint/2010/main" val="3676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337820" y="1234440"/>
            <a:ext cx="5450364" cy="7078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latin typeface="Times New Roman"/>
                <a:cs typeface="Times New Roman"/>
              </a:rPr>
              <a:t>1.) From </a:t>
            </a:r>
            <a:r>
              <a:rPr lang="en-US" sz="2000" dirty="0">
                <a:solidFill>
                  <a:srgbClr val="FF0000"/>
                </a:solidFill>
                <a:latin typeface="Times New Roman"/>
                <a:cs typeface="Times New Roman"/>
              </a:rPr>
              <a:t>DRIVER</a:t>
            </a:r>
            <a:r>
              <a:rPr lang="ja-JP" altLang="en-US" sz="2000" dirty="0">
                <a:solidFill>
                  <a:srgbClr val="FF0000"/>
                </a:solidFill>
                <a:latin typeface="Times New Roman"/>
                <a:cs typeface="Times New Roman"/>
              </a:rPr>
              <a:t>’</a:t>
            </a:r>
            <a:r>
              <a:rPr lang="en-US" altLang="ja-JP" sz="2000" dirty="0">
                <a:solidFill>
                  <a:srgbClr val="FF0000"/>
                </a:solidFill>
                <a:latin typeface="Times New Roman"/>
                <a:cs typeface="Times New Roman"/>
              </a:rPr>
              <a:t>S PERSPECTIVE</a:t>
            </a:r>
            <a:r>
              <a:rPr lang="en-US" altLang="ja-JP" sz="2000" dirty="0">
                <a:latin typeface="Times New Roman"/>
                <a:cs typeface="Times New Roman"/>
              </a:rPr>
              <a:t>: the </a:t>
            </a:r>
            <a:r>
              <a:rPr lang="en-US" altLang="ja-JP" sz="2000" dirty="0">
                <a:solidFill>
                  <a:srgbClr val="0000FF"/>
                </a:solidFill>
                <a:latin typeface="Times New Roman"/>
                <a:cs typeface="Times New Roman"/>
              </a:rPr>
              <a:t>date seems to be accelerating toward him/her/they</a:t>
            </a:r>
            <a:r>
              <a:rPr lang="en-US" altLang="ja-JP" sz="2000" dirty="0">
                <a:latin typeface="Times New Roman"/>
                <a:cs typeface="Times New Roman"/>
              </a:rPr>
              <a:t>.</a:t>
            </a:r>
            <a:endParaRPr lang="en-US" sz="2000" dirty="0">
              <a:latin typeface="Times New Roman"/>
              <a:cs typeface="Times New Roman"/>
            </a:endParaRPr>
          </a:p>
        </p:txBody>
      </p:sp>
      <p:sp>
        <p:nvSpPr>
          <p:cNvPr id="35842" name="Text Box 4"/>
          <p:cNvSpPr txBox="1">
            <a:spLocks noChangeArrowheads="1"/>
          </p:cNvSpPr>
          <p:nvPr/>
        </p:nvSpPr>
        <p:spPr bwMode="auto">
          <a:xfrm>
            <a:off x="86360" y="83820"/>
            <a:ext cx="4343400" cy="1138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A</a:t>
            </a:r>
            <a:r>
              <a:rPr lang="en-US" sz="2200" dirty="0">
                <a:solidFill>
                  <a:srgbClr val="FF0000"/>
                </a:solidFill>
                <a:latin typeface="Apple Chancery"/>
                <a:cs typeface="Apple Chancery"/>
              </a:rPr>
              <a:t>dditional side note</a:t>
            </a:r>
            <a:r>
              <a:rPr lang="en-US" sz="2200" dirty="0">
                <a:latin typeface="Times New Roman"/>
                <a:cs typeface="Times New Roman"/>
              </a:rPr>
              <a:t>: </a:t>
            </a:r>
            <a:r>
              <a:rPr lang="en-US" sz="2000" dirty="0">
                <a:solidFill>
                  <a:schemeClr val="tx1"/>
                </a:solidFill>
                <a:latin typeface="Times New Roman"/>
                <a:cs typeface="Times New Roman"/>
              </a:rPr>
              <a:t>(an idea you should understand but the math of which you won’t be tested on):</a:t>
            </a:r>
          </a:p>
        </p:txBody>
      </p:sp>
      <p:grpSp>
        <p:nvGrpSpPr>
          <p:cNvPr id="35843" name="Group 5"/>
          <p:cNvGrpSpPr>
            <a:grpSpLocks/>
          </p:cNvGrpSpPr>
          <p:nvPr/>
        </p:nvGrpSpPr>
        <p:grpSpPr bwMode="auto">
          <a:xfrm>
            <a:off x="5902484" y="401320"/>
            <a:ext cx="3124676" cy="6172200"/>
            <a:chOff x="5952066" y="685800"/>
            <a:chExt cx="3471334" cy="6858000"/>
          </a:xfrm>
        </p:grpSpPr>
        <p:sp>
          <p:nvSpPr>
            <p:cNvPr id="35844" name="Line 59"/>
            <p:cNvSpPr>
              <a:spLocks noChangeShapeType="1"/>
            </p:cNvSpPr>
            <p:nvPr/>
          </p:nvSpPr>
          <p:spPr bwMode="auto">
            <a:xfrm flipV="1">
              <a:off x="6375400" y="685800"/>
              <a:ext cx="3048000" cy="6858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nvGrpSpPr>
            <p:cNvPr id="35845" name="Group 48"/>
            <p:cNvGrpSpPr>
              <a:grpSpLocks/>
            </p:cNvGrpSpPr>
            <p:nvPr/>
          </p:nvGrpSpPr>
          <p:grpSpPr bwMode="auto">
            <a:xfrm>
              <a:off x="5952066" y="990600"/>
              <a:ext cx="3471334" cy="1439333"/>
              <a:chOff x="5757333" y="5842000"/>
              <a:chExt cx="3471334" cy="1439333"/>
            </a:xfrm>
          </p:grpSpPr>
          <p:sp>
            <p:nvSpPr>
              <p:cNvPr id="35879" name="Rectangle 7"/>
              <p:cNvSpPr>
                <a:spLocks noChangeArrowheads="1"/>
              </p:cNvSpPr>
              <p:nvPr/>
            </p:nvSpPr>
            <p:spPr bwMode="auto">
              <a:xfrm>
                <a:off x="5757333" y="7112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80" name="Freeform 14"/>
              <p:cNvSpPr>
                <a:spLocks/>
              </p:cNvSpPr>
              <p:nvPr/>
            </p:nvSpPr>
            <p:spPr bwMode="auto">
              <a:xfrm>
                <a:off x="5984876" y="6261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1" name="Line 15"/>
              <p:cNvSpPr>
                <a:spLocks noChangeShapeType="1"/>
              </p:cNvSpPr>
              <p:nvPr/>
            </p:nvSpPr>
            <p:spPr bwMode="auto">
              <a:xfrm>
                <a:off x="6011333" y="6096000"/>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2" name="Line 16"/>
              <p:cNvSpPr>
                <a:spLocks noChangeShapeType="1"/>
              </p:cNvSpPr>
              <p:nvPr/>
            </p:nvSpPr>
            <p:spPr bwMode="auto">
              <a:xfrm>
                <a:off x="6180667" y="5926667"/>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3" name="Freeform 18"/>
              <p:cNvSpPr>
                <a:spLocks/>
              </p:cNvSpPr>
              <p:nvPr/>
            </p:nvSpPr>
            <p:spPr bwMode="auto">
              <a:xfrm>
                <a:off x="6350000" y="6096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4" name="Freeform 19"/>
              <p:cNvSpPr>
                <a:spLocks/>
              </p:cNvSpPr>
              <p:nvPr/>
            </p:nvSpPr>
            <p:spPr bwMode="auto">
              <a:xfrm>
                <a:off x="5840237" y="6140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5" name="Freeform 20"/>
              <p:cNvSpPr>
                <a:spLocks/>
              </p:cNvSpPr>
              <p:nvPr/>
            </p:nvSpPr>
            <p:spPr bwMode="auto">
              <a:xfrm>
                <a:off x="8720667" y="6180666"/>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6" name="Rectangle 61"/>
              <p:cNvSpPr>
                <a:spLocks noChangeArrowheads="1"/>
              </p:cNvSpPr>
              <p:nvPr/>
            </p:nvSpPr>
            <p:spPr bwMode="auto">
              <a:xfrm>
                <a:off x="5842000" y="5842000"/>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87" name="Line 65"/>
              <p:cNvSpPr>
                <a:spLocks noChangeShapeType="1"/>
              </p:cNvSpPr>
              <p:nvPr/>
            </p:nvSpPr>
            <p:spPr bwMode="auto">
              <a:xfrm flipH="1">
                <a:off x="8043333" y="6434667"/>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8" name="Text Box 66"/>
              <p:cNvSpPr txBox="1">
                <a:spLocks noChangeArrowheads="1"/>
              </p:cNvSpPr>
              <p:nvPr/>
            </p:nvSpPr>
            <p:spPr bwMode="auto">
              <a:xfrm>
                <a:off x="7196667" y="6604001"/>
                <a:ext cx="1862667" cy="421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101599" tIns="50799" rIns="101599" bIns="5079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800"/>
                  <a:t>apparent force</a:t>
                </a:r>
                <a:endParaRPr lang="en-US"/>
              </a:p>
            </p:txBody>
          </p:sp>
        </p:grpSp>
        <p:grpSp>
          <p:nvGrpSpPr>
            <p:cNvPr id="35846" name="Group 59"/>
            <p:cNvGrpSpPr>
              <a:grpSpLocks/>
            </p:cNvGrpSpPr>
            <p:nvPr/>
          </p:nvGrpSpPr>
          <p:grpSpPr bwMode="auto">
            <a:xfrm>
              <a:off x="5952066" y="2590800"/>
              <a:ext cx="3471334" cy="1524000"/>
              <a:chOff x="5757333" y="4233333"/>
              <a:chExt cx="3471334" cy="1524000"/>
            </a:xfrm>
          </p:grpSpPr>
          <p:sp>
            <p:nvSpPr>
              <p:cNvPr id="35869" name="Rectangle 9"/>
              <p:cNvSpPr>
                <a:spLocks noChangeArrowheads="1"/>
              </p:cNvSpPr>
              <p:nvPr/>
            </p:nvSpPr>
            <p:spPr bwMode="auto">
              <a:xfrm>
                <a:off x="5757333" y="5588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70" name="Rectangle 30"/>
              <p:cNvSpPr>
                <a:spLocks noChangeArrowheads="1"/>
              </p:cNvSpPr>
              <p:nvPr/>
            </p:nvSpPr>
            <p:spPr bwMode="auto">
              <a:xfrm>
                <a:off x="5757333" y="5503334"/>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71" name="Freeform 32"/>
              <p:cNvSpPr>
                <a:spLocks/>
              </p:cNvSpPr>
              <p:nvPr/>
            </p:nvSpPr>
            <p:spPr bwMode="auto">
              <a:xfrm>
                <a:off x="5984876" y="4653139"/>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2" name="Line 33"/>
              <p:cNvSpPr>
                <a:spLocks noChangeShapeType="1"/>
              </p:cNvSpPr>
              <p:nvPr/>
            </p:nvSpPr>
            <p:spPr bwMode="auto">
              <a:xfrm>
                <a:off x="6011333" y="4487333"/>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73" name="Line 34"/>
              <p:cNvSpPr>
                <a:spLocks noChangeShapeType="1"/>
              </p:cNvSpPr>
              <p:nvPr/>
            </p:nvSpPr>
            <p:spPr bwMode="auto">
              <a:xfrm>
                <a:off x="6180667" y="4318000"/>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74" name="Freeform 35"/>
              <p:cNvSpPr>
                <a:spLocks/>
              </p:cNvSpPr>
              <p:nvPr/>
            </p:nvSpPr>
            <p:spPr bwMode="auto">
              <a:xfrm>
                <a:off x="6350000" y="4487334"/>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5" name="Freeform 36"/>
              <p:cNvSpPr>
                <a:spLocks/>
              </p:cNvSpPr>
              <p:nvPr/>
            </p:nvSpPr>
            <p:spPr bwMode="auto">
              <a:xfrm>
                <a:off x="5840237" y="4531432"/>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6" name="Freeform 56"/>
              <p:cNvSpPr>
                <a:spLocks/>
              </p:cNvSpPr>
              <p:nvPr/>
            </p:nvSpPr>
            <p:spPr bwMode="auto">
              <a:xfrm>
                <a:off x="7958667" y="4487333"/>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7" name="Rectangle 62"/>
              <p:cNvSpPr>
                <a:spLocks noChangeArrowheads="1"/>
              </p:cNvSpPr>
              <p:nvPr/>
            </p:nvSpPr>
            <p:spPr bwMode="auto">
              <a:xfrm>
                <a:off x="5842000" y="4233333"/>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78" name="Line 67"/>
              <p:cNvSpPr>
                <a:spLocks noChangeShapeType="1"/>
              </p:cNvSpPr>
              <p:nvPr/>
            </p:nvSpPr>
            <p:spPr bwMode="auto">
              <a:xfrm flipH="1">
                <a:off x="7366000" y="4741333"/>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grpSp>
          <p:nvGrpSpPr>
            <p:cNvPr id="35847" name="Group 70"/>
            <p:cNvGrpSpPr>
              <a:grpSpLocks/>
            </p:cNvGrpSpPr>
            <p:nvPr/>
          </p:nvGrpSpPr>
          <p:grpSpPr bwMode="auto">
            <a:xfrm>
              <a:off x="5952066" y="4267200"/>
              <a:ext cx="3471334" cy="1524000"/>
              <a:chOff x="5757333" y="2624667"/>
              <a:chExt cx="3471334" cy="1524000"/>
            </a:xfrm>
          </p:grpSpPr>
          <p:sp>
            <p:nvSpPr>
              <p:cNvPr id="35859" name="Rectangle 31"/>
              <p:cNvSpPr>
                <a:spLocks noChangeArrowheads="1"/>
              </p:cNvSpPr>
              <p:nvPr/>
            </p:nvSpPr>
            <p:spPr bwMode="auto">
              <a:xfrm>
                <a:off x="5757333" y="3979334"/>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60" name="Rectangle 39"/>
              <p:cNvSpPr>
                <a:spLocks noChangeArrowheads="1"/>
              </p:cNvSpPr>
              <p:nvPr/>
            </p:nvSpPr>
            <p:spPr bwMode="auto">
              <a:xfrm>
                <a:off x="5757333" y="3894667"/>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61" name="Freeform 41"/>
              <p:cNvSpPr>
                <a:spLocks/>
              </p:cNvSpPr>
              <p:nvPr/>
            </p:nvSpPr>
            <p:spPr bwMode="auto">
              <a:xfrm>
                <a:off x="5984876" y="3044472"/>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2" name="Line 42"/>
              <p:cNvSpPr>
                <a:spLocks noChangeShapeType="1"/>
              </p:cNvSpPr>
              <p:nvPr/>
            </p:nvSpPr>
            <p:spPr bwMode="auto">
              <a:xfrm>
                <a:off x="6011333" y="2878667"/>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63" name="Line 43"/>
              <p:cNvSpPr>
                <a:spLocks noChangeShapeType="1"/>
              </p:cNvSpPr>
              <p:nvPr/>
            </p:nvSpPr>
            <p:spPr bwMode="auto">
              <a:xfrm>
                <a:off x="6180667" y="2709334"/>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64" name="Freeform 44"/>
              <p:cNvSpPr>
                <a:spLocks/>
              </p:cNvSpPr>
              <p:nvPr/>
            </p:nvSpPr>
            <p:spPr bwMode="auto">
              <a:xfrm>
                <a:off x="6350000" y="2878667"/>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5" name="Freeform 45"/>
              <p:cNvSpPr>
                <a:spLocks/>
              </p:cNvSpPr>
              <p:nvPr/>
            </p:nvSpPr>
            <p:spPr bwMode="auto">
              <a:xfrm>
                <a:off x="5840237" y="2922765"/>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6" name="Freeform 57"/>
              <p:cNvSpPr>
                <a:spLocks/>
              </p:cNvSpPr>
              <p:nvPr/>
            </p:nvSpPr>
            <p:spPr bwMode="auto">
              <a:xfrm>
                <a:off x="7268987" y="2878666"/>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7" name="Rectangle 63"/>
              <p:cNvSpPr>
                <a:spLocks noChangeArrowheads="1"/>
              </p:cNvSpPr>
              <p:nvPr/>
            </p:nvSpPr>
            <p:spPr bwMode="auto">
              <a:xfrm>
                <a:off x="5842000" y="2624667"/>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68" name="Line 68"/>
              <p:cNvSpPr>
                <a:spLocks noChangeShapeType="1"/>
              </p:cNvSpPr>
              <p:nvPr/>
            </p:nvSpPr>
            <p:spPr bwMode="auto">
              <a:xfrm flipH="1">
                <a:off x="6604000" y="3132667"/>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grpSp>
          <p:nvGrpSpPr>
            <p:cNvPr id="35848" name="Group 81"/>
            <p:cNvGrpSpPr>
              <a:grpSpLocks/>
            </p:cNvGrpSpPr>
            <p:nvPr/>
          </p:nvGrpSpPr>
          <p:grpSpPr bwMode="auto">
            <a:xfrm>
              <a:off x="5952066" y="5613400"/>
              <a:ext cx="3471334" cy="1778000"/>
              <a:chOff x="5757333" y="762000"/>
              <a:chExt cx="3471334" cy="1778000"/>
            </a:xfrm>
          </p:grpSpPr>
          <p:sp>
            <p:nvSpPr>
              <p:cNvPr id="35849" name="Rectangle 40"/>
              <p:cNvSpPr>
                <a:spLocks noChangeArrowheads="1"/>
              </p:cNvSpPr>
              <p:nvPr/>
            </p:nvSpPr>
            <p:spPr bwMode="auto">
              <a:xfrm>
                <a:off x="5757333" y="2370667"/>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0" name="Rectangle 48"/>
              <p:cNvSpPr>
                <a:spLocks noChangeArrowheads="1"/>
              </p:cNvSpPr>
              <p:nvPr/>
            </p:nvSpPr>
            <p:spPr bwMode="auto">
              <a:xfrm>
                <a:off x="5757333" y="2286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1" name="Rectangle 49"/>
              <p:cNvSpPr>
                <a:spLocks noChangeArrowheads="1"/>
              </p:cNvSpPr>
              <p:nvPr/>
            </p:nvSpPr>
            <p:spPr bwMode="auto">
              <a:xfrm>
                <a:off x="5757333" y="762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2" name="Freeform 50"/>
              <p:cNvSpPr>
                <a:spLocks/>
              </p:cNvSpPr>
              <p:nvPr/>
            </p:nvSpPr>
            <p:spPr bwMode="auto">
              <a:xfrm>
                <a:off x="5984876" y="1435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3" name="Line 51"/>
              <p:cNvSpPr>
                <a:spLocks noChangeShapeType="1"/>
              </p:cNvSpPr>
              <p:nvPr/>
            </p:nvSpPr>
            <p:spPr bwMode="auto">
              <a:xfrm>
                <a:off x="6011333" y="1270000"/>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54" name="Line 52"/>
              <p:cNvSpPr>
                <a:spLocks noChangeShapeType="1"/>
              </p:cNvSpPr>
              <p:nvPr/>
            </p:nvSpPr>
            <p:spPr bwMode="auto">
              <a:xfrm>
                <a:off x="6180667" y="1100667"/>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55" name="Freeform 53"/>
              <p:cNvSpPr>
                <a:spLocks/>
              </p:cNvSpPr>
              <p:nvPr/>
            </p:nvSpPr>
            <p:spPr bwMode="auto">
              <a:xfrm>
                <a:off x="6350000" y="1270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6" name="Freeform 54"/>
              <p:cNvSpPr>
                <a:spLocks/>
              </p:cNvSpPr>
              <p:nvPr/>
            </p:nvSpPr>
            <p:spPr bwMode="auto">
              <a:xfrm>
                <a:off x="5840237" y="1314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7" name="Freeform 58"/>
              <p:cNvSpPr>
                <a:spLocks/>
              </p:cNvSpPr>
              <p:nvPr/>
            </p:nvSpPr>
            <p:spPr bwMode="auto">
              <a:xfrm>
                <a:off x="6519334" y="1270000"/>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8" name="Rectangle 64"/>
              <p:cNvSpPr>
                <a:spLocks noChangeArrowheads="1"/>
              </p:cNvSpPr>
              <p:nvPr/>
            </p:nvSpPr>
            <p:spPr bwMode="auto">
              <a:xfrm>
                <a:off x="5842000" y="1016000"/>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grpSp>
      </p:grpSp>
      <p:sp>
        <p:nvSpPr>
          <p:cNvPr id="50" name="Text Box 2"/>
          <p:cNvSpPr txBox="1">
            <a:spLocks noChangeArrowheads="1"/>
          </p:cNvSpPr>
          <p:nvPr/>
        </p:nvSpPr>
        <p:spPr bwMode="auto">
          <a:xfrm>
            <a:off x="337819" y="2018524"/>
            <a:ext cx="5793299" cy="1323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latin typeface="Times New Roman"/>
                <a:cs typeface="Times New Roman"/>
              </a:rPr>
              <a:t>2.) As far as driver is concerned, the only way date can be accelerating toward him/her/they is if there is a </a:t>
            </a:r>
            <a:r>
              <a:rPr lang="en-US" sz="2000" dirty="0">
                <a:solidFill>
                  <a:schemeClr val="tx1"/>
                </a:solidFill>
                <a:latin typeface="Times New Roman"/>
                <a:cs typeface="Times New Roman"/>
              </a:rPr>
              <a:t>force on the date</a:t>
            </a:r>
            <a:r>
              <a:rPr lang="en-US" sz="2000" dirty="0">
                <a:latin typeface="Times New Roman"/>
                <a:cs typeface="Times New Roman"/>
              </a:rPr>
              <a:t>.  That is, from the driver’s perspective</a:t>
            </a:r>
            <a:r>
              <a:rPr lang="en-US" sz="2000">
                <a:latin typeface="Times New Roman"/>
                <a:cs typeface="Times New Roman"/>
              </a:rPr>
              <a:t>, </a:t>
            </a:r>
            <a:r>
              <a:rPr lang="en-US" sz="2000">
                <a:solidFill>
                  <a:srgbClr val="FF0000"/>
                </a:solidFill>
                <a:latin typeface="Times New Roman"/>
                <a:cs typeface="Times New Roman"/>
              </a:rPr>
              <a:t>date </a:t>
            </a:r>
            <a:r>
              <a:rPr lang="en-US" sz="2000" dirty="0">
                <a:solidFill>
                  <a:srgbClr val="FF0000"/>
                </a:solidFill>
                <a:latin typeface="Times New Roman"/>
                <a:cs typeface="Times New Roman"/>
              </a:rPr>
              <a:t>does NOT appear to be </a:t>
            </a:r>
            <a:r>
              <a:rPr lang="en-US" sz="2000" i="1" dirty="0">
                <a:solidFill>
                  <a:srgbClr val="FF0000"/>
                </a:solidFill>
                <a:latin typeface="Times New Roman"/>
                <a:cs typeface="Times New Roman"/>
              </a:rPr>
              <a:t>force free</a:t>
            </a:r>
            <a:r>
              <a:rPr lang="en-US" sz="2000" dirty="0">
                <a:latin typeface="Times New Roman"/>
                <a:cs typeface="Times New Roman"/>
              </a:rPr>
              <a:t>.</a:t>
            </a:r>
          </a:p>
        </p:txBody>
      </p:sp>
      <p:sp>
        <p:nvSpPr>
          <p:cNvPr id="51" name="Text Box 40"/>
          <p:cNvSpPr txBox="1">
            <a:spLocks noChangeArrowheads="1"/>
          </p:cNvSpPr>
          <p:nvPr/>
        </p:nvSpPr>
        <p:spPr bwMode="auto">
          <a:xfrm>
            <a:off x="337820" y="3398521"/>
            <a:ext cx="4790358" cy="4001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latin typeface="Times New Roman"/>
                <a:cs typeface="Times New Roman"/>
              </a:rPr>
              <a:t>3.) So </a:t>
            </a:r>
            <a:r>
              <a:rPr lang="en-US" sz="2000" dirty="0">
                <a:solidFill>
                  <a:srgbClr val="0000FF"/>
                </a:solidFill>
                <a:latin typeface="Times New Roman"/>
                <a:cs typeface="Times New Roman"/>
              </a:rPr>
              <a:t>where does the force come from</a:t>
            </a:r>
            <a:r>
              <a:rPr lang="en-US" sz="2000" dirty="0">
                <a:latin typeface="Times New Roman"/>
                <a:cs typeface="Times New Roman"/>
              </a:rPr>
              <a:t>?  </a:t>
            </a:r>
          </a:p>
        </p:txBody>
      </p:sp>
      <p:sp>
        <p:nvSpPr>
          <p:cNvPr id="52" name="Text Box 41"/>
          <p:cNvSpPr txBox="1">
            <a:spLocks noChangeArrowheads="1"/>
          </p:cNvSpPr>
          <p:nvPr/>
        </p:nvSpPr>
        <p:spPr bwMode="auto">
          <a:xfrm>
            <a:off x="337820" y="3845501"/>
            <a:ext cx="2527300" cy="4001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latin typeface="Times New Roman"/>
                <a:cs typeface="Times New Roman"/>
              </a:rPr>
              <a:t>4.) NOWHERE!  </a:t>
            </a:r>
          </a:p>
        </p:txBody>
      </p:sp>
      <p:sp>
        <p:nvSpPr>
          <p:cNvPr id="53" name="Text Box 42"/>
          <p:cNvSpPr txBox="1">
            <a:spLocks noChangeArrowheads="1"/>
          </p:cNvSpPr>
          <p:nvPr/>
        </p:nvSpPr>
        <p:spPr bwMode="auto">
          <a:xfrm>
            <a:off x="338462" y="4248102"/>
            <a:ext cx="5449722" cy="1323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0000FF"/>
                </a:solidFill>
                <a:latin typeface="Times New Roman"/>
                <a:cs typeface="Times New Roman"/>
              </a:rPr>
              <a:t>5.) The only reason date appears to be accelerating </a:t>
            </a:r>
            <a:r>
              <a:rPr lang="en-US" sz="2000" dirty="0">
                <a:latin typeface="Times New Roman"/>
                <a:cs typeface="Times New Roman"/>
              </a:rPr>
              <a:t>is because driver is looking at things from driver’s own frame of reference, which happens to be </a:t>
            </a:r>
            <a:r>
              <a:rPr lang="en-US" sz="2000" dirty="0">
                <a:solidFill>
                  <a:srgbClr val="FF0000"/>
                </a:solidFill>
                <a:latin typeface="Times New Roman"/>
                <a:cs typeface="Times New Roman"/>
              </a:rPr>
              <a:t>an ACCELERATED FRAME OF REFERENCE</a:t>
            </a:r>
            <a:r>
              <a:rPr lang="en-US" sz="2000" dirty="0">
                <a:latin typeface="Times New Roman"/>
                <a:cs typeface="Times New Roman"/>
              </a:rPr>
              <a:t>!!!</a:t>
            </a:r>
          </a:p>
        </p:txBody>
      </p:sp>
      <p:sp>
        <p:nvSpPr>
          <p:cNvPr id="54" name="Text Box 4"/>
          <p:cNvSpPr txBox="1">
            <a:spLocks noChangeArrowheads="1"/>
          </p:cNvSpPr>
          <p:nvPr/>
        </p:nvSpPr>
        <p:spPr bwMode="auto">
          <a:xfrm>
            <a:off x="337820" y="5647641"/>
            <a:ext cx="5450364" cy="10156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latin typeface="Times New Roman"/>
                <a:cs typeface="Times New Roman"/>
              </a:rPr>
              <a:t>6.) Nevertheless, </a:t>
            </a:r>
            <a:r>
              <a:rPr lang="en-US" sz="2000" dirty="0">
                <a:solidFill>
                  <a:srgbClr val="0000FF"/>
                </a:solidFill>
                <a:latin typeface="Times New Roman"/>
                <a:cs typeface="Times New Roman"/>
              </a:rPr>
              <a:t>driver may still want to attempt to use N.S.L. </a:t>
            </a:r>
            <a:r>
              <a:rPr lang="en-US" sz="2000" dirty="0">
                <a:latin typeface="Times New Roman"/>
                <a:cs typeface="Times New Roman"/>
              </a:rPr>
              <a:t>to predict date’s motion (i.e., </a:t>
            </a:r>
            <a:r>
              <a:rPr lang="ja-JP" altLang="en-US" sz="2000" dirty="0">
                <a:latin typeface="Times New Roman"/>
                <a:cs typeface="Times New Roman"/>
              </a:rPr>
              <a:t>“</a:t>
            </a:r>
            <a:r>
              <a:rPr lang="en-US" altLang="ja-JP" sz="2000" dirty="0">
                <a:latin typeface="Times New Roman"/>
                <a:cs typeface="Times New Roman"/>
              </a:rPr>
              <a:t>When is date going to arrive at my side, etc.?</a:t>
            </a:r>
            <a:r>
              <a:rPr lang="ja-JP" altLang="en-US" sz="2000" dirty="0">
                <a:latin typeface="Times New Roman"/>
                <a:cs typeface="Times New Roman"/>
              </a:rPr>
              <a:t>”</a:t>
            </a:r>
            <a:r>
              <a:rPr lang="en-US" altLang="ja-JP" sz="2000" dirty="0">
                <a:latin typeface="Times New Roman"/>
                <a:cs typeface="Times New Roman"/>
              </a:rPr>
              <a:t>)</a:t>
            </a:r>
            <a:endParaRPr lang="en-US" sz="2000" dirty="0">
              <a:latin typeface="Times New Roman"/>
              <a:cs typeface="Times New Roman"/>
            </a:endParaRPr>
          </a:p>
        </p:txBody>
      </p:sp>
      <p:sp>
        <p:nvSpPr>
          <p:cNvPr id="55" name="Rectangle 54"/>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11.)</a:t>
            </a:r>
          </a:p>
        </p:txBody>
      </p:sp>
    </p:spTree>
    <p:extLst>
      <p:ext uri="{BB962C8B-B14F-4D97-AF65-F5344CB8AC3E}">
        <p14:creationId xmlns:p14="http://schemas.microsoft.com/office/powerpoint/2010/main" val="14346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P spid="50" grpId="0"/>
      <p:bldP spid="51" grpId="0"/>
      <p:bldP spid="52"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5"/>
          <p:cNvGrpSpPr>
            <a:grpSpLocks/>
          </p:cNvGrpSpPr>
          <p:nvPr/>
        </p:nvGrpSpPr>
        <p:grpSpPr bwMode="auto">
          <a:xfrm>
            <a:off x="5927884" y="299720"/>
            <a:ext cx="3124676" cy="6172200"/>
            <a:chOff x="5952066" y="685800"/>
            <a:chExt cx="3471334" cy="6858000"/>
          </a:xfrm>
        </p:grpSpPr>
        <p:sp>
          <p:nvSpPr>
            <p:cNvPr id="35844" name="Line 59"/>
            <p:cNvSpPr>
              <a:spLocks noChangeShapeType="1"/>
            </p:cNvSpPr>
            <p:nvPr/>
          </p:nvSpPr>
          <p:spPr bwMode="auto">
            <a:xfrm flipV="1">
              <a:off x="6375400" y="685800"/>
              <a:ext cx="3048000" cy="6858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nvGrpSpPr>
            <p:cNvPr id="35845" name="Group 48"/>
            <p:cNvGrpSpPr>
              <a:grpSpLocks/>
            </p:cNvGrpSpPr>
            <p:nvPr/>
          </p:nvGrpSpPr>
          <p:grpSpPr bwMode="auto">
            <a:xfrm>
              <a:off x="5952066" y="990600"/>
              <a:ext cx="3471334" cy="1439333"/>
              <a:chOff x="5757333" y="5842000"/>
              <a:chExt cx="3471334" cy="1439333"/>
            </a:xfrm>
          </p:grpSpPr>
          <p:sp>
            <p:nvSpPr>
              <p:cNvPr id="35879" name="Rectangle 7"/>
              <p:cNvSpPr>
                <a:spLocks noChangeArrowheads="1"/>
              </p:cNvSpPr>
              <p:nvPr/>
            </p:nvSpPr>
            <p:spPr bwMode="auto">
              <a:xfrm>
                <a:off x="5757333" y="7112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80" name="Freeform 14"/>
              <p:cNvSpPr>
                <a:spLocks/>
              </p:cNvSpPr>
              <p:nvPr/>
            </p:nvSpPr>
            <p:spPr bwMode="auto">
              <a:xfrm>
                <a:off x="5984876" y="6261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1" name="Line 15"/>
              <p:cNvSpPr>
                <a:spLocks noChangeShapeType="1"/>
              </p:cNvSpPr>
              <p:nvPr/>
            </p:nvSpPr>
            <p:spPr bwMode="auto">
              <a:xfrm>
                <a:off x="6011333" y="6096000"/>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2" name="Line 16"/>
              <p:cNvSpPr>
                <a:spLocks noChangeShapeType="1"/>
              </p:cNvSpPr>
              <p:nvPr/>
            </p:nvSpPr>
            <p:spPr bwMode="auto">
              <a:xfrm>
                <a:off x="6180667" y="5926667"/>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3" name="Freeform 18"/>
              <p:cNvSpPr>
                <a:spLocks/>
              </p:cNvSpPr>
              <p:nvPr/>
            </p:nvSpPr>
            <p:spPr bwMode="auto">
              <a:xfrm>
                <a:off x="6350000" y="6096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4" name="Freeform 19"/>
              <p:cNvSpPr>
                <a:spLocks/>
              </p:cNvSpPr>
              <p:nvPr/>
            </p:nvSpPr>
            <p:spPr bwMode="auto">
              <a:xfrm>
                <a:off x="5840237" y="6140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5" name="Freeform 20"/>
              <p:cNvSpPr>
                <a:spLocks/>
              </p:cNvSpPr>
              <p:nvPr/>
            </p:nvSpPr>
            <p:spPr bwMode="auto">
              <a:xfrm>
                <a:off x="8720667" y="6180666"/>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86" name="Rectangle 61"/>
              <p:cNvSpPr>
                <a:spLocks noChangeArrowheads="1"/>
              </p:cNvSpPr>
              <p:nvPr/>
            </p:nvSpPr>
            <p:spPr bwMode="auto">
              <a:xfrm>
                <a:off x="5842000" y="5842000"/>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87" name="Line 65"/>
              <p:cNvSpPr>
                <a:spLocks noChangeShapeType="1"/>
              </p:cNvSpPr>
              <p:nvPr/>
            </p:nvSpPr>
            <p:spPr bwMode="auto">
              <a:xfrm flipH="1">
                <a:off x="8043333" y="6434667"/>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88" name="Text Box 66"/>
              <p:cNvSpPr txBox="1">
                <a:spLocks noChangeArrowheads="1"/>
              </p:cNvSpPr>
              <p:nvPr/>
            </p:nvSpPr>
            <p:spPr bwMode="auto">
              <a:xfrm>
                <a:off x="7196667" y="6604001"/>
                <a:ext cx="1862667" cy="421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101599" tIns="50799" rIns="101599" bIns="5079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800"/>
                  <a:t>apparent force</a:t>
                </a:r>
                <a:endParaRPr lang="en-US"/>
              </a:p>
            </p:txBody>
          </p:sp>
        </p:grpSp>
        <p:grpSp>
          <p:nvGrpSpPr>
            <p:cNvPr id="35846" name="Group 59"/>
            <p:cNvGrpSpPr>
              <a:grpSpLocks/>
            </p:cNvGrpSpPr>
            <p:nvPr/>
          </p:nvGrpSpPr>
          <p:grpSpPr bwMode="auto">
            <a:xfrm>
              <a:off x="5952066" y="2590800"/>
              <a:ext cx="3471334" cy="1524000"/>
              <a:chOff x="5757333" y="4233333"/>
              <a:chExt cx="3471334" cy="1524000"/>
            </a:xfrm>
          </p:grpSpPr>
          <p:sp>
            <p:nvSpPr>
              <p:cNvPr id="35869" name="Rectangle 9"/>
              <p:cNvSpPr>
                <a:spLocks noChangeArrowheads="1"/>
              </p:cNvSpPr>
              <p:nvPr/>
            </p:nvSpPr>
            <p:spPr bwMode="auto">
              <a:xfrm>
                <a:off x="5757333" y="5588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70" name="Rectangle 30"/>
              <p:cNvSpPr>
                <a:spLocks noChangeArrowheads="1"/>
              </p:cNvSpPr>
              <p:nvPr/>
            </p:nvSpPr>
            <p:spPr bwMode="auto">
              <a:xfrm>
                <a:off x="5757333" y="5503334"/>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71" name="Freeform 32"/>
              <p:cNvSpPr>
                <a:spLocks/>
              </p:cNvSpPr>
              <p:nvPr/>
            </p:nvSpPr>
            <p:spPr bwMode="auto">
              <a:xfrm>
                <a:off x="5984876" y="4653139"/>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2" name="Line 33"/>
              <p:cNvSpPr>
                <a:spLocks noChangeShapeType="1"/>
              </p:cNvSpPr>
              <p:nvPr/>
            </p:nvSpPr>
            <p:spPr bwMode="auto">
              <a:xfrm>
                <a:off x="6011333" y="4487333"/>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73" name="Line 34"/>
              <p:cNvSpPr>
                <a:spLocks noChangeShapeType="1"/>
              </p:cNvSpPr>
              <p:nvPr/>
            </p:nvSpPr>
            <p:spPr bwMode="auto">
              <a:xfrm>
                <a:off x="6180667" y="4318000"/>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74" name="Freeform 35"/>
              <p:cNvSpPr>
                <a:spLocks/>
              </p:cNvSpPr>
              <p:nvPr/>
            </p:nvSpPr>
            <p:spPr bwMode="auto">
              <a:xfrm>
                <a:off x="6350000" y="4487334"/>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5" name="Freeform 36"/>
              <p:cNvSpPr>
                <a:spLocks/>
              </p:cNvSpPr>
              <p:nvPr/>
            </p:nvSpPr>
            <p:spPr bwMode="auto">
              <a:xfrm>
                <a:off x="5840237" y="4531432"/>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6" name="Freeform 56"/>
              <p:cNvSpPr>
                <a:spLocks/>
              </p:cNvSpPr>
              <p:nvPr/>
            </p:nvSpPr>
            <p:spPr bwMode="auto">
              <a:xfrm>
                <a:off x="7958667" y="4487333"/>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77" name="Rectangle 62"/>
              <p:cNvSpPr>
                <a:spLocks noChangeArrowheads="1"/>
              </p:cNvSpPr>
              <p:nvPr/>
            </p:nvSpPr>
            <p:spPr bwMode="auto">
              <a:xfrm>
                <a:off x="5842000" y="4233333"/>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78" name="Line 67"/>
              <p:cNvSpPr>
                <a:spLocks noChangeShapeType="1"/>
              </p:cNvSpPr>
              <p:nvPr/>
            </p:nvSpPr>
            <p:spPr bwMode="auto">
              <a:xfrm flipH="1">
                <a:off x="7366000" y="4741333"/>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grpSp>
          <p:nvGrpSpPr>
            <p:cNvPr id="35847" name="Group 70"/>
            <p:cNvGrpSpPr>
              <a:grpSpLocks/>
            </p:cNvGrpSpPr>
            <p:nvPr/>
          </p:nvGrpSpPr>
          <p:grpSpPr bwMode="auto">
            <a:xfrm>
              <a:off x="5952066" y="4267200"/>
              <a:ext cx="3471334" cy="1524000"/>
              <a:chOff x="5757333" y="2624667"/>
              <a:chExt cx="3471334" cy="1524000"/>
            </a:xfrm>
          </p:grpSpPr>
          <p:sp>
            <p:nvSpPr>
              <p:cNvPr id="35859" name="Rectangle 31"/>
              <p:cNvSpPr>
                <a:spLocks noChangeArrowheads="1"/>
              </p:cNvSpPr>
              <p:nvPr/>
            </p:nvSpPr>
            <p:spPr bwMode="auto">
              <a:xfrm>
                <a:off x="5757333" y="3979334"/>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60" name="Rectangle 39"/>
              <p:cNvSpPr>
                <a:spLocks noChangeArrowheads="1"/>
              </p:cNvSpPr>
              <p:nvPr/>
            </p:nvSpPr>
            <p:spPr bwMode="auto">
              <a:xfrm>
                <a:off x="5757333" y="3894667"/>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61" name="Freeform 41"/>
              <p:cNvSpPr>
                <a:spLocks/>
              </p:cNvSpPr>
              <p:nvPr/>
            </p:nvSpPr>
            <p:spPr bwMode="auto">
              <a:xfrm>
                <a:off x="5984876" y="3044472"/>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2" name="Line 42"/>
              <p:cNvSpPr>
                <a:spLocks noChangeShapeType="1"/>
              </p:cNvSpPr>
              <p:nvPr/>
            </p:nvSpPr>
            <p:spPr bwMode="auto">
              <a:xfrm>
                <a:off x="6011333" y="2878667"/>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63" name="Line 43"/>
              <p:cNvSpPr>
                <a:spLocks noChangeShapeType="1"/>
              </p:cNvSpPr>
              <p:nvPr/>
            </p:nvSpPr>
            <p:spPr bwMode="auto">
              <a:xfrm>
                <a:off x="6180667" y="2709334"/>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64" name="Freeform 44"/>
              <p:cNvSpPr>
                <a:spLocks/>
              </p:cNvSpPr>
              <p:nvPr/>
            </p:nvSpPr>
            <p:spPr bwMode="auto">
              <a:xfrm>
                <a:off x="6350000" y="2878667"/>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5" name="Freeform 45"/>
              <p:cNvSpPr>
                <a:spLocks/>
              </p:cNvSpPr>
              <p:nvPr/>
            </p:nvSpPr>
            <p:spPr bwMode="auto">
              <a:xfrm>
                <a:off x="5840237" y="2922765"/>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6" name="Freeform 57"/>
              <p:cNvSpPr>
                <a:spLocks/>
              </p:cNvSpPr>
              <p:nvPr/>
            </p:nvSpPr>
            <p:spPr bwMode="auto">
              <a:xfrm>
                <a:off x="7268987" y="2878666"/>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67" name="Rectangle 63"/>
              <p:cNvSpPr>
                <a:spLocks noChangeArrowheads="1"/>
              </p:cNvSpPr>
              <p:nvPr/>
            </p:nvSpPr>
            <p:spPr bwMode="auto">
              <a:xfrm>
                <a:off x="5842000" y="2624667"/>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sp>
            <p:nvSpPr>
              <p:cNvPr id="35868" name="Line 68"/>
              <p:cNvSpPr>
                <a:spLocks noChangeShapeType="1"/>
              </p:cNvSpPr>
              <p:nvPr/>
            </p:nvSpPr>
            <p:spPr bwMode="auto">
              <a:xfrm flipH="1">
                <a:off x="6604000" y="3132667"/>
                <a:ext cx="59266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grpSp>
        <p:grpSp>
          <p:nvGrpSpPr>
            <p:cNvPr id="35848" name="Group 81"/>
            <p:cNvGrpSpPr>
              <a:grpSpLocks/>
            </p:cNvGrpSpPr>
            <p:nvPr/>
          </p:nvGrpSpPr>
          <p:grpSpPr bwMode="auto">
            <a:xfrm>
              <a:off x="5952066" y="5613400"/>
              <a:ext cx="3471334" cy="1778000"/>
              <a:chOff x="5757333" y="762000"/>
              <a:chExt cx="3471334" cy="1778000"/>
            </a:xfrm>
          </p:grpSpPr>
          <p:sp>
            <p:nvSpPr>
              <p:cNvPr id="35849" name="Rectangle 40"/>
              <p:cNvSpPr>
                <a:spLocks noChangeArrowheads="1"/>
              </p:cNvSpPr>
              <p:nvPr/>
            </p:nvSpPr>
            <p:spPr bwMode="auto">
              <a:xfrm>
                <a:off x="5757333" y="2370667"/>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0" name="Rectangle 48"/>
              <p:cNvSpPr>
                <a:spLocks noChangeArrowheads="1"/>
              </p:cNvSpPr>
              <p:nvPr/>
            </p:nvSpPr>
            <p:spPr bwMode="auto">
              <a:xfrm>
                <a:off x="5757333" y="2286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1" name="Rectangle 49"/>
              <p:cNvSpPr>
                <a:spLocks noChangeArrowheads="1"/>
              </p:cNvSpPr>
              <p:nvPr/>
            </p:nvSpPr>
            <p:spPr bwMode="auto">
              <a:xfrm>
                <a:off x="5757333" y="762000"/>
                <a:ext cx="1862667" cy="169333"/>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101599" tIns="50799" rIns="101599" bIns="50799" anchor="ctr"/>
              <a:lstStyle/>
              <a:p>
                <a:endParaRPr lang="en-US"/>
              </a:p>
            </p:txBody>
          </p:sp>
          <p:sp>
            <p:nvSpPr>
              <p:cNvPr id="35852" name="Freeform 50"/>
              <p:cNvSpPr>
                <a:spLocks/>
              </p:cNvSpPr>
              <p:nvPr/>
            </p:nvSpPr>
            <p:spPr bwMode="auto">
              <a:xfrm>
                <a:off x="5984876" y="1435805"/>
                <a:ext cx="435680"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3" name="Line 51"/>
              <p:cNvSpPr>
                <a:spLocks noChangeShapeType="1"/>
              </p:cNvSpPr>
              <p:nvPr/>
            </p:nvSpPr>
            <p:spPr bwMode="auto">
              <a:xfrm>
                <a:off x="6011333" y="1270000"/>
                <a:ext cx="338667"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54" name="Line 52"/>
              <p:cNvSpPr>
                <a:spLocks noChangeShapeType="1"/>
              </p:cNvSpPr>
              <p:nvPr/>
            </p:nvSpPr>
            <p:spPr bwMode="auto">
              <a:xfrm>
                <a:off x="6180667" y="1100667"/>
                <a:ext cx="0" cy="169333"/>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101599" tIns="50799" rIns="101599" bIns="50799" anchor="ctr"/>
              <a:lstStyle/>
              <a:p>
                <a:endParaRPr lang="en-US"/>
              </a:p>
            </p:txBody>
          </p:sp>
          <p:sp>
            <p:nvSpPr>
              <p:cNvPr id="35855" name="Freeform 53"/>
              <p:cNvSpPr>
                <a:spLocks/>
              </p:cNvSpPr>
              <p:nvPr/>
            </p:nvSpPr>
            <p:spPr bwMode="auto">
              <a:xfrm>
                <a:off x="6350000" y="1270001"/>
                <a:ext cx="366889" cy="440972"/>
              </a:xfrm>
              <a:custGeom>
                <a:avLst/>
                <a:gdLst>
                  <a:gd name="T0" fmla="*/ 2147483647 w 208"/>
                  <a:gd name="T1" fmla="*/ 2147483647 h 250"/>
                  <a:gd name="T2" fmla="*/ 2147483647 w 208"/>
                  <a:gd name="T3" fmla="*/ 2147483647 h 250"/>
                  <a:gd name="T4" fmla="*/ 2147483647 w 208"/>
                  <a:gd name="T5" fmla="*/ 2147483647 h 250"/>
                  <a:gd name="T6" fmla="*/ 2147483647 w 208"/>
                  <a:gd name="T7" fmla="*/ 2147483647 h 250"/>
                  <a:gd name="T8" fmla="*/ 2147483647 w 208"/>
                  <a:gd name="T9" fmla="*/ 0 h 250"/>
                  <a:gd name="T10" fmla="*/ 2147483647 w 208"/>
                  <a:gd name="T11" fmla="*/ 2147483647 h 250"/>
                  <a:gd name="T12" fmla="*/ 2147483647 w 208"/>
                  <a:gd name="T13" fmla="*/ 2147483647 h 250"/>
                  <a:gd name="T14" fmla="*/ 2147483647 w 208"/>
                  <a:gd name="T15" fmla="*/ 2147483647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8" h="250">
                    <a:moveTo>
                      <a:pt x="50" y="241"/>
                    </a:moveTo>
                    <a:cubicBezTo>
                      <a:pt x="109" y="236"/>
                      <a:pt x="208" y="250"/>
                      <a:pt x="120" y="195"/>
                    </a:cubicBezTo>
                    <a:cubicBezTo>
                      <a:pt x="105" y="171"/>
                      <a:pt x="96" y="147"/>
                      <a:pt x="81" y="125"/>
                    </a:cubicBezTo>
                    <a:cubicBezTo>
                      <a:pt x="74" y="101"/>
                      <a:pt x="68" y="68"/>
                      <a:pt x="58" y="47"/>
                    </a:cubicBezTo>
                    <a:cubicBezTo>
                      <a:pt x="49" y="30"/>
                      <a:pt x="27" y="0"/>
                      <a:pt x="27" y="0"/>
                    </a:cubicBezTo>
                    <a:cubicBezTo>
                      <a:pt x="19" y="2"/>
                      <a:pt x="7" y="0"/>
                      <a:pt x="4" y="8"/>
                    </a:cubicBezTo>
                    <a:cubicBezTo>
                      <a:pt x="0" y="15"/>
                      <a:pt x="8" y="24"/>
                      <a:pt x="12" y="32"/>
                    </a:cubicBezTo>
                    <a:cubicBezTo>
                      <a:pt x="27" y="62"/>
                      <a:pt x="36" y="93"/>
                      <a:pt x="50" y="125"/>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6" name="Freeform 54"/>
              <p:cNvSpPr>
                <a:spLocks/>
              </p:cNvSpPr>
              <p:nvPr/>
            </p:nvSpPr>
            <p:spPr bwMode="auto">
              <a:xfrm>
                <a:off x="5840237" y="1314098"/>
                <a:ext cx="229306" cy="418041"/>
              </a:xfrm>
              <a:custGeom>
                <a:avLst/>
                <a:gdLst>
                  <a:gd name="T0" fmla="*/ 2147483647 w 130"/>
                  <a:gd name="T1" fmla="*/ 2147483647 h 237"/>
                  <a:gd name="T2" fmla="*/ 2147483647 w 130"/>
                  <a:gd name="T3" fmla="*/ 2147483647 h 237"/>
                  <a:gd name="T4" fmla="*/ 2147483647 w 130"/>
                  <a:gd name="T5" fmla="*/ 2147483647 h 237"/>
                  <a:gd name="T6" fmla="*/ 2147483647 w 130"/>
                  <a:gd name="T7" fmla="*/ 0 h 237"/>
                  <a:gd name="T8" fmla="*/ 2147483647 w 130"/>
                  <a:gd name="T9" fmla="*/ 2147483647 h 237"/>
                  <a:gd name="T10" fmla="*/ 2147483647 w 130"/>
                  <a:gd name="T11" fmla="*/ 2147483647 h 2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237">
                    <a:moveTo>
                      <a:pt x="125" y="226"/>
                    </a:moveTo>
                    <a:cubicBezTo>
                      <a:pt x="88" y="223"/>
                      <a:pt x="47" y="237"/>
                      <a:pt x="16" y="218"/>
                    </a:cubicBezTo>
                    <a:cubicBezTo>
                      <a:pt x="0" y="208"/>
                      <a:pt x="19" y="181"/>
                      <a:pt x="24" y="164"/>
                    </a:cubicBezTo>
                    <a:cubicBezTo>
                      <a:pt x="37" y="108"/>
                      <a:pt x="55" y="32"/>
                      <a:pt x="102" y="0"/>
                    </a:cubicBezTo>
                    <a:cubicBezTo>
                      <a:pt x="130" y="46"/>
                      <a:pt x="110" y="99"/>
                      <a:pt x="94" y="148"/>
                    </a:cubicBezTo>
                    <a:cubicBezTo>
                      <a:pt x="101" y="150"/>
                      <a:pt x="117" y="156"/>
                      <a:pt x="117" y="156"/>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7" name="Freeform 58"/>
              <p:cNvSpPr>
                <a:spLocks/>
              </p:cNvSpPr>
              <p:nvPr/>
            </p:nvSpPr>
            <p:spPr bwMode="auto">
              <a:xfrm>
                <a:off x="6519334" y="1270000"/>
                <a:ext cx="435681" cy="515056"/>
              </a:xfrm>
              <a:custGeom>
                <a:avLst/>
                <a:gdLst>
                  <a:gd name="T0" fmla="*/ 2147483647 w 247"/>
                  <a:gd name="T1" fmla="*/ 2147483647 h 292"/>
                  <a:gd name="T2" fmla="*/ 2147483647 w 247"/>
                  <a:gd name="T3" fmla="*/ 2147483647 h 292"/>
                  <a:gd name="T4" fmla="*/ 2147483647 w 247"/>
                  <a:gd name="T5" fmla="*/ 2147483647 h 292"/>
                  <a:gd name="T6" fmla="*/ 2147483647 w 247"/>
                  <a:gd name="T7" fmla="*/ 2147483647 h 292"/>
                  <a:gd name="T8" fmla="*/ 2147483647 w 247"/>
                  <a:gd name="T9" fmla="*/ 2147483647 h 292"/>
                  <a:gd name="T10" fmla="*/ 2147483647 w 247"/>
                  <a:gd name="T11" fmla="*/ 2147483647 h 292"/>
                  <a:gd name="T12" fmla="*/ 2147483647 w 247"/>
                  <a:gd name="T13" fmla="*/ 2147483647 h 292"/>
                  <a:gd name="T14" fmla="*/ 2147483647 w 247"/>
                  <a:gd name="T15" fmla="*/ 2147483647 h 292"/>
                  <a:gd name="T16" fmla="*/ 2147483647 w 247"/>
                  <a:gd name="T17" fmla="*/ 2147483647 h 292"/>
                  <a:gd name="T18" fmla="*/ 2147483647 w 247"/>
                  <a:gd name="T19" fmla="*/ 2147483647 h 292"/>
                  <a:gd name="T20" fmla="*/ 2147483647 w 247"/>
                  <a:gd name="T21" fmla="*/ 2147483647 h 292"/>
                  <a:gd name="T22" fmla="*/ 2147483647 w 247"/>
                  <a:gd name="T23" fmla="*/ 2147483647 h 292"/>
                  <a:gd name="T24" fmla="*/ 2147483647 w 247"/>
                  <a:gd name="T25" fmla="*/ 2147483647 h 292"/>
                  <a:gd name="T26" fmla="*/ 2147483647 w 247"/>
                  <a:gd name="T27" fmla="*/ 2147483647 h 292"/>
                  <a:gd name="T28" fmla="*/ 2147483647 w 247"/>
                  <a:gd name="T29" fmla="*/ 2147483647 h 292"/>
                  <a:gd name="T30" fmla="*/ 2147483647 w 247"/>
                  <a:gd name="T31" fmla="*/ 2147483647 h 292"/>
                  <a:gd name="T32" fmla="*/ 2147483647 w 247"/>
                  <a:gd name="T33" fmla="*/ 2147483647 h 292"/>
                  <a:gd name="T34" fmla="*/ 2147483647 w 247"/>
                  <a:gd name="T35" fmla="*/ 2147483647 h 292"/>
                  <a:gd name="T36" fmla="*/ 2147483647 w 247"/>
                  <a:gd name="T37" fmla="*/ 2147483647 h 292"/>
                  <a:gd name="T38" fmla="*/ 2147483647 w 247"/>
                  <a:gd name="T39" fmla="*/ 2147483647 h 292"/>
                  <a:gd name="T40" fmla="*/ 2147483647 w 247"/>
                  <a:gd name="T41" fmla="*/ 2147483647 h 292"/>
                  <a:gd name="T42" fmla="*/ 2147483647 w 247"/>
                  <a:gd name="T43" fmla="*/ 2147483647 h 292"/>
                  <a:gd name="T44" fmla="*/ 2147483647 w 247"/>
                  <a:gd name="T45" fmla="*/ 2147483647 h 292"/>
                  <a:gd name="T46" fmla="*/ 2147483647 w 247"/>
                  <a:gd name="T47" fmla="*/ 2147483647 h 292"/>
                  <a:gd name="T48" fmla="*/ 2147483647 w 247"/>
                  <a:gd name="T49" fmla="*/ 2147483647 h 292"/>
                  <a:gd name="T50" fmla="*/ 2147483647 w 247"/>
                  <a:gd name="T51" fmla="*/ 2147483647 h 292"/>
                  <a:gd name="T52" fmla="*/ 2147483647 w 247"/>
                  <a:gd name="T53" fmla="*/ 2147483647 h 292"/>
                  <a:gd name="T54" fmla="*/ 2147483647 w 247"/>
                  <a:gd name="T55" fmla="*/ 2147483647 h 292"/>
                  <a:gd name="T56" fmla="*/ 2147483647 w 247"/>
                  <a:gd name="T57" fmla="*/ 2147483647 h 292"/>
                  <a:gd name="T58" fmla="*/ 2147483647 w 247"/>
                  <a:gd name="T59" fmla="*/ 2147483647 h 292"/>
                  <a:gd name="T60" fmla="*/ 2147483647 w 247"/>
                  <a:gd name="T61" fmla="*/ 2147483647 h 292"/>
                  <a:gd name="T62" fmla="*/ 2147483647 w 247"/>
                  <a:gd name="T63" fmla="*/ 2147483647 h 292"/>
                  <a:gd name="T64" fmla="*/ 2147483647 w 247"/>
                  <a:gd name="T65" fmla="*/ 2147483647 h 292"/>
                  <a:gd name="T66" fmla="*/ 2147483647 w 247"/>
                  <a:gd name="T67" fmla="*/ 2147483647 h 292"/>
                  <a:gd name="T68" fmla="*/ 2147483647 w 247"/>
                  <a:gd name="T69" fmla="*/ 2147483647 h 292"/>
                  <a:gd name="T70" fmla="*/ 2147483647 w 247"/>
                  <a:gd name="T71" fmla="*/ 2147483647 h 292"/>
                  <a:gd name="T72" fmla="*/ 2147483647 w 247"/>
                  <a:gd name="T73" fmla="*/ 2147483647 h 292"/>
                  <a:gd name="T74" fmla="*/ 2147483647 w 247"/>
                  <a:gd name="T75" fmla="*/ 2147483647 h 292"/>
                  <a:gd name="T76" fmla="*/ 2147483647 w 247"/>
                  <a:gd name="T77" fmla="*/ 2147483647 h 292"/>
                  <a:gd name="T78" fmla="*/ 2147483647 w 247"/>
                  <a:gd name="T79" fmla="*/ 2147483647 h 292"/>
                  <a:gd name="T80" fmla="*/ 2147483647 w 247"/>
                  <a:gd name="T81" fmla="*/ 2147483647 h 292"/>
                  <a:gd name="T82" fmla="*/ 2147483647 w 247"/>
                  <a:gd name="T83" fmla="*/ 2147483647 h 292"/>
                  <a:gd name="T84" fmla="*/ 2147483647 w 247"/>
                  <a:gd name="T85" fmla="*/ 2147483647 h 292"/>
                  <a:gd name="T86" fmla="*/ 2147483647 w 247"/>
                  <a:gd name="T87" fmla="*/ 2147483647 h 292"/>
                  <a:gd name="T88" fmla="*/ 2147483647 w 247"/>
                  <a:gd name="T89" fmla="*/ 2147483647 h 292"/>
                  <a:gd name="T90" fmla="*/ 2147483647 w 247"/>
                  <a:gd name="T91" fmla="*/ 2147483647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292">
                    <a:moveTo>
                      <a:pt x="43" y="63"/>
                    </a:moveTo>
                    <a:cubicBezTo>
                      <a:pt x="54" y="28"/>
                      <a:pt x="70" y="25"/>
                      <a:pt x="105" y="17"/>
                    </a:cubicBezTo>
                    <a:cubicBezTo>
                      <a:pt x="127" y="24"/>
                      <a:pt x="156" y="16"/>
                      <a:pt x="175" y="32"/>
                    </a:cubicBezTo>
                    <a:cubicBezTo>
                      <a:pt x="185" y="40"/>
                      <a:pt x="175" y="59"/>
                      <a:pt x="183" y="71"/>
                    </a:cubicBezTo>
                    <a:cubicBezTo>
                      <a:pt x="187" y="77"/>
                      <a:pt x="198" y="76"/>
                      <a:pt x="206" y="79"/>
                    </a:cubicBezTo>
                    <a:cubicBezTo>
                      <a:pt x="247" y="65"/>
                      <a:pt x="232" y="82"/>
                      <a:pt x="245" y="118"/>
                    </a:cubicBezTo>
                    <a:cubicBezTo>
                      <a:pt x="240" y="138"/>
                      <a:pt x="245" y="164"/>
                      <a:pt x="230" y="180"/>
                    </a:cubicBezTo>
                    <a:cubicBezTo>
                      <a:pt x="217" y="192"/>
                      <a:pt x="197" y="193"/>
                      <a:pt x="183" y="203"/>
                    </a:cubicBezTo>
                    <a:cubicBezTo>
                      <a:pt x="175" y="198"/>
                      <a:pt x="164" y="195"/>
                      <a:pt x="160" y="188"/>
                    </a:cubicBezTo>
                    <a:cubicBezTo>
                      <a:pt x="133" y="142"/>
                      <a:pt x="177" y="142"/>
                      <a:pt x="121" y="157"/>
                    </a:cubicBezTo>
                    <a:cubicBezTo>
                      <a:pt x="33" y="213"/>
                      <a:pt x="46" y="137"/>
                      <a:pt x="35" y="71"/>
                    </a:cubicBezTo>
                    <a:cubicBezTo>
                      <a:pt x="14" y="113"/>
                      <a:pt x="9" y="171"/>
                      <a:pt x="59" y="188"/>
                    </a:cubicBezTo>
                    <a:cubicBezTo>
                      <a:pt x="127" y="292"/>
                      <a:pt x="0" y="0"/>
                      <a:pt x="105" y="32"/>
                    </a:cubicBezTo>
                    <a:cubicBezTo>
                      <a:pt x="110" y="40"/>
                      <a:pt x="117" y="47"/>
                      <a:pt x="121" y="56"/>
                    </a:cubicBezTo>
                    <a:cubicBezTo>
                      <a:pt x="125" y="65"/>
                      <a:pt x="126" y="76"/>
                      <a:pt x="129" y="87"/>
                    </a:cubicBezTo>
                    <a:cubicBezTo>
                      <a:pt x="142" y="137"/>
                      <a:pt x="132" y="95"/>
                      <a:pt x="129" y="79"/>
                    </a:cubicBezTo>
                    <a:cubicBezTo>
                      <a:pt x="110" y="134"/>
                      <a:pt x="126" y="116"/>
                      <a:pt x="90" y="141"/>
                    </a:cubicBezTo>
                    <a:cubicBezTo>
                      <a:pt x="87" y="148"/>
                      <a:pt x="76" y="158"/>
                      <a:pt x="82" y="164"/>
                    </a:cubicBezTo>
                    <a:cubicBezTo>
                      <a:pt x="114" y="196"/>
                      <a:pt x="233" y="172"/>
                      <a:pt x="245" y="172"/>
                    </a:cubicBezTo>
                    <a:cubicBezTo>
                      <a:pt x="208" y="148"/>
                      <a:pt x="168" y="153"/>
                      <a:pt x="129" y="133"/>
                    </a:cubicBezTo>
                    <a:cubicBezTo>
                      <a:pt x="113" y="58"/>
                      <a:pt x="147" y="40"/>
                      <a:pt x="214" y="17"/>
                    </a:cubicBezTo>
                    <a:cubicBezTo>
                      <a:pt x="225" y="62"/>
                      <a:pt x="206" y="119"/>
                      <a:pt x="191" y="164"/>
                    </a:cubicBezTo>
                    <a:cubicBezTo>
                      <a:pt x="180" y="92"/>
                      <a:pt x="193" y="56"/>
                      <a:pt x="59" y="118"/>
                    </a:cubicBezTo>
                    <a:cubicBezTo>
                      <a:pt x="44" y="124"/>
                      <a:pt x="55" y="152"/>
                      <a:pt x="66" y="164"/>
                    </a:cubicBezTo>
                    <a:cubicBezTo>
                      <a:pt x="76" y="176"/>
                      <a:pt x="113" y="180"/>
                      <a:pt x="113" y="180"/>
                    </a:cubicBezTo>
                    <a:cubicBezTo>
                      <a:pt x="134" y="241"/>
                      <a:pt x="107" y="180"/>
                      <a:pt x="129" y="180"/>
                    </a:cubicBezTo>
                    <a:cubicBezTo>
                      <a:pt x="137" y="180"/>
                      <a:pt x="134" y="195"/>
                      <a:pt x="136" y="203"/>
                    </a:cubicBezTo>
                    <a:cubicBezTo>
                      <a:pt x="139" y="215"/>
                      <a:pt x="153" y="232"/>
                      <a:pt x="144" y="242"/>
                    </a:cubicBezTo>
                    <a:cubicBezTo>
                      <a:pt x="136" y="249"/>
                      <a:pt x="128" y="227"/>
                      <a:pt x="121" y="219"/>
                    </a:cubicBezTo>
                    <a:cubicBezTo>
                      <a:pt x="97" y="191"/>
                      <a:pt x="81" y="169"/>
                      <a:pt x="51" y="149"/>
                    </a:cubicBezTo>
                    <a:cubicBezTo>
                      <a:pt x="40" y="189"/>
                      <a:pt x="46" y="221"/>
                      <a:pt x="90" y="234"/>
                    </a:cubicBezTo>
                    <a:cubicBezTo>
                      <a:pt x="95" y="242"/>
                      <a:pt x="95" y="258"/>
                      <a:pt x="105" y="258"/>
                    </a:cubicBezTo>
                    <a:cubicBezTo>
                      <a:pt x="121" y="258"/>
                      <a:pt x="134" y="218"/>
                      <a:pt x="144" y="211"/>
                    </a:cubicBezTo>
                    <a:cubicBezTo>
                      <a:pt x="150" y="205"/>
                      <a:pt x="159" y="205"/>
                      <a:pt x="167" y="203"/>
                    </a:cubicBezTo>
                    <a:cubicBezTo>
                      <a:pt x="182" y="205"/>
                      <a:pt x="200" y="203"/>
                      <a:pt x="214" y="211"/>
                    </a:cubicBezTo>
                    <a:cubicBezTo>
                      <a:pt x="221" y="214"/>
                      <a:pt x="225" y="226"/>
                      <a:pt x="222" y="234"/>
                    </a:cubicBezTo>
                    <a:cubicBezTo>
                      <a:pt x="218" y="241"/>
                      <a:pt x="206" y="238"/>
                      <a:pt x="199" y="242"/>
                    </a:cubicBezTo>
                    <a:cubicBezTo>
                      <a:pt x="182" y="251"/>
                      <a:pt x="152" y="273"/>
                      <a:pt x="152" y="273"/>
                    </a:cubicBezTo>
                    <a:cubicBezTo>
                      <a:pt x="131" y="215"/>
                      <a:pt x="149" y="286"/>
                      <a:pt x="160" y="227"/>
                    </a:cubicBezTo>
                    <a:cubicBezTo>
                      <a:pt x="161" y="218"/>
                      <a:pt x="154" y="211"/>
                      <a:pt x="152" y="203"/>
                    </a:cubicBezTo>
                    <a:cubicBezTo>
                      <a:pt x="141" y="159"/>
                      <a:pt x="145" y="118"/>
                      <a:pt x="98" y="102"/>
                    </a:cubicBezTo>
                    <a:cubicBezTo>
                      <a:pt x="82" y="56"/>
                      <a:pt x="113" y="62"/>
                      <a:pt x="152" y="56"/>
                    </a:cubicBezTo>
                    <a:cubicBezTo>
                      <a:pt x="175" y="61"/>
                      <a:pt x="204" y="55"/>
                      <a:pt x="222" y="71"/>
                    </a:cubicBezTo>
                    <a:cubicBezTo>
                      <a:pt x="232" y="79"/>
                      <a:pt x="218" y="97"/>
                      <a:pt x="214" y="110"/>
                    </a:cubicBezTo>
                    <a:cubicBezTo>
                      <a:pt x="210" y="118"/>
                      <a:pt x="202" y="124"/>
                      <a:pt x="199" y="133"/>
                    </a:cubicBezTo>
                    <a:cubicBezTo>
                      <a:pt x="175" y="185"/>
                      <a:pt x="201" y="180"/>
                      <a:pt x="167" y="180"/>
                    </a:cubicBezTo>
                  </a:path>
                </a:pathLst>
              </a:cu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lIns="101599" tIns="50799" rIns="101599" bIns="50799" anchor="ctr"/>
              <a:lstStyle/>
              <a:p>
                <a:endParaRPr lang="en-US"/>
              </a:p>
            </p:txBody>
          </p:sp>
          <p:sp>
            <p:nvSpPr>
              <p:cNvPr id="35858" name="Rectangle 64"/>
              <p:cNvSpPr>
                <a:spLocks noChangeArrowheads="1"/>
              </p:cNvSpPr>
              <p:nvPr/>
            </p:nvSpPr>
            <p:spPr bwMode="auto">
              <a:xfrm>
                <a:off x="5842000" y="1016000"/>
                <a:ext cx="3386667" cy="135466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none" lIns="101599" tIns="50799" rIns="101599" bIns="50799" anchor="ctr"/>
              <a:lstStyle/>
              <a:p>
                <a:endParaRPr lang="en-US"/>
              </a:p>
            </p:txBody>
          </p:sp>
        </p:grpSp>
      </p:grpSp>
      <p:sp>
        <p:nvSpPr>
          <p:cNvPr id="50" name="Text Box 2"/>
          <p:cNvSpPr txBox="1">
            <a:spLocks noChangeArrowheads="1"/>
          </p:cNvSpPr>
          <p:nvPr/>
        </p:nvSpPr>
        <p:spPr bwMode="auto">
          <a:xfrm>
            <a:off x="249562" y="557530"/>
            <a:ext cx="5678322" cy="7078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latin typeface="Times New Roman"/>
                <a:cs typeface="Times New Roman"/>
              </a:rPr>
              <a:t>7.) To do this, he has to </a:t>
            </a:r>
            <a:r>
              <a:rPr lang="en-US" sz="2000" dirty="0">
                <a:solidFill>
                  <a:srgbClr val="FF0000"/>
                </a:solidFill>
                <a:latin typeface="Times New Roman"/>
                <a:cs typeface="Times New Roman"/>
              </a:rPr>
              <a:t>assume</a:t>
            </a:r>
            <a:r>
              <a:rPr lang="en-US" sz="2000" dirty="0">
                <a:latin typeface="Times New Roman"/>
                <a:cs typeface="Times New Roman"/>
              </a:rPr>
              <a:t> that a </a:t>
            </a:r>
            <a:r>
              <a:rPr lang="en-US" altLang="ja-JP" sz="2000" i="1" dirty="0">
                <a:solidFill>
                  <a:srgbClr val="FF0000"/>
                </a:solidFill>
                <a:latin typeface="Times New Roman"/>
                <a:cs typeface="Times New Roman"/>
              </a:rPr>
              <a:t>fictitious force</a:t>
            </a:r>
            <a:r>
              <a:rPr lang="en-US" altLang="ja-JP" sz="2000" i="1" dirty="0">
                <a:latin typeface="Times New Roman"/>
                <a:cs typeface="Times New Roman"/>
              </a:rPr>
              <a:t>             </a:t>
            </a:r>
            <a:r>
              <a:rPr lang="en-US" altLang="ja-JP" sz="2000" dirty="0">
                <a:latin typeface="Times New Roman"/>
                <a:cs typeface="Times New Roman"/>
              </a:rPr>
              <a:t>acts on her.  </a:t>
            </a:r>
            <a:endParaRPr lang="en-US" sz="2000" dirty="0">
              <a:latin typeface="Times New Roman"/>
              <a:cs typeface="Times New Roman"/>
            </a:endParaRPr>
          </a:p>
        </p:txBody>
      </p:sp>
      <p:sp>
        <p:nvSpPr>
          <p:cNvPr id="51" name="Text Box 40"/>
          <p:cNvSpPr txBox="1">
            <a:spLocks noChangeArrowheads="1"/>
          </p:cNvSpPr>
          <p:nvPr/>
        </p:nvSpPr>
        <p:spPr bwMode="auto">
          <a:xfrm>
            <a:off x="249562" y="1300763"/>
            <a:ext cx="5678322" cy="7078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latin typeface="Times New Roman"/>
                <a:cs typeface="Times New Roman"/>
              </a:rPr>
              <a:t>8.) With a magnitude of             , this fictitious force </a:t>
            </a:r>
            <a:r>
              <a:rPr lang="en-US" sz="2000" dirty="0">
                <a:solidFill>
                  <a:schemeClr val="tx1"/>
                </a:solidFill>
                <a:latin typeface="Times New Roman"/>
                <a:cs typeface="Times New Roman"/>
              </a:rPr>
              <a:t>is called a </a:t>
            </a:r>
            <a:r>
              <a:rPr lang="en-US" sz="2000" dirty="0">
                <a:solidFill>
                  <a:srgbClr val="FF0000"/>
                </a:solidFill>
                <a:latin typeface="Times New Roman"/>
                <a:cs typeface="Times New Roman"/>
              </a:rPr>
              <a:t>CENTRIFUGAL FORCE</a:t>
            </a:r>
            <a:r>
              <a:rPr lang="en-US" sz="2000" dirty="0">
                <a:latin typeface="Times New Roman"/>
                <a:cs typeface="Times New Roman"/>
              </a:rPr>
              <a:t>!</a:t>
            </a:r>
          </a:p>
        </p:txBody>
      </p:sp>
      <p:sp>
        <p:nvSpPr>
          <p:cNvPr id="52" name="Text Box 41"/>
          <p:cNvSpPr txBox="1">
            <a:spLocks noChangeArrowheads="1"/>
          </p:cNvSpPr>
          <p:nvPr/>
        </p:nvSpPr>
        <p:spPr bwMode="auto">
          <a:xfrm>
            <a:off x="249562" y="2072147"/>
            <a:ext cx="5678322" cy="16312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2000" dirty="0">
                <a:latin typeface="Times New Roman"/>
                <a:cs typeface="Times New Roman"/>
              </a:rPr>
              <a:t>9.) In short, a </a:t>
            </a:r>
            <a:r>
              <a:rPr lang="en-US" sz="2000" dirty="0">
                <a:solidFill>
                  <a:srgbClr val="FF0000"/>
                </a:solidFill>
                <a:latin typeface="Times New Roman"/>
                <a:cs typeface="Times New Roman"/>
              </a:rPr>
              <a:t>CENTRIFUGAL FORCE does not exist</a:t>
            </a:r>
            <a:r>
              <a:rPr lang="en-US" sz="2000" dirty="0">
                <a:latin typeface="Times New Roman"/>
                <a:cs typeface="Times New Roman"/>
              </a:rPr>
              <a:t>.  It is a </a:t>
            </a:r>
            <a:r>
              <a:rPr lang="en-US" sz="2000" dirty="0">
                <a:solidFill>
                  <a:srgbClr val="FF0000"/>
                </a:solidFill>
                <a:latin typeface="Times New Roman"/>
                <a:cs typeface="Times New Roman"/>
              </a:rPr>
              <a:t>mathematical contrivance </a:t>
            </a:r>
            <a:r>
              <a:rPr lang="en-US" sz="2000" dirty="0">
                <a:latin typeface="Times New Roman"/>
                <a:cs typeface="Times New Roman"/>
              </a:rPr>
              <a:t>designed to allow you to use NSL-type analysis in situations in which the observation frame is non-inertial . . . which is to say ACCELERATED . . . along a curved path.</a:t>
            </a:r>
          </a:p>
        </p:txBody>
      </p:sp>
      <p:sp>
        <p:nvSpPr>
          <p:cNvPr id="53" name="Text Box 42"/>
          <p:cNvSpPr txBox="1">
            <a:spLocks noChangeArrowheads="1"/>
          </p:cNvSpPr>
          <p:nvPr/>
        </p:nvSpPr>
        <p:spPr bwMode="auto">
          <a:xfrm>
            <a:off x="249562" y="3755609"/>
            <a:ext cx="5678322" cy="193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39" tIns="45719" rIns="91439" bIns="45719">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chemeClr val="tx1"/>
                </a:solidFill>
                <a:latin typeface="Times New Roman"/>
                <a:cs typeface="Times New Roman"/>
              </a:rPr>
              <a:t>10.) There are other kinds of fictitious forces, the </a:t>
            </a:r>
            <a:r>
              <a:rPr lang="en-US" sz="2000" i="1" dirty="0" err="1">
                <a:solidFill>
                  <a:srgbClr val="FF0000"/>
                </a:solidFill>
                <a:latin typeface="Times New Roman"/>
                <a:cs typeface="Times New Roman"/>
              </a:rPr>
              <a:t>coriolis</a:t>
            </a:r>
            <a:r>
              <a:rPr lang="en-US" sz="2000" i="1" dirty="0">
                <a:solidFill>
                  <a:srgbClr val="FF0000"/>
                </a:solidFill>
                <a:latin typeface="Times New Roman"/>
                <a:cs typeface="Times New Roman"/>
              </a:rPr>
              <a:t> force </a:t>
            </a:r>
            <a:r>
              <a:rPr lang="en-US" sz="2000" dirty="0">
                <a:latin typeface="Times New Roman"/>
                <a:cs typeface="Times New Roman"/>
              </a:rPr>
              <a:t>being one of the most quoted, but they all do the same thing.  They all allow the user access to Newton’s Second Law when a system is being analyzed from the perspective of a </a:t>
            </a:r>
            <a:r>
              <a:rPr lang="en-US" sz="2000" dirty="0">
                <a:solidFill>
                  <a:srgbClr val="0000FF"/>
                </a:solidFill>
                <a:latin typeface="Times New Roman"/>
                <a:cs typeface="Times New Roman"/>
              </a:rPr>
              <a:t>non-inertial frames of reference</a:t>
            </a:r>
            <a:r>
              <a:rPr lang="en-US" sz="2000" dirty="0">
                <a:latin typeface="Times New Roman"/>
                <a:cs typeface="Times New Roman"/>
              </a:rPr>
              <a:t>.</a:t>
            </a:r>
          </a:p>
        </p:txBody>
      </p:sp>
      <p:graphicFrame>
        <p:nvGraphicFramePr>
          <p:cNvPr id="54" name="Object 52"/>
          <p:cNvGraphicFramePr>
            <a:graphicFrameLocks noChangeAspect="1"/>
          </p:cNvGraphicFramePr>
          <p:nvPr>
            <p:extLst>
              <p:ext uri="{D42A27DB-BD31-4B8C-83A1-F6EECF244321}">
                <p14:modId xmlns:p14="http://schemas.microsoft.com/office/powerpoint/2010/main" val="525731629"/>
              </p:ext>
            </p:extLst>
          </p:nvPr>
        </p:nvGraphicFramePr>
        <p:xfrm>
          <a:off x="6808788" y="587375"/>
          <a:ext cx="1822450" cy="520700"/>
        </p:xfrm>
        <a:graphic>
          <a:graphicData uri="http://schemas.openxmlformats.org/presentationml/2006/ole">
            <mc:AlternateContent xmlns:mc="http://schemas.openxmlformats.org/markup-compatibility/2006">
              <mc:Choice xmlns:v="urn:schemas-microsoft-com:vml" Requires="v">
                <p:oleObj name="Equation" r:id="rId3" imgW="1066800" imgH="304800" progId="Equation.DSMT4">
                  <p:embed/>
                </p:oleObj>
              </mc:Choice>
              <mc:Fallback>
                <p:oleObj name="Equation" r:id="rId3" imgW="1066800" imgH="304800" progId="Equation.DSMT4">
                  <p:embed/>
                  <p:pic>
                    <p:nvPicPr>
                      <p:cNvPr id="0" name=""/>
                      <p:cNvPicPr>
                        <a:picLocks noChangeAspect="1" noChangeArrowheads="1"/>
                      </p:cNvPicPr>
                      <p:nvPr/>
                    </p:nvPicPr>
                    <p:blipFill>
                      <a:blip r:embed="rId4"/>
                      <a:srcRect/>
                      <a:stretch>
                        <a:fillRect/>
                      </a:stretch>
                    </p:blipFill>
                    <p:spPr bwMode="auto">
                      <a:xfrm>
                        <a:off x="6808788" y="587375"/>
                        <a:ext cx="1822450" cy="520700"/>
                      </a:xfrm>
                      <a:prstGeom prst="rect">
                        <a:avLst/>
                      </a:prstGeom>
                      <a:noFill/>
                      <a:ln>
                        <a:noFill/>
                      </a:ln>
                    </p:spPr>
                  </p:pic>
                </p:oleObj>
              </mc:Fallback>
            </mc:AlternateContent>
          </a:graphicData>
        </a:graphic>
      </p:graphicFrame>
      <p:graphicFrame>
        <p:nvGraphicFramePr>
          <p:cNvPr id="55" name="Object 52"/>
          <p:cNvGraphicFramePr>
            <a:graphicFrameLocks noChangeAspect="1"/>
          </p:cNvGraphicFramePr>
          <p:nvPr>
            <p:extLst>
              <p:ext uri="{D42A27DB-BD31-4B8C-83A1-F6EECF244321}">
                <p14:modId xmlns:p14="http://schemas.microsoft.com/office/powerpoint/2010/main" val="1883269541"/>
              </p:ext>
            </p:extLst>
          </p:nvPr>
        </p:nvGraphicFramePr>
        <p:xfrm>
          <a:off x="7014421" y="1984234"/>
          <a:ext cx="781050" cy="520700"/>
        </p:xfrm>
        <a:graphic>
          <a:graphicData uri="http://schemas.openxmlformats.org/presentationml/2006/ole">
            <mc:AlternateContent xmlns:mc="http://schemas.openxmlformats.org/markup-compatibility/2006">
              <mc:Choice xmlns:v="urn:schemas-microsoft-com:vml" Requires="v">
                <p:oleObj name="Equation" r:id="rId5" imgW="457200" imgH="304800" progId="Equation.DSMT4">
                  <p:embed/>
                </p:oleObj>
              </mc:Choice>
              <mc:Fallback>
                <p:oleObj name="Equation" r:id="rId5" imgW="457200" imgH="304800" progId="Equation.DSMT4">
                  <p:embed/>
                  <p:pic>
                    <p:nvPicPr>
                      <p:cNvPr id="0" name=""/>
                      <p:cNvPicPr>
                        <a:picLocks noChangeAspect="1" noChangeArrowheads="1"/>
                      </p:cNvPicPr>
                      <p:nvPr/>
                    </p:nvPicPr>
                    <p:blipFill>
                      <a:blip r:embed="rId6"/>
                      <a:srcRect/>
                      <a:stretch>
                        <a:fillRect/>
                      </a:stretch>
                    </p:blipFill>
                    <p:spPr bwMode="auto">
                      <a:xfrm>
                        <a:off x="7014421" y="1984234"/>
                        <a:ext cx="781050" cy="520700"/>
                      </a:xfrm>
                      <a:prstGeom prst="rect">
                        <a:avLst/>
                      </a:prstGeom>
                      <a:noFill/>
                      <a:ln>
                        <a:noFill/>
                      </a:ln>
                    </p:spPr>
                  </p:pic>
                </p:oleObj>
              </mc:Fallback>
            </mc:AlternateContent>
          </a:graphicData>
        </a:graphic>
      </p:graphicFrame>
      <p:graphicFrame>
        <p:nvGraphicFramePr>
          <p:cNvPr id="56" name="Object 52"/>
          <p:cNvGraphicFramePr>
            <a:graphicFrameLocks noChangeAspect="1"/>
          </p:cNvGraphicFramePr>
          <p:nvPr>
            <p:extLst>
              <p:ext uri="{D42A27DB-BD31-4B8C-83A1-F6EECF244321}">
                <p14:modId xmlns:p14="http://schemas.microsoft.com/office/powerpoint/2010/main" val="2441084086"/>
              </p:ext>
            </p:extLst>
          </p:nvPr>
        </p:nvGraphicFramePr>
        <p:xfrm>
          <a:off x="6613789" y="3472180"/>
          <a:ext cx="781050" cy="520700"/>
        </p:xfrm>
        <a:graphic>
          <a:graphicData uri="http://schemas.openxmlformats.org/presentationml/2006/ole">
            <mc:AlternateContent xmlns:mc="http://schemas.openxmlformats.org/markup-compatibility/2006">
              <mc:Choice xmlns:v="urn:schemas-microsoft-com:vml" Requires="v">
                <p:oleObj name="Equation" r:id="rId7" imgW="457200" imgH="304800" progId="Equation.DSMT4">
                  <p:embed/>
                </p:oleObj>
              </mc:Choice>
              <mc:Fallback>
                <p:oleObj name="Equation" r:id="rId7" imgW="457200" imgH="304800" progId="Equation.DSMT4">
                  <p:embed/>
                  <p:pic>
                    <p:nvPicPr>
                      <p:cNvPr id="0" name=""/>
                      <p:cNvPicPr>
                        <a:picLocks noChangeAspect="1" noChangeArrowheads="1"/>
                      </p:cNvPicPr>
                      <p:nvPr/>
                    </p:nvPicPr>
                    <p:blipFill>
                      <a:blip r:embed="rId6"/>
                      <a:srcRect/>
                      <a:stretch>
                        <a:fillRect/>
                      </a:stretch>
                    </p:blipFill>
                    <p:spPr bwMode="auto">
                      <a:xfrm>
                        <a:off x="6613789" y="3472180"/>
                        <a:ext cx="781050" cy="520700"/>
                      </a:xfrm>
                      <a:prstGeom prst="rect">
                        <a:avLst/>
                      </a:prstGeom>
                      <a:noFill/>
                      <a:ln>
                        <a:noFill/>
                      </a:ln>
                    </p:spPr>
                  </p:pic>
                </p:oleObj>
              </mc:Fallback>
            </mc:AlternateContent>
          </a:graphicData>
        </a:graphic>
      </p:graphicFrame>
      <p:graphicFrame>
        <p:nvGraphicFramePr>
          <p:cNvPr id="57" name="Object 52"/>
          <p:cNvGraphicFramePr>
            <a:graphicFrameLocks noChangeAspect="1"/>
          </p:cNvGraphicFramePr>
          <p:nvPr>
            <p:extLst>
              <p:ext uri="{D42A27DB-BD31-4B8C-83A1-F6EECF244321}">
                <p14:modId xmlns:p14="http://schemas.microsoft.com/office/powerpoint/2010/main" val="2851932333"/>
              </p:ext>
            </p:extLst>
          </p:nvPr>
        </p:nvGraphicFramePr>
        <p:xfrm>
          <a:off x="2814638" y="1257300"/>
          <a:ext cx="781050" cy="520700"/>
        </p:xfrm>
        <a:graphic>
          <a:graphicData uri="http://schemas.openxmlformats.org/presentationml/2006/ole">
            <mc:AlternateContent xmlns:mc="http://schemas.openxmlformats.org/markup-compatibility/2006">
              <mc:Choice xmlns:v="urn:schemas-microsoft-com:vml" Requires="v">
                <p:oleObj name="Equation" r:id="rId8" imgW="457200" imgH="304800" progId="Equation.DSMT4">
                  <p:embed/>
                </p:oleObj>
              </mc:Choice>
              <mc:Fallback>
                <p:oleObj name="Equation" r:id="rId8" imgW="457200" imgH="304800" progId="Equation.DSMT4">
                  <p:embed/>
                  <p:pic>
                    <p:nvPicPr>
                      <p:cNvPr id="0" name=""/>
                      <p:cNvPicPr>
                        <a:picLocks noChangeAspect="1" noChangeArrowheads="1"/>
                      </p:cNvPicPr>
                      <p:nvPr/>
                    </p:nvPicPr>
                    <p:blipFill>
                      <a:blip r:embed="rId9"/>
                      <a:srcRect/>
                      <a:stretch>
                        <a:fillRect/>
                      </a:stretch>
                    </p:blipFill>
                    <p:spPr bwMode="auto">
                      <a:xfrm>
                        <a:off x="2814638" y="1257300"/>
                        <a:ext cx="781050" cy="520700"/>
                      </a:xfrm>
                      <a:prstGeom prst="rect">
                        <a:avLst/>
                      </a:prstGeom>
                      <a:noFill/>
                      <a:ln>
                        <a:noFill/>
                      </a:ln>
                    </p:spPr>
                  </p:pic>
                </p:oleObj>
              </mc:Fallback>
            </mc:AlternateContent>
          </a:graphicData>
        </a:graphic>
      </p:graphicFrame>
      <p:sp>
        <p:nvSpPr>
          <p:cNvPr id="58" name="Rectangle 5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12.)</a:t>
            </a:r>
          </a:p>
        </p:txBody>
      </p:sp>
    </p:spTree>
    <p:extLst>
      <p:ext uri="{BB962C8B-B14F-4D97-AF65-F5344CB8AC3E}">
        <p14:creationId xmlns:p14="http://schemas.microsoft.com/office/powerpoint/2010/main" val="37237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500" y="949452"/>
            <a:ext cx="5207000" cy="1877437"/>
          </a:xfrm>
          <a:prstGeom prst="rect">
            <a:avLst/>
          </a:prstGeom>
          <a:noFill/>
          <a:ln>
            <a:noFill/>
          </a:ln>
        </p:spPr>
        <p:txBody>
          <a:bodyPr wrap="square" rtlCol="0">
            <a:spAutoFit/>
          </a:bodyPr>
          <a:lstStyle/>
          <a:p>
            <a:r>
              <a:rPr lang="en-US" sz="3600" dirty="0">
                <a:solidFill>
                  <a:srgbClr val="FF0000"/>
                </a:solidFill>
                <a:latin typeface="Apple Chancery"/>
                <a:cs typeface="Apple Chancery"/>
              </a:rPr>
              <a:t>I</a:t>
            </a:r>
            <a:r>
              <a:rPr lang="en-US" sz="2800" dirty="0">
                <a:solidFill>
                  <a:srgbClr val="FF0000"/>
                </a:solidFill>
                <a:latin typeface="Apple Chancery"/>
                <a:cs typeface="Apple Chancery"/>
              </a:rPr>
              <a:t>n the previous chapter, </a:t>
            </a:r>
            <a:r>
              <a:rPr lang="en-US" sz="2000" dirty="0">
                <a:solidFill>
                  <a:srgbClr val="000000"/>
                </a:solidFill>
                <a:latin typeface="Times New Roman"/>
                <a:cs typeface="Times New Roman"/>
              </a:rPr>
              <a:t>we found that when an object follows a curved path, it must experience an acceleration that is </a:t>
            </a:r>
            <a:r>
              <a:rPr lang="en-US" sz="2000" i="1" dirty="0">
                <a:solidFill>
                  <a:srgbClr val="FF0000"/>
                </a:solidFill>
                <a:latin typeface="Times New Roman"/>
                <a:cs typeface="Times New Roman"/>
              </a:rPr>
              <a:t>center seeking </a:t>
            </a:r>
            <a:r>
              <a:rPr lang="en-US" sz="2000" dirty="0">
                <a:solidFill>
                  <a:srgbClr val="FF0000"/>
                </a:solidFill>
                <a:latin typeface="Times New Roman"/>
                <a:cs typeface="Times New Roman"/>
              </a:rPr>
              <a:t>(i.e., centripetal)</a:t>
            </a:r>
            <a:r>
              <a:rPr lang="en-US" sz="2000" dirty="0">
                <a:solidFill>
                  <a:srgbClr val="000000"/>
                </a:solidFill>
                <a:latin typeface="Times New Roman"/>
                <a:cs typeface="Times New Roman"/>
              </a:rPr>
              <a:t>, and that the magnitude of that acceleration was derived as</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13.)</a:t>
            </a:r>
          </a:p>
        </p:txBody>
      </p:sp>
      <p:sp>
        <p:nvSpPr>
          <p:cNvPr id="5" name="TextBox 4"/>
          <p:cNvSpPr txBox="1"/>
          <p:nvPr/>
        </p:nvSpPr>
        <p:spPr>
          <a:xfrm>
            <a:off x="0" y="181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Center Seeking Accelerations</a:t>
            </a:r>
            <a:endParaRPr lang="en-US" sz="3600" dirty="0">
              <a:solidFill>
                <a:srgbClr val="FF0000"/>
              </a:solidFill>
              <a:latin typeface="Apple Chancery"/>
              <a:cs typeface="Apple Chancery"/>
            </a:endParaRPr>
          </a:p>
        </p:txBody>
      </p:sp>
      <p:sp>
        <p:nvSpPr>
          <p:cNvPr id="2" name="Oval 1"/>
          <p:cNvSpPr/>
          <p:nvPr/>
        </p:nvSpPr>
        <p:spPr>
          <a:xfrm>
            <a:off x="5245100" y="1148401"/>
            <a:ext cx="3543300" cy="3543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8724900" y="2856551"/>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010400" y="2920051"/>
            <a:ext cx="1714501"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318500" y="1729426"/>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3" idx="3"/>
          </p:cNvCxnSpPr>
          <p:nvPr/>
        </p:nvCxnSpPr>
        <p:spPr>
          <a:xfrm flipV="1">
            <a:off x="7010400" y="1837827"/>
            <a:ext cx="1326699" cy="1082224"/>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94750" y="1732602"/>
            <a:ext cx="0" cy="11239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3189628038"/>
              </p:ext>
            </p:extLst>
          </p:nvPr>
        </p:nvGraphicFramePr>
        <p:xfrm>
          <a:off x="7867650" y="942820"/>
          <a:ext cx="287338" cy="328612"/>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0" name=""/>
                      <p:cNvPicPr/>
                      <p:nvPr/>
                    </p:nvPicPr>
                    <p:blipFill>
                      <a:blip r:embed="rId3"/>
                      <a:stretch>
                        <a:fillRect/>
                      </a:stretch>
                    </p:blipFill>
                    <p:spPr>
                      <a:xfrm>
                        <a:off x="7867650" y="942820"/>
                        <a:ext cx="287338" cy="328612"/>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218648632"/>
              </p:ext>
            </p:extLst>
          </p:nvPr>
        </p:nvGraphicFramePr>
        <p:xfrm>
          <a:off x="8858250" y="2417763"/>
          <a:ext cx="246063" cy="328612"/>
        </p:xfrm>
        <a:graphic>
          <a:graphicData uri="http://schemas.openxmlformats.org/presentationml/2006/ole">
            <mc:AlternateContent xmlns:mc="http://schemas.openxmlformats.org/markup-compatibility/2006">
              <mc:Choice xmlns:v="urn:schemas-microsoft-com:vml" Requires="v">
                <p:oleObj name="Equation" r:id="rId4" imgW="152400" imgH="203200" progId="Equation.DSMT4">
                  <p:embed/>
                </p:oleObj>
              </mc:Choice>
              <mc:Fallback>
                <p:oleObj name="Equation" r:id="rId4" imgW="152400" imgH="203200" progId="Equation.DSMT4">
                  <p:embed/>
                  <p:pic>
                    <p:nvPicPr>
                      <p:cNvPr id="0" name=""/>
                      <p:cNvPicPr/>
                      <p:nvPr/>
                    </p:nvPicPr>
                    <p:blipFill>
                      <a:blip r:embed="rId5"/>
                      <a:stretch>
                        <a:fillRect/>
                      </a:stretch>
                    </p:blipFill>
                    <p:spPr>
                      <a:xfrm>
                        <a:off x="8858250" y="2417763"/>
                        <a:ext cx="246063" cy="328612"/>
                      </a:xfrm>
                      <a:prstGeom prst="rect">
                        <a:avLst/>
                      </a:prstGeom>
                    </p:spPr>
                  </p:pic>
                </p:oleObj>
              </mc:Fallback>
            </mc:AlternateContent>
          </a:graphicData>
        </a:graphic>
      </p:graphicFrame>
      <p:cxnSp>
        <p:nvCxnSpPr>
          <p:cNvPr id="43" name="Straight Arrow Connector 42"/>
          <p:cNvCxnSpPr/>
          <p:nvPr/>
        </p:nvCxnSpPr>
        <p:spPr>
          <a:xfrm flipH="1" flipV="1">
            <a:off x="7556500" y="835025"/>
            <a:ext cx="774253" cy="89757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extLst>
              <p:ext uri="{D42A27DB-BD31-4B8C-83A1-F6EECF244321}">
                <p14:modId xmlns:p14="http://schemas.microsoft.com/office/powerpoint/2010/main" val="655610677"/>
              </p:ext>
            </p:extLst>
          </p:nvPr>
        </p:nvGraphicFramePr>
        <p:xfrm>
          <a:off x="7472363" y="2094551"/>
          <a:ext cx="246062" cy="246063"/>
        </p:xfrm>
        <a:graphic>
          <a:graphicData uri="http://schemas.openxmlformats.org/presentationml/2006/ole">
            <mc:AlternateContent xmlns:mc="http://schemas.openxmlformats.org/markup-compatibility/2006">
              <mc:Choice xmlns:v="urn:schemas-microsoft-com:vml" Requires="v">
                <p:oleObj name="Equation" r:id="rId6" imgW="152400" imgH="152400" progId="Equation.DSMT4">
                  <p:embed/>
                </p:oleObj>
              </mc:Choice>
              <mc:Fallback>
                <p:oleObj name="Equation" r:id="rId6" imgW="152400" imgH="152400" progId="Equation.DSMT4">
                  <p:embed/>
                  <p:pic>
                    <p:nvPicPr>
                      <p:cNvPr id="0" name=""/>
                      <p:cNvPicPr/>
                      <p:nvPr/>
                    </p:nvPicPr>
                    <p:blipFill>
                      <a:blip r:embed="rId7"/>
                      <a:stretch>
                        <a:fillRect/>
                      </a:stretch>
                    </p:blipFill>
                    <p:spPr>
                      <a:xfrm>
                        <a:off x="7472363" y="2094551"/>
                        <a:ext cx="246062" cy="246063"/>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338622535"/>
              </p:ext>
            </p:extLst>
          </p:nvPr>
        </p:nvGraphicFramePr>
        <p:xfrm>
          <a:off x="7744619" y="3049432"/>
          <a:ext cx="246062" cy="246063"/>
        </p:xfrm>
        <a:graphic>
          <a:graphicData uri="http://schemas.openxmlformats.org/presentationml/2006/ole">
            <mc:AlternateContent xmlns:mc="http://schemas.openxmlformats.org/markup-compatibility/2006">
              <mc:Choice xmlns:v="urn:schemas-microsoft-com:vml" Requires="v">
                <p:oleObj name="Equation" r:id="rId8" imgW="152400" imgH="152400" progId="Equation.DSMT4">
                  <p:embed/>
                </p:oleObj>
              </mc:Choice>
              <mc:Fallback>
                <p:oleObj name="Equation" r:id="rId8" imgW="152400" imgH="152400" progId="Equation.DSMT4">
                  <p:embed/>
                  <p:pic>
                    <p:nvPicPr>
                      <p:cNvPr id="0" name=""/>
                      <p:cNvPicPr/>
                      <p:nvPr/>
                    </p:nvPicPr>
                    <p:blipFill>
                      <a:blip r:embed="rId7"/>
                      <a:stretch>
                        <a:fillRect/>
                      </a:stretch>
                    </p:blipFill>
                    <p:spPr>
                      <a:xfrm>
                        <a:off x="7744619" y="3049432"/>
                        <a:ext cx="246062" cy="246063"/>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547639673"/>
              </p:ext>
            </p:extLst>
          </p:nvPr>
        </p:nvGraphicFramePr>
        <p:xfrm>
          <a:off x="7345502" y="2624776"/>
          <a:ext cx="204788" cy="285750"/>
        </p:xfrm>
        <a:graphic>
          <a:graphicData uri="http://schemas.openxmlformats.org/presentationml/2006/ole">
            <mc:AlternateContent xmlns:mc="http://schemas.openxmlformats.org/markup-compatibility/2006">
              <mc:Choice xmlns:v="urn:schemas-microsoft-com:vml" Requires="v">
                <p:oleObj name="Equation" r:id="rId9" imgW="127000" imgH="177800" progId="Equation.DSMT4">
                  <p:embed/>
                </p:oleObj>
              </mc:Choice>
              <mc:Fallback>
                <p:oleObj name="Equation" r:id="rId9" imgW="127000" imgH="177800" progId="Equation.DSMT4">
                  <p:embed/>
                  <p:pic>
                    <p:nvPicPr>
                      <p:cNvPr id="0" name=""/>
                      <p:cNvPicPr/>
                      <p:nvPr/>
                    </p:nvPicPr>
                    <p:blipFill>
                      <a:blip r:embed="rId10"/>
                      <a:stretch>
                        <a:fillRect/>
                      </a:stretch>
                    </p:blipFill>
                    <p:spPr>
                      <a:xfrm>
                        <a:off x="7345502" y="2624776"/>
                        <a:ext cx="204788" cy="285750"/>
                      </a:xfrm>
                      <a:prstGeom prst="rect">
                        <a:avLst/>
                      </a:prstGeom>
                    </p:spPr>
                  </p:pic>
                </p:oleObj>
              </mc:Fallback>
            </mc:AlternateContent>
          </a:graphicData>
        </a:graphic>
      </p:graphicFrame>
      <p:sp>
        <p:nvSpPr>
          <p:cNvPr id="69" name="Freeform 68"/>
          <p:cNvSpPr/>
          <p:nvPr/>
        </p:nvSpPr>
        <p:spPr>
          <a:xfrm>
            <a:off x="7242175" y="2727325"/>
            <a:ext cx="65227" cy="193675"/>
          </a:xfrm>
          <a:custGeom>
            <a:avLst/>
            <a:gdLst>
              <a:gd name="connsiteX0" fmla="*/ 0 w 65227"/>
              <a:gd name="connsiteY0" fmla="*/ 0 h 193675"/>
              <a:gd name="connsiteX1" fmla="*/ 57150 w 65227"/>
              <a:gd name="connsiteY1" fmla="*/ 92075 h 193675"/>
              <a:gd name="connsiteX2" fmla="*/ 63500 w 65227"/>
              <a:gd name="connsiteY2" fmla="*/ 193675 h 193675"/>
            </a:gdLst>
            <a:ahLst/>
            <a:cxnLst>
              <a:cxn ang="0">
                <a:pos x="connsiteX0" y="connsiteY0"/>
              </a:cxn>
              <a:cxn ang="0">
                <a:pos x="connsiteX1" y="connsiteY1"/>
              </a:cxn>
              <a:cxn ang="0">
                <a:pos x="connsiteX2" y="connsiteY2"/>
              </a:cxn>
            </a:cxnLst>
            <a:rect l="l" t="t" r="r" b="b"/>
            <a:pathLst>
              <a:path w="65227" h="193675">
                <a:moveTo>
                  <a:pt x="0" y="0"/>
                </a:moveTo>
                <a:cubicBezTo>
                  <a:pt x="23283" y="29898"/>
                  <a:pt x="46567" y="59796"/>
                  <a:pt x="57150" y="92075"/>
                </a:cubicBezTo>
                <a:cubicBezTo>
                  <a:pt x="67733" y="124354"/>
                  <a:pt x="65616" y="159014"/>
                  <a:pt x="63500" y="1936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H="1">
            <a:off x="8140700" y="2926401"/>
            <a:ext cx="50165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1539918333"/>
              </p:ext>
            </p:extLst>
          </p:nvPr>
        </p:nvGraphicFramePr>
        <p:xfrm>
          <a:off x="8337099" y="2926401"/>
          <a:ext cx="246063" cy="328612"/>
        </p:xfrm>
        <a:graphic>
          <a:graphicData uri="http://schemas.openxmlformats.org/presentationml/2006/ole">
            <mc:AlternateContent xmlns:mc="http://schemas.openxmlformats.org/markup-compatibility/2006">
              <mc:Choice xmlns:v="urn:schemas-microsoft-com:vml" Requires="v">
                <p:oleObj name="Equation" r:id="rId11" imgW="152400" imgH="203200" progId="Equation.DSMT4">
                  <p:embed/>
                </p:oleObj>
              </mc:Choice>
              <mc:Fallback>
                <p:oleObj name="Equation" r:id="rId11" imgW="152400" imgH="203200" progId="Equation.DSMT4">
                  <p:embed/>
                  <p:pic>
                    <p:nvPicPr>
                      <p:cNvPr id="0" name=""/>
                      <p:cNvPicPr/>
                      <p:nvPr/>
                    </p:nvPicPr>
                    <p:blipFill>
                      <a:blip r:embed="rId12"/>
                      <a:stretch>
                        <a:fillRect/>
                      </a:stretch>
                    </p:blipFill>
                    <p:spPr>
                      <a:xfrm>
                        <a:off x="8337099" y="2926401"/>
                        <a:ext cx="246063" cy="328612"/>
                      </a:xfrm>
                      <a:prstGeom prst="rect">
                        <a:avLst/>
                      </a:prstGeom>
                    </p:spPr>
                  </p:pic>
                </p:oleObj>
              </mc:Fallback>
            </mc:AlternateContent>
          </a:graphicData>
        </a:graphic>
      </p:graphicFrame>
      <p:cxnSp>
        <p:nvCxnSpPr>
          <p:cNvPr id="40" name="Straight Arrow Connector 39"/>
          <p:cNvCxnSpPr/>
          <p:nvPr/>
        </p:nvCxnSpPr>
        <p:spPr>
          <a:xfrm flipH="1">
            <a:off x="7880350" y="1869126"/>
            <a:ext cx="420688" cy="34067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738035827"/>
              </p:ext>
            </p:extLst>
          </p:nvPr>
        </p:nvGraphicFramePr>
        <p:xfrm>
          <a:off x="8132763" y="1943100"/>
          <a:ext cx="287337" cy="328613"/>
        </p:xfrm>
        <a:graphic>
          <a:graphicData uri="http://schemas.openxmlformats.org/presentationml/2006/ole">
            <mc:AlternateContent xmlns:mc="http://schemas.openxmlformats.org/markup-compatibility/2006">
              <mc:Choice xmlns:v="urn:schemas-microsoft-com:vml" Requires="v">
                <p:oleObj name="Equation" r:id="rId13" imgW="177800" imgH="203200" progId="Equation.DSMT4">
                  <p:embed/>
                </p:oleObj>
              </mc:Choice>
              <mc:Fallback>
                <p:oleObj name="Equation" r:id="rId13" imgW="177800" imgH="203200" progId="Equation.DSMT4">
                  <p:embed/>
                  <p:pic>
                    <p:nvPicPr>
                      <p:cNvPr id="0" name=""/>
                      <p:cNvPicPr/>
                      <p:nvPr/>
                    </p:nvPicPr>
                    <p:blipFill>
                      <a:blip r:embed="rId14"/>
                      <a:stretch>
                        <a:fillRect/>
                      </a:stretch>
                    </p:blipFill>
                    <p:spPr>
                      <a:xfrm>
                        <a:off x="8132763" y="1943100"/>
                        <a:ext cx="287337" cy="328613"/>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864123073"/>
              </p:ext>
            </p:extLst>
          </p:nvPr>
        </p:nvGraphicFramePr>
        <p:xfrm>
          <a:off x="1801950" y="2668432"/>
          <a:ext cx="1576249" cy="811950"/>
        </p:xfrm>
        <a:graphic>
          <a:graphicData uri="http://schemas.openxmlformats.org/presentationml/2006/ole">
            <mc:AlternateContent xmlns:mc="http://schemas.openxmlformats.org/markup-compatibility/2006">
              <mc:Choice xmlns:v="urn:schemas-microsoft-com:vml" Requires="v">
                <p:oleObj name="Equation" r:id="rId15" imgW="812800" imgH="419100" progId="Equation.DSMT4">
                  <p:embed/>
                </p:oleObj>
              </mc:Choice>
              <mc:Fallback>
                <p:oleObj name="Equation" r:id="rId15" imgW="812800" imgH="419100" progId="Equation.DSMT4">
                  <p:embed/>
                  <p:pic>
                    <p:nvPicPr>
                      <p:cNvPr id="0" name=""/>
                      <p:cNvPicPr/>
                      <p:nvPr/>
                    </p:nvPicPr>
                    <p:blipFill>
                      <a:blip r:embed="rId16"/>
                      <a:stretch>
                        <a:fillRect/>
                      </a:stretch>
                    </p:blipFill>
                    <p:spPr>
                      <a:xfrm>
                        <a:off x="1801950" y="2668432"/>
                        <a:ext cx="1576249" cy="811950"/>
                      </a:xfrm>
                      <a:prstGeom prst="rect">
                        <a:avLst/>
                      </a:prstGeom>
                    </p:spPr>
                  </p:pic>
                </p:oleObj>
              </mc:Fallback>
            </mc:AlternateContent>
          </a:graphicData>
        </a:graphic>
      </p:graphicFrame>
      <p:sp>
        <p:nvSpPr>
          <p:cNvPr id="26" name="TextBox 25"/>
          <p:cNvSpPr txBox="1"/>
          <p:nvPr/>
        </p:nvSpPr>
        <p:spPr>
          <a:xfrm>
            <a:off x="190500" y="3480382"/>
            <a:ext cx="5461000" cy="1138773"/>
          </a:xfrm>
          <a:prstGeom prst="rect">
            <a:avLst/>
          </a:prstGeom>
          <a:noFill/>
          <a:ln>
            <a:noFill/>
          </a:ln>
        </p:spPr>
        <p:txBody>
          <a:bodyPr wrap="square" rtlCol="0">
            <a:spAutoFit/>
          </a:bodyPr>
          <a:lstStyle/>
          <a:p>
            <a:r>
              <a:rPr lang="en-US" sz="2800" dirty="0">
                <a:solidFill>
                  <a:srgbClr val="0000FF"/>
                </a:solidFill>
                <a:latin typeface="Apple Chancery"/>
                <a:cs typeface="Apple Chancery"/>
              </a:rPr>
              <a:t>Centripetal acceleration</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is produced by </a:t>
            </a:r>
            <a:r>
              <a:rPr lang="en-US" sz="2000" dirty="0">
                <a:solidFill>
                  <a:srgbClr val="FF0000"/>
                </a:solidFill>
                <a:latin typeface="Apple Chancery"/>
                <a:cs typeface="Apple Chancery"/>
              </a:rPr>
              <a:t>centripetal force</a:t>
            </a:r>
            <a:r>
              <a:rPr lang="en-US" sz="2000" dirty="0">
                <a:solidFill>
                  <a:srgbClr val="000000"/>
                </a:solidFill>
                <a:latin typeface="Times New Roman"/>
                <a:cs typeface="Times New Roman"/>
              </a:rPr>
              <a:t>, so is </a:t>
            </a:r>
            <a:r>
              <a:rPr lang="en-US" sz="2000" dirty="0">
                <a:solidFill>
                  <a:srgbClr val="FF0000"/>
                </a:solidFill>
                <a:latin typeface="Apple Chancery"/>
                <a:cs typeface="Apple Chancery"/>
              </a:rPr>
              <a:t>centripetal force </a:t>
            </a:r>
            <a:r>
              <a:rPr lang="en-US" sz="2000" dirty="0">
                <a:solidFill>
                  <a:srgbClr val="000000"/>
                </a:solidFill>
                <a:latin typeface="Times New Roman"/>
                <a:cs typeface="Times New Roman"/>
              </a:rPr>
              <a:t>NEW kind of force?</a:t>
            </a:r>
            <a:endParaRPr lang="en-US" sz="2000" i="1" dirty="0">
              <a:latin typeface="Apple Chancery"/>
              <a:cs typeface="Apple Chancery"/>
            </a:endParaRPr>
          </a:p>
        </p:txBody>
      </p:sp>
      <p:sp>
        <p:nvSpPr>
          <p:cNvPr id="27" name="TextBox 26"/>
          <p:cNvSpPr txBox="1"/>
          <p:nvPr/>
        </p:nvSpPr>
        <p:spPr>
          <a:xfrm>
            <a:off x="590550" y="4554544"/>
            <a:ext cx="8178800" cy="2062103"/>
          </a:xfrm>
          <a:prstGeom prst="rect">
            <a:avLst/>
          </a:prstGeom>
          <a:noFill/>
          <a:ln>
            <a:noFill/>
          </a:ln>
        </p:spPr>
        <p:txBody>
          <a:bodyPr wrap="square" rtlCol="0">
            <a:spAutoFit/>
          </a:bodyPr>
          <a:lstStyle/>
          <a:p>
            <a:r>
              <a:rPr lang="en-US" sz="4800" dirty="0">
                <a:solidFill>
                  <a:srgbClr val="FF0000"/>
                </a:solidFill>
                <a:latin typeface="Apple Chancery"/>
                <a:cs typeface="Apple Chancery"/>
              </a:rPr>
              <a:t>NO</a:t>
            </a:r>
            <a:r>
              <a:rPr lang="en-US" sz="2800" dirty="0">
                <a:solidFill>
                  <a:srgbClr val="FF0000"/>
                </a:solidFill>
                <a:latin typeface="Apple Chancery"/>
                <a:cs typeface="Apple Chancery"/>
              </a:rPr>
              <a:t>! </a:t>
            </a:r>
            <a:r>
              <a:rPr lang="en-US" sz="2000" dirty="0">
                <a:solidFill>
                  <a:srgbClr val="000000"/>
                </a:solidFill>
                <a:latin typeface="Times New Roman"/>
                <a:cs typeface="Times New Roman"/>
              </a:rPr>
              <a:t>God didn’t say,  “There are gravitational forces, tension forces, normal forces, friction forces and, oh, yeah, centripetal forces . . . “  </a:t>
            </a:r>
            <a:r>
              <a:rPr lang="en-US" sz="2000" i="1" dirty="0">
                <a:solidFill>
                  <a:srgbClr val="FF0000"/>
                </a:solidFill>
                <a:latin typeface="Times New Roman"/>
                <a:cs typeface="Times New Roman"/>
              </a:rPr>
              <a:t>The word CENTRIPETAL is a blurb</a:t>
            </a:r>
            <a:r>
              <a:rPr lang="en-US" sz="2000" dirty="0">
                <a:solidFill>
                  <a:srgbClr val="000000"/>
                </a:solidFill>
                <a:latin typeface="Times New Roman"/>
                <a:cs typeface="Times New Roman"/>
              </a:rPr>
              <a:t>.  It identifies one or more of the four standard forces (or their components) in a system that happens to be doing a very specific thing—</a:t>
            </a:r>
            <a:r>
              <a:rPr lang="en-US" sz="2000" i="1" dirty="0">
                <a:solidFill>
                  <a:srgbClr val="0000FF"/>
                </a:solidFill>
                <a:latin typeface="Times New Roman"/>
                <a:cs typeface="Times New Roman"/>
              </a:rPr>
              <a:t>pushing a body out of straight-line motion</a:t>
            </a:r>
            <a:r>
              <a:rPr lang="en-US" sz="2000" dirty="0">
                <a:solidFill>
                  <a:srgbClr val="000000"/>
                </a:solidFill>
                <a:latin typeface="Times New Roman"/>
                <a:cs typeface="Times New Roman"/>
              </a:rPr>
              <a:t>.  That’s all!</a:t>
            </a:r>
            <a:endParaRPr lang="en-US" sz="2000" i="1" dirty="0">
              <a:latin typeface="Apple Chancery"/>
              <a:cs typeface="Apple Chancery"/>
            </a:endParaRPr>
          </a:p>
        </p:txBody>
      </p:sp>
    </p:spTree>
    <p:extLst>
      <p:ext uri="{BB962C8B-B14F-4D97-AF65-F5344CB8AC3E}">
        <p14:creationId xmlns:p14="http://schemas.microsoft.com/office/powerpoint/2010/main" val="39227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500" y="3167413"/>
            <a:ext cx="8305800"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Gravity </a:t>
            </a:r>
            <a:r>
              <a:rPr lang="en-US" sz="2000" dirty="0">
                <a:solidFill>
                  <a:srgbClr val="000000"/>
                </a:solidFill>
                <a:latin typeface="Times New Roman"/>
                <a:cs typeface="Times New Roman"/>
              </a:rPr>
              <a:t>from the earth acting on the moon as the moon orbits the earth.</a:t>
            </a:r>
            <a:endParaRPr lang="en-US" sz="2000" i="1"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14.)</a:t>
            </a:r>
          </a:p>
        </p:txBody>
      </p:sp>
      <p:sp>
        <p:nvSpPr>
          <p:cNvPr id="28" name="TextBox 27"/>
          <p:cNvSpPr txBox="1"/>
          <p:nvPr/>
        </p:nvSpPr>
        <p:spPr>
          <a:xfrm>
            <a:off x="0" y="181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Forces Acting Centripetally</a:t>
            </a:r>
            <a:endParaRPr lang="en-US" sz="3600" dirty="0">
              <a:solidFill>
                <a:srgbClr val="FF0000"/>
              </a:solidFill>
              <a:latin typeface="Apple Chancery"/>
              <a:cs typeface="Apple Chancery"/>
            </a:endParaRPr>
          </a:p>
        </p:txBody>
      </p:sp>
      <p:sp>
        <p:nvSpPr>
          <p:cNvPr id="32" name="TextBox 31"/>
          <p:cNvSpPr txBox="1"/>
          <p:nvPr/>
        </p:nvSpPr>
        <p:spPr>
          <a:xfrm>
            <a:off x="190500" y="3843033"/>
            <a:ext cx="8578850"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Tension </a:t>
            </a:r>
            <a:r>
              <a:rPr lang="en-US" sz="2000" dirty="0">
                <a:solidFill>
                  <a:srgbClr val="000000"/>
                </a:solidFill>
                <a:latin typeface="Times New Roman"/>
                <a:cs typeface="Times New Roman"/>
              </a:rPr>
              <a:t>acting on a hammer as a hammer-thrower winds up for a heave.</a:t>
            </a:r>
            <a:endParaRPr lang="en-US" sz="2000" i="1" dirty="0">
              <a:latin typeface="Apple Chancery"/>
              <a:cs typeface="Apple Chancery"/>
            </a:endParaRPr>
          </a:p>
        </p:txBody>
      </p:sp>
      <p:sp>
        <p:nvSpPr>
          <p:cNvPr id="33" name="TextBox 32"/>
          <p:cNvSpPr txBox="1"/>
          <p:nvPr/>
        </p:nvSpPr>
        <p:spPr>
          <a:xfrm>
            <a:off x="190500" y="4518653"/>
            <a:ext cx="8578850" cy="830997"/>
          </a:xfrm>
          <a:prstGeom prst="rect">
            <a:avLst/>
          </a:prstGeom>
          <a:noFill/>
          <a:ln>
            <a:noFill/>
          </a:ln>
        </p:spPr>
        <p:txBody>
          <a:bodyPr wrap="square" rtlCol="0">
            <a:spAutoFit/>
          </a:bodyPr>
          <a:lstStyle/>
          <a:p>
            <a:r>
              <a:rPr lang="en-US" sz="2800" dirty="0">
                <a:solidFill>
                  <a:srgbClr val="FF0000"/>
                </a:solidFill>
                <a:latin typeface="Apple Chancery"/>
                <a:cs typeface="Apple Chancery"/>
              </a:rPr>
              <a:t>Normal (or component of normal) </a:t>
            </a:r>
            <a:r>
              <a:rPr lang="en-US" sz="2000" dirty="0">
                <a:solidFill>
                  <a:srgbClr val="000000"/>
                </a:solidFill>
                <a:latin typeface="Times New Roman"/>
                <a:cs typeface="Times New Roman"/>
              </a:rPr>
              <a:t>acting on a car rounding a banked curve on a freeway.</a:t>
            </a:r>
            <a:endParaRPr lang="en-US" sz="2000" i="1" dirty="0">
              <a:latin typeface="Apple Chancery"/>
              <a:cs typeface="Apple Chancery"/>
            </a:endParaRPr>
          </a:p>
        </p:txBody>
      </p:sp>
      <p:sp>
        <p:nvSpPr>
          <p:cNvPr id="35" name="TextBox 34"/>
          <p:cNvSpPr txBox="1"/>
          <p:nvPr/>
        </p:nvSpPr>
        <p:spPr>
          <a:xfrm>
            <a:off x="190500" y="5393220"/>
            <a:ext cx="8578850"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Friction </a:t>
            </a:r>
            <a:r>
              <a:rPr lang="en-US" sz="2000" dirty="0">
                <a:solidFill>
                  <a:srgbClr val="000000"/>
                </a:solidFill>
                <a:latin typeface="Times New Roman"/>
                <a:cs typeface="Times New Roman"/>
              </a:rPr>
              <a:t>acting on a car rounding a corner on a flat road.  </a:t>
            </a:r>
            <a:endParaRPr lang="en-US" sz="2000" i="1" dirty="0">
              <a:latin typeface="Apple Chancery"/>
              <a:cs typeface="Apple Chancery"/>
            </a:endParaRPr>
          </a:p>
        </p:txBody>
      </p:sp>
      <p:sp>
        <p:nvSpPr>
          <p:cNvPr id="37" name="TextBox 36"/>
          <p:cNvSpPr txBox="1"/>
          <p:nvPr/>
        </p:nvSpPr>
        <p:spPr>
          <a:xfrm>
            <a:off x="190500" y="1275113"/>
            <a:ext cx="8686800" cy="1754327"/>
          </a:xfrm>
          <a:prstGeom prst="rect">
            <a:avLst/>
          </a:prstGeom>
          <a:noFill/>
          <a:ln>
            <a:noFill/>
          </a:ln>
        </p:spPr>
        <p:txBody>
          <a:bodyPr wrap="square" rtlCol="0">
            <a:spAutoFit/>
          </a:bodyPr>
          <a:lstStyle/>
          <a:p>
            <a:r>
              <a:rPr lang="en-US" sz="2800" dirty="0">
                <a:solidFill>
                  <a:srgbClr val="FF0000"/>
                </a:solidFill>
                <a:latin typeface="Apple Chancery"/>
                <a:cs typeface="Apple Chancery"/>
              </a:rPr>
              <a:t>When any </a:t>
            </a:r>
            <a:r>
              <a:rPr lang="en-US" sz="2000" dirty="0">
                <a:solidFill>
                  <a:srgbClr val="000000"/>
                </a:solidFill>
                <a:latin typeface="Times New Roman"/>
                <a:cs typeface="Times New Roman"/>
              </a:rPr>
              <a:t>naturally occurring force in a system, or component of a naturally occurring force in a system, or combination of forces and/or components of naturally occurring forces in a system, push a body out of straight line motion, THEY ARE ACTING CENTRIPETALLY.  So-called </a:t>
            </a:r>
            <a:r>
              <a:rPr lang="en-US" sz="2000" i="1" dirty="0">
                <a:solidFill>
                  <a:srgbClr val="FF0000"/>
                </a:solidFill>
                <a:latin typeface="Times New Roman"/>
                <a:cs typeface="Times New Roman"/>
              </a:rPr>
              <a:t>centripetal forces</a:t>
            </a:r>
            <a:r>
              <a:rPr lang="en-US" sz="2000" dirty="0">
                <a:solidFill>
                  <a:srgbClr val="FF0000"/>
                </a:solidFill>
                <a:latin typeface="Times New Roman"/>
                <a:cs typeface="Times New Roman"/>
              </a:rPr>
              <a:t> are not new forces</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They are old forces doing a new thing</a:t>
            </a:r>
            <a:r>
              <a:rPr lang="en-US" sz="2000" dirty="0">
                <a:solidFill>
                  <a:srgbClr val="000000"/>
                </a:solidFill>
                <a:latin typeface="Times New Roman"/>
                <a:cs typeface="Times New Roman"/>
              </a:rPr>
              <a:t>.  Examples:</a:t>
            </a:r>
            <a:endParaRPr lang="en-US" sz="2000" i="1" dirty="0">
              <a:latin typeface="Apple Chancery"/>
              <a:cs typeface="Apple Chancery"/>
            </a:endParaRPr>
          </a:p>
        </p:txBody>
      </p:sp>
      <p:sp>
        <p:nvSpPr>
          <p:cNvPr id="38" name="TextBox 37"/>
          <p:cNvSpPr txBox="1"/>
          <p:nvPr/>
        </p:nvSpPr>
        <p:spPr>
          <a:xfrm>
            <a:off x="190500" y="6125458"/>
            <a:ext cx="8686800" cy="400110"/>
          </a:xfrm>
          <a:prstGeom prst="rect">
            <a:avLst/>
          </a:prstGeom>
          <a:noFill/>
          <a:ln>
            <a:noFill/>
          </a:ln>
        </p:spPr>
        <p:txBody>
          <a:bodyPr wrap="square" rtlCol="0">
            <a:spAutoFit/>
          </a:bodyPr>
          <a:lstStyle/>
          <a:p>
            <a:r>
              <a:rPr lang="en-US" sz="2000" dirty="0">
                <a:solidFill>
                  <a:srgbClr val="0000FF"/>
                </a:solidFill>
                <a:latin typeface="Times New Roman"/>
                <a:cs typeface="Times New Roman"/>
              </a:rPr>
              <a:t>Old forces doing a new thing</a:t>
            </a:r>
            <a:r>
              <a:rPr lang="en-US" sz="2000" dirty="0">
                <a:solidFill>
                  <a:srgbClr val="000000"/>
                </a:solidFill>
                <a:latin typeface="Times New Roman"/>
                <a:cs typeface="Times New Roman"/>
              </a:rPr>
              <a:t>.  </a:t>
            </a:r>
            <a:endParaRPr lang="en-US" sz="2000" i="1" dirty="0">
              <a:latin typeface="Apple Chancery"/>
              <a:cs typeface="Apple Chancery"/>
            </a:endParaRPr>
          </a:p>
        </p:txBody>
      </p:sp>
    </p:spTree>
    <p:extLst>
      <p:ext uri="{BB962C8B-B14F-4D97-AF65-F5344CB8AC3E}">
        <p14:creationId xmlns:p14="http://schemas.microsoft.com/office/powerpoint/2010/main" val="33368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3" grpId="0"/>
      <p:bldP spid="35"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4390" y="402897"/>
            <a:ext cx="4701123" cy="1138773"/>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1000 kg car </a:t>
            </a:r>
            <a:r>
              <a:rPr lang="en-US" sz="2000" dirty="0">
                <a:solidFill>
                  <a:srgbClr val="000000"/>
                </a:solidFill>
                <a:latin typeface="Times New Roman"/>
                <a:cs typeface="Times New Roman"/>
              </a:rPr>
              <a:t>traveling over the crest of a rolling hill of </a:t>
            </a:r>
            <a:r>
              <a:rPr lang="en-US" sz="2000" dirty="0">
                <a:solidFill>
                  <a:srgbClr val="0000FF"/>
                </a:solidFill>
                <a:latin typeface="Times New Roman"/>
                <a:cs typeface="Times New Roman"/>
              </a:rPr>
              <a:t>radius 50 meters </a:t>
            </a:r>
            <a:r>
              <a:rPr lang="en-US" sz="2000" dirty="0">
                <a:solidFill>
                  <a:srgbClr val="000000"/>
                </a:solidFill>
                <a:latin typeface="Times New Roman"/>
                <a:cs typeface="Times New Roman"/>
              </a:rPr>
              <a:t>moving with a </a:t>
            </a:r>
            <a:r>
              <a:rPr lang="en-US" sz="2000" dirty="0">
                <a:solidFill>
                  <a:srgbClr val="0000FF"/>
                </a:solidFill>
                <a:latin typeface="Times New Roman"/>
                <a:cs typeface="Times New Roman"/>
              </a:rPr>
              <a:t>constant speed of 60 km/hr</a:t>
            </a:r>
            <a:r>
              <a:rPr lang="en-US" sz="2000" dirty="0">
                <a:solidFill>
                  <a:srgbClr val="000000"/>
                </a:solidFill>
                <a:latin typeface="Times New Roman"/>
                <a:cs typeface="Times New Roman"/>
              </a:rPr>
              <a:t>.  </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15.)</a:t>
            </a:r>
          </a:p>
        </p:txBody>
      </p:sp>
      <p:sp>
        <p:nvSpPr>
          <p:cNvPr id="18" name="TextBox 17"/>
          <p:cNvSpPr txBox="1"/>
          <p:nvPr/>
        </p:nvSpPr>
        <p:spPr>
          <a:xfrm>
            <a:off x="484713" y="1504100"/>
            <a:ext cx="5357287"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What is the </a:t>
            </a:r>
            <a:r>
              <a:rPr lang="en-US" sz="2000" i="1" dirty="0">
                <a:solidFill>
                  <a:srgbClr val="FF0000"/>
                </a:solidFill>
                <a:latin typeface="Times New Roman"/>
                <a:cs typeface="Times New Roman"/>
              </a:rPr>
              <a:t>net centripetal force </a:t>
            </a:r>
            <a:r>
              <a:rPr lang="en-US" sz="2000" dirty="0">
                <a:solidFill>
                  <a:srgbClr val="000000"/>
                </a:solidFill>
                <a:latin typeface="Times New Roman"/>
                <a:cs typeface="Times New Roman"/>
              </a:rPr>
              <a:t>acting</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on the car at the top of the hill?</a:t>
            </a:r>
          </a:p>
        </p:txBody>
      </p:sp>
      <p:sp>
        <p:nvSpPr>
          <p:cNvPr id="19" name="TextBox 18"/>
          <p:cNvSpPr txBox="1"/>
          <p:nvPr/>
        </p:nvSpPr>
        <p:spPr>
          <a:xfrm>
            <a:off x="484713" y="2251360"/>
            <a:ext cx="5357287"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b.) Draw a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 on the car at the top</a:t>
            </a:r>
            <a:r>
              <a:rPr lang="en-US" sz="2000" dirty="0">
                <a:solidFill>
                  <a:srgbClr val="000000"/>
                </a:solidFill>
                <a:latin typeface="Times New Roman"/>
                <a:cs typeface="Times New Roman"/>
              </a:rPr>
              <a:t>.</a:t>
            </a:r>
          </a:p>
        </p:txBody>
      </p:sp>
      <p:sp>
        <p:nvSpPr>
          <p:cNvPr id="20" name="TextBox 19"/>
          <p:cNvSpPr txBox="1"/>
          <p:nvPr/>
        </p:nvSpPr>
        <p:spPr>
          <a:xfrm>
            <a:off x="484713" y="2690990"/>
            <a:ext cx="8544987"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c.) How large a </a:t>
            </a:r>
            <a:r>
              <a:rPr lang="en-US" sz="2000" dirty="0">
                <a:solidFill>
                  <a:srgbClr val="FF0000"/>
                </a:solidFill>
                <a:latin typeface="Times New Roman"/>
                <a:cs typeface="Times New Roman"/>
              </a:rPr>
              <a:t>normal force </a:t>
            </a:r>
            <a:r>
              <a:rPr lang="en-US" sz="2000" dirty="0">
                <a:solidFill>
                  <a:srgbClr val="000000"/>
                </a:solidFill>
                <a:latin typeface="Times New Roman"/>
                <a:cs typeface="Times New Roman"/>
              </a:rPr>
              <a:t>will the road provide to the car in this situation?</a:t>
            </a:r>
          </a:p>
        </p:txBody>
      </p:sp>
      <p:sp>
        <p:nvSpPr>
          <p:cNvPr id="21" name="TextBox 20"/>
          <p:cNvSpPr txBox="1"/>
          <p:nvPr/>
        </p:nvSpPr>
        <p:spPr>
          <a:xfrm>
            <a:off x="484713" y="3130620"/>
            <a:ext cx="8544987"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d.) What is the </a:t>
            </a:r>
            <a:r>
              <a:rPr lang="en-US" sz="2000" dirty="0">
                <a:solidFill>
                  <a:srgbClr val="FF0000"/>
                </a:solidFill>
                <a:latin typeface="Times New Roman"/>
                <a:cs typeface="Times New Roman"/>
              </a:rPr>
              <a:t>maximum velocity </a:t>
            </a:r>
            <a:r>
              <a:rPr lang="en-US" sz="2000" dirty="0">
                <a:solidFill>
                  <a:srgbClr val="000000"/>
                </a:solidFill>
                <a:latin typeface="Times New Roman"/>
                <a:cs typeface="Times New Roman"/>
              </a:rPr>
              <a:t>the car could pass over the top of the hill without without lifting off?</a:t>
            </a:r>
          </a:p>
        </p:txBody>
      </p:sp>
      <p:sp>
        <p:nvSpPr>
          <p:cNvPr id="104" name="Arc 103"/>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7" name="Straight Arrow Connector 106"/>
          <p:cNvCxnSpPr/>
          <p:nvPr/>
        </p:nvCxnSpPr>
        <p:spPr>
          <a:xfrm>
            <a:off x="7641748" y="885518"/>
            <a:ext cx="106362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0" name="Object 109"/>
          <p:cNvGraphicFramePr>
            <a:graphicFrameLocks noChangeAspect="1"/>
          </p:cNvGraphicFramePr>
          <p:nvPr>
            <p:extLst>
              <p:ext uri="{D42A27DB-BD31-4B8C-83A1-F6EECF244321}">
                <p14:modId xmlns:p14="http://schemas.microsoft.com/office/powerpoint/2010/main" val="2008575998"/>
              </p:ext>
            </p:extLst>
          </p:nvPr>
        </p:nvGraphicFramePr>
        <p:xfrm>
          <a:off x="7940675" y="655638"/>
          <a:ext cx="200025" cy="223837"/>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p:nvPr/>
                    </p:nvPicPr>
                    <p:blipFill>
                      <a:blip r:embed="rId3"/>
                      <a:stretch>
                        <a:fillRect/>
                      </a:stretch>
                    </p:blipFill>
                    <p:spPr>
                      <a:xfrm>
                        <a:off x="7940675" y="655638"/>
                        <a:ext cx="200025" cy="223837"/>
                      </a:xfrm>
                      <a:prstGeom prst="rect">
                        <a:avLst/>
                      </a:prstGeom>
                    </p:spPr>
                  </p:pic>
                </p:oleObj>
              </mc:Fallback>
            </mc:AlternateContent>
          </a:graphicData>
        </a:graphic>
      </p:graphicFrame>
      <p:graphicFrame>
        <p:nvGraphicFramePr>
          <p:cNvPr id="120" name="Object 119"/>
          <p:cNvGraphicFramePr>
            <a:graphicFrameLocks noChangeAspect="1"/>
          </p:cNvGraphicFramePr>
          <p:nvPr>
            <p:extLst>
              <p:ext uri="{D42A27DB-BD31-4B8C-83A1-F6EECF244321}">
                <p14:modId xmlns:p14="http://schemas.microsoft.com/office/powerpoint/2010/main" val="2716709271"/>
              </p:ext>
            </p:extLst>
          </p:nvPr>
        </p:nvGraphicFramePr>
        <p:xfrm>
          <a:off x="7109778" y="708025"/>
          <a:ext cx="304800" cy="161925"/>
        </p:xfrm>
        <a:graphic>
          <a:graphicData uri="http://schemas.openxmlformats.org/presentationml/2006/ole">
            <mc:AlternateContent xmlns:mc="http://schemas.openxmlformats.org/markup-compatibility/2006">
              <mc:Choice xmlns:v="urn:schemas-microsoft-com:vml" Requires="v">
                <p:oleObj name="Equation" r:id="rId4" imgW="241300" imgH="127000" progId="Equation.DSMT4">
                  <p:embed/>
                </p:oleObj>
              </mc:Choice>
              <mc:Fallback>
                <p:oleObj name="Equation" r:id="rId4" imgW="241300" imgH="127000" progId="Equation.DSMT4">
                  <p:embed/>
                  <p:pic>
                    <p:nvPicPr>
                      <p:cNvPr id="0" name=""/>
                      <p:cNvPicPr/>
                      <p:nvPr/>
                    </p:nvPicPr>
                    <p:blipFill>
                      <a:blip r:embed="rId5"/>
                      <a:stretch>
                        <a:fillRect/>
                      </a:stretch>
                    </p:blipFill>
                    <p:spPr>
                      <a:xfrm>
                        <a:off x="7109778" y="708025"/>
                        <a:ext cx="304800" cy="161925"/>
                      </a:xfrm>
                      <a:prstGeom prst="rect">
                        <a:avLst/>
                      </a:prstGeom>
                    </p:spPr>
                  </p:pic>
                </p:oleObj>
              </mc:Fallback>
            </mc:AlternateContent>
          </a:graphicData>
        </a:graphic>
      </p:graphicFrame>
      <p:grpSp>
        <p:nvGrpSpPr>
          <p:cNvPr id="4" name="Group 3"/>
          <p:cNvGrpSpPr/>
          <p:nvPr/>
        </p:nvGrpSpPr>
        <p:grpSpPr>
          <a:xfrm>
            <a:off x="7396480" y="856193"/>
            <a:ext cx="217454" cy="90169"/>
            <a:chOff x="7172006" y="1006475"/>
            <a:chExt cx="217454" cy="90169"/>
          </a:xfrm>
        </p:grpSpPr>
        <p:sp>
          <p:nvSpPr>
            <p:cNvPr id="2" name="Oval 1"/>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977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484713" y="4996600"/>
            <a:ext cx="8354487" cy="1631216"/>
          </a:xfrm>
          <a:prstGeom prst="rect">
            <a:avLst/>
          </a:prstGeom>
          <a:noFill/>
          <a:ln>
            <a:noFill/>
          </a:ln>
        </p:spPr>
        <p:txBody>
          <a:bodyPr wrap="square" rtlCol="0">
            <a:spAutoFit/>
          </a:bodyPr>
          <a:lstStyle/>
          <a:p>
            <a:r>
              <a:rPr lang="en-US" sz="2000" dirty="0">
                <a:solidFill>
                  <a:srgbClr val="FF0000"/>
                </a:solidFill>
                <a:latin typeface="Apple Chancery"/>
                <a:cs typeface="Apple Chancery"/>
              </a:rPr>
              <a:t>Note that </a:t>
            </a:r>
            <a:r>
              <a:rPr lang="en-US" sz="2000" dirty="0">
                <a:solidFill>
                  <a:srgbClr val="000000"/>
                </a:solidFill>
                <a:latin typeface="Times New Roman"/>
                <a:cs typeface="Times New Roman"/>
              </a:rPr>
              <a:t>questions like this are </a:t>
            </a:r>
            <a:r>
              <a:rPr lang="en-US" sz="2000" dirty="0">
                <a:solidFill>
                  <a:srgbClr val="0000FF"/>
                </a:solidFill>
                <a:latin typeface="Times New Roman"/>
                <a:cs typeface="Times New Roman"/>
              </a:rPr>
              <a:t>designed to be tricky</a:t>
            </a:r>
            <a:r>
              <a:rPr lang="en-US" sz="2000" dirty="0">
                <a:solidFill>
                  <a:srgbClr val="000000"/>
                </a:solidFill>
                <a:latin typeface="Times New Roman"/>
                <a:cs typeface="Times New Roman"/>
              </a:rPr>
              <a:t>.  They are asking for a force, so you are thinking about forces, but all you have to do is figure out </a:t>
            </a:r>
            <a:r>
              <a:rPr lang="en-US" sz="2000" i="1" dirty="0">
                <a:solidFill>
                  <a:srgbClr val="FF0000"/>
                </a:solidFill>
                <a:latin typeface="Times New Roman"/>
                <a:cs typeface="Times New Roman"/>
              </a:rPr>
              <a:t>ma</a:t>
            </a:r>
            <a:r>
              <a:rPr lang="en-US" sz="2000" dirty="0">
                <a:solidFill>
                  <a:srgbClr val="000000"/>
                </a:solidFill>
                <a:latin typeface="Times New Roman"/>
                <a:cs typeface="Times New Roman"/>
              </a:rPr>
              <a:t> and you </a:t>
            </a:r>
            <a:r>
              <a:rPr lang="en-US" sz="2000" i="1" dirty="0">
                <a:solidFill>
                  <a:srgbClr val="000000"/>
                </a:solidFill>
                <a:latin typeface="Times New Roman"/>
                <a:cs typeface="Times New Roman"/>
              </a:rPr>
              <a:t>have </a:t>
            </a:r>
            <a:r>
              <a:rPr lang="en-US" sz="2000" dirty="0">
                <a:solidFill>
                  <a:srgbClr val="000000"/>
                </a:solidFill>
                <a:latin typeface="Times New Roman"/>
                <a:cs typeface="Times New Roman"/>
              </a:rPr>
              <a:t>the </a:t>
            </a:r>
            <a:r>
              <a:rPr lang="en-US" sz="2000" dirty="0">
                <a:solidFill>
                  <a:srgbClr val="FF0000"/>
                </a:solidFill>
                <a:latin typeface="Times New Roman"/>
                <a:cs typeface="Times New Roman"/>
              </a:rPr>
              <a:t>net force via N.S.L</a:t>
            </a:r>
            <a:r>
              <a:rPr lang="en-US" sz="2000" dirty="0">
                <a:solidFill>
                  <a:srgbClr val="000000"/>
                </a:solidFill>
                <a:latin typeface="Times New Roman"/>
                <a:cs typeface="Times New Roman"/>
              </a:rPr>
              <a:t>.  Also, notice you have to do a little bit of converting.  Don’t be surprised if you are asked to do this.  It’s standard fare.  (And for future reference, </a:t>
            </a:r>
            <a:r>
              <a:rPr lang="en-US" sz="2000" dirty="0">
                <a:solidFill>
                  <a:srgbClr val="0000FF"/>
                </a:solidFill>
                <a:latin typeface="Times New Roman"/>
                <a:cs typeface="Times New Roman"/>
              </a:rPr>
              <a:t>v turned out to be 16.67 m/s</a:t>
            </a:r>
            <a:r>
              <a:rPr lang="en-US" sz="2000" dirty="0">
                <a:solidFill>
                  <a:srgbClr val="000000"/>
                </a:solidFill>
                <a:latin typeface="Times New Roman"/>
                <a:cs typeface="Times New Roman"/>
              </a:rPr>
              <a:t>)</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16.)</a:t>
            </a:r>
          </a:p>
        </p:txBody>
      </p:sp>
      <p:sp>
        <p:nvSpPr>
          <p:cNvPr id="104" name="Arc 103"/>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484713" y="1707300"/>
            <a:ext cx="5357287"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What is the </a:t>
            </a:r>
            <a:r>
              <a:rPr lang="en-US" sz="2000" dirty="0">
                <a:solidFill>
                  <a:srgbClr val="FF0000"/>
                </a:solidFill>
                <a:latin typeface="Times New Roman"/>
                <a:cs typeface="Times New Roman"/>
              </a:rPr>
              <a:t>net centripetal force </a:t>
            </a:r>
            <a:r>
              <a:rPr lang="en-US" sz="2000" dirty="0">
                <a:solidFill>
                  <a:srgbClr val="000000"/>
                </a:solidFill>
                <a:latin typeface="Times New Roman"/>
                <a:cs typeface="Times New Roman"/>
              </a:rPr>
              <a:t>acting on the car at the top of the hill?</a:t>
            </a:r>
          </a:p>
        </p:txBody>
      </p:sp>
      <p:graphicFrame>
        <p:nvGraphicFramePr>
          <p:cNvPr id="22" name="Object 21"/>
          <p:cNvGraphicFramePr>
            <a:graphicFrameLocks noChangeAspect="1"/>
          </p:cNvGraphicFramePr>
          <p:nvPr>
            <p:extLst>
              <p:ext uri="{D42A27DB-BD31-4B8C-83A1-F6EECF244321}">
                <p14:modId xmlns:p14="http://schemas.microsoft.com/office/powerpoint/2010/main" val="2103341049"/>
              </p:ext>
            </p:extLst>
          </p:nvPr>
        </p:nvGraphicFramePr>
        <p:xfrm>
          <a:off x="1684338" y="2546350"/>
          <a:ext cx="5356225" cy="2378075"/>
        </p:xfrm>
        <a:graphic>
          <a:graphicData uri="http://schemas.openxmlformats.org/presentationml/2006/ole">
            <mc:AlternateContent xmlns:mc="http://schemas.openxmlformats.org/markup-compatibility/2006">
              <mc:Choice xmlns:v="urn:schemas-microsoft-com:vml" Requires="v">
                <p:oleObj name="Equation" r:id="rId2" imgW="3314700" imgH="1473200" progId="Equation.DSMT4">
                  <p:embed/>
                </p:oleObj>
              </mc:Choice>
              <mc:Fallback>
                <p:oleObj name="Equation" r:id="rId2" imgW="3314700" imgH="1473200" progId="Equation.DSMT4">
                  <p:embed/>
                  <p:pic>
                    <p:nvPicPr>
                      <p:cNvPr id="0" name=""/>
                      <p:cNvPicPr/>
                      <p:nvPr/>
                    </p:nvPicPr>
                    <p:blipFill>
                      <a:blip r:embed="rId3"/>
                      <a:stretch>
                        <a:fillRect/>
                      </a:stretch>
                    </p:blipFill>
                    <p:spPr>
                      <a:xfrm>
                        <a:off x="1684338" y="2546350"/>
                        <a:ext cx="5356225" cy="2378075"/>
                      </a:xfrm>
                      <a:prstGeom prst="rect">
                        <a:avLst/>
                      </a:prstGeom>
                    </p:spPr>
                  </p:pic>
                </p:oleObj>
              </mc:Fallback>
            </mc:AlternateContent>
          </a:graphicData>
        </a:graphic>
      </p:graphicFrame>
      <p:cxnSp>
        <p:nvCxnSpPr>
          <p:cNvPr id="3" name="Straight Connector 2"/>
          <p:cNvCxnSpPr/>
          <p:nvPr/>
        </p:nvCxnSpPr>
        <p:spPr>
          <a:xfrm flipV="1">
            <a:off x="3848100" y="3810000"/>
            <a:ext cx="304800" cy="381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152900" y="3810000"/>
            <a:ext cx="304800" cy="381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29200" y="4000500"/>
            <a:ext cx="304800" cy="381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08700" y="3670300"/>
            <a:ext cx="304800" cy="38100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396480" y="856193"/>
            <a:ext cx="217454" cy="90169"/>
            <a:chOff x="7172006" y="1006475"/>
            <a:chExt cx="217454" cy="90169"/>
          </a:xfrm>
        </p:grpSpPr>
        <p:sp>
          <p:nvSpPr>
            <p:cNvPr id="36" name="Oval 35"/>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204390" y="402897"/>
            <a:ext cx="4701123" cy="1138773"/>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1000 kg car </a:t>
            </a:r>
            <a:r>
              <a:rPr lang="en-US" sz="2000" dirty="0">
                <a:solidFill>
                  <a:srgbClr val="000000"/>
                </a:solidFill>
                <a:latin typeface="Times New Roman"/>
                <a:cs typeface="Times New Roman"/>
              </a:rPr>
              <a:t>traveling over the crest of a rolling hill of </a:t>
            </a:r>
            <a:r>
              <a:rPr lang="en-US" sz="2000" dirty="0">
                <a:solidFill>
                  <a:srgbClr val="0000FF"/>
                </a:solidFill>
                <a:latin typeface="Times New Roman"/>
                <a:cs typeface="Times New Roman"/>
              </a:rPr>
              <a:t>radius 50 meters </a:t>
            </a:r>
            <a:r>
              <a:rPr lang="en-US" sz="2000" dirty="0">
                <a:solidFill>
                  <a:srgbClr val="000000"/>
                </a:solidFill>
                <a:latin typeface="Times New Roman"/>
                <a:cs typeface="Times New Roman"/>
              </a:rPr>
              <a:t>moving with a </a:t>
            </a:r>
            <a:r>
              <a:rPr lang="en-US" sz="2000" dirty="0">
                <a:solidFill>
                  <a:srgbClr val="0000FF"/>
                </a:solidFill>
                <a:latin typeface="Times New Roman"/>
                <a:cs typeface="Times New Roman"/>
              </a:rPr>
              <a:t>constant speed of 60 km/hr</a:t>
            </a:r>
            <a:r>
              <a:rPr lang="en-US" sz="2000" dirty="0">
                <a:solidFill>
                  <a:srgbClr val="000000"/>
                </a:solidFill>
                <a:latin typeface="Times New Roman"/>
                <a:cs typeface="Times New Roman"/>
              </a:rPr>
              <a:t>.  </a:t>
            </a:r>
          </a:p>
        </p:txBody>
      </p:sp>
    </p:spTree>
    <p:extLst>
      <p:ext uri="{BB962C8B-B14F-4D97-AF65-F5344CB8AC3E}">
        <p14:creationId xmlns:p14="http://schemas.microsoft.com/office/powerpoint/2010/main" val="39174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03200" y="5842337"/>
            <a:ext cx="8940800" cy="923330"/>
          </a:xfrm>
          <a:prstGeom prst="rect">
            <a:avLst/>
          </a:prstGeom>
          <a:noFill/>
          <a:ln>
            <a:noFill/>
          </a:ln>
        </p:spPr>
        <p:txBody>
          <a:bodyPr wrap="square" rtlCol="0">
            <a:spAutoFit/>
          </a:bodyPr>
          <a:lstStyle/>
          <a:p>
            <a:r>
              <a:rPr lang="en-US" dirty="0">
                <a:solidFill>
                  <a:srgbClr val="FF0000"/>
                </a:solidFill>
                <a:latin typeface="Apple Chancery"/>
                <a:cs typeface="Apple Chancery"/>
              </a:rPr>
              <a:t>HUGE OBSERVATION:  </a:t>
            </a:r>
            <a:r>
              <a:rPr lang="en-US" dirty="0">
                <a:solidFill>
                  <a:srgbClr val="000000"/>
                </a:solidFill>
                <a:latin typeface="Times New Roman"/>
                <a:cs typeface="Times New Roman"/>
              </a:rPr>
              <a:t>Notice there is no      shown on the </a:t>
            </a:r>
            <a:r>
              <a:rPr lang="en-US" dirty="0" err="1">
                <a:solidFill>
                  <a:srgbClr val="000000"/>
                </a:solidFill>
                <a:latin typeface="Times New Roman"/>
                <a:cs typeface="Times New Roman"/>
              </a:rPr>
              <a:t>f.b.d</a:t>
            </a:r>
            <a:r>
              <a:rPr lang="en-US" dirty="0">
                <a:solidFill>
                  <a:srgbClr val="000000"/>
                </a:solidFill>
                <a:latin typeface="Times New Roman"/>
                <a:cs typeface="Times New Roman"/>
              </a:rPr>
              <a:t>.  That’s because there is </a:t>
            </a:r>
            <a:r>
              <a:rPr lang="en-US" dirty="0">
                <a:solidFill>
                  <a:srgbClr val="0000FF"/>
                </a:solidFill>
                <a:latin typeface="Times New Roman"/>
                <a:cs typeface="Times New Roman"/>
              </a:rPr>
              <a:t>NO SUCH THING as a centripetal force</a:t>
            </a:r>
            <a:r>
              <a:rPr lang="en-US" dirty="0">
                <a:solidFill>
                  <a:srgbClr val="000000"/>
                </a:solidFill>
                <a:latin typeface="Times New Roman"/>
                <a:cs typeface="Times New Roman"/>
              </a:rPr>
              <a:t> proper.  The forces that are acting centripetally in this case are the combination of </a:t>
            </a:r>
            <a:r>
              <a:rPr lang="en-US" dirty="0">
                <a:solidFill>
                  <a:srgbClr val="000000"/>
                </a:solidFill>
                <a:latin typeface="Apple Chancery"/>
                <a:cs typeface="Apple Chancery"/>
              </a:rPr>
              <a:t>normal</a:t>
            </a:r>
            <a:r>
              <a:rPr lang="en-US" dirty="0">
                <a:solidFill>
                  <a:srgbClr val="000000"/>
                </a:solidFill>
                <a:latin typeface="Times New Roman"/>
                <a:cs typeface="Times New Roman"/>
              </a:rPr>
              <a:t> and </a:t>
            </a:r>
            <a:r>
              <a:rPr lang="en-US" dirty="0">
                <a:solidFill>
                  <a:srgbClr val="000000"/>
                </a:solidFill>
                <a:latin typeface="Apple Chancery"/>
                <a:cs typeface="Apple Chancery"/>
              </a:rPr>
              <a:t>gravity</a:t>
            </a:r>
            <a:r>
              <a:rPr lang="en-US" dirty="0">
                <a:solidFill>
                  <a:srgbClr val="000000"/>
                </a:solidFill>
                <a:latin typeface="Times New Roman"/>
                <a:cs typeface="Times New Roman"/>
              </a:rPr>
              <a:t>!!!</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17.)</a:t>
            </a:r>
          </a:p>
        </p:txBody>
      </p:sp>
      <p:sp>
        <p:nvSpPr>
          <p:cNvPr id="104" name="Arc 103"/>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27693" y="437439"/>
            <a:ext cx="5895307"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b.) Draw a </a:t>
            </a:r>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on the car at the top.</a:t>
            </a:r>
          </a:p>
        </p:txBody>
      </p:sp>
      <p:grpSp>
        <p:nvGrpSpPr>
          <p:cNvPr id="5" name="Group 4"/>
          <p:cNvGrpSpPr/>
          <p:nvPr/>
        </p:nvGrpSpPr>
        <p:grpSpPr>
          <a:xfrm>
            <a:off x="3314250" y="4347912"/>
            <a:ext cx="2173288" cy="1299878"/>
            <a:chOff x="3314250" y="4589212"/>
            <a:chExt cx="2173288" cy="1299878"/>
          </a:xfrm>
        </p:grpSpPr>
        <p:cxnSp>
          <p:nvCxnSpPr>
            <p:cNvPr id="6" name="Straight Arrow Connector 5"/>
            <p:cNvCxnSpPr/>
            <p:nvPr/>
          </p:nvCxnSpPr>
          <p:spPr>
            <a:xfrm flipV="1">
              <a:off x="4396925" y="4589212"/>
              <a:ext cx="0" cy="54264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104825" y="5017698"/>
              <a:ext cx="596900" cy="5207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rot="5400000" flipV="1">
              <a:off x="5031925" y="5267078"/>
              <a:ext cx="0" cy="54264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6200000" flipV="1">
              <a:off x="3736525" y="5267078"/>
              <a:ext cx="0" cy="54264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2473458477"/>
                </p:ext>
              </p:extLst>
            </p:nvPr>
          </p:nvGraphicFramePr>
          <p:xfrm>
            <a:off x="4493905" y="4589212"/>
            <a:ext cx="266700" cy="246063"/>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0" name=""/>
                        <p:cNvPicPr/>
                        <p:nvPr/>
                      </p:nvPicPr>
                      <p:blipFill>
                        <a:blip r:embed="rId3"/>
                        <a:stretch>
                          <a:fillRect/>
                        </a:stretch>
                      </p:blipFill>
                      <p:spPr>
                        <a:xfrm>
                          <a:off x="4493905" y="4589212"/>
                          <a:ext cx="266700" cy="246063"/>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34941120"/>
                </p:ext>
              </p:extLst>
            </p:nvPr>
          </p:nvGraphicFramePr>
          <p:xfrm>
            <a:off x="4433438" y="5622390"/>
            <a:ext cx="388937" cy="266700"/>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0" name=""/>
                        <p:cNvPicPr/>
                        <p:nvPr/>
                      </p:nvPicPr>
                      <p:blipFill>
                        <a:blip r:embed="rId5"/>
                        <a:stretch>
                          <a:fillRect/>
                        </a:stretch>
                      </p:blipFill>
                      <p:spPr>
                        <a:xfrm>
                          <a:off x="4433438" y="5622390"/>
                          <a:ext cx="388937" cy="2667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030372947"/>
                </p:ext>
              </p:extLst>
            </p:nvPr>
          </p:nvGraphicFramePr>
          <p:xfrm>
            <a:off x="4914450" y="5112802"/>
            <a:ext cx="573088" cy="368300"/>
          </p:xfrm>
          <a:graphic>
            <a:graphicData uri="http://schemas.openxmlformats.org/presentationml/2006/ole">
              <mc:AlternateContent xmlns:mc="http://schemas.openxmlformats.org/markup-compatibility/2006">
                <mc:Choice xmlns:v="urn:schemas-microsoft-com:vml" Requires="v">
                  <p:oleObj name="Equation" r:id="rId6" imgW="355600" imgH="228600" progId="Equation.DSMT4">
                    <p:embed/>
                  </p:oleObj>
                </mc:Choice>
                <mc:Fallback>
                  <p:oleObj name="Equation" r:id="rId6" imgW="355600" imgH="228600" progId="Equation.DSMT4">
                    <p:embed/>
                    <p:pic>
                      <p:nvPicPr>
                        <p:cNvPr id="0" name=""/>
                        <p:cNvPicPr/>
                        <p:nvPr/>
                      </p:nvPicPr>
                      <p:blipFill>
                        <a:blip r:embed="rId7"/>
                        <a:stretch>
                          <a:fillRect/>
                        </a:stretch>
                      </p:blipFill>
                      <p:spPr>
                        <a:xfrm>
                          <a:off x="4914450" y="5112802"/>
                          <a:ext cx="573088" cy="3683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869127220"/>
                </p:ext>
              </p:extLst>
            </p:nvPr>
          </p:nvGraphicFramePr>
          <p:xfrm>
            <a:off x="3314250" y="5133440"/>
            <a:ext cx="615950" cy="327025"/>
          </p:xfrm>
          <a:graphic>
            <a:graphicData uri="http://schemas.openxmlformats.org/presentationml/2006/ole">
              <mc:AlternateContent xmlns:mc="http://schemas.openxmlformats.org/markup-compatibility/2006">
                <mc:Choice xmlns:v="urn:schemas-microsoft-com:vml" Requires="v">
                  <p:oleObj name="Equation" r:id="rId8" imgW="381000" imgH="203200" progId="Equation.DSMT4">
                    <p:embed/>
                  </p:oleObj>
                </mc:Choice>
                <mc:Fallback>
                  <p:oleObj name="Equation" r:id="rId8" imgW="381000" imgH="203200" progId="Equation.DSMT4">
                    <p:embed/>
                    <p:pic>
                      <p:nvPicPr>
                        <p:cNvPr id="0" name=""/>
                        <p:cNvPicPr/>
                        <p:nvPr/>
                      </p:nvPicPr>
                      <p:blipFill>
                        <a:blip r:embed="rId9"/>
                        <a:stretch>
                          <a:fillRect/>
                        </a:stretch>
                      </p:blipFill>
                      <p:spPr>
                        <a:xfrm>
                          <a:off x="3314250" y="5133440"/>
                          <a:ext cx="615950" cy="327025"/>
                        </a:xfrm>
                        <a:prstGeom prst="rect">
                          <a:avLst/>
                        </a:prstGeom>
                      </p:spPr>
                    </p:pic>
                  </p:oleObj>
                </mc:Fallback>
              </mc:AlternateContent>
            </a:graphicData>
          </a:graphic>
        </p:graphicFrame>
        <p:cxnSp>
          <p:nvCxnSpPr>
            <p:cNvPr id="27" name="Straight Arrow Connector 26"/>
            <p:cNvCxnSpPr/>
            <p:nvPr/>
          </p:nvCxnSpPr>
          <p:spPr>
            <a:xfrm rot="10800000" flipV="1">
              <a:off x="4396925" y="5296953"/>
              <a:ext cx="0" cy="54264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43413" y="837549"/>
            <a:ext cx="5579587" cy="1323439"/>
          </a:xfrm>
          <a:prstGeom prst="rect">
            <a:avLst/>
          </a:prstGeom>
          <a:noFill/>
          <a:ln>
            <a:noFill/>
          </a:ln>
        </p:spPr>
        <p:txBody>
          <a:bodyPr wrap="square" rtlCol="0">
            <a:spAutoFit/>
          </a:bodyPr>
          <a:lstStyle/>
          <a:p>
            <a:r>
              <a:rPr lang="en-US" sz="2000" dirty="0">
                <a:solidFill>
                  <a:srgbClr val="000000"/>
                </a:solidFill>
                <a:latin typeface="Times New Roman"/>
                <a:cs typeface="Times New Roman"/>
              </a:rPr>
              <a:t>There are a </a:t>
            </a:r>
            <a:r>
              <a:rPr lang="en-US" sz="2000" dirty="0">
                <a:solidFill>
                  <a:srgbClr val="0000FF"/>
                </a:solidFill>
                <a:latin typeface="Times New Roman"/>
                <a:cs typeface="Times New Roman"/>
              </a:rPr>
              <a:t>bunch of questions </a:t>
            </a:r>
            <a:r>
              <a:rPr lang="en-US" sz="2000" dirty="0">
                <a:solidFill>
                  <a:srgbClr val="000000"/>
                </a:solidFill>
                <a:latin typeface="Times New Roman"/>
                <a:cs typeface="Times New Roman"/>
              </a:rPr>
              <a:t>to be answered when doing a </a:t>
            </a:r>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on a centripetal force problem, not the least of which is what </a:t>
            </a:r>
            <a:r>
              <a:rPr lang="en-US" sz="2000" dirty="0">
                <a:solidFill>
                  <a:srgbClr val="FF0000"/>
                </a:solidFill>
                <a:latin typeface="Times New Roman"/>
                <a:cs typeface="Times New Roman"/>
              </a:rPr>
              <a:t>perspective</a:t>
            </a:r>
            <a:r>
              <a:rPr lang="en-US" sz="2000" dirty="0">
                <a:solidFill>
                  <a:srgbClr val="000000"/>
                </a:solidFill>
                <a:latin typeface="Times New Roman"/>
                <a:cs typeface="Times New Roman"/>
              </a:rPr>
              <a:t> you are going to take and what forces you will include.  That is: </a:t>
            </a:r>
          </a:p>
        </p:txBody>
      </p:sp>
      <p:sp>
        <p:nvSpPr>
          <p:cNvPr id="34" name="TextBox 33"/>
          <p:cNvSpPr txBox="1"/>
          <p:nvPr/>
        </p:nvSpPr>
        <p:spPr>
          <a:xfrm>
            <a:off x="937798" y="2176550"/>
            <a:ext cx="8091902" cy="1015663"/>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a:t>
            </a:r>
            <a:r>
              <a:rPr lang="en-US" sz="2000" i="1" dirty="0">
                <a:solidFill>
                  <a:srgbClr val="0000FF"/>
                </a:solidFill>
                <a:latin typeface="Times New Roman"/>
                <a:cs typeface="Times New Roman"/>
              </a:rPr>
              <a:t>Rolling friction along the line of motion </a:t>
            </a:r>
            <a:r>
              <a:rPr lang="en-US" sz="2000" dirty="0">
                <a:solidFill>
                  <a:srgbClr val="000000"/>
                </a:solidFill>
                <a:latin typeface="Times New Roman"/>
                <a:cs typeface="Times New Roman"/>
              </a:rPr>
              <a:t>will be countered by </a:t>
            </a:r>
            <a:r>
              <a:rPr lang="en-US" sz="2000" i="1" dirty="0">
                <a:solidFill>
                  <a:srgbClr val="0000FF"/>
                </a:solidFill>
                <a:latin typeface="Times New Roman"/>
                <a:cs typeface="Times New Roman"/>
              </a:rPr>
              <a:t>the force provided to the wheels by the car’s engine</a:t>
            </a:r>
            <a:r>
              <a:rPr lang="en-US" sz="2000" dirty="0">
                <a:solidFill>
                  <a:srgbClr val="000000"/>
                </a:solidFill>
                <a:latin typeface="Times New Roman"/>
                <a:cs typeface="Times New Roman"/>
              </a:rPr>
              <a:t>.  Because the velocity is constant, these will add to zero and don’t </a:t>
            </a:r>
            <a:r>
              <a:rPr lang="en-US" sz="2000" i="1" dirty="0">
                <a:solidFill>
                  <a:srgbClr val="000000"/>
                </a:solidFill>
                <a:latin typeface="Times New Roman"/>
                <a:cs typeface="Times New Roman"/>
              </a:rPr>
              <a:t>have </a:t>
            </a:r>
            <a:r>
              <a:rPr lang="en-US" sz="2000" dirty="0">
                <a:solidFill>
                  <a:srgbClr val="000000"/>
                </a:solidFill>
                <a:latin typeface="Times New Roman"/>
                <a:cs typeface="Times New Roman"/>
              </a:rPr>
              <a:t>to be included (though I did).</a:t>
            </a:r>
          </a:p>
        </p:txBody>
      </p:sp>
      <p:sp>
        <p:nvSpPr>
          <p:cNvPr id="35" name="TextBox 34"/>
          <p:cNvSpPr txBox="1"/>
          <p:nvPr/>
        </p:nvSpPr>
        <p:spPr>
          <a:xfrm>
            <a:off x="937798" y="3241595"/>
            <a:ext cx="8091902" cy="1015663"/>
          </a:xfrm>
          <a:prstGeom prst="rect">
            <a:avLst/>
          </a:prstGeom>
          <a:noFill/>
          <a:ln>
            <a:noFill/>
          </a:ln>
        </p:spPr>
        <p:txBody>
          <a:bodyPr wrap="square" rtlCol="0">
            <a:spAutoFit/>
          </a:bodyPr>
          <a:lstStyle/>
          <a:p>
            <a:r>
              <a:rPr lang="en-US" sz="2000" dirty="0">
                <a:solidFill>
                  <a:srgbClr val="000000"/>
                </a:solidFill>
                <a:latin typeface="Times New Roman"/>
                <a:cs typeface="Times New Roman"/>
              </a:rPr>
              <a:t>b.) You need a </a:t>
            </a:r>
            <a:r>
              <a:rPr lang="en-US" sz="2000" dirty="0">
                <a:solidFill>
                  <a:srgbClr val="0000FF"/>
                </a:solidFill>
                <a:latin typeface="Times New Roman"/>
                <a:cs typeface="Times New Roman"/>
              </a:rPr>
              <a:t>perspective</a:t>
            </a:r>
            <a:r>
              <a:rPr lang="en-US" sz="2000" dirty="0">
                <a:solidFill>
                  <a:srgbClr val="000000"/>
                </a:solidFill>
                <a:latin typeface="Times New Roman"/>
                <a:cs typeface="Times New Roman"/>
              </a:rPr>
              <a:t> that will </a:t>
            </a:r>
            <a:r>
              <a:rPr lang="en-US" sz="2000" dirty="0">
                <a:solidFill>
                  <a:srgbClr val="0000FF"/>
                </a:solidFill>
                <a:latin typeface="Times New Roman"/>
                <a:cs typeface="Times New Roman"/>
              </a:rPr>
              <a:t>allow you to see all relevant forces</a:t>
            </a:r>
            <a:r>
              <a:rPr lang="en-US" sz="2000" dirty="0">
                <a:solidFill>
                  <a:srgbClr val="000000"/>
                </a:solidFill>
                <a:latin typeface="Times New Roman"/>
                <a:cs typeface="Times New Roman"/>
              </a:rPr>
              <a:t>.  In most vehicle-related centripetal force problems, looking at the vehicle front-on is the way to go, though in this case it is from the side.  With that:</a:t>
            </a:r>
          </a:p>
        </p:txBody>
      </p:sp>
      <p:graphicFrame>
        <p:nvGraphicFramePr>
          <p:cNvPr id="37" name="Object 36"/>
          <p:cNvGraphicFramePr>
            <a:graphicFrameLocks noChangeAspect="1"/>
          </p:cNvGraphicFramePr>
          <p:nvPr>
            <p:extLst>
              <p:ext uri="{D42A27DB-BD31-4B8C-83A1-F6EECF244321}">
                <p14:modId xmlns:p14="http://schemas.microsoft.com/office/powerpoint/2010/main" val="1049585382"/>
              </p:ext>
            </p:extLst>
          </p:nvPr>
        </p:nvGraphicFramePr>
        <p:xfrm>
          <a:off x="4661895" y="5890288"/>
          <a:ext cx="266700" cy="327025"/>
        </p:xfrm>
        <a:graphic>
          <a:graphicData uri="http://schemas.openxmlformats.org/presentationml/2006/ole">
            <mc:AlternateContent xmlns:mc="http://schemas.openxmlformats.org/markup-compatibility/2006">
              <mc:Choice xmlns:v="urn:schemas-microsoft-com:vml" Requires="v">
                <p:oleObj name="Equation" r:id="rId10" imgW="165100" imgH="203200" progId="Equation.DSMT4">
                  <p:embed/>
                </p:oleObj>
              </mc:Choice>
              <mc:Fallback>
                <p:oleObj name="Equation" r:id="rId10" imgW="165100" imgH="203200" progId="Equation.DSMT4">
                  <p:embed/>
                  <p:pic>
                    <p:nvPicPr>
                      <p:cNvPr id="0" name=""/>
                      <p:cNvPicPr/>
                      <p:nvPr/>
                    </p:nvPicPr>
                    <p:blipFill>
                      <a:blip r:embed="rId11"/>
                      <a:stretch>
                        <a:fillRect/>
                      </a:stretch>
                    </p:blipFill>
                    <p:spPr>
                      <a:xfrm>
                        <a:off x="4661895" y="5890288"/>
                        <a:ext cx="266700" cy="327025"/>
                      </a:xfrm>
                      <a:prstGeom prst="rect">
                        <a:avLst/>
                      </a:prstGeom>
                    </p:spPr>
                  </p:pic>
                </p:oleObj>
              </mc:Fallback>
            </mc:AlternateContent>
          </a:graphicData>
        </a:graphic>
      </p:graphicFrame>
      <p:grpSp>
        <p:nvGrpSpPr>
          <p:cNvPr id="38" name="Group 37"/>
          <p:cNvGrpSpPr/>
          <p:nvPr/>
        </p:nvGrpSpPr>
        <p:grpSpPr>
          <a:xfrm>
            <a:off x="7396480" y="856193"/>
            <a:ext cx="217454" cy="90169"/>
            <a:chOff x="7172006" y="1006475"/>
            <a:chExt cx="217454" cy="90169"/>
          </a:xfrm>
        </p:grpSpPr>
        <p:sp>
          <p:nvSpPr>
            <p:cNvPr id="39" name="Oval 38"/>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59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18.)</a:t>
            </a:r>
          </a:p>
        </p:txBody>
      </p:sp>
      <p:sp>
        <p:nvSpPr>
          <p:cNvPr id="38" name="TextBox 37"/>
          <p:cNvSpPr txBox="1"/>
          <p:nvPr/>
        </p:nvSpPr>
        <p:spPr>
          <a:xfrm>
            <a:off x="294213" y="405974"/>
            <a:ext cx="5674787"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c.) How large a normal force will the road provide to the car in this situation?</a:t>
            </a:r>
          </a:p>
        </p:txBody>
      </p:sp>
      <p:sp>
        <p:nvSpPr>
          <p:cNvPr id="40" name="TextBox 39"/>
          <p:cNvSpPr txBox="1"/>
          <p:nvPr/>
        </p:nvSpPr>
        <p:spPr>
          <a:xfrm>
            <a:off x="203199" y="1864667"/>
            <a:ext cx="1880092" cy="400110"/>
          </a:xfrm>
          <a:prstGeom prst="rect">
            <a:avLst/>
          </a:prstGeom>
          <a:noFill/>
        </p:spPr>
        <p:txBody>
          <a:bodyPr wrap="none" rtlCol="0">
            <a:spAutoFit/>
          </a:bodyPr>
          <a:lstStyle/>
          <a:p>
            <a:r>
              <a:rPr lang="en-US" sz="2000" dirty="0">
                <a:latin typeface="Times New Roman"/>
                <a:cs typeface="Times New Roman"/>
              </a:rPr>
              <a:t>By the numbers:</a:t>
            </a:r>
          </a:p>
        </p:txBody>
      </p:sp>
      <p:sp>
        <p:nvSpPr>
          <p:cNvPr id="41" name="TextBox 40"/>
          <p:cNvSpPr txBox="1"/>
          <p:nvPr/>
        </p:nvSpPr>
        <p:spPr>
          <a:xfrm>
            <a:off x="469900" y="2231598"/>
            <a:ext cx="8559800" cy="523220"/>
          </a:xfrm>
          <a:prstGeom prst="rect">
            <a:avLst/>
          </a:prstGeom>
          <a:noFill/>
        </p:spPr>
        <p:txBody>
          <a:bodyPr wrap="square" rtlCol="0">
            <a:spAutoFit/>
          </a:bodyPr>
          <a:lstStyle/>
          <a:p>
            <a:r>
              <a:rPr lang="en-US" sz="2800" dirty="0">
                <a:solidFill>
                  <a:srgbClr val="FF0000"/>
                </a:solidFill>
                <a:latin typeface="Apple Chancery"/>
                <a:cs typeface="Apple Chancery"/>
              </a:rPr>
              <a:t>Step 0: </a:t>
            </a:r>
            <a:r>
              <a:rPr lang="en-US" sz="2000" dirty="0" err="1">
                <a:solidFill>
                  <a:srgbClr val="0000FF"/>
                </a:solidFill>
                <a:latin typeface="Times New Roman"/>
                <a:cs typeface="Times New Roman"/>
              </a:rPr>
              <a:t>Lordy</a:t>
            </a:r>
            <a:r>
              <a:rPr lang="en-US" sz="2000" dirty="0">
                <a:solidFill>
                  <a:srgbClr val="0000FF"/>
                </a:solidFill>
                <a:latin typeface="Times New Roman"/>
                <a:cs typeface="Times New Roman"/>
              </a:rPr>
              <a:t>, </a:t>
            </a:r>
            <a:r>
              <a:rPr lang="en-US" sz="2000" dirty="0" err="1">
                <a:solidFill>
                  <a:srgbClr val="0000FF"/>
                </a:solidFill>
                <a:latin typeface="Times New Roman"/>
                <a:cs typeface="Times New Roman"/>
              </a:rPr>
              <a:t>lordy</a:t>
            </a:r>
            <a:r>
              <a:rPr lang="en-US" sz="2000" dirty="0">
                <a:solidFill>
                  <a:srgbClr val="0000FF"/>
                </a:solidFill>
                <a:latin typeface="Times New Roman"/>
                <a:cs typeface="Times New Roman"/>
              </a:rPr>
              <a:t>, “I couldn’t possibly figure this out.”</a:t>
            </a:r>
            <a:endParaRPr lang="en-US" sz="2400" dirty="0">
              <a:solidFill>
                <a:srgbClr val="0000FF"/>
              </a:solidFill>
              <a:latin typeface="Apple Chancery"/>
              <a:cs typeface="Apple Chancery"/>
            </a:endParaRPr>
          </a:p>
        </p:txBody>
      </p:sp>
      <p:sp>
        <p:nvSpPr>
          <p:cNvPr id="42" name="TextBox 41"/>
          <p:cNvSpPr txBox="1"/>
          <p:nvPr/>
        </p:nvSpPr>
        <p:spPr>
          <a:xfrm>
            <a:off x="469900" y="2754818"/>
            <a:ext cx="8559800" cy="523220"/>
          </a:xfrm>
          <a:prstGeom prst="rect">
            <a:avLst/>
          </a:prstGeom>
          <a:noFill/>
        </p:spPr>
        <p:txBody>
          <a:bodyPr wrap="square" rtlCol="0">
            <a:spAutoFit/>
          </a:bodyPr>
          <a:lstStyle/>
          <a:p>
            <a:r>
              <a:rPr lang="en-US" sz="2800" dirty="0">
                <a:solidFill>
                  <a:srgbClr val="FF0000"/>
                </a:solidFill>
                <a:latin typeface="Apple Chancery"/>
                <a:cs typeface="Apple Chancery"/>
              </a:rPr>
              <a:t>Step 1: </a:t>
            </a:r>
            <a:r>
              <a:rPr lang="en-US" sz="2000" dirty="0">
                <a:solidFill>
                  <a:srgbClr val="0000FF"/>
                </a:solidFill>
                <a:latin typeface="Times New Roman"/>
                <a:cs typeface="Times New Roman"/>
              </a:rPr>
              <a:t>Pick one body in the system and draw a </a:t>
            </a:r>
            <a:r>
              <a:rPr lang="en-US" sz="2000" dirty="0" err="1">
                <a:solidFill>
                  <a:srgbClr val="0000FF"/>
                </a:solidFill>
                <a:latin typeface="Times New Roman"/>
                <a:cs typeface="Times New Roman"/>
              </a:rPr>
              <a:t>f.b.d</a:t>
            </a:r>
            <a:r>
              <a:rPr lang="en-US" sz="2000" dirty="0">
                <a:solidFill>
                  <a:srgbClr val="0000FF"/>
                </a:solidFill>
                <a:latin typeface="Times New Roman"/>
                <a:cs typeface="Times New Roman"/>
              </a:rPr>
              <a:t>. for it (</a:t>
            </a:r>
            <a:r>
              <a:rPr lang="en-US" sz="2000" dirty="0" err="1">
                <a:solidFill>
                  <a:srgbClr val="0000FF"/>
                </a:solidFill>
                <a:latin typeface="Times New Roman"/>
                <a:cs typeface="Times New Roman"/>
              </a:rPr>
              <a:t>blurbing</a:t>
            </a:r>
            <a:r>
              <a:rPr lang="en-US" sz="2000" dirty="0">
                <a:solidFill>
                  <a:srgbClr val="0000FF"/>
                </a:solidFill>
                <a:latin typeface="Times New Roman"/>
                <a:cs typeface="Times New Roman"/>
              </a:rPr>
              <a:t> well!).</a:t>
            </a:r>
            <a:endParaRPr lang="en-US" sz="2400" dirty="0">
              <a:solidFill>
                <a:srgbClr val="0000FF"/>
              </a:solidFill>
              <a:latin typeface="Apple Chancery"/>
              <a:cs typeface="Apple Chancery"/>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1050047204"/>
              </p:ext>
            </p:extLst>
          </p:nvPr>
        </p:nvGraphicFramePr>
        <p:xfrm>
          <a:off x="1592263" y="3392488"/>
          <a:ext cx="2293937" cy="858837"/>
        </p:xfrm>
        <a:graphic>
          <a:graphicData uri="http://schemas.openxmlformats.org/presentationml/2006/ole">
            <mc:AlternateContent xmlns:mc="http://schemas.openxmlformats.org/markup-compatibility/2006">
              <mc:Choice xmlns:v="urn:schemas-microsoft-com:vml" Requires="v">
                <p:oleObj name="Equation" r:id="rId2" imgW="1371600" imgH="508000" progId="Equation.DSMT4">
                  <p:embed/>
                </p:oleObj>
              </mc:Choice>
              <mc:Fallback>
                <p:oleObj name="Equation" r:id="rId2" imgW="1371600" imgH="508000" progId="Equation.DSMT4">
                  <p:embed/>
                  <p:pic>
                    <p:nvPicPr>
                      <p:cNvPr id="0" name=""/>
                      <p:cNvPicPr/>
                      <p:nvPr/>
                    </p:nvPicPr>
                    <p:blipFill>
                      <a:blip r:embed="rId3"/>
                      <a:stretch>
                        <a:fillRect/>
                      </a:stretch>
                    </p:blipFill>
                    <p:spPr>
                      <a:xfrm>
                        <a:off x="1592263" y="3392488"/>
                        <a:ext cx="2293937" cy="858837"/>
                      </a:xfrm>
                      <a:prstGeom prst="rect">
                        <a:avLst/>
                      </a:prstGeom>
                    </p:spPr>
                  </p:pic>
                </p:oleObj>
              </mc:Fallback>
            </mc:AlternateContent>
          </a:graphicData>
        </a:graphic>
      </p:graphicFrame>
      <p:sp>
        <p:nvSpPr>
          <p:cNvPr id="44" name="Rectangle 43"/>
          <p:cNvSpPr/>
          <p:nvPr/>
        </p:nvSpPr>
        <p:spPr>
          <a:xfrm>
            <a:off x="3949700" y="4673599"/>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a:off x="4216400" y="5067299"/>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4216400" y="4215605"/>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97942948"/>
              </p:ext>
            </p:extLst>
          </p:nvPr>
        </p:nvGraphicFramePr>
        <p:xfrm>
          <a:off x="4344988" y="4192587"/>
          <a:ext cx="274637" cy="257175"/>
        </p:xfrm>
        <a:graphic>
          <a:graphicData uri="http://schemas.openxmlformats.org/presentationml/2006/ole">
            <mc:AlternateContent xmlns:mc="http://schemas.openxmlformats.org/markup-compatibility/2006">
              <mc:Choice xmlns:v="urn:schemas-microsoft-com:vml" Requires="v">
                <p:oleObj name="Equation" r:id="rId4" imgW="165100" imgH="152400" progId="Equation.DSMT4">
                  <p:embed/>
                </p:oleObj>
              </mc:Choice>
              <mc:Fallback>
                <p:oleObj name="Equation" r:id="rId4" imgW="165100" imgH="152400" progId="Equation.DSMT4">
                  <p:embed/>
                  <p:pic>
                    <p:nvPicPr>
                      <p:cNvPr id="0" name=""/>
                      <p:cNvPicPr/>
                      <p:nvPr/>
                    </p:nvPicPr>
                    <p:blipFill>
                      <a:blip r:embed="rId5"/>
                      <a:stretch>
                        <a:fillRect/>
                      </a:stretch>
                    </p:blipFill>
                    <p:spPr>
                      <a:xfrm>
                        <a:off x="4344988" y="4192587"/>
                        <a:ext cx="274637" cy="257175"/>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3488987325"/>
              </p:ext>
            </p:extLst>
          </p:nvPr>
        </p:nvGraphicFramePr>
        <p:xfrm>
          <a:off x="4370388" y="5392737"/>
          <a:ext cx="403225" cy="277812"/>
        </p:xfrm>
        <a:graphic>
          <a:graphicData uri="http://schemas.openxmlformats.org/presentationml/2006/ole">
            <mc:AlternateContent xmlns:mc="http://schemas.openxmlformats.org/markup-compatibility/2006">
              <mc:Choice xmlns:v="urn:schemas-microsoft-com:vml" Requires="v">
                <p:oleObj name="Equation" r:id="rId6" imgW="241300" imgH="165100" progId="Equation.DSMT4">
                  <p:embed/>
                </p:oleObj>
              </mc:Choice>
              <mc:Fallback>
                <p:oleObj name="Equation" r:id="rId6" imgW="241300" imgH="165100" progId="Equation.DSMT4">
                  <p:embed/>
                  <p:pic>
                    <p:nvPicPr>
                      <p:cNvPr id="0" name=""/>
                      <p:cNvPicPr/>
                      <p:nvPr/>
                    </p:nvPicPr>
                    <p:blipFill>
                      <a:blip r:embed="rId7"/>
                      <a:stretch>
                        <a:fillRect/>
                      </a:stretch>
                    </p:blipFill>
                    <p:spPr>
                      <a:xfrm>
                        <a:off x="4370388" y="5392737"/>
                        <a:ext cx="403225" cy="277812"/>
                      </a:xfrm>
                      <a:prstGeom prst="rect">
                        <a:avLst/>
                      </a:prstGeom>
                    </p:spPr>
                  </p:pic>
                </p:oleObj>
              </mc:Fallback>
            </mc:AlternateContent>
          </a:graphicData>
        </a:graphic>
      </p:graphicFrame>
      <p:sp>
        <p:nvSpPr>
          <p:cNvPr id="63" name="TextBox 62"/>
          <p:cNvSpPr txBox="1"/>
          <p:nvPr/>
        </p:nvSpPr>
        <p:spPr>
          <a:xfrm>
            <a:off x="853504" y="1150157"/>
            <a:ext cx="5674787"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This is a N.S.L. problem:</a:t>
            </a:r>
          </a:p>
        </p:txBody>
      </p:sp>
      <p:sp>
        <p:nvSpPr>
          <p:cNvPr id="64" name="Arc 63"/>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6" name="Group 65"/>
          <p:cNvGrpSpPr/>
          <p:nvPr/>
        </p:nvGrpSpPr>
        <p:grpSpPr>
          <a:xfrm>
            <a:off x="7396480" y="856193"/>
            <a:ext cx="217454" cy="90169"/>
            <a:chOff x="7172006" y="1006475"/>
            <a:chExt cx="217454" cy="90169"/>
          </a:xfrm>
        </p:grpSpPr>
        <p:sp>
          <p:nvSpPr>
            <p:cNvPr id="67" name="Oval 66"/>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02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4" grpId="0" animBg="1"/>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58761" y="319160"/>
            <a:ext cx="5672139" cy="830997"/>
          </a:xfrm>
          <a:prstGeom prst="rect">
            <a:avLst/>
          </a:prstGeom>
          <a:noFill/>
        </p:spPr>
        <p:txBody>
          <a:bodyPr wrap="square" rtlCol="0">
            <a:spAutoFit/>
          </a:bodyPr>
          <a:lstStyle/>
          <a:p>
            <a:r>
              <a:rPr lang="en-US" sz="2800" dirty="0">
                <a:solidFill>
                  <a:srgbClr val="FF0000"/>
                </a:solidFill>
                <a:latin typeface="Apple Chancery"/>
                <a:cs typeface="Apple Chancery"/>
              </a:rPr>
              <a:t>Step 2: </a:t>
            </a:r>
            <a:r>
              <a:rPr lang="en-US" sz="2000" dirty="0">
                <a:solidFill>
                  <a:srgbClr val="0000FF"/>
                </a:solidFill>
                <a:latin typeface="Times New Roman"/>
                <a:cs typeface="Times New Roman"/>
              </a:rPr>
              <a:t>Identify the line of the body’s acceleration and put a coordinate axis along that line. </a:t>
            </a:r>
            <a:endParaRPr lang="en-US" sz="24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19.)</a:t>
            </a:r>
          </a:p>
        </p:txBody>
      </p:sp>
      <p:sp>
        <p:nvSpPr>
          <p:cNvPr id="52" name="Rectangle 51"/>
          <p:cNvSpPr/>
          <p:nvPr/>
        </p:nvSpPr>
        <p:spPr>
          <a:xfrm>
            <a:off x="6487319" y="5211623"/>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a:off x="6754019" y="5605323"/>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6754019" y="4753629"/>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55"/>
          <p:cNvGraphicFramePr>
            <a:graphicFrameLocks noChangeAspect="1"/>
          </p:cNvGraphicFramePr>
          <p:nvPr>
            <p:extLst>
              <p:ext uri="{D42A27DB-BD31-4B8C-83A1-F6EECF244321}">
                <p14:modId xmlns:p14="http://schemas.microsoft.com/office/powerpoint/2010/main" val="3992877065"/>
              </p:ext>
            </p:extLst>
          </p:nvPr>
        </p:nvGraphicFramePr>
        <p:xfrm>
          <a:off x="6882607" y="4732337"/>
          <a:ext cx="276225" cy="255588"/>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0" name=""/>
                      <p:cNvPicPr/>
                      <p:nvPr/>
                    </p:nvPicPr>
                    <p:blipFill>
                      <a:blip r:embed="rId3"/>
                      <a:stretch>
                        <a:fillRect/>
                      </a:stretch>
                    </p:blipFill>
                    <p:spPr>
                      <a:xfrm>
                        <a:off x="6882607" y="4732337"/>
                        <a:ext cx="276225" cy="255588"/>
                      </a:xfrm>
                      <a:prstGeom prst="rect">
                        <a:avLst/>
                      </a:prstGeom>
                    </p:spPr>
                  </p:pic>
                </p:oleObj>
              </mc:Fallback>
            </mc:AlternateContent>
          </a:graphicData>
        </a:graphic>
      </p:graphicFrame>
      <p:cxnSp>
        <p:nvCxnSpPr>
          <p:cNvPr id="58" name="Straight Connector 57"/>
          <p:cNvCxnSpPr/>
          <p:nvPr/>
        </p:nvCxnSpPr>
        <p:spPr>
          <a:xfrm>
            <a:off x="5979319" y="5452923"/>
            <a:ext cx="153193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728619" y="4441825"/>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3841059462"/>
              </p:ext>
            </p:extLst>
          </p:nvPr>
        </p:nvGraphicFramePr>
        <p:xfrm>
          <a:off x="6552407" y="4348162"/>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6552407" y="4348162"/>
                        <a:ext cx="139700" cy="15716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1165769627"/>
              </p:ext>
            </p:extLst>
          </p:nvPr>
        </p:nvGraphicFramePr>
        <p:xfrm>
          <a:off x="7284245" y="5524361"/>
          <a:ext cx="155575" cy="155575"/>
        </p:xfrm>
        <a:graphic>
          <a:graphicData uri="http://schemas.openxmlformats.org/presentationml/2006/ole">
            <mc:AlternateContent xmlns:mc="http://schemas.openxmlformats.org/markup-compatibility/2006">
              <mc:Choice xmlns:v="urn:schemas-microsoft-com:vml" Requires="v">
                <p:oleObj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7284245" y="5524361"/>
                        <a:ext cx="155575" cy="155575"/>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1183442977"/>
              </p:ext>
            </p:extLst>
          </p:nvPr>
        </p:nvGraphicFramePr>
        <p:xfrm>
          <a:off x="6874669" y="5944910"/>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6874669" y="5944910"/>
                        <a:ext cx="403225" cy="277812"/>
                      </a:xfrm>
                      <a:prstGeom prst="rect">
                        <a:avLst/>
                      </a:prstGeom>
                    </p:spPr>
                  </p:pic>
                </p:oleObj>
              </mc:Fallback>
            </mc:AlternateContent>
          </a:graphicData>
        </a:graphic>
      </p:graphicFrame>
      <p:sp>
        <p:nvSpPr>
          <p:cNvPr id="35" name="TextBox 34"/>
          <p:cNvSpPr txBox="1"/>
          <p:nvPr/>
        </p:nvSpPr>
        <p:spPr>
          <a:xfrm>
            <a:off x="538162" y="4019728"/>
            <a:ext cx="4935538" cy="1446550"/>
          </a:xfrm>
          <a:prstGeom prst="rect">
            <a:avLst/>
          </a:prstGeom>
          <a:noFill/>
        </p:spPr>
        <p:txBody>
          <a:bodyPr wrap="square" rtlCol="0">
            <a:spAutoFit/>
          </a:bodyPr>
          <a:lstStyle/>
          <a:p>
            <a:r>
              <a:rPr lang="en-US" sz="2400" dirty="0">
                <a:solidFill>
                  <a:srgbClr val="0000FF"/>
                </a:solidFill>
                <a:latin typeface="Apple Chancery"/>
                <a:cs typeface="Apple Chancery"/>
              </a:rPr>
              <a:t>In this case</a:t>
            </a:r>
            <a:r>
              <a:rPr lang="en-US" sz="2800" dirty="0">
                <a:solidFill>
                  <a:srgbClr val="0000FF"/>
                </a:solidFill>
                <a:latin typeface="Apple Chancery"/>
                <a:cs typeface="Apple Chancery"/>
              </a:rPr>
              <a:t>, </a:t>
            </a:r>
            <a:r>
              <a:rPr lang="en-US" sz="2000" dirty="0">
                <a:latin typeface="Times New Roman"/>
                <a:cs typeface="Times New Roman"/>
              </a:rPr>
              <a:t>the </a:t>
            </a:r>
            <a:r>
              <a:rPr lang="en-US" sz="2000" i="1" dirty="0">
                <a:solidFill>
                  <a:srgbClr val="FF0000"/>
                </a:solidFill>
                <a:latin typeface="Times New Roman"/>
                <a:cs typeface="Times New Roman"/>
              </a:rPr>
              <a:t>center of the arc </a:t>
            </a:r>
            <a:r>
              <a:rPr lang="en-US" sz="2000" dirty="0">
                <a:latin typeface="Times New Roman"/>
                <a:cs typeface="Times New Roman"/>
              </a:rPr>
              <a:t>when the car is at the top of the hill </a:t>
            </a:r>
            <a:r>
              <a:rPr lang="en-US" sz="2000" dirty="0">
                <a:solidFill>
                  <a:srgbClr val="FF0000"/>
                </a:solidFill>
                <a:latin typeface="Times New Roman"/>
                <a:cs typeface="Times New Roman"/>
              </a:rPr>
              <a:t>is</a:t>
            </a:r>
            <a:r>
              <a:rPr lang="en-US" sz="2000" dirty="0">
                <a:latin typeface="Times New Roman"/>
                <a:cs typeface="Times New Roman"/>
              </a:rPr>
              <a:t> </a:t>
            </a:r>
            <a:r>
              <a:rPr lang="en-US" sz="2000" i="1" dirty="0">
                <a:solidFill>
                  <a:srgbClr val="FF0000"/>
                </a:solidFill>
                <a:latin typeface="Times New Roman"/>
                <a:cs typeface="Times New Roman"/>
              </a:rPr>
              <a:t>toward the bottom of the page</a:t>
            </a:r>
            <a:r>
              <a:rPr lang="en-US" sz="2000" dirty="0">
                <a:latin typeface="Times New Roman"/>
                <a:cs typeface="Times New Roman"/>
              </a:rPr>
              <a:t>, so we will put one axis along that line.</a:t>
            </a:r>
            <a:endParaRPr lang="en-US" sz="2400" dirty="0">
              <a:solidFill>
                <a:srgbClr val="0000FF"/>
              </a:solidFill>
              <a:latin typeface="Apple Chancery"/>
              <a:cs typeface="Apple Chancery"/>
            </a:endParaRPr>
          </a:p>
        </p:txBody>
      </p:sp>
      <p:sp>
        <p:nvSpPr>
          <p:cNvPr id="39" name="Arc 38"/>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0" name="Group 49"/>
          <p:cNvGrpSpPr/>
          <p:nvPr/>
        </p:nvGrpSpPr>
        <p:grpSpPr>
          <a:xfrm>
            <a:off x="7396480" y="856193"/>
            <a:ext cx="217454" cy="90169"/>
            <a:chOff x="7172006" y="1006475"/>
            <a:chExt cx="217454" cy="90169"/>
          </a:xfrm>
        </p:grpSpPr>
        <p:sp>
          <p:nvSpPr>
            <p:cNvPr id="64" name="Oval 63"/>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reeform 65"/>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1043781" y="1823953"/>
            <a:ext cx="5303838" cy="2246769"/>
          </a:xfrm>
          <a:prstGeom prst="rect">
            <a:avLst/>
          </a:prstGeom>
          <a:noFill/>
        </p:spPr>
        <p:txBody>
          <a:bodyPr wrap="square" rtlCol="0">
            <a:spAutoFit/>
          </a:bodyPr>
          <a:lstStyle/>
          <a:p>
            <a:r>
              <a:rPr lang="en-US" sz="2000" dirty="0">
                <a:latin typeface="Times New Roman"/>
                <a:cs typeface="Times New Roman"/>
              </a:rPr>
              <a:t>You HAVE to </a:t>
            </a:r>
            <a:r>
              <a:rPr lang="en-US" sz="2000" dirty="0">
                <a:solidFill>
                  <a:srgbClr val="0000FF"/>
                </a:solidFill>
                <a:latin typeface="Times New Roman"/>
                <a:cs typeface="Times New Roman"/>
              </a:rPr>
              <a:t>identify the </a:t>
            </a:r>
            <a:r>
              <a:rPr lang="en-US" sz="2000" i="1" dirty="0">
                <a:solidFill>
                  <a:srgbClr val="FF0000"/>
                </a:solidFill>
                <a:latin typeface="Times New Roman"/>
                <a:cs typeface="Times New Roman"/>
              </a:rPr>
              <a:t>CENTER OF THE ARC upon which the body is traveling</a:t>
            </a:r>
            <a:r>
              <a:rPr lang="en-US" sz="2000" dirty="0">
                <a:solidFill>
                  <a:srgbClr val="000000"/>
                </a:solidFill>
                <a:latin typeface="Times New Roman"/>
                <a:cs typeface="Times New Roman"/>
              </a:rPr>
              <a:t>.  Once determined, </a:t>
            </a:r>
            <a:r>
              <a:rPr lang="en-US" sz="2000" dirty="0">
                <a:solidFill>
                  <a:srgbClr val="0000FF"/>
                </a:solidFill>
                <a:latin typeface="Times New Roman"/>
                <a:cs typeface="Times New Roman"/>
              </a:rPr>
              <a:t>put an axis </a:t>
            </a:r>
            <a:r>
              <a:rPr lang="en-US" sz="2000" i="1" dirty="0">
                <a:solidFill>
                  <a:srgbClr val="FF0000"/>
                </a:solidFill>
                <a:latin typeface="Times New Roman"/>
                <a:cs typeface="Times New Roman"/>
              </a:rPr>
              <a:t>FROM THE BODY through that center</a:t>
            </a:r>
            <a:r>
              <a:rPr lang="en-US" sz="2000" dirty="0">
                <a:solidFill>
                  <a:srgbClr val="0000FF"/>
                </a:solidFill>
                <a:latin typeface="Times New Roman"/>
                <a:cs typeface="Times New Roman"/>
              </a:rPr>
              <a:t>—</a:t>
            </a:r>
            <a:r>
              <a:rPr lang="en-US" sz="2000" i="1" dirty="0">
                <a:solidFill>
                  <a:srgbClr val="0000FF"/>
                </a:solidFill>
                <a:latin typeface="Times New Roman"/>
                <a:cs typeface="Times New Roman"/>
              </a:rPr>
              <a:t>that’s the center seeking direction</a:t>
            </a:r>
            <a:r>
              <a:rPr lang="en-US" sz="2000" dirty="0">
                <a:solidFill>
                  <a:srgbClr val="0000FF"/>
                </a:solidFill>
                <a:latin typeface="Times New Roman"/>
                <a:cs typeface="Times New Roman"/>
              </a:rPr>
              <a:t>.  </a:t>
            </a:r>
            <a:r>
              <a:rPr lang="en-US" sz="2000" dirty="0">
                <a:latin typeface="Times New Roman"/>
                <a:cs typeface="Times New Roman"/>
              </a:rPr>
              <a:t>If you mess this up, NOTHING YOU WILL DO FROM THERE ON WILL BE RIGHT!!!!!!!!!</a:t>
            </a:r>
            <a:endParaRPr lang="en-US" sz="2400" dirty="0">
              <a:solidFill>
                <a:srgbClr val="0000FF"/>
              </a:solidFill>
              <a:latin typeface="Apple Chancery"/>
              <a:cs typeface="Apple Chancery"/>
            </a:endParaRPr>
          </a:p>
        </p:txBody>
      </p:sp>
      <p:sp>
        <p:nvSpPr>
          <p:cNvPr id="23" name="TextBox 22"/>
          <p:cNvSpPr txBox="1"/>
          <p:nvPr/>
        </p:nvSpPr>
        <p:spPr>
          <a:xfrm>
            <a:off x="627062" y="1121680"/>
            <a:ext cx="5303838" cy="707886"/>
          </a:xfrm>
          <a:prstGeom prst="rect">
            <a:avLst/>
          </a:prstGeom>
          <a:noFill/>
        </p:spPr>
        <p:txBody>
          <a:bodyPr wrap="square" rtlCol="0">
            <a:spAutoFit/>
          </a:bodyPr>
          <a:lstStyle/>
          <a:p>
            <a:r>
              <a:rPr lang="en-US" sz="2000" dirty="0">
                <a:solidFill>
                  <a:srgbClr val="FF0000"/>
                </a:solidFill>
                <a:latin typeface="Times New Roman"/>
                <a:cs typeface="Times New Roman"/>
              </a:rPr>
              <a:t>This is really important </a:t>
            </a:r>
            <a:r>
              <a:rPr lang="en-US" sz="2000" dirty="0">
                <a:solidFill>
                  <a:srgbClr val="0000FF"/>
                </a:solidFill>
                <a:latin typeface="Times New Roman"/>
                <a:cs typeface="Times New Roman"/>
              </a:rPr>
              <a:t>in centripetal force problems.  How do you do this?</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10123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35"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 y="3459480"/>
            <a:ext cx="4190524" cy="3138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1064260"/>
            <a:ext cx="4457700" cy="3338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97158" y="383550"/>
            <a:ext cx="4375306" cy="2492990"/>
          </a:xfrm>
          <a:prstGeom prst="rect">
            <a:avLst/>
          </a:prstGeom>
          <a:noFill/>
        </p:spPr>
        <p:txBody>
          <a:bodyPr wrap="square" rtlCol="0">
            <a:spAutoFit/>
          </a:bodyPr>
          <a:lstStyle/>
          <a:p>
            <a:r>
              <a:rPr lang="en-US" sz="3600" dirty="0">
                <a:solidFill>
                  <a:srgbClr val="FF0000"/>
                </a:solidFill>
                <a:latin typeface="Apple Chancery"/>
                <a:cs typeface="Apple Chancery"/>
              </a:rPr>
              <a:t>W</a:t>
            </a:r>
            <a:r>
              <a:rPr lang="en-US" sz="2800" dirty="0">
                <a:solidFill>
                  <a:srgbClr val="FF0000"/>
                </a:solidFill>
                <a:latin typeface="Apple Chancery"/>
                <a:cs typeface="Apple Chancery"/>
              </a:rPr>
              <a:t>hen I was a kid,</a:t>
            </a:r>
            <a:r>
              <a:rPr lang="en-US" sz="2800" dirty="0">
                <a:solidFill>
                  <a:srgbClr val="000000"/>
                </a:solidFill>
                <a:latin typeface="Times New Roman"/>
                <a:cs typeface="Times New Roman"/>
              </a:rPr>
              <a:t> </a:t>
            </a:r>
            <a:r>
              <a:rPr lang="en-US" sz="2000" dirty="0">
                <a:solidFill>
                  <a:srgbClr val="000000"/>
                </a:solidFill>
                <a:latin typeface="Times New Roman"/>
                <a:cs typeface="Times New Roman"/>
              </a:rPr>
              <a:t>the cool car to have, aside from a Corvette, was a 55 Chevy.  They were light, they were fast, they had bench seats, and I couldn’t afford one.</a:t>
            </a:r>
          </a:p>
          <a:p>
            <a:endParaRPr lang="en-US" sz="2000" dirty="0">
              <a:solidFill>
                <a:srgbClr val="000000"/>
              </a:solidFill>
              <a:latin typeface="Times New Roman"/>
              <a:cs typeface="Times New Roman"/>
            </a:endParaRPr>
          </a:p>
          <a:p>
            <a:r>
              <a:rPr lang="en-US" sz="2000" dirty="0">
                <a:solidFill>
                  <a:srgbClr val="FF0000"/>
                </a:solidFill>
                <a:latin typeface="Apple Chancery"/>
                <a:cs typeface="Apple Chancery"/>
              </a:rPr>
              <a:t>So I tried to get</a:t>
            </a:r>
            <a:endParaRPr lang="en-US" dirty="0">
              <a:solidFill>
                <a:srgbClr val="FF0000"/>
              </a:solidFill>
              <a:latin typeface="Apple Chancery"/>
              <a:cs typeface="Apple Chancery"/>
            </a:endParaRPr>
          </a:p>
        </p:txBody>
      </p:sp>
      <p:sp>
        <p:nvSpPr>
          <p:cNvPr id="7" name="Rectangle 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Tree>
    <p:extLst>
      <p:ext uri="{BB962C8B-B14F-4D97-AF65-F5344CB8AC3E}">
        <p14:creationId xmlns:p14="http://schemas.microsoft.com/office/powerpoint/2010/main" val="2910644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20.)</a:t>
            </a:r>
          </a:p>
        </p:txBody>
      </p:sp>
      <p:sp>
        <p:nvSpPr>
          <p:cNvPr id="52" name="Rectangle 51"/>
          <p:cNvSpPr/>
          <p:nvPr/>
        </p:nvSpPr>
        <p:spPr>
          <a:xfrm>
            <a:off x="7430089" y="3595030"/>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a:off x="7696789" y="3988730"/>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7696789" y="3137036"/>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55"/>
          <p:cNvGraphicFramePr>
            <a:graphicFrameLocks noChangeAspect="1"/>
          </p:cNvGraphicFramePr>
          <p:nvPr>
            <p:extLst>
              <p:ext uri="{D42A27DB-BD31-4B8C-83A1-F6EECF244321}">
                <p14:modId xmlns:p14="http://schemas.microsoft.com/office/powerpoint/2010/main" val="2176353331"/>
              </p:ext>
            </p:extLst>
          </p:nvPr>
        </p:nvGraphicFramePr>
        <p:xfrm>
          <a:off x="7825377" y="3115744"/>
          <a:ext cx="276225" cy="255588"/>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0" name=""/>
                      <p:cNvPicPr/>
                      <p:nvPr/>
                    </p:nvPicPr>
                    <p:blipFill>
                      <a:blip r:embed="rId3"/>
                      <a:stretch>
                        <a:fillRect/>
                      </a:stretch>
                    </p:blipFill>
                    <p:spPr>
                      <a:xfrm>
                        <a:off x="7825377" y="3115744"/>
                        <a:ext cx="276225" cy="255588"/>
                      </a:xfrm>
                      <a:prstGeom prst="rect">
                        <a:avLst/>
                      </a:prstGeom>
                    </p:spPr>
                  </p:pic>
                </p:oleObj>
              </mc:Fallback>
            </mc:AlternateContent>
          </a:graphicData>
        </a:graphic>
      </p:graphicFrame>
      <p:cxnSp>
        <p:nvCxnSpPr>
          <p:cNvPr id="58" name="Straight Connector 57"/>
          <p:cNvCxnSpPr/>
          <p:nvPr/>
        </p:nvCxnSpPr>
        <p:spPr>
          <a:xfrm>
            <a:off x="6922089" y="3836330"/>
            <a:ext cx="153193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671389" y="2825232"/>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1151734546"/>
              </p:ext>
            </p:extLst>
          </p:nvPr>
        </p:nvGraphicFramePr>
        <p:xfrm>
          <a:off x="7495177" y="2731569"/>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7495177" y="2731569"/>
                        <a:ext cx="139700" cy="15716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4275891859"/>
              </p:ext>
            </p:extLst>
          </p:nvPr>
        </p:nvGraphicFramePr>
        <p:xfrm>
          <a:off x="8227015" y="3907768"/>
          <a:ext cx="155575" cy="155575"/>
        </p:xfrm>
        <a:graphic>
          <a:graphicData uri="http://schemas.openxmlformats.org/presentationml/2006/ole">
            <mc:AlternateContent xmlns:mc="http://schemas.openxmlformats.org/markup-compatibility/2006">
              <mc:Choice xmlns:v="urn:schemas-microsoft-com:vml" Requires="v">
                <p:oleObj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8227015" y="3907768"/>
                        <a:ext cx="155575" cy="155575"/>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2888133522"/>
              </p:ext>
            </p:extLst>
          </p:nvPr>
        </p:nvGraphicFramePr>
        <p:xfrm>
          <a:off x="7817439" y="4328317"/>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7817439" y="4328317"/>
                        <a:ext cx="403225" cy="277812"/>
                      </a:xfrm>
                      <a:prstGeom prst="rect">
                        <a:avLst/>
                      </a:prstGeom>
                    </p:spPr>
                  </p:pic>
                </p:oleObj>
              </mc:Fallback>
            </mc:AlternateContent>
          </a:graphicData>
        </a:graphic>
      </p:graphicFrame>
      <p:sp>
        <p:nvSpPr>
          <p:cNvPr id="23" name="TextBox 22"/>
          <p:cNvSpPr txBox="1"/>
          <p:nvPr/>
        </p:nvSpPr>
        <p:spPr>
          <a:xfrm>
            <a:off x="279891" y="179913"/>
            <a:ext cx="5866909" cy="830997"/>
          </a:xfrm>
          <a:prstGeom prst="rect">
            <a:avLst/>
          </a:prstGeom>
          <a:noFill/>
        </p:spPr>
        <p:txBody>
          <a:bodyPr wrap="square" rtlCol="0">
            <a:spAutoFit/>
          </a:bodyPr>
          <a:lstStyle/>
          <a:p>
            <a:r>
              <a:rPr lang="en-US" sz="2800" dirty="0">
                <a:solidFill>
                  <a:srgbClr val="FF0000"/>
                </a:solidFill>
                <a:latin typeface="Apple Chancery"/>
                <a:cs typeface="Apple Chancery"/>
              </a:rPr>
              <a:t>Step 3: </a:t>
            </a:r>
            <a:r>
              <a:rPr lang="en-US" sz="2000" dirty="0">
                <a:solidFill>
                  <a:srgbClr val="0000FF"/>
                </a:solidFill>
                <a:latin typeface="Times New Roman"/>
                <a:cs typeface="Times New Roman"/>
              </a:rPr>
              <a:t>If there are any off-axis forces, break them into components along your two coordinate axes.  </a:t>
            </a:r>
          </a:p>
        </p:txBody>
      </p:sp>
      <p:sp>
        <p:nvSpPr>
          <p:cNvPr id="24" name="TextBox 23"/>
          <p:cNvSpPr txBox="1"/>
          <p:nvPr/>
        </p:nvSpPr>
        <p:spPr>
          <a:xfrm>
            <a:off x="279891" y="1296263"/>
            <a:ext cx="5866909" cy="1446550"/>
          </a:xfrm>
          <a:prstGeom prst="rect">
            <a:avLst/>
          </a:prstGeom>
          <a:noFill/>
        </p:spPr>
        <p:txBody>
          <a:bodyPr wrap="square" rtlCol="0">
            <a:spAutoFit/>
          </a:bodyPr>
          <a:lstStyle/>
          <a:p>
            <a:r>
              <a:rPr lang="en-US" sz="2800" dirty="0">
                <a:solidFill>
                  <a:srgbClr val="FF0000"/>
                </a:solidFill>
                <a:latin typeface="Apple Chancery"/>
                <a:cs typeface="Apple Chancery"/>
              </a:rPr>
              <a:t>Step 4:  </a:t>
            </a:r>
            <a:r>
              <a:rPr lang="en-US" sz="2000" dirty="0">
                <a:solidFill>
                  <a:srgbClr val="0000FF"/>
                </a:solidFill>
                <a:latin typeface="Times New Roman"/>
                <a:cs typeface="Times New Roman"/>
              </a:rPr>
              <a:t>Sum the forces running along one of the axes and put that sum equal to the body’s mass “m” times its acceleration (centripetal) along that line (include blurbs—remember, v = 16.67 m/s).  </a:t>
            </a:r>
            <a:endParaRPr lang="en-US" sz="2400" dirty="0">
              <a:latin typeface="Apple Chancery"/>
              <a:cs typeface="Apple Chancery"/>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113548745"/>
              </p:ext>
            </p:extLst>
          </p:nvPr>
        </p:nvGraphicFramePr>
        <p:xfrm>
          <a:off x="806450" y="2849563"/>
          <a:ext cx="5662613" cy="2262187"/>
        </p:xfrm>
        <a:graphic>
          <a:graphicData uri="http://schemas.openxmlformats.org/presentationml/2006/ole">
            <mc:AlternateContent xmlns:mc="http://schemas.openxmlformats.org/markup-compatibility/2006">
              <mc:Choice xmlns:v="urn:schemas-microsoft-com:vml" Requires="v">
                <p:oleObj name="Equation" r:id="rId10" imgW="3390900" imgH="1346200" progId="Equation.DSMT4">
                  <p:embed/>
                </p:oleObj>
              </mc:Choice>
              <mc:Fallback>
                <p:oleObj name="Equation" r:id="rId10" imgW="3390900" imgH="1346200" progId="Equation.DSMT4">
                  <p:embed/>
                  <p:pic>
                    <p:nvPicPr>
                      <p:cNvPr id="0" name=""/>
                      <p:cNvPicPr/>
                      <p:nvPr/>
                    </p:nvPicPr>
                    <p:blipFill>
                      <a:blip r:embed="rId11"/>
                      <a:stretch>
                        <a:fillRect/>
                      </a:stretch>
                    </p:blipFill>
                    <p:spPr>
                      <a:xfrm>
                        <a:off x="806450" y="2849563"/>
                        <a:ext cx="5662613" cy="2262187"/>
                      </a:xfrm>
                      <a:prstGeom prst="rect">
                        <a:avLst/>
                      </a:prstGeom>
                    </p:spPr>
                  </p:pic>
                </p:oleObj>
              </mc:Fallback>
            </mc:AlternateContent>
          </a:graphicData>
        </a:graphic>
      </p:graphicFrame>
      <p:cxnSp>
        <p:nvCxnSpPr>
          <p:cNvPr id="26" name="Straight Connector 25"/>
          <p:cNvCxnSpPr/>
          <p:nvPr/>
        </p:nvCxnSpPr>
        <p:spPr>
          <a:xfrm>
            <a:off x="788129" y="3219725"/>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4395" y="5313363"/>
            <a:ext cx="8959605" cy="1231106"/>
          </a:xfrm>
          <a:prstGeom prst="rect">
            <a:avLst/>
          </a:prstGeom>
          <a:noFill/>
        </p:spPr>
        <p:txBody>
          <a:bodyPr wrap="square" rtlCol="0">
            <a:spAutoFit/>
          </a:bodyPr>
          <a:lstStyle/>
          <a:p>
            <a:r>
              <a:rPr lang="en-US" sz="2000" dirty="0">
                <a:solidFill>
                  <a:srgbClr val="FF0000"/>
                </a:solidFill>
                <a:latin typeface="Apple Chancery"/>
                <a:cs typeface="Apple Chancery"/>
              </a:rPr>
              <a:t>Huge observation: </a:t>
            </a:r>
            <a:r>
              <a:rPr lang="en-US" dirty="0">
                <a:latin typeface="Times New Roman"/>
                <a:cs typeface="Times New Roman"/>
              </a:rPr>
              <a:t>Because the centripetal acceleration is toward the </a:t>
            </a:r>
            <a:r>
              <a:rPr lang="en-US" i="1" dirty="0">
                <a:solidFill>
                  <a:srgbClr val="FF0000"/>
                </a:solidFill>
                <a:latin typeface="Times New Roman"/>
                <a:cs typeface="Times New Roman"/>
              </a:rPr>
              <a:t>center of the arc </a:t>
            </a:r>
            <a:r>
              <a:rPr lang="en-US" dirty="0">
                <a:latin typeface="Times New Roman"/>
                <a:cs typeface="Times New Roman"/>
              </a:rPr>
              <a:t>upon which the body rides, and because the center of the arc in this case is toward the </a:t>
            </a:r>
            <a:r>
              <a:rPr lang="en-US" dirty="0">
                <a:solidFill>
                  <a:srgbClr val="FF0000"/>
                </a:solidFill>
                <a:latin typeface="Times New Roman"/>
                <a:cs typeface="Times New Roman"/>
              </a:rPr>
              <a:t>bottom of the page in the negative direction</a:t>
            </a:r>
            <a:r>
              <a:rPr lang="en-US" dirty="0">
                <a:latin typeface="Times New Roman"/>
                <a:cs typeface="Times New Roman"/>
              </a:rPr>
              <a:t>, as defined by our coordinate axis, we NEED to make the acceleration negative in the N.S.L. equation.  Minutia, but mess it up and you are screwed!</a:t>
            </a:r>
            <a:endParaRPr lang="en-US" sz="2000" dirty="0">
              <a:latin typeface="Apple Chancery"/>
              <a:cs typeface="Apple Chancery"/>
            </a:endParaRPr>
          </a:p>
        </p:txBody>
      </p:sp>
      <p:sp>
        <p:nvSpPr>
          <p:cNvPr id="28" name="Arc 27"/>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p:cNvCxnSpPr/>
          <p:nvPr/>
        </p:nvCxnSpPr>
        <p:spPr>
          <a:xfrm flipH="1">
            <a:off x="7512778" y="947159"/>
            <a:ext cx="3034" cy="72362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7396480" y="856193"/>
            <a:ext cx="217454" cy="90169"/>
            <a:chOff x="7172006" y="1006475"/>
            <a:chExt cx="217454" cy="90169"/>
          </a:xfrm>
        </p:grpSpPr>
        <p:sp>
          <p:nvSpPr>
            <p:cNvPr id="31" name="Oval 30"/>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4" name="Object 33"/>
          <p:cNvGraphicFramePr>
            <a:graphicFrameLocks noChangeAspect="1"/>
          </p:cNvGraphicFramePr>
          <p:nvPr>
            <p:extLst>
              <p:ext uri="{D42A27DB-BD31-4B8C-83A1-F6EECF244321}">
                <p14:modId xmlns:p14="http://schemas.microsoft.com/office/powerpoint/2010/main" val="2570442940"/>
              </p:ext>
            </p:extLst>
          </p:nvPr>
        </p:nvGraphicFramePr>
        <p:xfrm>
          <a:off x="7198453" y="1145325"/>
          <a:ext cx="288925" cy="358775"/>
        </p:xfrm>
        <a:graphic>
          <a:graphicData uri="http://schemas.openxmlformats.org/presentationml/2006/ole">
            <mc:AlternateContent xmlns:mc="http://schemas.openxmlformats.org/markup-compatibility/2006">
              <mc:Choice xmlns:v="urn:schemas-microsoft-com:vml" Requires="v">
                <p:oleObj name="Equation" r:id="rId12" imgW="165100" imgH="203200" progId="Equation.DSMT4">
                  <p:embed/>
                </p:oleObj>
              </mc:Choice>
              <mc:Fallback>
                <p:oleObj name="Equation" r:id="rId12" imgW="165100" imgH="203200" progId="Equation.DSMT4">
                  <p:embed/>
                  <p:pic>
                    <p:nvPicPr>
                      <p:cNvPr id="0" name=""/>
                      <p:cNvPicPr/>
                      <p:nvPr/>
                    </p:nvPicPr>
                    <p:blipFill>
                      <a:blip r:embed="rId13"/>
                      <a:stretch>
                        <a:fillRect/>
                      </a:stretch>
                    </p:blipFill>
                    <p:spPr>
                      <a:xfrm>
                        <a:off x="7198453" y="1145325"/>
                        <a:ext cx="288925" cy="358775"/>
                      </a:xfrm>
                      <a:prstGeom prst="rect">
                        <a:avLst/>
                      </a:prstGeom>
                    </p:spPr>
                  </p:pic>
                </p:oleObj>
              </mc:Fallback>
            </mc:AlternateContent>
          </a:graphicData>
        </a:graphic>
      </p:graphicFrame>
      <p:sp>
        <p:nvSpPr>
          <p:cNvPr id="35" name="TextBox 34"/>
          <p:cNvSpPr txBox="1"/>
          <p:nvPr/>
        </p:nvSpPr>
        <p:spPr>
          <a:xfrm>
            <a:off x="1134285" y="897217"/>
            <a:ext cx="2078816" cy="400110"/>
          </a:xfrm>
          <a:prstGeom prst="rect">
            <a:avLst/>
          </a:prstGeom>
          <a:noFill/>
        </p:spPr>
        <p:txBody>
          <a:bodyPr wrap="square" rtlCol="0">
            <a:spAutoFit/>
          </a:bodyPr>
          <a:lstStyle/>
          <a:p>
            <a:r>
              <a:rPr lang="en-US" sz="2000" dirty="0">
                <a:latin typeface="Times New Roman"/>
                <a:cs typeface="Times New Roman"/>
              </a:rPr>
              <a:t>(There aren’t any.)</a:t>
            </a:r>
            <a:endParaRPr lang="en-US" sz="2000" dirty="0">
              <a:solidFill>
                <a:srgbClr val="0000FF"/>
              </a:solidFill>
              <a:latin typeface="Apple Chancery"/>
              <a:cs typeface="Apple Chancery"/>
            </a:endParaRPr>
          </a:p>
        </p:txBody>
      </p:sp>
    </p:spTree>
    <p:extLst>
      <p:ext uri="{BB962C8B-B14F-4D97-AF65-F5344CB8AC3E}">
        <p14:creationId xmlns:p14="http://schemas.microsoft.com/office/powerpoint/2010/main" val="19012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21.)</a:t>
            </a:r>
          </a:p>
        </p:txBody>
      </p:sp>
      <p:sp>
        <p:nvSpPr>
          <p:cNvPr id="52" name="Rectangle 51"/>
          <p:cNvSpPr/>
          <p:nvPr/>
        </p:nvSpPr>
        <p:spPr>
          <a:xfrm>
            <a:off x="6134689" y="3855380"/>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a:off x="6401389" y="4249080"/>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6401389" y="3397386"/>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55"/>
          <p:cNvGraphicFramePr>
            <a:graphicFrameLocks noChangeAspect="1"/>
          </p:cNvGraphicFramePr>
          <p:nvPr>
            <p:extLst>
              <p:ext uri="{D42A27DB-BD31-4B8C-83A1-F6EECF244321}">
                <p14:modId xmlns:p14="http://schemas.microsoft.com/office/powerpoint/2010/main" val="2935707350"/>
              </p:ext>
            </p:extLst>
          </p:nvPr>
        </p:nvGraphicFramePr>
        <p:xfrm>
          <a:off x="6529977" y="3376094"/>
          <a:ext cx="276225" cy="255588"/>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0" name=""/>
                      <p:cNvPicPr/>
                      <p:nvPr/>
                    </p:nvPicPr>
                    <p:blipFill>
                      <a:blip r:embed="rId3"/>
                      <a:stretch>
                        <a:fillRect/>
                      </a:stretch>
                    </p:blipFill>
                    <p:spPr>
                      <a:xfrm>
                        <a:off x="6529977" y="3376094"/>
                        <a:ext cx="276225" cy="255588"/>
                      </a:xfrm>
                      <a:prstGeom prst="rect">
                        <a:avLst/>
                      </a:prstGeom>
                    </p:spPr>
                  </p:pic>
                </p:oleObj>
              </mc:Fallback>
            </mc:AlternateContent>
          </a:graphicData>
        </a:graphic>
      </p:graphicFrame>
      <p:cxnSp>
        <p:nvCxnSpPr>
          <p:cNvPr id="58" name="Straight Connector 57"/>
          <p:cNvCxnSpPr/>
          <p:nvPr/>
        </p:nvCxnSpPr>
        <p:spPr>
          <a:xfrm>
            <a:off x="5626689" y="4096680"/>
            <a:ext cx="153193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375989" y="3085582"/>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2614869721"/>
              </p:ext>
            </p:extLst>
          </p:nvPr>
        </p:nvGraphicFramePr>
        <p:xfrm>
          <a:off x="6199777" y="2991919"/>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6199777" y="2991919"/>
                        <a:ext cx="139700" cy="157163"/>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396386012"/>
              </p:ext>
            </p:extLst>
          </p:nvPr>
        </p:nvGraphicFramePr>
        <p:xfrm>
          <a:off x="6931615" y="4168118"/>
          <a:ext cx="155575" cy="155575"/>
        </p:xfrm>
        <a:graphic>
          <a:graphicData uri="http://schemas.openxmlformats.org/presentationml/2006/ole">
            <mc:AlternateContent xmlns:mc="http://schemas.openxmlformats.org/markup-compatibility/2006">
              <mc:Choice xmlns:v="urn:schemas-microsoft-com:vml" Requires="v">
                <p:oleObj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6931615" y="4168118"/>
                        <a:ext cx="155575" cy="155575"/>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3027723329"/>
              </p:ext>
            </p:extLst>
          </p:nvPr>
        </p:nvGraphicFramePr>
        <p:xfrm>
          <a:off x="6522039" y="4588667"/>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6522039" y="4588667"/>
                        <a:ext cx="403225" cy="277812"/>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648590315"/>
              </p:ext>
            </p:extLst>
          </p:nvPr>
        </p:nvGraphicFramePr>
        <p:xfrm>
          <a:off x="1562829" y="3240086"/>
          <a:ext cx="3436938" cy="2176462"/>
        </p:xfrm>
        <a:graphic>
          <a:graphicData uri="http://schemas.openxmlformats.org/presentationml/2006/ole">
            <mc:AlternateContent xmlns:mc="http://schemas.openxmlformats.org/markup-compatibility/2006">
              <mc:Choice xmlns:v="urn:schemas-microsoft-com:vml" Requires="v">
                <p:oleObj name="Equation" r:id="rId10" imgW="2057400" imgH="1295400" progId="Equation.DSMT4">
                  <p:embed/>
                </p:oleObj>
              </mc:Choice>
              <mc:Fallback>
                <p:oleObj name="Equation" r:id="rId10" imgW="2057400" imgH="1295400" progId="Equation.DSMT4">
                  <p:embed/>
                  <p:pic>
                    <p:nvPicPr>
                      <p:cNvPr id="0" name=""/>
                      <p:cNvPicPr/>
                      <p:nvPr/>
                    </p:nvPicPr>
                    <p:blipFill>
                      <a:blip r:embed="rId11"/>
                      <a:stretch>
                        <a:fillRect/>
                      </a:stretch>
                    </p:blipFill>
                    <p:spPr>
                      <a:xfrm>
                        <a:off x="1562829" y="3240086"/>
                        <a:ext cx="3436938" cy="2176462"/>
                      </a:xfrm>
                      <a:prstGeom prst="rect">
                        <a:avLst/>
                      </a:prstGeom>
                    </p:spPr>
                  </p:pic>
                </p:oleObj>
              </mc:Fallback>
            </mc:AlternateContent>
          </a:graphicData>
        </a:graphic>
      </p:graphicFrame>
      <p:cxnSp>
        <p:nvCxnSpPr>
          <p:cNvPr id="26" name="Straight Connector 25"/>
          <p:cNvCxnSpPr/>
          <p:nvPr/>
        </p:nvCxnSpPr>
        <p:spPr>
          <a:xfrm>
            <a:off x="1563558" y="3635648"/>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06913" y="302070"/>
            <a:ext cx="5941487" cy="707886"/>
          </a:xfrm>
          <a:prstGeom prst="rect">
            <a:avLst/>
          </a:prstGeom>
          <a:noFill/>
          <a:ln>
            <a:noFill/>
          </a:ln>
        </p:spPr>
        <p:txBody>
          <a:bodyPr wrap="square" rtlCol="0">
            <a:spAutoFit/>
          </a:bodyPr>
          <a:lstStyle/>
          <a:p>
            <a:r>
              <a:rPr lang="en-US" sz="2000" dirty="0">
                <a:solidFill>
                  <a:srgbClr val="0000FF"/>
                </a:solidFill>
                <a:latin typeface="Apple Chancery"/>
                <a:cs typeface="Apple Chancery"/>
              </a:rPr>
              <a:t>d.) What is the </a:t>
            </a:r>
            <a:r>
              <a:rPr lang="en-US" sz="2000" dirty="0">
                <a:solidFill>
                  <a:srgbClr val="000000"/>
                </a:solidFill>
                <a:latin typeface="Times New Roman"/>
                <a:cs typeface="Times New Roman"/>
              </a:rPr>
              <a:t>maximum velocity the car could pass over the top of the hill without without lifting off?</a:t>
            </a:r>
          </a:p>
        </p:txBody>
      </p:sp>
      <p:sp>
        <p:nvSpPr>
          <p:cNvPr id="29" name="TextBox 28"/>
          <p:cNvSpPr txBox="1"/>
          <p:nvPr/>
        </p:nvSpPr>
        <p:spPr>
          <a:xfrm>
            <a:off x="652462" y="1003881"/>
            <a:ext cx="4948238" cy="1446550"/>
          </a:xfrm>
          <a:prstGeom prst="rect">
            <a:avLst/>
          </a:prstGeom>
          <a:noFill/>
        </p:spPr>
        <p:txBody>
          <a:bodyPr wrap="square" rtlCol="0">
            <a:spAutoFit/>
          </a:bodyPr>
          <a:lstStyle/>
          <a:p>
            <a:r>
              <a:rPr lang="en-US" sz="2400" dirty="0">
                <a:solidFill>
                  <a:srgbClr val="FF0000"/>
                </a:solidFill>
                <a:latin typeface="Apple Chancery"/>
                <a:cs typeface="Apple Chancery"/>
              </a:rPr>
              <a:t>Another bit</a:t>
            </a:r>
            <a:r>
              <a:rPr lang="en-US" sz="2800" dirty="0">
                <a:solidFill>
                  <a:srgbClr val="FF0000"/>
                </a:solidFill>
                <a:latin typeface="Apple Chancery"/>
                <a:cs typeface="Apple Chancery"/>
              </a:rPr>
              <a:t> </a:t>
            </a:r>
            <a:r>
              <a:rPr lang="en-US" sz="2000" dirty="0">
                <a:latin typeface="Times New Roman"/>
                <a:cs typeface="Times New Roman"/>
              </a:rPr>
              <a:t>of trickiness raises its head here.  What happens to the </a:t>
            </a:r>
            <a:r>
              <a:rPr lang="en-US" sz="2000" dirty="0">
                <a:solidFill>
                  <a:srgbClr val="0000FF"/>
                </a:solidFill>
                <a:latin typeface="Times New Roman"/>
                <a:cs typeface="Times New Roman"/>
              </a:rPr>
              <a:t>normal force </a:t>
            </a:r>
            <a:r>
              <a:rPr lang="en-US" sz="2000" dirty="0">
                <a:latin typeface="Times New Roman"/>
                <a:cs typeface="Times New Roman"/>
              </a:rPr>
              <a:t>if the car just skims through the top of the arc?  </a:t>
            </a:r>
            <a:r>
              <a:rPr lang="en-US" sz="2000" dirty="0">
                <a:solidFill>
                  <a:srgbClr val="0000FF"/>
                </a:solidFill>
                <a:latin typeface="Times New Roman"/>
                <a:cs typeface="Times New Roman"/>
              </a:rPr>
              <a:t>It goes to zero</a:t>
            </a:r>
            <a:r>
              <a:rPr lang="en-US" sz="2000" dirty="0">
                <a:latin typeface="Times New Roman"/>
                <a:cs typeface="Times New Roman"/>
              </a:rPr>
              <a:t>.  So you would do this problem</a:t>
            </a:r>
            <a:endParaRPr lang="en-US" sz="2400" dirty="0">
              <a:solidFill>
                <a:srgbClr val="0000FF"/>
              </a:solidFill>
              <a:latin typeface="Apple Chancery"/>
              <a:cs typeface="Apple Chancery"/>
            </a:endParaRPr>
          </a:p>
        </p:txBody>
      </p:sp>
      <p:sp>
        <p:nvSpPr>
          <p:cNvPr id="30" name="TextBox 29"/>
          <p:cNvSpPr txBox="1"/>
          <p:nvPr/>
        </p:nvSpPr>
        <p:spPr>
          <a:xfrm>
            <a:off x="652462" y="2332569"/>
            <a:ext cx="8377238" cy="707886"/>
          </a:xfrm>
          <a:prstGeom prst="rect">
            <a:avLst/>
          </a:prstGeom>
          <a:noFill/>
        </p:spPr>
        <p:txBody>
          <a:bodyPr wrap="square" rtlCol="0">
            <a:spAutoFit/>
          </a:bodyPr>
          <a:lstStyle/>
          <a:p>
            <a:r>
              <a:rPr lang="en-US" sz="2000" dirty="0">
                <a:latin typeface="Times New Roman"/>
                <a:cs typeface="Times New Roman"/>
              </a:rPr>
              <a:t>exactly as you did it in the previous section, except at the end you would let N go to zero and you’d solve for v.  That is: </a:t>
            </a:r>
            <a:endParaRPr lang="en-US" sz="2400" dirty="0">
              <a:solidFill>
                <a:srgbClr val="0000FF"/>
              </a:solidFill>
              <a:latin typeface="Apple Chancery"/>
              <a:cs typeface="Apple Chancery"/>
            </a:endParaRPr>
          </a:p>
        </p:txBody>
      </p:sp>
      <p:cxnSp>
        <p:nvCxnSpPr>
          <p:cNvPr id="3" name="Straight Connector 2"/>
          <p:cNvCxnSpPr/>
          <p:nvPr/>
        </p:nvCxnSpPr>
        <p:spPr>
          <a:xfrm flipV="1">
            <a:off x="1968500" y="3759200"/>
            <a:ext cx="369758" cy="33748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extLst>
              <p:ext uri="{D42A27DB-BD31-4B8C-83A1-F6EECF244321}">
                <p14:modId xmlns:p14="http://schemas.microsoft.com/office/powerpoint/2010/main" val="2795997267"/>
              </p:ext>
            </p:extLst>
          </p:nvPr>
        </p:nvGraphicFramePr>
        <p:xfrm>
          <a:off x="2338258" y="3631682"/>
          <a:ext cx="155627" cy="188391"/>
        </p:xfrm>
        <a:graphic>
          <a:graphicData uri="http://schemas.openxmlformats.org/presentationml/2006/ole">
            <mc:AlternateContent xmlns:mc="http://schemas.openxmlformats.org/markup-compatibility/2006">
              <mc:Choice xmlns:v="urn:schemas-microsoft-com:vml" Requires="v">
                <p:oleObj name="Equation" r:id="rId12" imgW="127000" imgH="152400" progId="Equation.DSMT4">
                  <p:embed/>
                </p:oleObj>
              </mc:Choice>
              <mc:Fallback>
                <p:oleObj name="Equation" r:id="rId12" imgW="127000" imgH="152400" progId="Equation.DSMT4">
                  <p:embed/>
                  <p:pic>
                    <p:nvPicPr>
                      <p:cNvPr id="0" name=""/>
                      <p:cNvPicPr/>
                      <p:nvPr/>
                    </p:nvPicPr>
                    <p:blipFill>
                      <a:blip r:embed="rId13"/>
                      <a:stretch>
                        <a:fillRect/>
                      </a:stretch>
                    </p:blipFill>
                    <p:spPr>
                      <a:xfrm>
                        <a:off x="2338258" y="3631682"/>
                        <a:ext cx="155627" cy="188391"/>
                      </a:xfrm>
                      <a:prstGeom prst="rect">
                        <a:avLst/>
                      </a:prstGeom>
                    </p:spPr>
                  </p:pic>
                </p:oleObj>
              </mc:Fallback>
            </mc:AlternateContent>
          </a:graphicData>
        </a:graphic>
      </p:graphicFrame>
      <p:sp>
        <p:nvSpPr>
          <p:cNvPr id="32" name="TextBox 31"/>
          <p:cNvSpPr txBox="1"/>
          <p:nvPr/>
        </p:nvSpPr>
        <p:spPr>
          <a:xfrm>
            <a:off x="291766" y="5567363"/>
            <a:ext cx="8737934" cy="954107"/>
          </a:xfrm>
          <a:prstGeom prst="rect">
            <a:avLst/>
          </a:prstGeom>
          <a:noFill/>
        </p:spPr>
        <p:txBody>
          <a:bodyPr wrap="square" rtlCol="0">
            <a:spAutoFit/>
          </a:bodyPr>
          <a:lstStyle/>
          <a:p>
            <a:r>
              <a:rPr lang="en-US" sz="2000" dirty="0">
                <a:solidFill>
                  <a:srgbClr val="FF0000"/>
                </a:solidFill>
                <a:latin typeface="Apple Chancery"/>
                <a:cs typeface="Apple Chancery"/>
              </a:rPr>
              <a:t>Observation: </a:t>
            </a:r>
            <a:r>
              <a:rPr lang="en-US" dirty="0">
                <a:latin typeface="Times New Roman"/>
                <a:cs typeface="Times New Roman"/>
              </a:rPr>
              <a:t>Notice how important it is to get that negative sign in front of the acceleration term?  If it wasn’t there, you’d be trying to take the square root of a negative number, which is never a good thing.</a:t>
            </a:r>
            <a:endParaRPr lang="en-US" sz="2000" dirty="0">
              <a:latin typeface="Apple Chancery"/>
              <a:cs typeface="Apple Chancery"/>
            </a:endParaRPr>
          </a:p>
        </p:txBody>
      </p:sp>
      <p:sp>
        <p:nvSpPr>
          <p:cNvPr id="33" name="Arc 32"/>
          <p:cNvSpPr/>
          <p:nvPr/>
        </p:nvSpPr>
        <p:spPr>
          <a:xfrm>
            <a:off x="5750653" y="947159"/>
            <a:ext cx="3579944" cy="3579944"/>
          </a:xfrm>
          <a:prstGeom prst="arc">
            <a:avLst>
              <a:gd name="adj1" fmla="val 12653385"/>
              <a:gd name="adj2" fmla="val 19709903"/>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flipH="1">
            <a:off x="7512778" y="947159"/>
            <a:ext cx="3034" cy="72362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396480" y="856193"/>
            <a:ext cx="217454" cy="90169"/>
            <a:chOff x="7172006" y="1006475"/>
            <a:chExt cx="217454" cy="90169"/>
          </a:xfrm>
        </p:grpSpPr>
        <p:sp>
          <p:nvSpPr>
            <p:cNvPr id="36" name="Oval 35"/>
            <p:cNvSpPr/>
            <p:nvPr/>
          </p:nvSpPr>
          <p:spPr>
            <a:xfrm>
              <a:off x="7213600"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327265" y="1050925"/>
              <a:ext cx="45719" cy="45719"/>
            </a:xfrm>
            <a:prstGeom prst="ellipse">
              <a:avLst/>
            </a:prstGeom>
            <a:solidFill>
              <a:srgbClr val="F267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7172006" y="1006475"/>
              <a:ext cx="217454" cy="64046"/>
            </a:xfrm>
            <a:custGeom>
              <a:avLst/>
              <a:gdLst>
                <a:gd name="connsiteX0" fmla="*/ 319 w 217454"/>
                <a:gd name="connsiteY0" fmla="*/ 63500 h 64046"/>
                <a:gd name="connsiteX1" fmla="*/ 51119 w 217454"/>
                <a:gd name="connsiteY1" fmla="*/ 60325 h 64046"/>
                <a:gd name="connsiteX2" fmla="*/ 60644 w 217454"/>
                <a:gd name="connsiteY2" fmla="*/ 53975 h 64046"/>
                <a:gd name="connsiteX3" fmla="*/ 70169 w 217454"/>
                <a:gd name="connsiteY3" fmla="*/ 50800 h 64046"/>
                <a:gd name="connsiteX4" fmla="*/ 216219 w 217454"/>
                <a:gd name="connsiteY4" fmla="*/ 50800 h 64046"/>
                <a:gd name="connsiteX5" fmla="*/ 213044 w 217454"/>
                <a:gd name="connsiteY5" fmla="*/ 41275 h 64046"/>
                <a:gd name="connsiteX6" fmla="*/ 203519 w 217454"/>
                <a:gd name="connsiteY6" fmla="*/ 38100 h 64046"/>
                <a:gd name="connsiteX7" fmla="*/ 200344 w 217454"/>
                <a:gd name="connsiteY7" fmla="*/ 28575 h 64046"/>
                <a:gd name="connsiteX8" fmla="*/ 178119 w 217454"/>
                <a:gd name="connsiteY8" fmla="*/ 25400 h 64046"/>
                <a:gd name="connsiteX9" fmla="*/ 159069 w 217454"/>
                <a:gd name="connsiteY9" fmla="*/ 22225 h 64046"/>
                <a:gd name="connsiteX10" fmla="*/ 152719 w 217454"/>
                <a:gd name="connsiteY10" fmla="*/ 12700 h 64046"/>
                <a:gd name="connsiteX11" fmla="*/ 117794 w 217454"/>
                <a:gd name="connsiteY11" fmla="*/ 0 h 64046"/>
                <a:gd name="connsiteX12" fmla="*/ 89219 w 217454"/>
                <a:gd name="connsiteY12" fmla="*/ 3175 h 64046"/>
                <a:gd name="connsiteX13" fmla="*/ 70169 w 217454"/>
                <a:gd name="connsiteY13" fmla="*/ 15875 h 64046"/>
                <a:gd name="connsiteX14" fmla="*/ 54294 w 217454"/>
                <a:gd name="connsiteY14" fmla="*/ 28575 h 64046"/>
                <a:gd name="connsiteX15" fmla="*/ 35244 w 217454"/>
                <a:gd name="connsiteY15" fmla="*/ 41275 h 64046"/>
                <a:gd name="connsiteX16" fmla="*/ 28894 w 217454"/>
                <a:gd name="connsiteY16" fmla="*/ 50800 h 64046"/>
                <a:gd name="connsiteX17" fmla="*/ 319 w 217454"/>
                <a:gd name="connsiteY17" fmla="*/ 63500 h 6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454" h="64046">
                  <a:moveTo>
                    <a:pt x="319" y="63500"/>
                  </a:moveTo>
                  <a:cubicBezTo>
                    <a:pt x="4023" y="65087"/>
                    <a:pt x="34360" y="62971"/>
                    <a:pt x="51119" y="60325"/>
                  </a:cubicBezTo>
                  <a:cubicBezTo>
                    <a:pt x="54888" y="59730"/>
                    <a:pt x="57231" y="55682"/>
                    <a:pt x="60644" y="53975"/>
                  </a:cubicBezTo>
                  <a:cubicBezTo>
                    <a:pt x="63637" y="52478"/>
                    <a:pt x="66994" y="51858"/>
                    <a:pt x="70169" y="50800"/>
                  </a:cubicBezTo>
                  <a:cubicBezTo>
                    <a:pt x="114969" y="53040"/>
                    <a:pt x="172524" y="57791"/>
                    <a:pt x="216219" y="50800"/>
                  </a:cubicBezTo>
                  <a:cubicBezTo>
                    <a:pt x="219524" y="50271"/>
                    <a:pt x="215411" y="43642"/>
                    <a:pt x="213044" y="41275"/>
                  </a:cubicBezTo>
                  <a:cubicBezTo>
                    <a:pt x="210677" y="38908"/>
                    <a:pt x="206694" y="39158"/>
                    <a:pt x="203519" y="38100"/>
                  </a:cubicBezTo>
                  <a:cubicBezTo>
                    <a:pt x="202461" y="34925"/>
                    <a:pt x="203337" y="30072"/>
                    <a:pt x="200344" y="28575"/>
                  </a:cubicBezTo>
                  <a:cubicBezTo>
                    <a:pt x="193651" y="25228"/>
                    <a:pt x="185516" y="26538"/>
                    <a:pt x="178119" y="25400"/>
                  </a:cubicBezTo>
                  <a:cubicBezTo>
                    <a:pt x="171756" y="24421"/>
                    <a:pt x="165419" y="23283"/>
                    <a:pt x="159069" y="22225"/>
                  </a:cubicBezTo>
                  <a:cubicBezTo>
                    <a:pt x="156952" y="19050"/>
                    <a:pt x="155417" y="15398"/>
                    <a:pt x="152719" y="12700"/>
                  </a:cubicBezTo>
                  <a:cubicBezTo>
                    <a:pt x="143628" y="3609"/>
                    <a:pt x="129542" y="2350"/>
                    <a:pt x="117794" y="0"/>
                  </a:cubicBezTo>
                  <a:cubicBezTo>
                    <a:pt x="108269" y="1058"/>
                    <a:pt x="98311" y="144"/>
                    <a:pt x="89219" y="3175"/>
                  </a:cubicBezTo>
                  <a:cubicBezTo>
                    <a:pt x="81979" y="5588"/>
                    <a:pt x="70169" y="15875"/>
                    <a:pt x="70169" y="15875"/>
                  </a:cubicBezTo>
                  <a:cubicBezTo>
                    <a:pt x="51971" y="43172"/>
                    <a:pt x="76202" y="11048"/>
                    <a:pt x="54294" y="28575"/>
                  </a:cubicBezTo>
                  <a:cubicBezTo>
                    <a:pt x="34361" y="44521"/>
                    <a:pt x="64411" y="33983"/>
                    <a:pt x="35244" y="41275"/>
                  </a:cubicBezTo>
                  <a:cubicBezTo>
                    <a:pt x="33127" y="44450"/>
                    <a:pt x="31874" y="48416"/>
                    <a:pt x="28894" y="50800"/>
                  </a:cubicBezTo>
                  <a:cubicBezTo>
                    <a:pt x="26281" y="52891"/>
                    <a:pt x="-3385" y="61913"/>
                    <a:pt x="319" y="63500"/>
                  </a:cubicBez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9" name="Object 38"/>
          <p:cNvGraphicFramePr>
            <a:graphicFrameLocks noChangeAspect="1"/>
          </p:cNvGraphicFramePr>
          <p:nvPr>
            <p:extLst>
              <p:ext uri="{D42A27DB-BD31-4B8C-83A1-F6EECF244321}">
                <p14:modId xmlns:p14="http://schemas.microsoft.com/office/powerpoint/2010/main" val="2570442940"/>
              </p:ext>
            </p:extLst>
          </p:nvPr>
        </p:nvGraphicFramePr>
        <p:xfrm>
          <a:off x="7198453" y="1145325"/>
          <a:ext cx="288925" cy="358775"/>
        </p:xfrm>
        <a:graphic>
          <a:graphicData uri="http://schemas.openxmlformats.org/presentationml/2006/ole">
            <mc:AlternateContent xmlns:mc="http://schemas.openxmlformats.org/markup-compatibility/2006">
              <mc:Choice xmlns:v="urn:schemas-microsoft-com:vml" Requires="v">
                <p:oleObj name="Equation" r:id="rId14" imgW="165100" imgH="203200" progId="Equation.DSMT4">
                  <p:embed/>
                </p:oleObj>
              </mc:Choice>
              <mc:Fallback>
                <p:oleObj name="Equation" r:id="rId14" imgW="165100" imgH="203200" progId="Equation.DSMT4">
                  <p:embed/>
                  <p:pic>
                    <p:nvPicPr>
                      <p:cNvPr id="0" name=""/>
                      <p:cNvPicPr/>
                      <p:nvPr/>
                    </p:nvPicPr>
                    <p:blipFill>
                      <a:blip r:embed="rId15"/>
                      <a:stretch>
                        <a:fillRect/>
                      </a:stretch>
                    </p:blipFill>
                    <p:spPr>
                      <a:xfrm>
                        <a:off x="7198453" y="1145325"/>
                        <a:ext cx="288925" cy="358775"/>
                      </a:xfrm>
                      <a:prstGeom prst="rect">
                        <a:avLst/>
                      </a:prstGeom>
                    </p:spPr>
                  </p:pic>
                </p:oleObj>
              </mc:Fallback>
            </mc:AlternateContent>
          </a:graphicData>
        </a:graphic>
      </p:graphicFrame>
    </p:spTree>
    <p:extLst>
      <p:ext uri="{BB962C8B-B14F-4D97-AF65-F5344CB8AC3E}">
        <p14:creationId xmlns:p14="http://schemas.microsoft.com/office/powerpoint/2010/main" val="6196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22.)</a:t>
            </a:r>
          </a:p>
        </p:txBody>
      </p:sp>
      <p:sp>
        <p:nvSpPr>
          <p:cNvPr id="40" name="TextBox 39"/>
          <p:cNvSpPr txBox="1"/>
          <p:nvPr/>
        </p:nvSpPr>
        <p:spPr>
          <a:xfrm>
            <a:off x="204390" y="402897"/>
            <a:ext cx="4621609"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From above, </a:t>
            </a:r>
            <a:r>
              <a:rPr lang="en-US" sz="2000" dirty="0">
                <a:solidFill>
                  <a:srgbClr val="000000"/>
                </a:solidFill>
                <a:latin typeface="Times New Roman"/>
                <a:cs typeface="Times New Roman"/>
              </a:rPr>
              <a:t>the car takes the curve as shown below.  If it is </a:t>
            </a:r>
            <a:r>
              <a:rPr lang="en-US" sz="2000" dirty="0">
                <a:solidFill>
                  <a:srgbClr val="0000FF"/>
                </a:solidFill>
                <a:latin typeface="Times New Roman"/>
                <a:cs typeface="Times New Roman"/>
              </a:rPr>
              <a:t>1000 kg, the curve is 50 meter radius and the car is moving at a rate of 14 m/s</a:t>
            </a:r>
            <a:r>
              <a:rPr lang="en-US" sz="2000" dirty="0">
                <a:solidFill>
                  <a:srgbClr val="000000"/>
                </a:solidFill>
                <a:latin typeface="Times New Roman"/>
                <a:cs typeface="Times New Roman"/>
              </a:rPr>
              <a:t>:  </a:t>
            </a:r>
          </a:p>
        </p:txBody>
      </p:sp>
      <p:pic>
        <p:nvPicPr>
          <p:cNvPr id="41" name="Picture 40" descr="iStock_000003850479Medi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8744" y="326232"/>
            <a:ext cx="4055256" cy="270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Box 41"/>
          <p:cNvSpPr txBox="1"/>
          <p:nvPr/>
        </p:nvSpPr>
        <p:spPr>
          <a:xfrm>
            <a:off x="467135" y="1896288"/>
            <a:ext cx="4621609"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a:t>
            </a:r>
            <a:r>
              <a:rPr lang="en-US" sz="2000" dirty="0">
                <a:solidFill>
                  <a:srgbClr val="FF0000"/>
                </a:solidFill>
                <a:latin typeface="Times New Roman"/>
                <a:cs typeface="Times New Roman"/>
              </a:rPr>
              <a:t>Where is </a:t>
            </a:r>
            <a:r>
              <a:rPr lang="en-US" sz="2000" dirty="0">
                <a:solidFill>
                  <a:srgbClr val="000000"/>
                </a:solidFill>
                <a:latin typeface="Times New Roman"/>
                <a:cs typeface="Times New Roman"/>
              </a:rPr>
              <a:t>the centripetal force in this problem </a:t>
            </a:r>
            <a:r>
              <a:rPr lang="en-US" sz="2000" dirty="0">
                <a:solidFill>
                  <a:srgbClr val="FF0000"/>
                </a:solidFill>
                <a:latin typeface="Times New Roman"/>
                <a:cs typeface="Times New Roman"/>
              </a:rPr>
              <a:t>coming from</a:t>
            </a:r>
            <a:r>
              <a:rPr lang="en-US" sz="2000" dirty="0">
                <a:solidFill>
                  <a:srgbClr val="000000"/>
                </a:solidFill>
                <a:latin typeface="Times New Roman"/>
                <a:cs typeface="Times New Roman"/>
              </a:rPr>
              <a:t>?  </a:t>
            </a:r>
          </a:p>
        </p:txBody>
      </p:sp>
      <p:sp>
        <p:nvSpPr>
          <p:cNvPr id="43" name="TextBox 42"/>
          <p:cNvSpPr txBox="1"/>
          <p:nvPr/>
        </p:nvSpPr>
        <p:spPr>
          <a:xfrm>
            <a:off x="467135" y="2691179"/>
            <a:ext cx="4621609"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b.) </a:t>
            </a:r>
            <a:r>
              <a:rPr lang="en-US" sz="2000" dirty="0">
                <a:solidFill>
                  <a:srgbClr val="0000FF"/>
                </a:solidFill>
                <a:latin typeface="Times New Roman"/>
                <a:cs typeface="Times New Roman"/>
              </a:rPr>
              <a:t>How much </a:t>
            </a:r>
            <a:r>
              <a:rPr lang="en-US" sz="2000" dirty="0">
                <a:solidFill>
                  <a:srgbClr val="FF0000"/>
                </a:solidFill>
                <a:latin typeface="Times New Roman"/>
                <a:cs typeface="Times New Roman"/>
              </a:rPr>
              <a:t>centripetal force </a:t>
            </a:r>
            <a:r>
              <a:rPr lang="en-US" sz="2000" dirty="0">
                <a:solidFill>
                  <a:srgbClr val="000000"/>
                </a:solidFill>
                <a:latin typeface="Times New Roman"/>
                <a:cs typeface="Times New Roman"/>
              </a:rPr>
              <a:t>is being provided in this scenario?  </a:t>
            </a:r>
          </a:p>
        </p:txBody>
      </p:sp>
      <p:sp>
        <p:nvSpPr>
          <p:cNvPr id="44" name="TextBox 43"/>
          <p:cNvSpPr txBox="1"/>
          <p:nvPr/>
        </p:nvSpPr>
        <p:spPr>
          <a:xfrm>
            <a:off x="467135" y="3511915"/>
            <a:ext cx="6670265"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c.) Draw a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a:t>
            </a:r>
            <a:r>
              <a:rPr lang="en-US" sz="2000" dirty="0">
                <a:solidFill>
                  <a:srgbClr val="000000"/>
                </a:solidFill>
                <a:latin typeface="Times New Roman"/>
                <a:cs typeface="Times New Roman"/>
              </a:rPr>
              <a:t> for the forces acting on the car as it appears on the sketch?  Include coordinate axes.  </a:t>
            </a:r>
          </a:p>
        </p:txBody>
      </p:sp>
      <p:sp>
        <p:nvSpPr>
          <p:cNvPr id="46" name="TextBox 45"/>
          <p:cNvSpPr txBox="1"/>
          <p:nvPr/>
        </p:nvSpPr>
        <p:spPr>
          <a:xfrm>
            <a:off x="467135" y="4346801"/>
            <a:ext cx="6505165" cy="1015663"/>
          </a:xfrm>
          <a:prstGeom prst="rect">
            <a:avLst/>
          </a:prstGeom>
          <a:noFill/>
          <a:ln>
            <a:noFill/>
          </a:ln>
        </p:spPr>
        <p:txBody>
          <a:bodyPr wrap="square" rtlCol="0">
            <a:spAutoFit/>
          </a:bodyPr>
          <a:lstStyle/>
          <a:p>
            <a:r>
              <a:rPr lang="en-US" sz="2000" dirty="0">
                <a:solidFill>
                  <a:srgbClr val="000000"/>
                </a:solidFill>
                <a:latin typeface="Times New Roman"/>
                <a:cs typeface="Times New Roman"/>
              </a:rPr>
              <a:t>d.) Assuming the </a:t>
            </a:r>
            <a:r>
              <a:rPr lang="en-US" sz="2000" dirty="0">
                <a:solidFill>
                  <a:srgbClr val="0000FF"/>
                </a:solidFill>
                <a:latin typeface="Times New Roman"/>
                <a:cs typeface="Times New Roman"/>
              </a:rPr>
              <a:t>coefficient of static friction is .4</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derive</a:t>
            </a:r>
            <a:r>
              <a:rPr lang="en-US" sz="2000" dirty="0">
                <a:solidFill>
                  <a:srgbClr val="000000"/>
                </a:solidFill>
                <a:latin typeface="Times New Roman"/>
                <a:cs typeface="Times New Roman"/>
              </a:rPr>
              <a:t> an expression for the </a:t>
            </a:r>
            <a:r>
              <a:rPr lang="en-US" sz="2000" dirty="0">
                <a:solidFill>
                  <a:srgbClr val="FF0000"/>
                </a:solidFill>
                <a:latin typeface="Times New Roman"/>
                <a:cs typeface="Times New Roman"/>
              </a:rPr>
              <a:t>maximum velocity </a:t>
            </a:r>
            <a:r>
              <a:rPr lang="en-US" sz="2000" dirty="0">
                <a:solidFill>
                  <a:srgbClr val="000000"/>
                </a:solidFill>
                <a:latin typeface="Times New Roman"/>
                <a:cs typeface="Times New Roman"/>
              </a:rPr>
              <a:t>the car can take the curve.  </a:t>
            </a:r>
          </a:p>
        </p:txBody>
      </p:sp>
      <p:grpSp>
        <p:nvGrpSpPr>
          <p:cNvPr id="47" name="Group 46"/>
          <p:cNvGrpSpPr/>
          <p:nvPr/>
        </p:nvGrpSpPr>
        <p:grpSpPr>
          <a:xfrm>
            <a:off x="7391400" y="3074313"/>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Line 20"/>
          <p:cNvSpPr>
            <a:spLocks noChangeShapeType="1"/>
          </p:cNvSpPr>
          <p:nvPr/>
        </p:nvSpPr>
        <p:spPr bwMode="auto">
          <a:xfrm>
            <a:off x="7543800" y="4750713"/>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613842174"/>
              </p:ext>
            </p:extLst>
          </p:nvPr>
        </p:nvGraphicFramePr>
        <p:xfrm>
          <a:off x="7248525" y="5678488"/>
          <a:ext cx="200025" cy="225425"/>
        </p:xfrm>
        <a:graphic>
          <a:graphicData uri="http://schemas.openxmlformats.org/presentationml/2006/ole">
            <mc:AlternateContent xmlns:mc="http://schemas.openxmlformats.org/markup-compatibility/2006">
              <mc:Choice xmlns:v="urn:schemas-microsoft-com:vml" Requires="v">
                <p:oleObj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7248525" y="5678488"/>
                        <a:ext cx="200025" cy="225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4364446"/>
              </p:ext>
            </p:extLst>
          </p:nvPr>
        </p:nvGraphicFramePr>
        <p:xfrm>
          <a:off x="8091488" y="4387850"/>
          <a:ext cx="266700" cy="269875"/>
        </p:xfrm>
        <a:graphic>
          <a:graphicData uri="http://schemas.openxmlformats.org/presentationml/2006/ole">
            <mc:AlternateContent xmlns:mc="http://schemas.openxmlformats.org/markup-compatibility/2006">
              <mc:Choice xmlns:v="urn:schemas-microsoft-com:vml" Requires="v">
                <p:oleObj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8091488" y="4387850"/>
                        <a:ext cx="266700" cy="269875"/>
                      </a:xfrm>
                      <a:prstGeom prst="rect">
                        <a:avLst/>
                      </a:prstGeom>
                    </p:spPr>
                  </p:pic>
                </p:oleObj>
              </mc:Fallback>
            </mc:AlternateContent>
          </a:graphicData>
        </a:graphic>
      </p:graphicFrame>
      <p:sp>
        <p:nvSpPr>
          <p:cNvPr id="21" name="TextBox 20"/>
          <p:cNvSpPr txBox="1"/>
          <p:nvPr/>
        </p:nvSpPr>
        <p:spPr>
          <a:xfrm>
            <a:off x="6677530" y="6099640"/>
            <a:ext cx="173253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Looking down on track and car</a:t>
            </a:r>
          </a:p>
        </p:txBody>
      </p:sp>
    </p:spTree>
    <p:extLst>
      <p:ext uri="{BB962C8B-B14F-4D97-AF65-F5344CB8AC3E}">
        <p14:creationId xmlns:p14="http://schemas.microsoft.com/office/powerpoint/2010/main" val="257662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
        <p:nvSpPr>
          <p:cNvPr id="40" name="TextBox 39"/>
          <p:cNvSpPr txBox="1"/>
          <p:nvPr/>
        </p:nvSpPr>
        <p:spPr>
          <a:xfrm>
            <a:off x="204390" y="237797"/>
            <a:ext cx="8723710"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a:t>
            </a:r>
            <a:r>
              <a:rPr lang="en-US" sz="2000" dirty="0">
                <a:solidFill>
                  <a:srgbClr val="0000FF"/>
                </a:solidFill>
                <a:latin typeface="Times New Roman"/>
                <a:cs typeface="Times New Roman"/>
              </a:rPr>
              <a:t> Formula 1 race car taking a turn.</a:t>
            </a:r>
            <a:endParaRPr lang="en-US" sz="2000" dirty="0">
              <a:solidFill>
                <a:srgbClr val="000000"/>
              </a:solidFill>
              <a:latin typeface="Times New Roman"/>
              <a:cs typeface="Times New Roman"/>
            </a:endParaRPr>
          </a:p>
        </p:txBody>
      </p:sp>
      <p:pic>
        <p:nvPicPr>
          <p:cNvPr id="2" name="racecar around curv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000" y="926117"/>
            <a:ext cx="9144000" cy="5715000"/>
          </a:xfrm>
          <a:prstGeom prst="rect">
            <a:avLst/>
          </a:prstGeom>
        </p:spPr>
      </p:pic>
    </p:spTree>
    <p:extLst>
      <p:ext uri="{BB962C8B-B14F-4D97-AF65-F5344CB8AC3E}">
        <p14:creationId xmlns:p14="http://schemas.microsoft.com/office/powerpoint/2010/main" val="876408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24.)</a:t>
            </a:r>
          </a:p>
        </p:txBody>
      </p:sp>
      <p:sp>
        <p:nvSpPr>
          <p:cNvPr id="40" name="TextBox 39"/>
          <p:cNvSpPr txBox="1"/>
          <p:nvPr/>
        </p:nvSpPr>
        <p:spPr>
          <a:xfrm>
            <a:off x="204390" y="402897"/>
            <a:ext cx="4621609"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From above, </a:t>
            </a:r>
            <a:r>
              <a:rPr lang="en-US" sz="2000" dirty="0">
                <a:solidFill>
                  <a:srgbClr val="000000"/>
                </a:solidFill>
                <a:latin typeface="Times New Roman"/>
                <a:cs typeface="Times New Roman"/>
              </a:rPr>
              <a:t>the car takes the curve as shown below.  If it is </a:t>
            </a:r>
            <a:r>
              <a:rPr lang="en-US" sz="2000" dirty="0">
                <a:solidFill>
                  <a:srgbClr val="0000FF"/>
                </a:solidFill>
                <a:latin typeface="Times New Roman"/>
                <a:cs typeface="Times New Roman"/>
              </a:rPr>
              <a:t>1000 kg, the curve is 50 meter radius and the car is moving at a rate of 14 m/s as shown</a:t>
            </a:r>
            <a:r>
              <a:rPr lang="en-US" sz="2000" dirty="0">
                <a:solidFill>
                  <a:srgbClr val="000000"/>
                </a:solidFill>
                <a:latin typeface="Times New Roman"/>
                <a:cs typeface="Times New Roman"/>
              </a:rPr>
              <a:t>:  </a:t>
            </a:r>
          </a:p>
        </p:txBody>
      </p:sp>
      <p:pic>
        <p:nvPicPr>
          <p:cNvPr id="41" name="Picture 40" descr="iStock_000003850479Medi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8744" y="326232"/>
            <a:ext cx="4055256" cy="270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TextBox 41"/>
          <p:cNvSpPr txBox="1"/>
          <p:nvPr/>
        </p:nvSpPr>
        <p:spPr>
          <a:xfrm>
            <a:off x="467135" y="1896288"/>
            <a:ext cx="4621609"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a:t>
            </a:r>
            <a:r>
              <a:rPr lang="en-US" sz="2000" dirty="0">
                <a:solidFill>
                  <a:srgbClr val="FF0000"/>
                </a:solidFill>
                <a:latin typeface="Times New Roman"/>
                <a:cs typeface="Times New Roman"/>
              </a:rPr>
              <a:t>Where is </a:t>
            </a:r>
            <a:r>
              <a:rPr lang="en-US" sz="2000" dirty="0">
                <a:solidFill>
                  <a:srgbClr val="000000"/>
                </a:solidFill>
                <a:latin typeface="Times New Roman"/>
                <a:cs typeface="Times New Roman"/>
              </a:rPr>
              <a:t>the centripetal force in this problem </a:t>
            </a:r>
            <a:r>
              <a:rPr lang="en-US" sz="2000" dirty="0">
                <a:solidFill>
                  <a:srgbClr val="FF0000"/>
                </a:solidFill>
                <a:latin typeface="Times New Roman"/>
                <a:cs typeface="Times New Roman"/>
              </a:rPr>
              <a:t>coming from</a:t>
            </a:r>
            <a:r>
              <a:rPr lang="en-US" sz="2000" dirty="0">
                <a:solidFill>
                  <a:srgbClr val="000000"/>
                </a:solidFill>
                <a:latin typeface="Times New Roman"/>
                <a:cs typeface="Times New Roman"/>
              </a:rPr>
              <a:t>?  </a:t>
            </a:r>
          </a:p>
        </p:txBody>
      </p:sp>
      <p:sp>
        <p:nvSpPr>
          <p:cNvPr id="43" name="TextBox 42"/>
          <p:cNvSpPr txBox="1"/>
          <p:nvPr/>
        </p:nvSpPr>
        <p:spPr>
          <a:xfrm>
            <a:off x="784634" y="2612648"/>
            <a:ext cx="4041365" cy="923330"/>
          </a:xfrm>
          <a:prstGeom prst="rect">
            <a:avLst/>
          </a:prstGeom>
          <a:noFill/>
          <a:ln>
            <a:noFill/>
          </a:ln>
        </p:spPr>
        <p:txBody>
          <a:bodyPr wrap="square" rtlCol="0">
            <a:spAutoFit/>
          </a:bodyPr>
          <a:lstStyle/>
          <a:p>
            <a:r>
              <a:rPr lang="en-US" dirty="0">
                <a:solidFill>
                  <a:srgbClr val="000000"/>
                </a:solidFill>
                <a:latin typeface="Times New Roman"/>
                <a:cs typeface="Times New Roman"/>
              </a:rPr>
              <a:t>Static friction between the pavement and the road . . . and we need to talk some about this!</a:t>
            </a:r>
          </a:p>
        </p:txBody>
      </p:sp>
      <p:sp>
        <p:nvSpPr>
          <p:cNvPr id="49" name="Oval 16"/>
          <p:cNvSpPr>
            <a:spLocks noChangeArrowheads="1"/>
          </p:cNvSpPr>
          <p:nvPr/>
        </p:nvSpPr>
        <p:spPr bwMode="auto">
          <a:xfrm>
            <a:off x="7391400" y="3074313"/>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620000" y="4674513"/>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20"/>
          <p:cNvSpPr>
            <a:spLocks noChangeShapeType="1"/>
          </p:cNvSpPr>
          <p:nvPr/>
        </p:nvSpPr>
        <p:spPr bwMode="auto">
          <a:xfrm>
            <a:off x="7543800" y="4750713"/>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696200" y="3379113"/>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467600" y="4522113"/>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29620456"/>
              </p:ext>
            </p:extLst>
          </p:nvPr>
        </p:nvGraphicFramePr>
        <p:xfrm>
          <a:off x="7248525" y="5678488"/>
          <a:ext cx="200025" cy="225425"/>
        </p:xfrm>
        <a:graphic>
          <a:graphicData uri="http://schemas.openxmlformats.org/presentationml/2006/ole">
            <mc:AlternateContent xmlns:mc="http://schemas.openxmlformats.org/markup-compatibility/2006">
              <mc:Choice xmlns:v="urn:schemas-microsoft-com:vml" Requires="v">
                <p:oleObj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7248525" y="5678488"/>
                        <a:ext cx="200025" cy="22542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00853523"/>
              </p:ext>
            </p:extLst>
          </p:nvPr>
        </p:nvGraphicFramePr>
        <p:xfrm>
          <a:off x="8091488" y="4387850"/>
          <a:ext cx="266700" cy="269875"/>
        </p:xfrm>
        <a:graphic>
          <a:graphicData uri="http://schemas.openxmlformats.org/presentationml/2006/ole">
            <mc:AlternateContent xmlns:mc="http://schemas.openxmlformats.org/markup-compatibility/2006">
              <mc:Choice xmlns:v="urn:schemas-microsoft-com:vml" Requires="v">
                <p:oleObj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8091488" y="4387850"/>
                        <a:ext cx="266700" cy="269875"/>
                      </a:xfrm>
                      <a:prstGeom prst="rect">
                        <a:avLst/>
                      </a:prstGeom>
                    </p:spPr>
                  </p:pic>
                </p:oleObj>
              </mc:Fallback>
            </mc:AlternateContent>
          </a:graphicData>
        </a:graphic>
      </p:graphicFrame>
    </p:spTree>
    <p:extLst>
      <p:ext uri="{BB962C8B-B14F-4D97-AF65-F5344CB8AC3E}">
        <p14:creationId xmlns:p14="http://schemas.microsoft.com/office/powerpoint/2010/main" val="13507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2100" y="1566478"/>
            <a:ext cx="5105400" cy="1138773"/>
          </a:xfrm>
          <a:prstGeom prst="rect">
            <a:avLst/>
          </a:prstGeom>
          <a:noFill/>
        </p:spPr>
        <p:txBody>
          <a:bodyPr wrap="square" rtlCol="0">
            <a:spAutoFit/>
          </a:bodyPr>
          <a:lstStyle/>
          <a:p>
            <a:r>
              <a:rPr lang="en-US" sz="2800" dirty="0">
                <a:solidFill>
                  <a:srgbClr val="FF0000"/>
                </a:solidFill>
                <a:latin typeface="Apple Chancery"/>
                <a:cs typeface="Apple Chancery"/>
              </a:rPr>
              <a:t>Looking down through a car</a:t>
            </a:r>
            <a:r>
              <a:rPr lang="en-US" sz="2000" dirty="0">
                <a:latin typeface="Apple Chancery"/>
                <a:cs typeface="Apple Chancery"/>
              </a:rPr>
              <a:t>, </a:t>
            </a:r>
            <a:r>
              <a:rPr lang="en-US" sz="2000" dirty="0">
                <a:latin typeface="Times New Roman"/>
                <a:cs typeface="Times New Roman"/>
              </a:rPr>
              <a:t>what  happens when you crank the wheel to make a hard right turn?</a:t>
            </a:r>
          </a:p>
        </p:txBody>
      </p:sp>
      <p:sp>
        <p:nvSpPr>
          <p:cNvPr id="14" name="Rectangle 13"/>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699500" y="6527800"/>
            <a:ext cx="426168" cy="276999"/>
          </a:xfrm>
          <a:prstGeom prst="rect">
            <a:avLst/>
          </a:prstGeom>
          <a:noFill/>
        </p:spPr>
        <p:txBody>
          <a:bodyPr wrap="none" rtlCol="0">
            <a:spAutoFit/>
          </a:bodyPr>
          <a:lstStyle/>
          <a:p>
            <a:r>
              <a:rPr lang="en-US" sz="1200" dirty="0"/>
              <a:t>25.)</a:t>
            </a:r>
          </a:p>
        </p:txBody>
      </p:sp>
      <p:sp>
        <p:nvSpPr>
          <p:cNvPr id="16" name="TextBox 15"/>
          <p:cNvSpPr txBox="1"/>
          <p:nvPr/>
        </p:nvSpPr>
        <p:spPr>
          <a:xfrm>
            <a:off x="0" y="181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Friction and Wheels</a:t>
            </a:r>
            <a:endParaRPr lang="en-US" sz="3600" dirty="0">
              <a:solidFill>
                <a:srgbClr val="FF0000"/>
              </a:solidFill>
              <a:latin typeface="Apple Chancery"/>
              <a:cs typeface="Apple Chancery"/>
            </a:endParaRPr>
          </a:p>
        </p:txBody>
      </p:sp>
      <p:sp>
        <p:nvSpPr>
          <p:cNvPr id="17" name="Rectangle 16"/>
          <p:cNvSpPr/>
          <p:nvPr/>
        </p:nvSpPr>
        <p:spPr>
          <a:xfrm>
            <a:off x="5900038" y="2048103"/>
            <a:ext cx="2482637" cy="4187743"/>
          </a:xfrm>
          <a:prstGeom prst="rect">
            <a:avLst/>
          </a:prstGeom>
          <a:solidFill>
            <a:srgbClr val="FFFF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799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098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2147735">
            <a:off x="6136295" y="2349249"/>
            <a:ext cx="366104" cy="697957"/>
          </a:xfrm>
          <a:prstGeom prst="re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flipH="1" flipV="1">
            <a:off x="6700847" y="1647636"/>
            <a:ext cx="800934" cy="1588"/>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29" name="Object 2"/>
          <p:cNvGraphicFramePr>
            <a:graphicFrameLocks noChangeAspect="1"/>
          </p:cNvGraphicFramePr>
          <p:nvPr>
            <p:extLst>
              <p:ext uri="{D42A27DB-BD31-4B8C-83A1-F6EECF244321}">
                <p14:modId xmlns:p14="http://schemas.microsoft.com/office/powerpoint/2010/main" val="1619586439"/>
              </p:ext>
            </p:extLst>
          </p:nvPr>
        </p:nvGraphicFramePr>
        <p:xfrm>
          <a:off x="6819895" y="1512275"/>
          <a:ext cx="184637" cy="205152"/>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95" y="1512275"/>
                        <a:ext cx="184637" cy="205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30" name="Rectangle 29"/>
          <p:cNvSpPr/>
          <p:nvPr/>
        </p:nvSpPr>
        <p:spPr>
          <a:xfrm rot="2147735">
            <a:off x="7791526" y="2349250"/>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4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5032"/>
            <a:ext cx="9144000" cy="523220"/>
          </a:xfrm>
          <a:prstGeom prst="rect">
            <a:avLst/>
          </a:prstGeom>
          <a:noFill/>
        </p:spPr>
        <p:txBody>
          <a:bodyPr wrap="square" rtlCol="0">
            <a:spAutoFit/>
          </a:bodyPr>
          <a:lstStyle/>
          <a:p>
            <a:r>
              <a:rPr lang="en-US" sz="2800" dirty="0">
                <a:solidFill>
                  <a:srgbClr val="FF0000"/>
                </a:solidFill>
                <a:latin typeface="Apple Chancery"/>
                <a:cs typeface="Apple Chancery"/>
              </a:rPr>
              <a:t>A turning car wheel </a:t>
            </a:r>
            <a:r>
              <a:rPr lang="en-US" sz="2000" dirty="0">
                <a:latin typeface="Times New Roman"/>
                <a:cs typeface="Times New Roman"/>
              </a:rPr>
              <a:t>does to a street what a turning skier does to snow . . . </a:t>
            </a:r>
          </a:p>
        </p:txBody>
      </p:sp>
      <p:sp>
        <p:nvSpPr>
          <p:cNvPr id="14" name="Rectangle 13"/>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699500" y="6527800"/>
            <a:ext cx="348172" cy="276999"/>
          </a:xfrm>
          <a:prstGeom prst="rect">
            <a:avLst/>
          </a:prstGeom>
          <a:noFill/>
        </p:spPr>
        <p:txBody>
          <a:bodyPr wrap="none" rtlCol="0">
            <a:spAutoFit/>
          </a:bodyPr>
          <a:lstStyle/>
          <a:p>
            <a:r>
              <a:rPr lang="en-US" sz="1200" dirty="0"/>
              <a:t>1.)</a:t>
            </a:r>
          </a:p>
        </p:txBody>
      </p:sp>
      <p:pic>
        <p:nvPicPr>
          <p:cNvPr id="2" name="skiers spraying sn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70352"/>
            <a:ext cx="9144000" cy="5715000"/>
          </a:xfrm>
          <a:prstGeom prst="rect">
            <a:avLst/>
          </a:prstGeom>
        </p:spPr>
      </p:pic>
    </p:spTree>
    <p:extLst>
      <p:ext uri="{BB962C8B-B14F-4D97-AF65-F5344CB8AC3E}">
        <p14:creationId xmlns:p14="http://schemas.microsoft.com/office/powerpoint/2010/main" val="4263642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00038" y="2048103"/>
            <a:ext cx="2482637" cy="4187743"/>
          </a:xfrm>
          <a:prstGeom prst="rect">
            <a:avLst/>
          </a:prstGeom>
          <a:solidFill>
            <a:srgbClr val="FFFF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99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98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147735">
            <a:off x="6136295" y="2349249"/>
            <a:ext cx="366104" cy="697957"/>
          </a:xfrm>
          <a:prstGeom prst="re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5400000" flipH="1" flipV="1">
            <a:off x="6700847" y="1647636"/>
            <a:ext cx="800934" cy="1588"/>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74" name="Object 2"/>
          <p:cNvGraphicFramePr>
            <a:graphicFrameLocks noChangeAspect="1"/>
          </p:cNvGraphicFramePr>
          <p:nvPr>
            <p:extLst>
              <p:ext uri="{D42A27DB-BD31-4B8C-83A1-F6EECF244321}">
                <p14:modId xmlns:p14="http://schemas.microsoft.com/office/powerpoint/2010/main" val="2628307058"/>
              </p:ext>
            </p:extLst>
          </p:nvPr>
        </p:nvGraphicFramePr>
        <p:xfrm>
          <a:off x="6819895" y="1512275"/>
          <a:ext cx="184637" cy="205152"/>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95" y="1512275"/>
                        <a:ext cx="184637" cy="205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rot="2147735">
            <a:off x="7791526" y="2349250"/>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699500" y="6527800"/>
            <a:ext cx="426168" cy="276999"/>
          </a:xfrm>
          <a:prstGeom prst="rect">
            <a:avLst/>
          </a:prstGeom>
          <a:noFill/>
        </p:spPr>
        <p:txBody>
          <a:bodyPr wrap="none" rtlCol="0">
            <a:spAutoFit/>
          </a:bodyPr>
          <a:lstStyle/>
          <a:p>
            <a:r>
              <a:rPr lang="en-US" sz="1200" dirty="0"/>
              <a:t>27.)</a:t>
            </a:r>
          </a:p>
        </p:txBody>
      </p:sp>
      <p:sp>
        <p:nvSpPr>
          <p:cNvPr id="16" name="TextBox 15"/>
          <p:cNvSpPr txBox="1"/>
          <p:nvPr/>
        </p:nvSpPr>
        <p:spPr>
          <a:xfrm>
            <a:off x="286376" y="1323481"/>
            <a:ext cx="4666623" cy="1754327"/>
          </a:xfrm>
          <a:prstGeom prst="rect">
            <a:avLst/>
          </a:prstGeom>
          <a:noFill/>
        </p:spPr>
        <p:txBody>
          <a:bodyPr wrap="square" rtlCol="0">
            <a:spAutoFit/>
          </a:bodyPr>
          <a:lstStyle/>
          <a:p>
            <a:r>
              <a:rPr lang="en-US" sz="2800" dirty="0">
                <a:solidFill>
                  <a:srgbClr val="FF0000"/>
                </a:solidFill>
                <a:latin typeface="Apple Chancery"/>
                <a:cs typeface="Apple Chancery"/>
              </a:rPr>
              <a:t>In other words</a:t>
            </a:r>
            <a:r>
              <a:rPr lang="en-US" sz="2000" dirty="0">
                <a:latin typeface="Apple Chancery"/>
                <a:cs typeface="Apple Chancery"/>
              </a:rPr>
              <a:t>, </a:t>
            </a:r>
            <a:r>
              <a:rPr lang="en-US" sz="2000" dirty="0">
                <a:latin typeface="Times New Roman"/>
                <a:cs typeface="Times New Roman"/>
              </a:rPr>
              <a:t>the tires apply a </a:t>
            </a:r>
            <a:r>
              <a:rPr lang="en-US" sz="2000" i="1" dirty="0">
                <a:solidFill>
                  <a:srgbClr val="0000FF"/>
                </a:solidFill>
                <a:latin typeface="Times New Roman"/>
                <a:cs typeface="Times New Roman"/>
              </a:rPr>
              <a:t>static frictional force </a:t>
            </a:r>
            <a:r>
              <a:rPr lang="en-US" sz="2000" dirty="0">
                <a:latin typeface="Times New Roman"/>
                <a:cs typeface="Times New Roman"/>
              </a:rPr>
              <a:t>to the road </a:t>
            </a:r>
            <a:r>
              <a:rPr lang="en-US" sz="2000" dirty="0">
                <a:solidFill>
                  <a:srgbClr val="0000FF"/>
                </a:solidFill>
                <a:latin typeface="Times New Roman"/>
                <a:cs typeface="Times New Roman"/>
              </a:rPr>
              <a:t>outward </a:t>
            </a:r>
            <a:r>
              <a:rPr lang="en-US" sz="2000" dirty="0">
                <a:latin typeface="Times New Roman"/>
                <a:cs typeface="Times New Roman"/>
              </a:rPr>
              <a:t>(this is like the skis pushing outward on the snow, spraying it outward on unsuspecting </a:t>
            </a:r>
            <a:r>
              <a:rPr lang="en-US" sz="2000" dirty="0" err="1">
                <a:latin typeface="Times New Roman"/>
                <a:cs typeface="Times New Roman"/>
              </a:rPr>
              <a:t>shooshers</a:t>
            </a:r>
            <a:r>
              <a:rPr lang="en-US" sz="2000" dirty="0">
                <a:latin typeface="Times New Roman"/>
                <a:cs typeface="Times New Roman"/>
              </a:rPr>
              <a:t>)</a:t>
            </a:r>
          </a:p>
        </p:txBody>
      </p:sp>
    </p:spTree>
    <p:extLst>
      <p:ext uri="{BB962C8B-B14F-4D97-AF65-F5344CB8AC3E}">
        <p14:creationId xmlns:p14="http://schemas.microsoft.com/office/powerpoint/2010/main" val="1792309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00038" y="2048103"/>
            <a:ext cx="2482637" cy="4187743"/>
          </a:xfrm>
          <a:prstGeom prst="rect">
            <a:avLst/>
          </a:prstGeom>
          <a:solidFill>
            <a:srgbClr val="FFFF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99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98198" y="53891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147735">
            <a:off x="6136295" y="2349249"/>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5400000" flipH="1" flipV="1">
            <a:off x="6700847" y="1647636"/>
            <a:ext cx="800934" cy="1588"/>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74" name="Object 2"/>
          <p:cNvGraphicFramePr>
            <a:graphicFrameLocks noChangeAspect="1"/>
          </p:cNvGraphicFramePr>
          <p:nvPr>
            <p:extLst>
              <p:ext uri="{D42A27DB-BD31-4B8C-83A1-F6EECF244321}">
                <p14:modId xmlns:p14="http://schemas.microsoft.com/office/powerpoint/2010/main" val="1965517298"/>
              </p:ext>
            </p:extLst>
          </p:nvPr>
        </p:nvGraphicFramePr>
        <p:xfrm>
          <a:off x="6819895" y="1512275"/>
          <a:ext cx="184637" cy="205152"/>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95" y="1512275"/>
                        <a:ext cx="184637" cy="205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rot="2147735">
            <a:off x="7791526" y="2349250"/>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486400" y="1997303"/>
            <a:ext cx="662598" cy="593497"/>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162000" y="1998097"/>
            <a:ext cx="662598" cy="593497"/>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18" name="Object 2"/>
          <p:cNvGraphicFramePr>
            <a:graphicFrameLocks noChangeAspect="1"/>
          </p:cNvGraphicFramePr>
          <p:nvPr>
            <p:extLst>
              <p:ext uri="{D42A27DB-BD31-4B8C-83A1-F6EECF244321}">
                <p14:modId xmlns:p14="http://schemas.microsoft.com/office/powerpoint/2010/main" val="2626560045"/>
              </p:ext>
            </p:extLst>
          </p:nvPr>
        </p:nvGraphicFramePr>
        <p:xfrm>
          <a:off x="5327650" y="2193925"/>
          <a:ext cx="450850" cy="330200"/>
        </p:xfrm>
        <a:graphic>
          <a:graphicData uri="http://schemas.openxmlformats.org/presentationml/2006/ole">
            <mc:AlternateContent xmlns:mc="http://schemas.openxmlformats.org/markup-compatibility/2006">
              <mc:Choice xmlns:v="urn:schemas-microsoft-com:vml" Requires="v">
                <p:oleObj name="Equation" r:id="rId4" imgW="279400" imgH="203200" progId="Equation.DSMT4">
                  <p:embed/>
                </p:oleObj>
              </mc:Choice>
              <mc:Fallback>
                <p:oleObj name="Equation" r:id="rId4" imgW="2794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2193925"/>
                        <a:ext cx="450850"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9" name="Object 2"/>
          <p:cNvGraphicFramePr>
            <a:graphicFrameLocks noChangeAspect="1"/>
          </p:cNvGraphicFramePr>
          <p:nvPr>
            <p:extLst>
              <p:ext uri="{D42A27DB-BD31-4B8C-83A1-F6EECF244321}">
                <p14:modId xmlns:p14="http://schemas.microsoft.com/office/powerpoint/2010/main" val="641297053"/>
              </p:ext>
            </p:extLst>
          </p:nvPr>
        </p:nvGraphicFramePr>
        <p:xfrm>
          <a:off x="7599173" y="1883003"/>
          <a:ext cx="450850" cy="330200"/>
        </p:xfrm>
        <a:graphic>
          <a:graphicData uri="http://schemas.openxmlformats.org/presentationml/2006/ole">
            <mc:AlternateContent xmlns:mc="http://schemas.openxmlformats.org/markup-compatibility/2006">
              <mc:Choice xmlns:v="urn:schemas-microsoft-com:vml" Requires="v">
                <p:oleObj name="Equation" r:id="rId6" imgW="279400" imgH="203200" progId="Equation.DSMT4">
                  <p:embed/>
                </p:oleObj>
              </mc:Choice>
              <mc:Fallback>
                <p:oleObj name="Equation" r:id="rId6" imgW="2794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9173" y="1883003"/>
                        <a:ext cx="450850"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20" name="Rectangle 19"/>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699500" y="6527800"/>
            <a:ext cx="426168" cy="276999"/>
          </a:xfrm>
          <a:prstGeom prst="rect">
            <a:avLst/>
          </a:prstGeom>
          <a:noFill/>
        </p:spPr>
        <p:txBody>
          <a:bodyPr wrap="none" rtlCol="0">
            <a:spAutoFit/>
          </a:bodyPr>
          <a:lstStyle/>
          <a:p>
            <a:r>
              <a:rPr lang="en-US" sz="1200" dirty="0"/>
              <a:t>28.)</a:t>
            </a:r>
          </a:p>
        </p:txBody>
      </p:sp>
      <p:sp>
        <p:nvSpPr>
          <p:cNvPr id="16" name="TextBox 15"/>
          <p:cNvSpPr txBox="1"/>
          <p:nvPr/>
        </p:nvSpPr>
        <p:spPr>
          <a:xfrm>
            <a:off x="286376" y="1323481"/>
            <a:ext cx="4666623" cy="2062103"/>
          </a:xfrm>
          <a:prstGeom prst="rect">
            <a:avLst/>
          </a:prstGeom>
          <a:noFill/>
        </p:spPr>
        <p:txBody>
          <a:bodyPr wrap="square" rtlCol="0">
            <a:spAutoFit/>
          </a:bodyPr>
          <a:lstStyle/>
          <a:p>
            <a:r>
              <a:rPr lang="en-US" sz="2800" dirty="0">
                <a:solidFill>
                  <a:srgbClr val="FF0000"/>
                </a:solidFill>
                <a:latin typeface="Apple Chancery"/>
                <a:cs typeface="Apple Chancery"/>
              </a:rPr>
              <a:t>In other words</a:t>
            </a:r>
            <a:r>
              <a:rPr lang="en-US" sz="2000" dirty="0">
                <a:latin typeface="Apple Chancery"/>
                <a:cs typeface="Apple Chancery"/>
              </a:rPr>
              <a:t>, </a:t>
            </a:r>
            <a:r>
              <a:rPr lang="en-US" sz="2000" dirty="0">
                <a:latin typeface="Times New Roman"/>
                <a:cs typeface="Times New Roman"/>
              </a:rPr>
              <a:t>the tires apply a </a:t>
            </a:r>
            <a:r>
              <a:rPr lang="en-US" sz="2000" i="1" dirty="0">
                <a:solidFill>
                  <a:srgbClr val="0000FF"/>
                </a:solidFill>
                <a:latin typeface="Times New Roman"/>
                <a:cs typeface="Times New Roman"/>
              </a:rPr>
              <a:t>static frictional force </a:t>
            </a:r>
            <a:r>
              <a:rPr lang="en-US" sz="2000" dirty="0">
                <a:latin typeface="Times New Roman"/>
                <a:cs typeface="Times New Roman"/>
              </a:rPr>
              <a:t>to the road </a:t>
            </a:r>
            <a:r>
              <a:rPr lang="en-US" sz="2000" dirty="0">
                <a:solidFill>
                  <a:srgbClr val="0000FF"/>
                </a:solidFill>
                <a:latin typeface="Times New Roman"/>
                <a:cs typeface="Times New Roman"/>
              </a:rPr>
              <a:t>outward </a:t>
            </a:r>
            <a:r>
              <a:rPr lang="en-US" sz="2000" dirty="0">
                <a:latin typeface="Times New Roman"/>
                <a:cs typeface="Times New Roman"/>
              </a:rPr>
              <a:t>(this is like the skis pushing outward on the snow, spraying it outward on unsuspecting revelers) as the </a:t>
            </a:r>
            <a:r>
              <a:rPr lang="en-US" sz="2000" dirty="0">
                <a:solidFill>
                  <a:srgbClr val="FF0000"/>
                </a:solidFill>
                <a:latin typeface="Times New Roman"/>
                <a:cs typeface="Times New Roman"/>
              </a:rPr>
              <a:t>road pushes </a:t>
            </a:r>
            <a:r>
              <a:rPr lang="en-US" sz="2000" dirty="0">
                <a:solidFill>
                  <a:srgbClr val="FF0000"/>
                </a:solidFill>
                <a:latin typeface="Apple Chancery"/>
                <a:cs typeface="Apple Chancery"/>
              </a:rPr>
              <a:t>INWARD</a:t>
            </a:r>
            <a:r>
              <a:rPr lang="en-US" sz="2000" dirty="0">
                <a:solidFill>
                  <a:srgbClr val="FF0000"/>
                </a:solidFill>
                <a:latin typeface="Times New Roman"/>
                <a:cs typeface="Times New Roman"/>
              </a:rPr>
              <a:t> on the tires.</a:t>
            </a:r>
          </a:p>
        </p:txBody>
      </p:sp>
      <p:sp>
        <p:nvSpPr>
          <p:cNvPr id="17" name="TextBox 16"/>
          <p:cNvSpPr txBox="1"/>
          <p:nvPr/>
        </p:nvSpPr>
        <p:spPr>
          <a:xfrm>
            <a:off x="286376" y="3736481"/>
            <a:ext cx="4666623" cy="1138773"/>
          </a:xfrm>
          <a:prstGeom prst="rect">
            <a:avLst/>
          </a:prstGeom>
          <a:noFill/>
        </p:spPr>
        <p:txBody>
          <a:bodyPr wrap="square" rtlCol="0">
            <a:spAutoFit/>
          </a:bodyPr>
          <a:lstStyle/>
          <a:p>
            <a:r>
              <a:rPr lang="en-US" sz="2800" dirty="0">
                <a:solidFill>
                  <a:srgbClr val="FF0000"/>
                </a:solidFill>
                <a:latin typeface="Apple Chancery"/>
                <a:cs typeface="Apple Chancery"/>
              </a:rPr>
              <a:t>The direction</a:t>
            </a:r>
            <a:r>
              <a:rPr lang="en-US" sz="2000" dirty="0">
                <a:latin typeface="Apple Chancery"/>
                <a:cs typeface="Apple Chancery"/>
              </a:rPr>
              <a:t> </a:t>
            </a:r>
            <a:r>
              <a:rPr lang="en-US" sz="2000" dirty="0">
                <a:latin typeface="Times New Roman"/>
                <a:cs typeface="Times New Roman"/>
              </a:rPr>
              <a:t>of the force on the tires by the road is </a:t>
            </a:r>
            <a:r>
              <a:rPr lang="en-US" sz="2000" i="1" dirty="0">
                <a:solidFill>
                  <a:srgbClr val="0000FF"/>
                </a:solidFill>
                <a:latin typeface="Times New Roman"/>
                <a:cs typeface="Times New Roman"/>
              </a:rPr>
              <a:t>perpendicular</a:t>
            </a:r>
            <a:r>
              <a:rPr lang="en-US" sz="2000" dirty="0">
                <a:solidFill>
                  <a:srgbClr val="0000FF"/>
                </a:solidFill>
                <a:latin typeface="Times New Roman"/>
                <a:cs typeface="Times New Roman"/>
              </a:rPr>
              <a:t> to the tires </a:t>
            </a:r>
            <a:r>
              <a:rPr lang="en-US" sz="2000" dirty="0">
                <a:latin typeface="Times New Roman"/>
                <a:cs typeface="Times New Roman"/>
              </a:rPr>
              <a:t>(as shown).</a:t>
            </a:r>
          </a:p>
        </p:txBody>
      </p:sp>
    </p:spTree>
    <p:extLst>
      <p:ext uri="{BB962C8B-B14F-4D97-AF65-F5344CB8AC3E}">
        <p14:creationId xmlns:p14="http://schemas.microsoft.com/office/powerpoint/2010/main" val="15971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a:off x="4458496" y="647700"/>
            <a:ext cx="1639702" cy="1538288"/>
          </a:xfrm>
          <a:prstGeom prst="r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367673" y="2663367"/>
            <a:ext cx="3982077" cy="1446550"/>
          </a:xfrm>
          <a:prstGeom prst="rect">
            <a:avLst/>
          </a:prstGeom>
          <a:noFill/>
        </p:spPr>
        <p:txBody>
          <a:bodyPr wrap="square" rtlCol="0">
            <a:spAutoFit/>
          </a:bodyPr>
          <a:lstStyle/>
          <a:p>
            <a:r>
              <a:rPr lang="en-US" sz="2800" dirty="0">
                <a:solidFill>
                  <a:srgbClr val="FF0000"/>
                </a:solidFill>
                <a:latin typeface="Apple Chancery"/>
                <a:cs typeface="Apple Chancery"/>
              </a:rPr>
              <a:t>If </a:t>
            </a:r>
            <a:r>
              <a:rPr lang="en-US" sz="2000" dirty="0">
                <a:latin typeface="Times New Roman"/>
                <a:cs typeface="Times New Roman"/>
              </a:rPr>
              <a:t>the angle     is </a:t>
            </a:r>
            <a:r>
              <a:rPr lang="en-US" sz="2000" dirty="0">
                <a:solidFill>
                  <a:srgbClr val="FF0000"/>
                </a:solidFill>
                <a:latin typeface="Times New Roman"/>
                <a:cs typeface="Times New Roman"/>
              </a:rPr>
              <a:t>big</a:t>
            </a:r>
            <a:r>
              <a:rPr lang="en-US" sz="2000" dirty="0">
                <a:latin typeface="Times New Roman"/>
                <a:cs typeface="Times New Roman"/>
              </a:rPr>
              <a:t> (i.e., with the wheels turned a lot), the </a:t>
            </a:r>
            <a:r>
              <a:rPr lang="en-US" sz="2000" dirty="0">
                <a:solidFill>
                  <a:srgbClr val="FF0000"/>
                </a:solidFill>
                <a:latin typeface="Times New Roman"/>
                <a:cs typeface="Times New Roman"/>
              </a:rPr>
              <a:t>radius</a:t>
            </a:r>
            <a:r>
              <a:rPr lang="en-US" sz="2000" dirty="0">
                <a:latin typeface="Times New Roman"/>
                <a:cs typeface="Times New Roman"/>
              </a:rPr>
              <a:t> </a:t>
            </a:r>
            <a:r>
              <a:rPr lang="en-US" sz="2000" dirty="0">
                <a:solidFill>
                  <a:srgbClr val="FF0000"/>
                </a:solidFill>
                <a:latin typeface="Times New Roman"/>
                <a:cs typeface="Times New Roman"/>
              </a:rPr>
              <a:t>of</a:t>
            </a:r>
            <a:r>
              <a:rPr lang="en-US" sz="2000" dirty="0">
                <a:latin typeface="Times New Roman"/>
                <a:cs typeface="Times New Roman"/>
              </a:rPr>
              <a:t> the </a:t>
            </a:r>
            <a:r>
              <a:rPr lang="en-US" sz="2000" dirty="0">
                <a:solidFill>
                  <a:srgbClr val="FF0000"/>
                </a:solidFill>
                <a:latin typeface="Times New Roman"/>
                <a:cs typeface="Times New Roman"/>
              </a:rPr>
              <a:t>arc</a:t>
            </a:r>
            <a:r>
              <a:rPr lang="en-US" sz="2000" dirty="0">
                <a:latin typeface="Times New Roman"/>
                <a:cs typeface="Times New Roman"/>
              </a:rPr>
              <a:t> is </a:t>
            </a:r>
            <a:r>
              <a:rPr lang="en-US" sz="2000" dirty="0">
                <a:solidFill>
                  <a:srgbClr val="FF0000"/>
                </a:solidFill>
                <a:latin typeface="Times New Roman"/>
                <a:cs typeface="Times New Roman"/>
              </a:rPr>
              <a:t>small</a:t>
            </a:r>
            <a:r>
              <a:rPr lang="en-US" sz="2000" dirty="0">
                <a:latin typeface="Times New Roman"/>
                <a:cs typeface="Times New Roman"/>
              </a:rPr>
              <a:t> and the </a:t>
            </a:r>
            <a:r>
              <a:rPr lang="en-US" sz="2000" dirty="0">
                <a:solidFill>
                  <a:srgbClr val="0000FF"/>
                </a:solidFill>
                <a:latin typeface="Times New Roman"/>
                <a:cs typeface="Times New Roman"/>
              </a:rPr>
              <a:t>static frictional force has two components</a:t>
            </a:r>
            <a:r>
              <a:rPr lang="en-US" sz="2000" dirty="0">
                <a:latin typeface="Times New Roman"/>
                <a:cs typeface="Times New Roman"/>
              </a:rPr>
              <a:t>:</a:t>
            </a:r>
          </a:p>
        </p:txBody>
      </p:sp>
      <p:sp>
        <p:nvSpPr>
          <p:cNvPr id="5" name="Rectangle 4"/>
          <p:cNvSpPr/>
          <p:nvPr/>
        </p:nvSpPr>
        <p:spPr>
          <a:xfrm>
            <a:off x="5900038" y="1641703"/>
            <a:ext cx="2482637" cy="4187743"/>
          </a:xfrm>
          <a:prstGeom prst="rect">
            <a:avLst/>
          </a:prstGeom>
          <a:solidFill>
            <a:srgbClr val="FFFF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99198" y="49827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98198" y="498274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2147735">
            <a:off x="6136295" y="1942849"/>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5400000" flipH="1" flipV="1">
            <a:off x="6700847" y="1241236"/>
            <a:ext cx="800934" cy="1588"/>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74" name="Object 2"/>
          <p:cNvGraphicFramePr>
            <a:graphicFrameLocks noChangeAspect="1"/>
          </p:cNvGraphicFramePr>
          <p:nvPr>
            <p:extLst>
              <p:ext uri="{D42A27DB-BD31-4B8C-83A1-F6EECF244321}">
                <p14:modId xmlns:p14="http://schemas.microsoft.com/office/powerpoint/2010/main" val="964233433"/>
              </p:ext>
            </p:extLst>
          </p:nvPr>
        </p:nvGraphicFramePr>
        <p:xfrm>
          <a:off x="6819895" y="1105875"/>
          <a:ext cx="184637" cy="205152"/>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95" y="1105875"/>
                        <a:ext cx="184637" cy="205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rot="2147735">
            <a:off x="7791526" y="1942850"/>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457700" y="647700"/>
            <a:ext cx="1691298" cy="1536700"/>
          </a:xfrm>
          <a:prstGeom prst="straightConnector1">
            <a:avLst/>
          </a:prstGeom>
          <a:ln w="571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18" name="Object 2"/>
          <p:cNvGraphicFramePr>
            <a:graphicFrameLocks noChangeAspect="1"/>
          </p:cNvGraphicFramePr>
          <p:nvPr>
            <p:extLst>
              <p:ext uri="{D42A27DB-BD31-4B8C-83A1-F6EECF244321}">
                <p14:modId xmlns:p14="http://schemas.microsoft.com/office/powerpoint/2010/main" val="484322345"/>
              </p:ext>
            </p:extLst>
          </p:nvPr>
        </p:nvGraphicFramePr>
        <p:xfrm>
          <a:off x="5327650" y="980827"/>
          <a:ext cx="450850" cy="330200"/>
        </p:xfrm>
        <a:graphic>
          <a:graphicData uri="http://schemas.openxmlformats.org/presentationml/2006/ole">
            <mc:AlternateContent xmlns:mc="http://schemas.openxmlformats.org/markup-compatibility/2006">
              <mc:Choice xmlns:v="urn:schemas-microsoft-com:vml" Requires="v">
                <p:oleObj name="Equation" r:id="rId4" imgW="279400" imgH="203200" progId="Equation.DSMT4">
                  <p:embed/>
                </p:oleObj>
              </mc:Choice>
              <mc:Fallback>
                <p:oleObj name="Equation" r:id="rId4" imgW="2794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980827"/>
                        <a:ext cx="450850"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9" name="Object 2"/>
          <p:cNvGraphicFramePr>
            <a:graphicFrameLocks noChangeAspect="1"/>
          </p:cNvGraphicFramePr>
          <p:nvPr>
            <p:extLst>
              <p:ext uri="{D42A27DB-BD31-4B8C-83A1-F6EECF244321}">
                <p14:modId xmlns:p14="http://schemas.microsoft.com/office/powerpoint/2010/main" val="371937338"/>
              </p:ext>
            </p:extLst>
          </p:nvPr>
        </p:nvGraphicFramePr>
        <p:xfrm>
          <a:off x="4598988" y="2236788"/>
          <a:ext cx="963612" cy="330200"/>
        </p:xfrm>
        <a:graphic>
          <a:graphicData uri="http://schemas.openxmlformats.org/presentationml/2006/ole">
            <mc:AlternateContent xmlns:mc="http://schemas.openxmlformats.org/markup-compatibility/2006">
              <mc:Choice xmlns:v="urn:schemas-microsoft-com:vml" Requires="v">
                <p:oleObj name="Equation" r:id="rId6" imgW="596900" imgH="203200" progId="Equation.DSMT4">
                  <p:embed/>
                </p:oleObj>
              </mc:Choice>
              <mc:Fallback>
                <p:oleObj name="Equation" r:id="rId6" imgW="5969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988" y="2236788"/>
                        <a:ext cx="963612"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20" name="Straight Arrow Connector 19"/>
          <p:cNvCxnSpPr/>
          <p:nvPr/>
        </p:nvCxnSpPr>
        <p:spPr>
          <a:xfrm>
            <a:off x="4457700" y="2184400"/>
            <a:ext cx="1509056"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3688956" y="1415653"/>
            <a:ext cx="1537491"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7327966" y="2095499"/>
            <a:ext cx="586455"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aphicFrame>
        <p:nvGraphicFramePr>
          <p:cNvPr id="25" name="Object 2"/>
          <p:cNvGraphicFramePr>
            <a:graphicFrameLocks noChangeAspect="1"/>
          </p:cNvGraphicFramePr>
          <p:nvPr>
            <p:extLst>
              <p:ext uri="{D42A27DB-BD31-4B8C-83A1-F6EECF244321}">
                <p14:modId xmlns:p14="http://schemas.microsoft.com/office/powerpoint/2010/main" val="2379644737"/>
              </p:ext>
            </p:extLst>
          </p:nvPr>
        </p:nvGraphicFramePr>
        <p:xfrm>
          <a:off x="7652974" y="2080822"/>
          <a:ext cx="133524" cy="188383"/>
        </p:xfrm>
        <a:graphic>
          <a:graphicData uri="http://schemas.openxmlformats.org/presentationml/2006/ole">
            <mc:AlternateContent xmlns:mc="http://schemas.openxmlformats.org/markup-compatibility/2006">
              <mc:Choice xmlns:v="urn:schemas-microsoft-com:vml" Requires="v">
                <p:oleObj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2974" y="2080822"/>
                        <a:ext cx="133524" cy="1883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 name="Object 2"/>
          <p:cNvGraphicFramePr>
            <a:graphicFrameLocks noChangeAspect="1"/>
          </p:cNvGraphicFramePr>
          <p:nvPr>
            <p:extLst>
              <p:ext uri="{D42A27DB-BD31-4B8C-83A1-F6EECF244321}">
                <p14:modId xmlns:p14="http://schemas.microsoft.com/office/powerpoint/2010/main" val="4277467942"/>
              </p:ext>
            </p:extLst>
          </p:nvPr>
        </p:nvGraphicFramePr>
        <p:xfrm>
          <a:off x="5464175" y="1807756"/>
          <a:ext cx="200112" cy="282329"/>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4175" y="1807756"/>
                        <a:ext cx="200112" cy="282329"/>
                      </a:xfrm>
                      <a:prstGeom prst="rect">
                        <a:avLst/>
                      </a:prstGeom>
                      <a:noFill/>
                      <a:ln>
                        <a:noFill/>
                      </a:ln>
                    </p:spPr>
                  </p:pic>
                </p:oleObj>
              </mc:Fallback>
            </mc:AlternateContent>
          </a:graphicData>
        </a:graphic>
      </p:graphicFrame>
      <p:sp>
        <p:nvSpPr>
          <p:cNvPr id="30" name="Freeform 29"/>
          <p:cNvSpPr/>
          <p:nvPr/>
        </p:nvSpPr>
        <p:spPr>
          <a:xfrm>
            <a:off x="7620000" y="2272242"/>
            <a:ext cx="101600" cy="45508"/>
          </a:xfrm>
          <a:custGeom>
            <a:avLst/>
            <a:gdLst>
              <a:gd name="connsiteX0" fmla="*/ 0 w 101600"/>
              <a:gd name="connsiteY0" fmla="*/ 1058 h 45508"/>
              <a:gd name="connsiteX1" fmla="*/ 57150 w 101600"/>
              <a:gd name="connsiteY1" fmla="*/ 7408 h 45508"/>
              <a:gd name="connsiteX2" fmla="*/ 101600 w 101600"/>
              <a:gd name="connsiteY2" fmla="*/ 45508 h 45508"/>
            </a:gdLst>
            <a:ahLst/>
            <a:cxnLst>
              <a:cxn ang="0">
                <a:pos x="connsiteX0" y="connsiteY0"/>
              </a:cxn>
              <a:cxn ang="0">
                <a:pos x="connsiteX1" y="connsiteY1"/>
              </a:cxn>
              <a:cxn ang="0">
                <a:pos x="connsiteX2" y="connsiteY2"/>
              </a:cxn>
            </a:cxnLst>
            <a:rect l="l" t="t" r="r" b="b"/>
            <a:pathLst>
              <a:path w="101600" h="45508">
                <a:moveTo>
                  <a:pt x="0" y="1058"/>
                </a:moveTo>
                <a:cubicBezTo>
                  <a:pt x="20108" y="529"/>
                  <a:pt x="40217" y="0"/>
                  <a:pt x="57150" y="7408"/>
                </a:cubicBezTo>
                <a:cubicBezTo>
                  <a:pt x="74083" y="14816"/>
                  <a:pt x="87841" y="30162"/>
                  <a:pt x="101600" y="45508"/>
                </a:cubicBezTo>
              </a:path>
            </a:pathLst>
          </a:cu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5683250" y="1924050"/>
            <a:ext cx="165100" cy="247650"/>
          </a:xfrm>
          <a:custGeom>
            <a:avLst/>
            <a:gdLst>
              <a:gd name="connsiteX0" fmla="*/ 165100 w 165100"/>
              <a:gd name="connsiteY0" fmla="*/ 0 h 247650"/>
              <a:gd name="connsiteX1" fmla="*/ 44450 w 165100"/>
              <a:gd name="connsiteY1" fmla="*/ 95250 h 247650"/>
              <a:gd name="connsiteX2" fmla="*/ 0 w 165100"/>
              <a:gd name="connsiteY2" fmla="*/ 247650 h 247650"/>
            </a:gdLst>
            <a:ahLst/>
            <a:cxnLst>
              <a:cxn ang="0">
                <a:pos x="connsiteX0" y="connsiteY0"/>
              </a:cxn>
              <a:cxn ang="0">
                <a:pos x="connsiteX1" y="connsiteY1"/>
              </a:cxn>
              <a:cxn ang="0">
                <a:pos x="connsiteX2" y="connsiteY2"/>
              </a:cxn>
            </a:cxnLst>
            <a:rect l="l" t="t" r="r" b="b"/>
            <a:pathLst>
              <a:path w="165100" h="247650">
                <a:moveTo>
                  <a:pt x="165100" y="0"/>
                </a:moveTo>
                <a:cubicBezTo>
                  <a:pt x="118533" y="26987"/>
                  <a:pt x="71967" y="53975"/>
                  <a:pt x="44450" y="95250"/>
                </a:cubicBezTo>
                <a:cubicBezTo>
                  <a:pt x="16933" y="136525"/>
                  <a:pt x="0" y="247650"/>
                  <a:pt x="0" y="247650"/>
                </a:cubicBezTo>
              </a:path>
            </a:pathLst>
          </a:cu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2" name="Object 2"/>
          <p:cNvGraphicFramePr>
            <a:graphicFrameLocks noChangeAspect="1"/>
          </p:cNvGraphicFramePr>
          <p:nvPr>
            <p:extLst>
              <p:ext uri="{D42A27DB-BD31-4B8C-83A1-F6EECF244321}">
                <p14:modId xmlns:p14="http://schemas.microsoft.com/office/powerpoint/2010/main" val="4163638760"/>
              </p:ext>
            </p:extLst>
          </p:nvPr>
        </p:nvGraphicFramePr>
        <p:xfrm>
          <a:off x="3457575" y="1231900"/>
          <a:ext cx="922338" cy="330200"/>
        </p:xfrm>
        <a:graphic>
          <a:graphicData uri="http://schemas.openxmlformats.org/presentationml/2006/ole">
            <mc:AlternateContent xmlns:mc="http://schemas.openxmlformats.org/markup-compatibility/2006">
              <mc:Choice xmlns:v="urn:schemas-microsoft-com:vml" Requires="v">
                <p:oleObj name="Equation" r:id="rId12" imgW="571500" imgH="203200" progId="Equation.DSMT4">
                  <p:embed/>
                </p:oleObj>
              </mc:Choice>
              <mc:Fallback>
                <p:oleObj name="Equation" r:id="rId12" imgW="5715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7575" y="1231900"/>
                        <a:ext cx="922338"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4" name="Object 2"/>
          <p:cNvGraphicFramePr>
            <a:graphicFrameLocks noChangeAspect="1"/>
          </p:cNvGraphicFramePr>
          <p:nvPr>
            <p:extLst>
              <p:ext uri="{D42A27DB-BD31-4B8C-83A1-F6EECF244321}">
                <p14:modId xmlns:p14="http://schemas.microsoft.com/office/powerpoint/2010/main" val="3423291218"/>
              </p:ext>
            </p:extLst>
          </p:nvPr>
        </p:nvGraphicFramePr>
        <p:xfrm>
          <a:off x="1816624" y="2832100"/>
          <a:ext cx="215332" cy="303803"/>
        </p:xfrm>
        <a:graphic>
          <a:graphicData uri="http://schemas.openxmlformats.org/presentationml/2006/ole">
            <mc:AlternateContent xmlns:mc="http://schemas.openxmlformats.org/markup-compatibility/2006">
              <mc:Choice xmlns:v="urn:schemas-microsoft-com:vml" Requires="v">
                <p:oleObj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15"/>
                      <a:srcRect/>
                      <a:stretch>
                        <a:fillRect/>
                      </a:stretch>
                    </p:blipFill>
                    <p:spPr bwMode="auto">
                      <a:xfrm>
                        <a:off x="1816624" y="2832100"/>
                        <a:ext cx="215332" cy="303803"/>
                      </a:xfrm>
                      <a:prstGeom prst="rect">
                        <a:avLst/>
                      </a:prstGeom>
                      <a:noFill/>
                      <a:ln>
                        <a:noFill/>
                      </a:ln>
                    </p:spPr>
                  </p:pic>
                </p:oleObj>
              </mc:Fallback>
            </mc:AlternateContent>
          </a:graphicData>
        </a:graphic>
      </p:graphicFrame>
      <p:sp>
        <p:nvSpPr>
          <p:cNvPr id="35" name="Rectangle 34"/>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8699500" y="6527800"/>
            <a:ext cx="426168" cy="276999"/>
          </a:xfrm>
          <a:prstGeom prst="rect">
            <a:avLst/>
          </a:prstGeom>
          <a:noFill/>
        </p:spPr>
        <p:txBody>
          <a:bodyPr wrap="none" rtlCol="0">
            <a:spAutoFit/>
          </a:bodyPr>
          <a:lstStyle/>
          <a:p>
            <a:r>
              <a:rPr lang="en-US" sz="1200" dirty="0"/>
              <a:t>29.)</a:t>
            </a:r>
          </a:p>
        </p:txBody>
      </p:sp>
      <p:sp>
        <p:nvSpPr>
          <p:cNvPr id="68" name="TextBox 67"/>
          <p:cNvSpPr txBox="1"/>
          <p:nvPr/>
        </p:nvSpPr>
        <p:spPr>
          <a:xfrm>
            <a:off x="367673" y="663952"/>
            <a:ext cx="2672723" cy="1446550"/>
          </a:xfrm>
          <a:prstGeom prst="rect">
            <a:avLst/>
          </a:prstGeom>
          <a:noFill/>
        </p:spPr>
        <p:txBody>
          <a:bodyPr wrap="square" rtlCol="0">
            <a:spAutoFit/>
          </a:bodyPr>
          <a:lstStyle/>
          <a:p>
            <a:r>
              <a:rPr lang="en-US" sz="2800" dirty="0">
                <a:solidFill>
                  <a:srgbClr val="FF0000"/>
                </a:solidFill>
                <a:latin typeface="Apple Chancery"/>
                <a:cs typeface="Apple Chancery"/>
              </a:rPr>
              <a:t>Examining</a:t>
            </a:r>
            <a:r>
              <a:rPr lang="en-US" sz="2000" dirty="0">
                <a:latin typeface="Apple Chancery"/>
                <a:cs typeface="Apple Chancery"/>
              </a:rPr>
              <a:t> </a:t>
            </a:r>
            <a:r>
              <a:rPr lang="en-US" sz="2000" dirty="0">
                <a:latin typeface="Times New Roman"/>
                <a:cs typeface="Times New Roman"/>
              </a:rPr>
              <a:t>the forces in the exaggerated presentation on one tire:</a:t>
            </a:r>
          </a:p>
        </p:txBody>
      </p:sp>
      <p:sp>
        <p:nvSpPr>
          <p:cNvPr id="70" name="TextBox 69"/>
          <p:cNvSpPr txBox="1"/>
          <p:nvPr/>
        </p:nvSpPr>
        <p:spPr>
          <a:xfrm>
            <a:off x="616911" y="4050198"/>
            <a:ext cx="4913852" cy="830997"/>
          </a:xfrm>
          <a:prstGeom prst="rect">
            <a:avLst/>
          </a:prstGeom>
          <a:noFill/>
        </p:spPr>
        <p:txBody>
          <a:bodyPr wrap="square" rtlCol="0">
            <a:spAutoFit/>
          </a:bodyPr>
          <a:lstStyle/>
          <a:p>
            <a:r>
              <a:rPr lang="en-US" sz="2800" dirty="0">
                <a:solidFill>
                  <a:srgbClr val="FF0000"/>
                </a:solidFill>
                <a:latin typeface="Apple Chancery"/>
                <a:cs typeface="Apple Chancery"/>
              </a:rPr>
              <a:t>-</a:t>
            </a:r>
            <a:r>
              <a:rPr lang="en-US" sz="2000" dirty="0">
                <a:solidFill>
                  <a:srgbClr val="FF0000"/>
                </a:solidFill>
                <a:latin typeface="Apple Chancery"/>
                <a:cs typeface="Apple Chancery"/>
              </a:rPr>
              <a:t>-one component </a:t>
            </a:r>
            <a:r>
              <a:rPr lang="en-US" sz="2000" dirty="0">
                <a:latin typeface="Times New Roman"/>
                <a:cs typeface="Times New Roman"/>
              </a:rPr>
              <a:t>is along the line-of-motion.  It tends to </a:t>
            </a:r>
            <a:r>
              <a:rPr lang="en-US" sz="2000" dirty="0">
                <a:solidFill>
                  <a:srgbClr val="0000FF"/>
                </a:solidFill>
                <a:latin typeface="Times New Roman"/>
                <a:cs typeface="Times New Roman"/>
              </a:rPr>
              <a:t>slow the motion </a:t>
            </a:r>
            <a:r>
              <a:rPr lang="en-US" sz="2000" dirty="0">
                <a:latin typeface="Times New Roman"/>
                <a:cs typeface="Times New Roman"/>
              </a:rPr>
              <a:t>of the car.</a:t>
            </a:r>
          </a:p>
        </p:txBody>
      </p:sp>
      <p:sp>
        <p:nvSpPr>
          <p:cNvPr id="71" name="TextBox 70"/>
          <p:cNvSpPr txBox="1"/>
          <p:nvPr/>
        </p:nvSpPr>
        <p:spPr>
          <a:xfrm>
            <a:off x="616911" y="4761398"/>
            <a:ext cx="4913852" cy="1138773"/>
          </a:xfrm>
          <a:prstGeom prst="rect">
            <a:avLst/>
          </a:prstGeom>
          <a:noFill/>
        </p:spPr>
        <p:txBody>
          <a:bodyPr wrap="square" rtlCol="0">
            <a:spAutoFit/>
          </a:bodyPr>
          <a:lstStyle/>
          <a:p>
            <a:r>
              <a:rPr lang="en-US" sz="2800" dirty="0">
                <a:solidFill>
                  <a:srgbClr val="FF0000"/>
                </a:solidFill>
                <a:latin typeface="Apple Chancery"/>
                <a:cs typeface="Apple Chancery"/>
              </a:rPr>
              <a:t>-</a:t>
            </a:r>
            <a:r>
              <a:rPr lang="en-US" sz="2000" dirty="0">
                <a:solidFill>
                  <a:srgbClr val="FF0000"/>
                </a:solidFill>
                <a:latin typeface="Apple Chancery"/>
                <a:cs typeface="Apple Chancery"/>
              </a:rPr>
              <a:t>-one component </a:t>
            </a:r>
            <a:r>
              <a:rPr lang="en-US" sz="2000" dirty="0">
                <a:latin typeface="Times New Roman"/>
                <a:cs typeface="Times New Roman"/>
              </a:rPr>
              <a:t>is perpendicular to the line-of-motion.  It </a:t>
            </a:r>
            <a:r>
              <a:rPr lang="en-US" sz="2000" dirty="0">
                <a:solidFill>
                  <a:srgbClr val="0000FF"/>
                </a:solidFill>
                <a:latin typeface="Times New Roman"/>
                <a:cs typeface="Times New Roman"/>
              </a:rPr>
              <a:t>pushes the car out of straight-line motion.</a:t>
            </a:r>
          </a:p>
        </p:txBody>
      </p:sp>
    </p:spTree>
    <p:extLst>
      <p:ext uri="{BB962C8B-B14F-4D97-AF65-F5344CB8AC3E}">
        <p14:creationId xmlns:p14="http://schemas.microsoft.com/office/powerpoint/2010/main" val="2371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0580" y="891540"/>
            <a:ext cx="4217670" cy="2811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1741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1840"/>
            <a:ext cx="3223260" cy="220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6" name="TextBox 5"/>
          <p:cNvSpPr txBox="1"/>
          <p:nvPr/>
        </p:nvSpPr>
        <p:spPr>
          <a:xfrm>
            <a:off x="97158" y="383550"/>
            <a:ext cx="4375306" cy="523220"/>
          </a:xfrm>
          <a:prstGeom prst="rect">
            <a:avLst/>
          </a:prstGeom>
          <a:noFill/>
        </p:spPr>
        <p:txBody>
          <a:bodyPr wrap="square" rtlCol="0">
            <a:spAutoFit/>
          </a:bodyPr>
          <a:lstStyle/>
          <a:p>
            <a:r>
              <a:rPr lang="en-US" sz="2000" dirty="0">
                <a:solidFill>
                  <a:srgbClr val="FF0000"/>
                </a:solidFill>
                <a:latin typeface="Apple Chancery"/>
                <a:cs typeface="Apple Chancery"/>
              </a:rPr>
              <a:t>a </a:t>
            </a:r>
            <a:r>
              <a:rPr lang="en-US" sz="2800" dirty="0">
                <a:solidFill>
                  <a:srgbClr val="FF0000"/>
                </a:solidFill>
                <a:latin typeface="Apple Chancery"/>
                <a:cs typeface="Apple Chancery"/>
              </a:rPr>
              <a:t>1938 Hearse </a:t>
            </a:r>
            <a:r>
              <a:rPr lang="en-US" sz="2000" dirty="0">
                <a:solidFill>
                  <a:srgbClr val="FF0000"/>
                </a:solidFill>
                <a:latin typeface="Apple Chancery"/>
                <a:cs typeface="Apple Chancery"/>
              </a:rPr>
              <a:t>. . . </a:t>
            </a:r>
          </a:p>
        </p:txBody>
      </p:sp>
      <p:sp>
        <p:nvSpPr>
          <p:cNvPr id="7" name="Rectangle 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sp>
        <p:nvSpPr>
          <p:cNvPr id="9" name="TextBox 8"/>
          <p:cNvSpPr txBox="1"/>
          <p:nvPr/>
        </p:nvSpPr>
        <p:spPr>
          <a:xfrm>
            <a:off x="84458" y="1204823"/>
            <a:ext cx="4375306" cy="400110"/>
          </a:xfrm>
          <a:prstGeom prst="rect">
            <a:avLst/>
          </a:prstGeom>
          <a:noFill/>
        </p:spPr>
        <p:txBody>
          <a:bodyPr wrap="square" rtlCol="0">
            <a:spAutoFit/>
          </a:bodyPr>
          <a:lstStyle/>
          <a:p>
            <a:r>
              <a:rPr lang="en-US" sz="2000" dirty="0">
                <a:solidFill>
                  <a:srgbClr val="FF0000"/>
                </a:solidFill>
                <a:latin typeface="Apple Chancery"/>
                <a:cs typeface="Apple Chancery"/>
              </a:rPr>
              <a:t>Didn’t work out, </a:t>
            </a:r>
            <a:r>
              <a:rPr lang="en-US" sz="2000" dirty="0">
                <a:latin typeface="Times New Roman"/>
                <a:cs typeface="Times New Roman"/>
              </a:rPr>
              <a:t>so I ended up with:</a:t>
            </a:r>
            <a:endParaRPr lang="en-US" dirty="0">
              <a:solidFill>
                <a:srgbClr val="FF0000"/>
              </a:solidFill>
              <a:latin typeface="Apple Chancery"/>
              <a:cs typeface="Apple Chancery"/>
            </a:endParaRPr>
          </a:p>
        </p:txBody>
      </p:sp>
    </p:spTree>
    <p:extLst>
      <p:ext uri="{BB962C8B-B14F-4D97-AF65-F5344CB8AC3E}">
        <p14:creationId xmlns:p14="http://schemas.microsoft.com/office/powerpoint/2010/main" val="90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87338" y="1097373"/>
            <a:ext cx="2482637" cy="4187743"/>
          </a:xfrm>
          <a:prstGeom prst="rect">
            <a:avLst/>
          </a:prstGeom>
          <a:solidFill>
            <a:srgbClr val="FFFF00"/>
          </a:solidFill>
          <a:ln w="1270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786498" y="443841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85498" y="4438414"/>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439956">
            <a:off x="6123595" y="1398519"/>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5400000" flipH="1" flipV="1">
            <a:off x="6688147" y="696906"/>
            <a:ext cx="800934" cy="1588"/>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74" name="Object 2"/>
          <p:cNvGraphicFramePr>
            <a:graphicFrameLocks noChangeAspect="1"/>
          </p:cNvGraphicFramePr>
          <p:nvPr>
            <p:extLst>
              <p:ext uri="{D42A27DB-BD31-4B8C-83A1-F6EECF244321}">
                <p14:modId xmlns:p14="http://schemas.microsoft.com/office/powerpoint/2010/main" val="1757975322"/>
              </p:ext>
            </p:extLst>
          </p:nvPr>
        </p:nvGraphicFramePr>
        <p:xfrm>
          <a:off x="6807195" y="561545"/>
          <a:ext cx="184637" cy="205152"/>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195" y="561545"/>
                        <a:ext cx="184637" cy="2051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14" name="Straight Arrow Connector 13"/>
          <p:cNvCxnSpPr/>
          <p:nvPr/>
        </p:nvCxnSpPr>
        <p:spPr>
          <a:xfrm>
            <a:off x="4439446" y="1403259"/>
            <a:ext cx="1690502" cy="226739"/>
          </a:xfrm>
          <a:prstGeom prst="straightConnector1">
            <a:avLst/>
          </a:prstGeom>
          <a:ln w="5715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18" name="Object 2"/>
          <p:cNvGraphicFramePr>
            <a:graphicFrameLocks noChangeAspect="1"/>
          </p:cNvGraphicFramePr>
          <p:nvPr>
            <p:extLst>
              <p:ext uri="{D42A27DB-BD31-4B8C-83A1-F6EECF244321}">
                <p14:modId xmlns:p14="http://schemas.microsoft.com/office/powerpoint/2010/main" val="1328532253"/>
              </p:ext>
            </p:extLst>
          </p:nvPr>
        </p:nvGraphicFramePr>
        <p:xfrm>
          <a:off x="5089525" y="1073742"/>
          <a:ext cx="450850" cy="330200"/>
        </p:xfrm>
        <a:graphic>
          <a:graphicData uri="http://schemas.openxmlformats.org/presentationml/2006/ole">
            <mc:AlternateContent xmlns:mc="http://schemas.openxmlformats.org/markup-compatibility/2006">
              <mc:Choice xmlns:v="urn:schemas-microsoft-com:vml" Requires="v">
                <p:oleObj name="Equation" r:id="rId4" imgW="279400" imgH="203200" progId="Equation.DSMT4">
                  <p:embed/>
                </p:oleObj>
              </mc:Choice>
              <mc:Fallback>
                <p:oleObj name="Equation" r:id="rId4" imgW="2794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525" y="1073742"/>
                        <a:ext cx="450850"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9" name="Object 2"/>
          <p:cNvGraphicFramePr>
            <a:graphicFrameLocks noChangeAspect="1"/>
          </p:cNvGraphicFramePr>
          <p:nvPr>
            <p:extLst>
              <p:ext uri="{D42A27DB-BD31-4B8C-83A1-F6EECF244321}">
                <p14:modId xmlns:p14="http://schemas.microsoft.com/office/powerpoint/2010/main" val="1078581447"/>
              </p:ext>
            </p:extLst>
          </p:nvPr>
        </p:nvGraphicFramePr>
        <p:xfrm>
          <a:off x="4151313" y="1692458"/>
          <a:ext cx="1579562" cy="330200"/>
        </p:xfrm>
        <a:graphic>
          <a:graphicData uri="http://schemas.openxmlformats.org/presentationml/2006/ole">
            <mc:AlternateContent xmlns:mc="http://schemas.openxmlformats.org/markup-compatibility/2006">
              <mc:Choice xmlns:v="urn:schemas-microsoft-com:vml" Requires="v">
                <p:oleObj name="Equation" r:id="rId6" imgW="977900" imgH="203200" progId="Equation.DSMT4">
                  <p:embed/>
                </p:oleObj>
              </mc:Choice>
              <mc:Fallback>
                <p:oleObj name="Equation" r:id="rId6" imgW="977900" imgH="203200" progId="Equation.DSMT4">
                  <p:embed/>
                  <p:pic>
                    <p:nvPicPr>
                      <p:cNvPr id="0" name=""/>
                      <p:cNvPicPr>
                        <a:picLocks noChangeAspect="1" noChangeArrowheads="1"/>
                      </p:cNvPicPr>
                      <p:nvPr/>
                    </p:nvPicPr>
                    <p:blipFill>
                      <a:blip r:embed="rId7"/>
                      <a:srcRect/>
                      <a:stretch>
                        <a:fillRect/>
                      </a:stretch>
                    </p:blipFill>
                    <p:spPr bwMode="auto">
                      <a:xfrm>
                        <a:off x="4151313" y="1692458"/>
                        <a:ext cx="1579562"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20" name="Straight Arrow Connector 19"/>
          <p:cNvCxnSpPr/>
          <p:nvPr/>
        </p:nvCxnSpPr>
        <p:spPr>
          <a:xfrm>
            <a:off x="4445000" y="1640070"/>
            <a:ext cx="1509056"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444208" y="1403261"/>
            <a:ext cx="0" cy="237601"/>
          </a:xfrm>
          <a:prstGeom prst="straightConnector1">
            <a:avLst/>
          </a:prstGeom>
          <a:ln w="381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7315266" y="1551169"/>
            <a:ext cx="586455" cy="1588"/>
          </a:xfrm>
          <a:prstGeom prst="line">
            <a:avLst/>
          </a:prstGeom>
          <a:ln w="127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25" name="Object 2"/>
          <p:cNvGraphicFramePr>
            <a:graphicFrameLocks noChangeAspect="1"/>
          </p:cNvGraphicFramePr>
          <p:nvPr>
            <p:extLst>
              <p:ext uri="{D42A27DB-BD31-4B8C-83A1-F6EECF244321}">
                <p14:modId xmlns:p14="http://schemas.microsoft.com/office/powerpoint/2010/main" val="3001985056"/>
              </p:ext>
            </p:extLst>
          </p:nvPr>
        </p:nvGraphicFramePr>
        <p:xfrm>
          <a:off x="7291024" y="1363722"/>
          <a:ext cx="133524" cy="188383"/>
        </p:xfrm>
        <a:graphic>
          <a:graphicData uri="http://schemas.openxmlformats.org/presentationml/2006/ole">
            <mc:AlternateContent xmlns:mc="http://schemas.openxmlformats.org/markup-compatibility/2006">
              <mc:Choice xmlns:v="urn:schemas-microsoft-com:vml" Requires="v">
                <p:oleObj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1024" y="1363722"/>
                        <a:ext cx="133524" cy="1883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 name="Object 2"/>
          <p:cNvGraphicFramePr>
            <a:graphicFrameLocks noChangeAspect="1"/>
          </p:cNvGraphicFramePr>
          <p:nvPr>
            <p:extLst>
              <p:ext uri="{D42A27DB-BD31-4B8C-83A1-F6EECF244321}">
                <p14:modId xmlns:p14="http://schemas.microsoft.com/office/powerpoint/2010/main" val="157547966"/>
              </p:ext>
            </p:extLst>
          </p:nvPr>
        </p:nvGraphicFramePr>
        <p:xfrm>
          <a:off x="4800513" y="1457913"/>
          <a:ext cx="133524" cy="188383"/>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513" y="1457913"/>
                        <a:ext cx="133524" cy="1883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30" name="Freeform 29"/>
          <p:cNvSpPr/>
          <p:nvPr/>
        </p:nvSpPr>
        <p:spPr>
          <a:xfrm>
            <a:off x="7607300" y="1727912"/>
            <a:ext cx="101600" cy="45508"/>
          </a:xfrm>
          <a:custGeom>
            <a:avLst/>
            <a:gdLst>
              <a:gd name="connsiteX0" fmla="*/ 0 w 101600"/>
              <a:gd name="connsiteY0" fmla="*/ 1058 h 45508"/>
              <a:gd name="connsiteX1" fmla="*/ 57150 w 101600"/>
              <a:gd name="connsiteY1" fmla="*/ 7408 h 45508"/>
              <a:gd name="connsiteX2" fmla="*/ 101600 w 101600"/>
              <a:gd name="connsiteY2" fmla="*/ 45508 h 45508"/>
            </a:gdLst>
            <a:ahLst/>
            <a:cxnLst>
              <a:cxn ang="0">
                <a:pos x="connsiteX0" y="connsiteY0"/>
              </a:cxn>
              <a:cxn ang="0">
                <a:pos x="connsiteX1" y="connsiteY1"/>
              </a:cxn>
              <a:cxn ang="0">
                <a:pos x="connsiteX2" y="connsiteY2"/>
              </a:cxn>
            </a:cxnLst>
            <a:rect l="l" t="t" r="r" b="b"/>
            <a:pathLst>
              <a:path w="101600" h="45508">
                <a:moveTo>
                  <a:pt x="0" y="1058"/>
                </a:moveTo>
                <a:cubicBezTo>
                  <a:pt x="20108" y="529"/>
                  <a:pt x="40217" y="0"/>
                  <a:pt x="57150" y="7408"/>
                </a:cubicBezTo>
                <a:cubicBezTo>
                  <a:pt x="74083" y="14816"/>
                  <a:pt x="87841" y="30162"/>
                  <a:pt x="101600" y="45508"/>
                </a:cubicBez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2" name="Object 2"/>
          <p:cNvGraphicFramePr>
            <a:graphicFrameLocks noChangeAspect="1"/>
          </p:cNvGraphicFramePr>
          <p:nvPr>
            <p:extLst>
              <p:ext uri="{D42A27DB-BD31-4B8C-83A1-F6EECF244321}">
                <p14:modId xmlns:p14="http://schemas.microsoft.com/office/powerpoint/2010/main" val="326218881"/>
              </p:ext>
            </p:extLst>
          </p:nvPr>
        </p:nvGraphicFramePr>
        <p:xfrm>
          <a:off x="3021013" y="1360670"/>
          <a:ext cx="1293812" cy="330200"/>
        </p:xfrm>
        <a:graphic>
          <a:graphicData uri="http://schemas.openxmlformats.org/presentationml/2006/ole">
            <mc:AlternateContent xmlns:mc="http://schemas.openxmlformats.org/markup-compatibility/2006">
              <mc:Choice xmlns:v="urn:schemas-microsoft-com:vml" Requires="v">
                <p:oleObj name="Equation" r:id="rId12" imgW="800100" imgH="203200" progId="Equation.DSMT4">
                  <p:embed/>
                </p:oleObj>
              </mc:Choice>
              <mc:Fallback>
                <p:oleObj name="Equation" r:id="rId12" imgW="800100" imgH="203200" progId="Equation.DSMT4">
                  <p:embed/>
                  <p:pic>
                    <p:nvPicPr>
                      <p:cNvPr id="0" name=""/>
                      <p:cNvPicPr>
                        <a:picLocks noChangeAspect="1" noChangeArrowheads="1"/>
                      </p:cNvPicPr>
                      <p:nvPr/>
                    </p:nvPicPr>
                    <p:blipFill>
                      <a:blip r:embed="rId13"/>
                      <a:srcRect/>
                      <a:stretch>
                        <a:fillRect/>
                      </a:stretch>
                    </p:blipFill>
                    <p:spPr bwMode="auto">
                      <a:xfrm>
                        <a:off x="3021013" y="1360670"/>
                        <a:ext cx="1293812" cy="33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35" name="Rectangle 34"/>
          <p:cNvSpPr/>
          <p:nvPr/>
        </p:nvSpPr>
        <p:spPr>
          <a:xfrm>
            <a:off x="0" y="0"/>
            <a:ext cx="9144000" cy="6858000"/>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8699500" y="6527800"/>
            <a:ext cx="426168" cy="276999"/>
          </a:xfrm>
          <a:prstGeom prst="rect">
            <a:avLst/>
          </a:prstGeom>
          <a:noFill/>
        </p:spPr>
        <p:txBody>
          <a:bodyPr wrap="none" rtlCol="0">
            <a:spAutoFit/>
          </a:bodyPr>
          <a:lstStyle/>
          <a:p>
            <a:r>
              <a:rPr lang="en-US" sz="1200" dirty="0"/>
              <a:t>30.)</a:t>
            </a:r>
          </a:p>
        </p:txBody>
      </p:sp>
      <p:sp>
        <p:nvSpPr>
          <p:cNvPr id="26" name="Rectangle 25"/>
          <p:cNvSpPr/>
          <p:nvPr/>
        </p:nvSpPr>
        <p:spPr>
          <a:xfrm rot="439956">
            <a:off x="7650342" y="1398519"/>
            <a:ext cx="366104" cy="697957"/>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7391400" y="1525770"/>
            <a:ext cx="241300" cy="159500"/>
          </a:xfrm>
          <a:custGeom>
            <a:avLst/>
            <a:gdLst>
              <a:gd name="connsiteX0" fmla="*/ 241300 w 241300"/>
              <a:gd name="connsiteY0" fmla="*/ 152400 h 159500"/>
              <a:gd name="connsiteX1" fmla="*/ 184150 w 241300"/>
              <a:gd name="connsiteY1" fmla="*/ 63500 h 159500"/>
              <a:gd name="connsiteX2" fmla="*/ 114300 w 241300"/>
              <a:gd name="connsiteY2" fmla="*/ 158750 h 159500"/>
              <a:gd name="connsiteX3" fmla="*/ 0 w 241300"/>
              <a:gd name="connsiteY3" fmla="*/ 0 h 159500"/>
            </a:gdLst>
            <a:ahLst/>
            <a:cxnLst>
              <a:cxn ang="0">
                <a:pos x="connsiteX0" y="connsiteY0"/>
              </a:cxn>
              <a:cxn ang="0">
                <a:pos x="connsiteX1" y="connsiteY1"/>
              </a:cxn>
              <a:cxn ang="0">
                <a:pos x="connsiteX2" y="connsiteY2"/>
              </a:cxn>
              <a:cxn ang="0">
                <a:pos x="connsiteX3" y="connsiteY3"/>
              </a:cxn>
            </a:cxnLst>
            <a:rect l="l" t="t" r="r" b="b"/>
            <a:pathLst>
              <a:path w="241300" h="159500">
                <a:moveTo>
                  <a:pt x="241300" y="152400"/>
                </a:moveTo>
                <a:cubicBezTo>
                  <a:pt x="223308" y="107421"/>
                  <a:pt x="205317" y="62442"/>
                  <a:pt x="184150" y="63500"/>
                </a:cubicBezTo>
                <a:cubicBezTo>
                  <a:pt x="162983" y="64558"/>
                  <a:pt x="144992" y="169333"/>
                  <a:pt x="114300" y="158750"/>
                </a:cubicBezTo>
                <a:cubicBezTo>
                  <a:pt x="83608" y="148167"/>
                  <a:pt x="0" y="0"/>
                  <a:pt x="0" y="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102578" y="1500370"/>
            <a:ext cx="40922" cy="127000"/>
          </a:xfrm>
          <a:custGeom>
            <a:avLst/>
            <a:gdLst>
              <a:gd name="connsiteX0" fmla="*/ 40922 w 40922"/>
              <a:gd name="connsiteY0" fmla="*/ 0 h 127000"/>
              <a:gd name="connsiteX1" fmla="*/ 2822 w 40922"/>
              <a:gd name="connsiteY1" fmla="*/ 76200 h 127000"/>
              <a:gd name="connsiteX2" fmla="*/ 2822 w 40922"/>
              <a:gd name="connsiteY2" fmla="*/ 127000 h 127000"/>
            </a:gdLst>
            <a:ahLst/>
            <a:cxnLst>
              <a:cxn ang="0">
                <a:pos x="connsiteX0" y="connsiteY0"/>
              </a:cxn>
              <a:cxn ang="0">
                <a:pos x="connsiteX1" y="connsiteY1"/>
              </a:cxn>
              <a:cxn ang="0">
                <a:pos x="connsiteX2" y="connsiteY2"/>
              </a:cxn>
            </a:cxnLst>
            <a:rect l="l" t="t" r="r" b="b"/>
            <a:pathLst>
              <a:path w="40922" h="127000">
                <a:moveTo>
                  <a:pt x="40922" y="0"/>
                </a:moveTo>
                <a:cubicBezTo>
                  <a:pt x="25047" y="27516"/>
                  <a:pt x="9172" y="55033"/>
                  <a:pt x="2822" y="76200"/>
                </a:cubicBezTo>
                <a:cubicBezTo>
                  <a:pt x="-3528" y="97367"/>
                  <a:pt x="2822" y="127000"/>
                  <a:pt x="2822" y="1270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367673" y="2142667"/>
            <a:ext cx="3982077" cy="2062103"/>
          </a:xfrm>
          <a:prstGeom prst="rect">
            <a:avLst/>
          </a:prstGeom>
          <a:noFill/>
        </p:spPr>
        <p:txBody>
          <a:bodyPr wrap="square" rtlCol="0">
            <a:spAutoFit/>
          </a:bodyPr>
          <a:lstStyle/>
          <a:p>
            <a:r>
              <a:rPr lang="en-US" sz="2800" dirty="0">
                <a:solidFill>
                  <a:srgbClr val="FF0000"/>
                </a:solidFill>
                <a:latin typeface="Apple Chancery"/>
                <a:cs typeface="Apple Chancery"/>
              </a:rPr>
              <a:t>If </a:t>
            </a:r>
            <a:r>
              <a:rPr lang="en-US" sz="2000" dirty="0">
                <a:latin typeface="Times New Roman"/>
                <a:cs typeface="Times New Roman"/>
              </a:rPr>
              <a:t>the angle     is </a:t>
            </a:r>
            <a:r>
              <a:rPr lang="en-US" sz="2000" dirty="0">
                <a:solidFill>
                  <a:srgbClr val="FF0000"/>
                </a:solidFill>
                <a:latin typeface="Times New Roman"/>
                <a:cs typeface="Times New Roman"/>
              </a:rPr>
              <a:t>small</a:t>
            </a:r>
            <a:r>
              <a:rPr lang="en-US" sz="2000" dirty="0">
                <a:latin typeface="Times New Roman"/>
                <a:cs typeface="Times New Roman"/>
              </a:rPr>
              <a:t> (i.e., with the wheels turned just a bit), the </a:t>
            </a:r>
            <a:r>
              <a:rPr lang="en-US" sz="2000" dirty="0">
                <a:solidFill>
                  <a:srgbClr val="FF0000"/>
                </a:solidFill>
                <a:latin typeface="Times New Roman"/>
                <a:cs typeface="Times New Roman"/>
              </a:rPr>
              <a:t>radius of </a:t>
            </a:r>
            <a:r>
              <a:rPr lang="en-US" sz="2000" dirty="0">
                <a:latin typeface="Times New Roman"/>
                <a:cs typeface="Times New Roman"/>
              </a:rPr>
              <a:t>the arc is </a:t>
            </a:r>
            <a:r>
              <a:rPr lang="en-US" sz="2000" dirty="0">
                <a:solidFill>
                  <a:srgbClr val="FF0000"/>
                </a:solidFill>
                <a:latin typeface="Times New Roman"/>
                <a:cs typeface="Times New Roman"/>
              </a:rPr>
              <a:t>huge</a:t>
            </a:r>
            <a:r>
              <a:rPr lang="en-US" sz="2000" dirty="0">
                <a:latin typeface="Times New Roman"/>
                <a:cs typeface="Times New Roman"/>
              </a:rPr>
              <a:t> and the </a:t>
            </a:r>
            <a:r>
              <a:rPr lang="en-US" sz="2000" dirty="0">
                <a:solidFill>
                  <a:srgbClr val="0000FF"/>
                </a:solidFill>
                <a:latin typeface="Times New Roman"/>
                <a:cs typeface="Times New Roman"/>
              </a:rPr>
              <a:t>static frictional force </a:t>
            </a:r>
            <a:r>
              <a:rPr lang="en-US" sz="2000" dirty="0">
                <a:latin typeface="Times New Roman"/>
                <a:cs typeface="Times New Roman"/>
              </a:rPr>
              <a:t>is almost </a:t>
            </a:r>
            <a:r>
              <a:rPr lang="en-US" sz="2000" dirty="0">
                <a:solidFill>
                  <a:srgbClr val="0000FF"/>
                </a:solidFill>
                <a:latin typeface="Times New Roman"/>
                <a:cs typeface="Times New Roman"/>
              </a:rPr>
              <a:t>entirely</a:t>
            </a:r>
            <a:r>
              <a:rPr lang="en-US" sz="2000" dirty="0">
                <a:latin typeface="Times New Roman"/>
                <a:cs typeface="Times New Roman"/>
              </a:rPr>
              <a:t> directed in the center seeking (</a:t>
            </a:r>
            <a:r>
              <a:rPr lang="en-US" sz="2000" dirty="0">
                <a:solidFill>
                  <a:srgbClr val="0000FF"/>
                </a:solidFill>
                <a:latin typeface="Times New Roman"/>
                <a:cs typeface="Times New Roman"/>
              </a:rPr>
              <a:t>centripetal</a:t>
            </a:r>
            <a:r>
              <a:rPr lang="en-US" sz="2000" dirty="0">
                <a:latin typeface="Times New Roman"/>
                <a:cs typeface="Times New Roman"/>
              </a:rPr>
              <a:t>) direction. </a:t>
            </a:r>
          </a:p>
        </p:txBody>
      </p:sp>
      <p:graphicFrame>
        <p:nvGraphicFramePr>
          <p:cNvPr id="39" name="Object 2"/>
          <p:cNvGraphicFramePr>
            <a:graphicFrameLocks noChangeAspect="1"/>
          </p:cNvGraphicFramePr>
          <p:nvPr>
            <p:extLst>
              <p:ext uri="{D42A27DB-BD31-4B8C-83A1-F6EECF244321}">
                <p14:modId xmlns:p14="http://schemas.microsoft.com/office/powerpoint/2010/main" val="2327294900"/>
              </p:ext>
            </p:extLst>
          </p:nvPr>
        </p:nvGraphicFramePr>
        <p:xfrm>
          <a:off x="1816624" y="2311400"/>
          <a:ext cx="215332" cy="303803"/>
        </p:xfrm>
        <a:graphic>
          <a:graphicData uri="http://schemas.openxmlformats.org/presentationml/2006/ole">
            <mc:AlternateContent xmlns:mc="http://schemas.openxmlformats.org/markup-compatibility/2006">
              <mc:Choice xmlns:v="urn:schemas-microsoft-com:vml" Requires="v">
                <p:oleObj name="Equation" r:id="rId14" imgW="127000" imgH="177800" progId="Equation.DSMT4">
                  <p:embed/>
                </p:oleObj>
              </mc:Choice>
              <mc:Fallback>
                <p:oleObj name="Equation" r:id="rId14" imgW="127000" imgH="177800" progId="Equation.DSMT4">
                  <p:embed/>
                  <p:pic>
                    <p:nvPicPr>
                      <p:cNvPr id="0" name=""/>
                      <p:cNvPicPr>
                        <a:picLocks noChangeAspect="1" noChangeArrowheads="1"/>
                      </p:cNvPicPr>
                      <p:nvPr/>
                    </p:nvPicPr>
                    <p:blipFill>
                      <a:blip r:embed="rId15"/>
                      <a:srcRect/>
                      <a:stretch>
                        <a:fillRect/>
                      </a:stretch>
                    </p:blipFill>
                    <p:spPr bwMode="auto">
                      <a:xfrm>
                        <a:off x="1816624" y="2311400"/>
                        <a:ext cx="215332" cy="303803"/>
                      </a:xfrm>
                      <a:prstGeom prst="rect">
                        <a:avLst/>
                      </a:prstGeom>
                      <a:noFill/>
                      <a:ln>
                        <a:noFill/>
                      </a:ln>
                    </p:spPr>
                  </p:pic>
                </p:oleObj>
              </mc:Fallback>
            </mc:AlternateContent>
          </a:graphicData>
        </a:graphic>
      </p:graphicFrame>
      <p:sp>
        <p:nvSpPr>
          <p:cNvPr id="40" name="TextBox 39"/>
          <p:cNvSpPr txBox="1"/>
          <p:nvPr/>
        </p:nvSpPr>
        <p:spPr>
          <a:xfrm>
            <a:off x="367673" y="4344470"/>
            <a:ext cx="4566364" cy="1631216"/>
          </a:xfrm>
          <a:prstGeom prst="rect">
            <a:avLst/>
          </a:prstGeom>
          <a:noFill/>
        </p:spPr>
        <p:txBody>
          <a:bodyPr wrap="square" rtlCol="0">
            <a:spAutoFit/>
          </a:bodyPr>
          <a:lstStyle/>
          <a:p>
            <a:r>
              <a:rPr lang="en-US" sz="2000" dirty="0">
                <a:solidFill>
                  <a:srgbClr val="FF0000"/>
                </a:solidFill>
                <a:latin typeface="Apple Chancery"/>
                <a:cs typeface="Apple Chancery"/>
              </a:rPr>
              <a:t>In that case, </a:t>
            </a:r>
            <a:r>
              <a:rPr lang="en-US" sz="2000" dirty="0">
                <a:latin typeface="Times New Roman"/>
                <a:cs typeface="Times New Roman"/>
              </a:rPr>
              <a:t>we assume that </a:t>
            </a:r>
            <a:r>
              <a:rPr lang="en-US" sz="2000" dirty="0">
                <a:solidFill>
                  <a:srgbClr val="0000FF"/>
                </a:solidFill>
                <a:latin typeface="Times New Roman"/>
                <a:cs typeface="Times New Roman"/>
              </a:rPr>
              <a:t>ALL of the static frictional force is centripetal</a:t>
            </a:r>
            <a:r>
              <a:rPr lang="en-US" sz="2000" dirty="0">
                <a:latin typeface="Times New Roman"/>
                <a:cs typeface="Times New Roman"/>
              </a:rPr>
              <a:t>.  </a:t>
            </a:r>
          </a:p>
          <a:p>
            <a:endParaRPr lang="en-US" sz="2000" dirty="0">
              <a:latin typeface="Times New Roman"/>
              <a:cs typeface="Times New Roman"/>
            </a:endParaRPr>
          </a:p>
          <a:p>
            <a:r>
              <a:rPr lang="en-US" sz="2000" i="1" dirty="0">
                <a:solidFill>
                  <a:srgbClr val="0000FF"/>
                </a:solidFill>
                <a:latin typeface="Times New Roman"/>
                <a:cs typeface="Times New Roman"/>
              </a:rPr>
              <a:t>That is the standard assumption made in these problems.</a:t>
            </a:r>
          </a:p>
        </p:txBody>
      </p:sp>
    </p:spTree>
    <p:extLst>
      <p:ext uri="{BB962C8B-B14F-4D97-AF65-F5344CB8AC3E}">
        <p14:creationId xmlns:p14="http://schemas.microsoft.com/office/powerpoint/2010/main" val="347140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
        <p:nvSpPr>
          <p:cNvPr id="40" name="TextBox 39"/>
          <p:cNvSpPr txBox="1"/>
          <p:nvPr/>
        </p:nvSpPr>
        <p:spPr>
          <a:xfrm>
            <a:off x="204390" y="402897"/>
            <a:ext cx="4621609"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From above, </a:t>
            </a:r>
            <a:r>
              <a:rPr lang="en-US" sz="2000" dirty="0">
                <a:solidFill>
                  <a:srgbClr val="000000"/>
                </a:solidFill>
                <a:latin typeface="Times New Roman"/>
                <a:cs typeface="Times New Roman"/>
              </a:rPr>
              <a:t>the car takes the curve as shown below. If it is </a:t>
            </a:r>
            <a:r>
              <a:rPr lang="en-US" sz="2000" dirty="0">
                <a:solidFill>
                  <a:srgbClr val="0000FF"/>
                </a:solidFill>
                <a:latin typeface="Times New Roman"/>
                <a:cs typeface="Times New Roman"/>
              </a:rPr>
              <a:t>1000 kg, the curve is 50 meter radius and the car is moving at a rate of 14 m/s</a:t>
            </a:r>
            <a:r>
              <a:rPr lang="en-US" sz="2000" dirty="0">
                <a:solidFill>
                  <a:srgbClr val="000000"/>
                </a:solidFill>
                <a:latin typeface="Times New Roman"/>
                <a:cs typeface="Times New Roman"/>
              </a:rPr>
              <a:t>:  </a:t>
            </a:r>
          </a:p>
        </p:txBody>
      </p:sp>
      <p:pic>
        <p:nvPicPr>
          <p:cNvPr id="41" name="Picture 40" descr="iStock_000003850479Medi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8744" y="326232"/>
            <a:ext cx="4055256" cy="270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Box 42"/>
          <p:cNvSpPr txBox="1"/>
          <p:nvPr/>
        </p:nvSpPr>
        <p:spPr>
          <a:xfrm>
            <a:off x="467135" y="3472478"/>
            <a:ext cx="8118066"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b.) </a:t>
            </a:r>
            <a:r>
              <a:rPr lang="en-US" sz="2000" dirty="0">
                <a:solidFill>
                  <a:srgbClr val="0000FF"/>
                </a:solidFill>
                <a:latin typeface="Times New Roman"/>
                <a:cs typeface="Times New Roman"/>
              </a:rPr>
              <a:t>How much </a:t>
            </a:r>
            <a:r>
              <a:rPr lang="en-US" sz="2000" dirty="0">
                <a:solidFill>
                  <a:srgbClr val="FF0000"/>
                </a:solidFill>
                <a:latin typeface="Times New Roman"/>
                <a:cs typeface="Times New Roman"/>
              </a:rPr>
              <a:t>centripetal force </a:t>
            </a:r>
            <a:r>
              <a:rPr lang="en-US" sz="2000" dirty="0">
                <a:solidFill>
                  <a:srgbClr val="000000"/>
                </a:solidFill>
                <a:latin typeface="Times New Roman"/>
                <a:cs typeface="Times New Roman"/>
              </a:rPr>
              <a:t>is being provided in this scenario?  </a:t>
            </a:r>
          </a:p>
        </p:txBody>
      </p:sp>
      <p:grpSp>
        <p:nvGrpSpPr>
          <p:cNvPr id="47" name="Group 46"/>
          <p:cNvGrpSpPr/>
          <p:nvPr/>
        </p:nvGrpSpPr>
        <p:grpSpPr>
          <a:xfrm>
            <a:off x="7391400" y="3074313"/>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TextBox 17"/>
          <p:cNvSpPr txBox="1"/>
          <p:nvPr/>
        </p:nvSpPr>
        <p:spPr>
          <a:xfrm>
            <a:off x="467135" y="1896288"/>
            <a:ext cx="4621609"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a.) </a:t>
            </a:r>
            <a:r>
              <a:rPr lang="en-US" sz="2000" dirty="0">
                <a:solidFill>
                  <a:srgbClr val="FF0000"/>
                </a:solidFill>
                <a:latin typeface="Times New Roman"/>
                <a:cs typeface="Times New Roman"/>
              </a:rPr>
              <a:t>Where is </a:t>
            </a:r>
            <a:r>
              <a:rPr lang="en-US" sz="2000" dirty="0">
                <a:solidFill>
                  <a:srgbClr val="000000"/>
                </a:solidFill>
                <a:latin typeface="Times New Roman"/>
                <a:cs typeface="Times New Roman"/>
              </a:rPr>
              <a:t>the centripetal force in this problem </a:t>
            </a:r>
            <a:r>
              <a:rPr lang="en-US" sz="2000" dirty="0">
                <a:solidFill>
                  <a:srgbClr val="FF0000"/>
                </a:solidFill>
                <a:latin typeface="Times New Roman"/>
                <a:cs typeface="Times New Roman"/>
              </a:rPr>
              <a:t>coming from</a:t>
            </a:r>
            <a:r>
              <a:rPr lang="en-US" sz="2000" dirty="0">
                <a:solidFill>
                  <a:srgbClr val="000000"/>
                </a:solidFill>
                <a:latin typeface="Times New Roman"/>
                <a:cs typeface="Times New Roman"/>
              </a:rPr>
              <a:t>?  </a:t>
            </a:r>
          </a:p>
        </p:txBody>
      </p:sp>
      <p:sp>
        <p:nvSpPr>
          <p:cNvPr id="19" name="TextBox 18"/>
          <p:cNvSpPr txBox="1"/>
          <p:nvPr/>
        </p:nvSpPr>
        <p:spPr>
          <a:xfrm>
            <a:off x="784634" y="2612648"/>
            <a:ext cx="4041365"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Friction between the pavement and the road . . . And we need to talk some about this!</a:t>
            </a:r>
          </a:p>
        </p:txBody>
      </p:sp>
      <p:sp>
        <p:nvSpPr>
          <p:cNvPr id="20" name="TextBox 19"/>
          <p:cNvSpPr txBox="1"/>
          <p:nvPr/>
        </p:nvSpPr>
        <p:spPr>
          <a:xfrm>
            <a:off x="819559" y="3897988"/>
            <a:ext cx="6428966" cy="338554"/>
          </a:xfrm>
          <a:prstGeom prst="rect">
            <a:avLst/>
          </a:prstGeom>
          <a:noFill/>
          <a:ln>
            <a:noFill/>
          </a:ln>
        </p:spPr>
        <p:txBody>
          <a:bodyPr wrap="square" rtlCol="0">
            <a:spAutoFit/>
          </a:bodyPr>
          <a:lstStyle/>
          <a:p>
            <a:r>
              <a:rPr lang="en-US" sz="1600" dirty="0">
                <a:solidFill>
                  <a:srgbClr val="000000"/>
                </a:solidFill>
                <a:latin typeface="Times New Roman"/>
                <a:cs typeface="Times New Roman"/>
              </a:rPr>
              <a:t>As before, this is just “ma!”</a:t>
            </a:r>
          </a:p>
        </p:txBody>
      </p:sp>
      <p:graphicFrame>
        <p:nvGraphicFramePr>
          <p:cNvPr id="21" name="Object 20"/>
          <p:cNvGraphicFramePr>
            <a:graphicFrameLocks noChangeAspect="1"/>
          </p:cNvGraphicFramePr>
          <p:nvPr>
            <p:extLst>
              <p:ext uri="{D42A27DB-BD31-4B8C-83A1-F6EECF244321}">
                <p14:modId xmlns:p14="http://schemas.microsoft.com/office/powerpoint/2010/main" val="1795596063"/>
              </p:ext>
            </p:extLst>
          </p:nvPr>
        </p:nvGraphicFramePr>
        <p:xfrm>
          <a:off x="2601913" y="4433213"/>
          <a:ext cx="2606675" cy="1681162"/>
        </p:xfrm>
        <a:graphic>
          <a:graphicData uri="http://schemas.openxmlformats.org/presentationml/2006/ole">
            <mc:AlternateContent xmlns:mc="http://schemas.openxmlformats.org/markup-compatibility/2006">
              <mc:Choice xmlns:v="urn:schemas-microsoft-com:vml" Requires="v">
                <p:oleObj name="Equation" r:id="rId3" imgW="1612900" imgH="1041400" progId="Equation.DSMT4">
                  <p:embed/>
                </p:oleObj>
              </mc:Choice>
              <mc:Fallback>
                <p:oleObj name="Equation" r:id="rId3" imgW="1612900" imgH="1041400" progId="Equation.DSMT4">
                  <p:embed/>
                  <p:pic>
                    <p:nvPicPr>
                      <p:cNvPr id="0" name=""/>
                      <p:cNvPicPr/>
                      <p:nvPr/>
                    </p:nvPicPr>
                    <p:blipFill>
                      <a:blip r:embed="rId4"/>
                      <a:stretch>
                        <a:fillRect/>
                      </a:stretch>
                    </p:blipFill>
                    <p:spPr>
                      <a:xfrm>
                        <a:off x="2601913" y="4433213"/>
                        <a:ext cx="2606675" cy="1681162"/>
                      </a:xfrm>
                      <a:prstGeom prst="rect">
                        <a:avLst/>
                      </a:prstGeom>
                    </p:spPr>
                  </p:pic>
                </p:oleObj>
              </mc:Fallback>
            </mc:AlternateContent>
          </a:graphicData>
        </a:graphic>
      </p:graphicFrame>
      <p:sp>
        <p:nvSpPr>
          <p:cNvPr id="22" name="Line 20"/>
          <p:cNvSpPr>
            <a:spLocks noChangeShapeType="1"/>
          </p:cNvSpPr>
          <p:nvPr/>
        </p:nvSpPr>
        <p:spPr bwMode="auto">
          <a:xfrm>
            <a:off x="7543800" y="4750713"/>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479454990"/>
              </p:ext>
            </p:extLst>
          </p:nvPr>
        </p:nvGraphicFramePr>
        <p:xfrm>
          <a:off x="7248525" y="5678488"/>
          <a:ext cx="200025" cy="225425"/>
        </p:xfrm>
        <a:graphic>
          <a:graphicData uri="http://schemas.openxmlformats.org/presentationml/2006/ole">
            <mc:AlternateContent xmlns:mc="http://schemas.openxmlformats.org/markup-compatibility/2006">
              <mc:Choice xmlns:v="urn:schemas-microsoft-com:vml" Requires="v">
                <p:oleObj name="Equation" r:id="rId5" imgW="114300" imgH="127000" progId="Equation.DSMT4">
                  <p:embed/>
                </p:oleObj>
              </mc:Choice>
              <mc:Fallback>
                <p:oleObj name="Equation" r:id="rId5" imgW="114300" imgH="127000" progId="Equation.DSMT4">
                  <p:embed/>
                  <p:pic>
                    <p:nvPicPr>
                      <p:cNvPr id="0" name=""/>
                      <p:cNvPicPr/>
                      <p:nvPr/>
                    </p:nvPicPr>
                    <p:blipFill>
                      <a:blip r:embed="rId6"/>
                      <a:stretch>
                        <a:fillRect/>
                      </a:stretch>
                    </p:blipFill>
                    <p:spPr>
                      <a:xfrm>
                        <a:off x="7248525" y="5678488"/>
                        <a:ext cx="200025" cy="2254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92733511"/>
              </p:ext>
            </p:extLst>
          </p:nvPr>
        </p:nvGraphicFramePr>
        <p:xfrm>
          <a:off x="8091488" y="4387850"/>
          <a:ext cx="266700" cy="269875"/>
        </p:xfrm>
        <a:graphic>
          <a:graphicData uri="http://schemas.openxmlformats.org/presentationml/2006/ole">
            <mc:AlternateContent xmlns:mc="http://schemas.openxmlformats.org/markup-compatibility/2006">
              <mc:Choice xmlns:v="urn:schemas-microsoft-com:vml" Requires="v">
                <p:oleObj name="Equation" r:id="rId7" imgW="152400" imgH="152400" progId="Equation.DSMT4">
                  <p:embed/>
                </p:oleObj>
              </mc:Choice>
              <mc:Fallback>
                <p:oleObj name="Equation" r:id="rId7" imgW="152400" imgH="152400" progId="Equation.DSMT4">
                  <p:embed/>
                  <p:pic>
                    <p:nvPicPr>
                      <p:cNvPr id="0" name=""/>
                      <p:cNvPicPr/>
                      <p:nvPr/>
                    </p:nvPicPr>
                    <p:blipFill>
                      <a:blip r:embed="rId8"/>
                      <a:stretch>
                        <a:fillRect/>
                      </a:stretch>
                    </p:blipFill>
                    <p:spPr>
                      <a:xfrm>
                        <a:off x="8091488" y="4387850"/>
                        <a:ext cx="266700" cy="269875"/>
                      </a:xfrm>
                      <a:prstGeom prst="rect">
                        <a:avLst/>
                      </a:prstGeom>
                    </p:spPr>
                  </p:pic>
                </p:oleObj>
              </mc:Fallback>
            </mc:AlternateContent>
          </a:graphicData>
        </a:graphic>
      </p:graphicFrame>
    </p:spTree>
    <p:extLst>
      <p:ext uri="{BB962C8B-B14F-4D97-AF65-F5344CB8AC3E}">
        <p14:creationId xmlns:p14="http://schemas.microsoft.com/office/powerpoint/2010/main" val="42912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32.)</a:t>
            </a:r>
          </a:p>
        </p:txBody>
      </p:sp>
      <p:pic>
        <p:nvPicPr>
          <p:cNvPr id="41" name="Picture 40" descr="iStock_000003850479Medi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8744" y="326232"/>
            <a:ext cx="4055256" cy="270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extBox 43"/>
          <p:cNvSpPr txBox="1"/>
          <p:nvPr/>
        </p:nvSpPr>
        <p:spPr>
          <a:xfrm>
            <a:off x="162335" y="544085"/>
            <a:ext cx="4523965" cy="1015663"/>
          </a:xfrm>
          <a:prstGeom prst="rect">
            <a:avLst/>
          </a:prstGeom>
          <a:noFill/>
          <a:ln>
            <a:noFill/>
          </a:ln>
        </p:spPr>
        <p:txBody>
          <a:bodyPr wrap="square" rtlCol="0">
            <a:spAutoFit/>
          </a:bodyPr>
          <a:lstStyle/>
          <a:p>
            <a:r>
              <a:rPr lang="en-US" sz="2000" dirty="0">
                <a:solidFill>
                  <a:srgbClr val="000000"/>
                </a:solidFill>
                <a:latin typeface="Apple Chancery"/>
                <a:cs typeface="Apple Chancery"/>
              </a:rPr>
              <a:t>c.) Draw a </a:t>
            </a:r>
            <a:r>
              <a:rPr lang="en-US" sz="2000" dirty="0" err="1">
                <a:solidFill>
                  <a:srgbClr val="FF0000"/>
                </a:solidFill>
                <a:latin typeface="Apple Chancery"/>
                <a:cs typeface="Apple Chancery"/>
              </a:rPr>
              <a:t>f.b.d</a:t>
            </a:r>
            <a:r>
              <a:rPr lang="en-US" sz="2000" dirty="0">
                <a:solidFill>
                  <a:srgbClr val="FF0000"/>
                </a:solidFill>
                <a:latin typeface="Apple Chancery"/>
                <a:cs typeface="Apple Chancery"/>
              </a:rPr>
              <a:t>.</a:t>
            </a:r>
            <a:r>
              <a:rPr lang="en-US" sz="2000" dirty="0">
                <a:solidFill>
                  <a:srgbClr val="000000"/>
                </a:solidFill>
                <a:latin typeface="Apple Chancery"/>
                <a:cs typeface="Apple Chancery"/>
              </a:rPr>
              <a:t> </a:t>
            </a:r>
            <a:r>
              <a:rPr lang="en-US" sz="2000" dirty="0">
                <a:solidFill>
                  <a:srgbClr val="000000"/>
                </a:solidFill>
                <a:latin typeface="Times New Roman"/>
                <a:cs typeface="Times New Roman"/>
              </a:rPr>
              <a:t>for the forces acting on the car as it appears on the sketch?  Include coordinate axes.  </a:t>
            </a:r>
          </a:p>
        </p:txBody>
      </p:sp>
      <p:grpSp>
        <p:nvGrpSpPr>
          <p:cNvPr id="47" name="Group 46"/>
          <p:cNvGrpSpPr/>
          <p:nvPr/>
        </p:nvGrpSpPr>
        <p:grpSpPr>
          <a:xfrm>
            <a:off x="7391400" y="3074313"/>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9" name="TextBox 18"/>
          <p:cNvSpPr txBox="1"/>
          <p:nvPr/>
        </p:nvSpPr>
        <p:spPr>
          <a:xfrm>
            <a:off x="467135" y="1565919"/>
            <a:ext cx="4621609" cy="646331"/>
          </a:xfrm>
          <a:prstGeom prst="rect">
            <a:avLst/>
          </a:prstGeom>
          <a:noFill/>
          <a:ln>
            <a:noFill/>
          </a:ln>
        </p:spPr>
        <p:txBody>
          <a:bodyPr wrap="square" rtlCol="0">
            <a:spAutoFit/>
          </a:bodyPr>
          <a:lstStyle/>
          <a:p>
            <a:r>
              <a:rPr lang="en-US" dirty="0">
                <a:solidFill>
                  <a:srgbClr val="000000"/>
                </a:solidFill>
                <a:latin typeface="Times New Roman"/>
                <a:cs typeface="Times New Roman"/>
              </a:rPr>
              <a:t>Remembering the </a:t>
            </a:r>
            <a:r>
              <a:rPr lang="en-US" i="1" dirty="0">
                <a:solidFill>
                  <a:srgbClr val="0000FF"/>
                </a:solidFill>
                <a:latin typeface="Times New Roman"/>
                <a:cs typeface="Times New Roman"/>
              </a:rPr>
              <a:t>type of friction </a:t>
            </a:r>
            <a:r>
              <a:rPr lang="en-US" dirty="0">
                <a:solidFill>
                  <a:srgbClr val="000000"/>
                </a:solidFill>
                <a:latin typeface="Times New Roman"/>
                <a:cs typeface="Times New Roman"/>
              </a:rPr>
              <a:t>involved </a:t>
            </a:r>
            <a:r>
              <a:rPr lang="en-US" dirty="0">
                <a:solidFill>
                  <a:srgbClr val="0000FF"/>
                </a:solidFill>
                <a:latin typeface="Times New Roman"/>
                <a:cs typeface="Times New Roman"/>
              </a:rPr>
              <a:t>and</a:t>
            </a:r>
            <a:r>
              <a:rPr lang="en-US" dirty="0">
                <a:solidFill>
                  <a:srgbClr val="000000"/>
                </a:solidFill>
                <a:latin typeface="Times New Roman"/>
                <a:cs typeface="Times New Roman"/>
              </a:rPr>
              <a:t> it’s </a:t>
            </a:r>
            <a:r>
              <a:rPr lang="en-US" i="1" dirty="0">
                <a:solidFill>
                  <a:srgbClr val="0000FF"/>
                </a:solidFill>
                <a:latin typeface="Times New Roman"/>
                <a:cs typeface="Times New Roman"/>
              </a:rPr>
              <a:t>assumed direction </a:t>
            </a:r>
            <a:r>
              <a:rPr lang="en-US" dirty="0">
                <a:solidFill>
                  <a:srgbClr val="000000"/>
                </a:solidFill>
                <a:latin typeface="Times New Roman"/>
                <a:cs typeface="Times New Roman"/>
              </a:rPr>
              <a:t>in problems like this;</a:t>
            </a:r>
          </a:p>
        </p:txBody>
      </p:sp>
      <p:sp>
        <p:nvSpPr>
          <p:cNvPr id="20" name="TextBox 19"/>
          <p:cNvSpPr txBox="1"/>
          <p:nvPr/>
        </p:nvSpPr>
        <p:spPr>
          <a:xfrm>
            <a:off x="467135" y="2204838"/>
            <a:ext cx="4473165" cy="923330"/>
          </a:xfrm>
          <a:prstGeom prst="rect">
            <a:avLst/>
          </a:prstGeom>
          <a:noFill/>
          <a:ln>
            <a:noFill/>
          </a:ln>
        </p:spPr>
        <p:txBody>
          <a:bodyPr wrap="square" rtlCol="0">
            <a:spAutoFit/>
          </a:bodyPr>
          <a:lstStyle/>
          <a:p>
            <a:r>
              <a:rPr lang="en-US" dirty="0">
                <a:solidFill>
                  <a:srgbClr val="000000"/>
                </a:solidFill>
                <a:latin typeface="Times New Roman"/>
                <a:cs typeface="Times New Roman"/>
              </a:rPr>
              <a:t>Remembering that we </a:t>
            </a:r>
            <a:r>
              <a:rPr lang="en-US" dirty="0">
                <a:solidFill>
                  <a:srgbClr val="0000FF"/>
                </a:solidFill>
                <a:latin typeface="Times New Roman"/>
                <a:cs typeface="Times New Roman"/>
              </a:rPr>
              <a:t>view</a:t>
            </a:r>
            <a:r>
              <a:rPr lang="en-US" dirty="0">
                <a:solidFill>
                  <a:srgbClr val="000000"/>
                </a:solidFill>
                <a:latin typeface="Times New Roman"/>
                <a:cs typeface="Times New Roman"/>
              </a:rPr>
              <a:t> the body </a:t>
            </a:r>
            <a:r>
              <a:rPr lang="en-US" i="1" dirty="0">
                <a:solidFill>
                  <a:srgbClr val="0000FF"/>
                </a:solidFill>
                <a:latin typeface="Times New Roman"/>
                <a:cs typeface="Times New Roman"/>
              </a:rPr>
              <a:t>from the front</a:t>
            </a:r>
            <a:r>
              <a:rPr lang="en-US" dirty="0">
                <a:solidFill>
                  <a:srgbClr val="0000FF"/>
                </a:solidFill>
                <a:latin typeface="Times New Roman"/>
                <a:cs typeface="Times New Roman"/>
              </a:rPr>
              <a:t> of the car </a:t>
            </a:r>
            <a:r>
              <a:rPr lang="en-US" dirty="0">
                <a:solidFill>
                  <a:srgbClr val="000000"/>
                </a:solidFill>
                <a:latin typeface="Times New Roman"/>
                <a:cs typeface="Times New Roman"/>
              </a:rPr>
              <a:t>in doing </a:t>
            </a:r>
            <a:r>
              <a:rPr lang="en-US" dirty="0" err="1">
                <a:solidFill>
                  <a:srgbClr val="000000"/>
                </a:solidFill>
                <a:latin typeface="Times New Roman"/>
                <a:cs typeface="Times New Roman"/>
              </a:rPr>
              <a:t>f.d.b.s</a:t>
            </a:r>
            <a:r>
              <a:rPr lang="en-US" dirty="0">
                <a:solidFill>
                  <a:srgbClr val="000000"/>
                </a:solidFill>
                <a:latin typeface="Times New Roman"/>
                <a:cs typeface="Times New Roman"/>
              </a:rPr>
              <a:t> for problems like this;</a:t>
            </a:r>
          </a:p>
        </p:txBody>
      </p:sp>
      <p:sp>
        <p:nvSpPr>
          <p:cNvPr id="21" name="TextBox 20"/>
          <p:cNvSpPr txBox="1"/>
          <p:nvPr/>
        </p:nvSpPr>
        <p:spPr>
          <a:xfrm>
            <a:off x="467135" y="3181171"/>
            <a:ext cx="6924265" cy="1477328"/>
          </a:xfrm>
          <a:prstGeom prst="rect">
            <a:avLst/>
          </a:prstGeom>
          <a:noFill/>
          <a:ln>
            <a:noFill/>
          </a:ln>
        </p:spPr>
        <p:txBody>
          <a:bodyPr wrap="square" rtlCol="0">
            <a:spAutoFit/>
          </a:bodyPr>
          <a:lstStyle/>
          <a:p>
            <a:r>
              <a:rPr lang="en-US" dirty="0">
                <a:solidFill>
                  <a:srgbClr val="000000"/>
                </a:solidFill>
                <a:latin typeface="Times New Roman"/>
                <a:cs typeface="Times New Roman"/>
              </a:rPr>
              <a:t>And realizing that the force of </a:t>
            </a:r>
            <a:r>
              <a:rPr lang="en-US" dirty="0">
                <a:solidFill>
                  <a:srgbClr val="0000FF"/>
                </a:solidFill>
                <a:latin typeface="Times New Roman"/>
                <a:cs typeface="Times New Roman"/>
              </a:rPr>
              <a:t>rolling friction retarding the motion</a:t>
            </a:r>
            <a:r>
              <a:rPr lang="en-US" dirty="0">
                <a:solidFill>
                  <a:srgbClr val="000000"/>
                </a:solidFill>
                <a:latin typeface="Times New Roman"/>
                <a:cs typeface="Times New Roman"/>
              </a:rPr>
              <a:t>, along with the small component of static friction fighting the forward motion, is </a:t>
            </a:r>
            <a:r>
              <a:rPr lang="en-US" dirty="0">
                <a:solidFill>
                  <a:srgbClr val="0000FF"/>
                </a:solidFill>
                <a:latin typeface="Times New Roman"/>
                <a:cs typeface="Times New Roman"/>
              </a:rPr>
              <a:t>exactly countered by</a:t>
            </a:r>
            <a:r>
              <a:rPr lang="en-US" dirty="0">
                <a:solidFill>
                  <a:srgbClr val="000000"/>
                </a:solidFill>
                <a:latin typeface="Times New Roman"/>
                <a:cs typeface="Times New Roman"/>
              </a:rPr>
              <a:t> the </a:t>
            </a:r>
            <a:r>
              <a:rPr lang="en-US" dirty="0">
                <a:solidFill>
                  <a:srgbClr val="0000FF"/>
                </a:solidFill>
                <a:latin typeface="Times New Roman"/>
                <a:cs typeface="Times New Roman"/>
              </a:rPr>
              <a:t>force of the engine urging the car forward</a:t>
            </a:r>
            <a:r>
              <a:rPr lang="en-US" dirty="0">
                <a:solidFill>
                  <a:srgbClr val="000000"/>
                </a:solidFill>
                <a:latin typeface="Times New Roman"/>
                <a:cs typeface="Times New Roman"/>
              </a:rPr>
              <a:t>, so the </a:t>
            </a:r>
            <a:r>
              <a:rPr lang="en-US" dirty="0">
                <a:solidFill>
                  <a:srgbClr val="FF0000"/>
                </a:solidFill>
                <a:latin typeface="Times New Roman"/>
                <a:cs typeface="Times New Roman"/>
              </a:rPr>
              <a:t>net force along the line of motion is ZERO </a:t>
            </a:r>
            <a:r>
              <a:rPr lang="en-US" dirty="0">
                <a:solidFill>
                  <a:srgbClr val="000000"/>
                </a:solidFill>
                <a:latin typeface="Times New Roman"/>
                <a:cs typeface="Times New Roman"/>
              </a:rPr>
              <a:t>. . . hence no need to include any of those forces . . . we have:</a:t>
            </a:r>
          </a:p>
        </p:txBody>
      </p:sp>
      <p:sp>
        <p:nvSpPr>
          <p:cNvPr id="22" name="Line 20"/>
          <p:cNvSpPr>
            <a:spLocks noChangeShapeType="1"/>
          </p:cNvSpPr>
          <p:nvPr/>
        </p:nvSpPr>
        <p:spPr bwMode="auto">
          <a:xfrm>
            <a:off x="7543800" y="4750713"/>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629252012"/>
              </p:ext>
            </p:extLst>
          </p:nvPr>
        </p:nvGraphicFramePr>
        <p:xfrm>
          <a:off x="7248525" y="5678488"/>
          <a:ext cx="200025" cy="225425"/>
        </p:xfrm>
        <a:graphic>
          <a:graphicData uri="http://schemas.openxmlformats.org/presentationml/2006/ole">
            <mc:AlternateContent xmlns:mc="http://schemas.openxmlformats.org/markup-compatibility/2006">
              <mc:Choice xmlns:v="urn:schemas-microsoft-com:vml" Requires="v">
                <p:oleObj name="Equation" r:id="rId3" imgW="114300" imgH="127000" progId="Equation.DSMT4">
                  <p:embed/>
                </p:oleObj>
              </mc:Choice>
              <mc:Fallback>
                <p:oleObj name="Equation" r:id="rId3" imgW="114300" imgH="127000" progId="Equation.DSMT4">
                  <p:embed/>
                  <p:pic>
                    <p:nvPicPr>
                      <p:cNvPr id="0" name=""/>
                      <p:cNvPicPr/>
                      <p:nvPr/>
                    </p:nvPicPr>
                    <p:blipFill>
                      <a:blip r:embed="rId4"/>
                      <a:stretch>
                        <a:fillRect/>
                      </a:stretch>
                    </p:blipFill>
                    <p:spPr>
                      <a:xfrm>
                        <a:off x="7248525" y="5678488"/>
                        <a:ext cx="200025" cy="22542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92733511"/>
              </p:ext>
            </p:extLst>
          </p:nvPr>
        </p:nvGraphicFramePr>
        <p:xfrm>
          <a:off x="8091488" y="4387850"/>
          <a:ext cx="266700" cy="269875"/>
        </p:xfrm>
        <a:graphic>
          <a:graphicData uri="http://schemas.openxmlformats.org/presentationml/2006/ole">
            <mc:AlternateContent xmlns:mc="http://schemas.openxmlformats.org/markup-compatibility/2006">
              <mc:Choice xmlns:v="urn:schemas-microsoft-com:vml" Requires="v">
                <p:oleObj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8091488" y="4387850"/>
                        <a:ext cx="266700" cy="26987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411777169"/>
              </p:ext>
            </p:extLst>
          </p:nvPr>
        </p:nvGraphicFramePr>
        <p:xfrm>
          <a:off x="6616700" y="6237023"/>
          <a:ext cx="831850" cy="413595"/>
        </p:xfrm>
        <a:graphic>
          <a:graphicData uri="http://schemas.openxmlformats.org/presentationml/2006/ole">
            <mc:AlternateContent xmlns:mc="http://schemas.openxmlformats.org/markup-compatibility/2006">
              <mc:Choice xmlns:v="urn:schemas-microsoft-com:vml" Requires="v">
                <p:oleObj name="Equation" r:id="rId7" imgW="647700" imgH="317500" progId="Equation.DSMT4">
                  <p:embed/>
                </p:oleObj>
              </mc:Choice>
              <mc:Fallback>
                <p:oleObj name="Equation" r:id="rId7" imgW="647700" imgH="317500" progId="Equation.DSMT4">
                  <p:embed/>
                  <p:pic>
                    <p:nvPicPr>
                      <p:cNvPr id="0" name=""/>
                      <p:cNvPicPr/>
                      <p:nvPr/>
                    </p:nvPicPr>
                    <p:blipFill>
                      <a:blip r:embed="rId8"/>
                      <a:stretch>
                        <a:fillRect/>
                      </a:stretch>
                    </p:blipFill>
                    <p:spPr>
                      <a:xfrm>
                        <a:off x="6616700" y="6237023"/>
                        <a:ext cx="831850" cy="413595"/>
                      </a:xfrm>
                      <a:prstGeom prst="rect">
                        <a:avLst/>
                      </a:prstGeom>
                    </p:spPr>
                  </p:pic>
                </p:oleObj>
              </mc:Fallback>
            </mc:AlternateContent>
          </a:graphicData>
        </a:graphic>
      </p:graphicFrame>
      <p:grpSp>
        <p:nvGrpSpPr>
          <p:cNvPr id="4" name="Group 3"/>
          <p:cNvGrpSpPr/>
          <p:nvPr/>
        </p:nvGrpSpPr>
        <p:grpSpPr>
          <a:xfrm rot="16562832">
            <a:off x="7402860" y="6206797"/>
            <a:ext cx="279400" cy="279400"/>
            <a:chOff x="5664200" y="5778500"/>
            <a:chExt cx="279400" cy="279400"/>
          </a:xfrm>
        </p:grpSpPr>
        <p:sp>
          <p:nvSpPr>
            <p:cNvPr id="2" name="Freeform 1"/>
            <p:cNvSpPr/>
            <p:nvPr/>
          </p:nvSpPr>
          <p:spPr>
            <a:xfrm>
              <a:off x="5664200" y="5778500"/>
              <a:ext cx="279400" cy="279400"/>
            </a:xfrm>
            <a:custGeom>
              <a:avLst/>
              <a:gdLst>
                <a:gd name="connsiteX0" fmla="*/ 279400 w 279400"/>
                <a:gd name="connsiteY0" fmla="*/ 0 h 279400"/>
                <a:gd name="connsiteX1" fmla="*/ 0 w 279400"/>
                <a:gd name="connsiteY1" fmla="*/ 203200 h 279400"/>
                <a:gd name="connsiteX2" fmla="*/ 279400 w 279400"/>
                <a:gd name="connsiteY2" fmla="*/ 279400 h 279400"/>
              </a:gdLst>
              <a:ahLst/>
              <a:cxnLst>
                <a:cxn ang="0">
                  <a:pos x="connsiteX0" y="connsiteY0"/>
                </a:cxn>
                <a:cxn ang="0">
                  <a:pos x="connsiteX1" y="connsiteY1"/>
                </a:cxn>
                <a:cxn ang="0">
                  <a:pos x="connsiteX2" y="connsiteY2"/>
                </a:cxn>
              </a:cxnLst>
              <a:rect l="l" t="t" r="r" b="b"/>
              <a:pathLst>
                <a:path w="279400" h="279400">
                  <a:moveTo>
                    <a:pt x="279400" y="0"/>
                  </a:moveTo>
                  <a:lnTo>
                    <a:pt x="0" y="203200"/>
                  </a:lnTo>
                  <a:lnTo>
                    <a:pt x="279400" y="279400"/>
                  </a:ln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5854700" y="5842000"/>
              <a:ext cx="51213" cy="203200"/>
            </a:xfrm>
            <a:custGeom>
              <a:avLst/>
              <a:gdLst>
                <a:gd name="connsiteX0" fmla="*/ 0 w 51213"/>
                <a:gd name="connsiteY0" fmla="*/ 0 h 203200"/>
                <a:gd name="connsiteX1" fmla="*/ 50800 w 51213"/>
                <a:gd name="connsiteY1" fmla="*/ 88900 h 203200"/>
                <a:gd name="connsiteX2" fmla="*/ 25400 w 51213"/>
                <a:gd name="connsiteY2" fmla="*/ 203200 h 203200"/>
              </a:gdLst>
              <a:ahLst/>
              <a:cxnLst>
                <a:cxn ang="0">
                  <a:pos x="connsiteX0" y="connsiteY0"/>
                </a:cxn>
                <a:cxn ang="0">
                  <a:pos x="connsiteX1" y="connsiteY1"/>
                </a:cxn>
                <a:cxn ang="0">
                  <a:pos x="connsiteX2" y="connsiteY2"/>
                </a:cxn>
              </a:cxnLst>
              <a:rect l="l" t="t" r="r" b="b"/>
              <a:pathLst>
                <a:path w="51213" h="203200">
                  <a:moveTo>
                    <a:pt x="0" y="0"/>
                  </a:moveTo>
                  <a:cubicBezTo>
                    <a:pt x="23283" y="27516"/>
                    <a:pt x="46567" y="55033"/>
                    <a:pt x="50800" y="88900"/>
                  </a:cubicBezTo>
                  <a:cubicBezTo>
                    <a:pt x="55033" y="122767"/>
                    <a:pt x="25400" y="203200"/>
                    <a:pt x="25400" y="2032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0" name="Rectangle 29"/>
          <p:cNvSpPr/>
          <p:nvPr/>
        </p:nvSpPr>
        <p:spPr>
          <a:xfrm>
            <a:off x="3723276" y="5548073"/>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3970926" y="5941773"/>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3977276" y="5090079"/>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4193035293"/>
              </p:ext>
            </p:extLst>
          </p:nvPr>
        </p:nvGraphicFramePr>
        <p:xfrm>
          <a:off x="4096339" y="5068787"/>
          <a:ext cx="276225" cy="255588"/>
        </p:xfrm>
        <a:graphic>
          <a:graphicData uri="http://schemas.openxmlformats.org/presentationml/2006/ole">
            <mc:AlternateContent xmlns:mc="http://schemas.openxmlformats.org/markup-compatibility/2006">
              <mc:Choice xmlns:v="urn:schemas-microsoft-com:vml" Requires="v">
                <p:oleObj name="Equation" r:id="rId9" imgW="165100" imgH="152400" progId="Equation.DSMT4">
                  <p:embed/>
                </p:oleObj>
              </mc:Choice>
              <mc:Fallback>
                <p:oleObj name="Equation" r:id="rId9" imgW="165100" imgH="152400" progId="Equation.DSMT4">
                  <p:embed/>
                  <p:pic>
                    <p:nvPicPr>
                      <p:cNvPr id="0" name=""/>
                      <p:cNvPicPr/>
                      <p:nvPr/>
                    </p:nvPicPr>
                    <p:blipFill>
                      <a:blip r:embed="rId10"/>
                      <a:stretch>
                        <a:fillRect/>
                      </a:stretch>
                    </p:blipFill>
                    <p:spPr>
                      <a:xfrm>
                        <a:off x="4096339" y="5068787"/>
                        <a:ext cx="276225" cy="255588"/>
                      </a:xfrm>
                      <a:prstGeom prst="rect">
                        <a:avLst/>
                      </a:prstGeom>
                    </p:spPr>
                  </p:pic>
                </p:oleObj>
              </mc:Fallback>
            </mc:AlternateContent>
          </a:graphicData>
        </a:graphic>
      </p:graphicFrame>
      <p:cxnSp>
        <p:nvCxnSpPr>
          <p:cNvPr id="34" name="Straight Connector 33"/>
          <p:cNvCxnSpPr/>
          <p:nvPr/>
        </p:nvCxnSpPr>
        <p:spPr>
          <a:xfrm>
            <a:off x="3215276" y="5789373"/>
            <a:ext cx="153193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964576" y="4778275"/>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898352544"/>
              </p:ext>
            </p:extLst>
          </p:nvPr>
        </p:nvGraphicFramePr>
        <p:xfrm>
          <a:off x="4677364" y="5771135"/>
          <a:ext cx="139700" cy="157163"/>
        </p:xfrm>
        <a:graphic>
          <a:graphicData uri="http://schemas.openxmlformats.org/presentationml/2006/ole">
            <mc:AlternateContent xmlns:mc="http://schemas.openxmlformats.org/markup-compatibility/2006">
              <mc:Choice xmlns:v="urn:schemas-microsoft-com:vml" Requires="v">
                <p:oleObj name="Equation" r:id="rId11" imgW="114300" imgH="127000" progId="Equation.DSMT4">
                  <p:embed/>
                </p:oleObj>
              </mc:Choice>
              <mc:Fallback>
                <p:oleObj name="Equation" r:id="rId11" imgW="114300" imgH="127000" progId="Equation.DSMT4">
                  <p:embed/>
                  <p:pic>
                    <p:nvPicPr>
                      <p:cNvPr id="0" name=""/>
                      <p:cNvPicPr/>
                      <p:nvPr/>
                    </p:nvPicPr>
                    <p:blipFill>
                      <a:blip r:embed="rId12"/>
                      <a:stretch>
                        <a:fillRect/>
                      </a:stretch>
                    </p:blipFill>
                    <p:spPr>
                      <a:xfrm>
                        <a:off x="4677364" y="5771135"/>
                        <a:ext cx="139700" cy="157163"/>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173690168"/>
              </p:ext>
            </p:extLst>
          </p:nvPr>
        </p:nvGraphicFramePr>
        <p:xfrm>
          <a:off x="3722688" y="4729163"/>
          <a:ext cx="155575" cy="201612"/>
        </p:xfrm>
        <a:graphic>
          <a:graphicData uri="http://schemas.openxmlformats.org/presentationml/2006/ole">
            <mc:AlternateContent xmlns:mc="http://schemas.openxmlformats.org/markup-compatibility/2006">
              <mc:Choice xmlns:v="urn:schemas-microsoft-com:vml" Requires="v">
                <p:oleObj name="Equation" r:id="rId13" imgW="127000" imgH="165100" progId="Equation.DSMT4">
                  <p:embed/>
                </p:oleObj>
              </mc:Choice>
              <mc:Fallback>
                <p:oleObj name="Equation" r:id="rId13" imgW="127000" imgH="165100" progId="Equation.DSMT4">
                  <p:embed/>
                  <p:pic>
                    <p:nvPicPr>
                      <p:cNvPr id="0" name=""/>
                      <p:cNvPicPr/>
                      <p:nvPr/>
                    </p:nvPicPr>
                    <p:blipFill>
                      <a:blip r:embed="rId14"/>
                      <a:stretch>
                        <a:fillRect/>
                      </a:stretch>
                    </p:blipFill>
                    <p:spPr>
                      <a:xfrm>
                        <a:off x="3722688" y="4729163"/>
                        <a:ext cx="155575" cy="201612"/>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463666041"/>
              </p:ext>
            </p:extLst>
          </p:nvPr>
        </p:nvGraphicFramePr>
        <p:xfrm>
          <a:off x="4088401" y="6281360"/>
          <a:ext cx="403225" cy="277812"/>
        </p:xfrm>
        <a:graphic>
          <a:graphicData uri="http://schemas.openxmlformats.org/presentationml/2006/ole">
            <mc:AlternateContent xmlns:mc="http://schemas.openxmlformats.org/markup-compatibility/2006">
              <mc:Choice xmlns:v="urn:schemas-microsoft-com:vml" Requires="v">
                <p:oleObj name="Equation" r:id="rId15" imgW="241300" imgH="165100" progId="Equation.DSMT4">
                  <p:embed/>
                </p:oleObj>
              </mc:Choice>
              <mc:Fallback>
                <p:oleObj name="Equation" r:id="rId15" imgW="241300" imgH="165100" progId="Equation.DSMT4">
                  <p:embed/>
                  <p:pic>
                    <p:nvPicPr>
                      <p:cNvPr id="0" name=""/>
                      <p:cNvPicPr/>
                      <p:nvPr/>
                    </p:nvPicPr>
                    <p:blipFill>
                      <a:blip r:embed="rId16"/>
                      <a:stretch>
                        <a:fillRect/>
                      </a:stretch>
                    </p:blipFill>
                    <p:spPr>
                      <a:xfrm>
                        <a:off x="4088401" y="6281360"/>
                        <a:ext cx="403225" cy="277812"/>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78844523"/>
              </p:ext>
            </p:extLst>
          </p:nvPr>
        </p:nvGraphicFramePr>
        <p:xfrm>
          <a:off x="5086350" y="6015038"/>
          <a:ext cx="212725" cy="341312"/>
        </p:xfrm>
        <a:graphic>
          <a:graphicData uri="http://schemas.openxmlformats.org/presentationml/2006/ole">
            <mc:AlternateContent xmlns:mc="http://schemas.openxmlformats.org/markup-compatibility/2006">
              <mc:Choice xmlns:v="urn:schemas-microsoft-com:vml" Requires="v">
                <p:oleObj name="Equation" r:id="rId17" imgW="127000" imgH="203200" progId="Equation.DSMT4">
                  <p:embed/>
                </p:oleObj>
              </mc:Choice>
              <mc:Fallback>
                <p:oleObj name="Equation" r:id="rId17" imgW="127000" imgH="203200" progId="Equation.DSMT4">
                  <p:embed/>
                  <p:pic>
                    <p:nvPicPr>
                      <p:cNvPr id="0" name=""/>
                      <p:cNvPicPr/>
                      <p:nvPr/>
                    </p:nvPicPr>
                    <p:blipFill>
                      <a:blip r:embed="rId18"/>
                      <a:stretch>
                        <a:fillRect/>
                      </a:stretch>
                    </p:blipFill>
                    <p:spPr>
                      <a:xfrm>
                        <a:off x="5086350" y="6015038"/>
                        <a:ext cx="212725" cy="341312"/>
                      </a:xfrm>
                      <a:prstGeom prst="rect">
                        <a:avLst/>
                      </a:prstGeom>
                    </p:spPr>
                  </p:pic>
                </p:oleObj>
              </mc:Fallback>
            </mc:AlternateContent>
          </a:graphicData>
        </a:graphic>
      </p:graphicFrame>
      <p:cxnSp>
        <p:nvCxnSpPr>
          <p:cNvPr id="45" name="Straight Arrow Connector 44"/>
          <p:cNvCxnSpPr/>
          <p:nvPr/>
        </p:nvCxnSpPr>
        <p:spPr>
          <a:xfrm flipV="1">
            <a:off x="4360670" y="5978525"/>
            <a:ext cx="728074" cy="1348"/>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2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33.)</a:t>
            </a:r>
          </a:p>
        </p:txBody>
      </p:sp>
      <p:sp>
        <p:nvSpPr>
          <p:cNvPr id="44" name="TextBox 43"/>
          <p:cNvSpPr txBox="1"/>
          <p:nvPr/>
        </p:nvSpPr>
        <p:spPr>
          <a:xfrm>
            <a:off x="454435" y="1191785"/>
            <a:ext cx="8270465"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How did you</a:t>
            </a:r>
            <a:r>
              <a:rPr lang="en-US" sz="2000" dirty="0">
                <a:solidFill>
                  <a:srgbClr val="000000"/>
                </a:solidFill>
                <a:latin typeface="Apple Chancery"/>
                <a:cs typeface="Apple Chancery"/>
              </a:rPr>
              <a:t> </a:t>
            </a:r>
            <a:r>
              <a:rPr lang="en-US" sz="2000" dirty="0">
                <a:solidFill>
                  <a:srgbClr val="000000"/>
                </a:solidFill>
                <a:latin typeface="Times New Roman"/>
                <a:cs typeface="Times New Roman"/>
              </a:rPr>
              <a:t>find the center seeking (centripetal) direction?</a:t>
            </a:r>
          </a:p>
        </p:txBody>
      </p:sp>
      <p:sp>
        <p:nvSpPr>
          <p:cNvPr id="40" name="TextBox 39"/>
          <p:cNvSpPr txBox="1"/>
          <p:nvPr/>
        </p:nvSpPr>
        <p:spPr>
          <a:xfrm>
            <a:off x="454435" y="2283985"/>
            <a:ext cx="8270465"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You identified </a:t>
            </a:r>
            <a:r>
              <a:rPr lang="en-US" sz="2000" dirty="0">
                <a:solidFill>
                  <a:srgbClr val="000000"/>
                </a:solidFill>
                <a:latin typeface="Times New Roman"/>
                <a:cs typeface="Times New Roman"/>
              </a:rPr>
              <a:t>the </a:t>
            </a:r>
            <a:r>
              <a:rPr lang="en-US" sz="2000" dirty="0">
                <a:solidFill>
                  <a:srgbClr val="FF0000"/>
                </a:solidFill>
                <a:latin typeface="Times New Roman"/>
                <a:cs typeface="Times New Roman"/>
              </a:rPr>
              <a:t>position of the center of the arc </a:t>
            </a:r>
            <a:r>
              <a:rPr lang="en-US" sz="2000" dirty="0">
                <a:solidFill>
                  <a:srgbClr val="000000"/>
                </a:solidFill>
                <a:latin typeface="Times New Roman"/>
                <a:cs typeface="Times New Roman"/>
              </a:rPr>
              <a:t>upon which the body was moving, then you </a:t>
            </a:r>
            <a:r>
              <a:rPr lang="en-US" sz="2000" i="1" dirty="0">
                <a:solidFill>
                  <a:srgbClr val="0000FF"/>
                </a:solidFill>
                <a:latin typeface="Times New Roman"/>
                <a:cs typeface="Times New Roman"/>
              </a:rPr>
              <a:t>ran an axis from the body THROUGH THAT POINT</a:t>
            </a:r>
            <a:r>
              <a:rPr lang="en-US" sz="2000" dirty="0">
                <a:solidFill>
                  <a:srgbClr val="000000"/>
                </a:solidFill>
                <a:latin typeface="Times New Roman"/>
                <a:cs typeface="Times New Roman"/>
              </a:rPr>
              <a:t>.  THAT IS HOW YOU DETERMINE THE CENTER SEEKING DIRECTION!!!</a:t>
            </a:r>
          </a:p>
        </p:txBody>
      </p:sp>
    </p:spTree>
    <p:extLst>
      <p:ext uri="{BB962C8B-B14F-4D97-AF65-F5344CB8AC3E}">
        <p14:creationId xmlns:p14="http://schemas.microsoft.com/office/powerpoint/2010/main" val="29761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34.)</a:t>
            </a:r>
          </a:p>
        </p:txBody>
      </p:sp>
      <p:sp>
        <p:nvSpPr>
          <p:cNvPr id="46" name="TextBox 45"/>
          <p:cNvSpPr txBox="1"/>
          <p:nvPr/>
        </p:nvSpPr>
        <p:spPr>
          <a:xfrm>
            <a:off x="229599" y="573581"/>
            <a:ext cx="8647701"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d.) Assuming the </a:t>
            </a:r>
            <a:r>
              <a:rPr lang="en-US" sz="2000" dirty="0">
                <a:solidFill>
                  <a:srgbClr val="0000FF"/>
                </a:solidFill>
                <a:latin typeface="Times New Roman"/>
                <a:cs typeface="Times New Roman"/>
              </a:rPr>
              <a:t>coefficient of static friction is .42</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derive</a:t>
            </a:r>
            <a:r>
              <a:rPr lang="en-US" sz="2000" dirty="0">
                <a:solidFill>
                  <a:srgbClr val="000000"/>
                </a:solidFill>
                <a:latin typeface="Times New Roman"/>
                <a:cs typeface="Times New Roman"/>
              </a:rPr>
              <a:t> an expression for the </a:t>
            </a:r>
            <a:r>
              <a:rPr lang="en-US" sz="2000" dirty="0">
                <a:solidFill>
                  <a:srgbClr val="FF0000"/>
                </a:solidFill>
                <a:latin typeface="Times New Roman"/>
                <a:cs typeface="Times New Roman"/>
              </a:rPr>
              <a:t>maximum velocity </a:t>
            </a:r>
            <a:r>
              <a:rPr lang="en-US" sz="2000" dirty="0">
                <a:solidFill>
                  <a:srgbClr val="000000"/>
                </a:solidFill>
                <a:latin typeface="Times New Roman"/>
                <a:cs typeface="Times New Roman"/>
              </a:rPr>
              <a:t>the car can take the curve.  </a:t>
            </a:r>
          </a:p>
        </p:txBody>
      </p:sp>
      <p:sp>
        <p:nvSpPr>
          <p:cNvPr id="21" name="Rectangle 20"/>
          <p:cNvSpPr/>
          <p:nvPr/>
        </p:nvSpPr>
        <p:spPr>
          <a:xfrm>
            <a:off x="955048" y="3719564"/>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02698" y="4113264"/>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209048" y="3261570"/>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799104993"/>
              </p:ext>
            </p:extLst>
          </p:nvPr>
        </p:nvGraphicFramePr>
        <p:xfrm>
          <a:off x="1328111" y="3240278"/>
          <a:ext cx="276225" cy="255588"/>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0" name=""/>
                      <p:cNvPicPr/>
                      <p:nvPr/>
                    </p:nvPicPr>
                    <p:blipFill>
                      <a:blip r:embed="rId3"/>
                      <a:stretch>
                        <a:fillRect/>
                      </a:stretch>
                    </p:blipFill>
                    <p:spPr>
                      <a:xfrm>
                        <a:off x="1328111" y="3240278"/>
                        <a:ext cx="276225" cy="255588"/>
                      </a:xfrm>
                      <a:prstGeom prst="rect">
                        <a:avLst/>
                      </a:prstGeom>
                    </p:spPr>
                  </p:pic>
                </p:oleObj>
              </mc:Fallback>
            </mc:AlternateContent>
          </a:graphicData>
        </a:graphic>
      </p:graphicFrame>
      <p:cxnSp>
        <p:nvCxnSpPr>
          <p:cNvPr id="25" name="Straight Connector 24"/>
          <p:cNvCxnSpPr/>
          <p:nvPr/>
        </p:nvCxnSpPr>
        <p:spPr>
          <a:xfrm>
            <a:off x="447048" y="3960864"/>
            <a:ext cx="153193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196348" y="2949766"/>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2915218833"/>
              </p:ext>
            </p:extLst>
          </p:nvPr>
        </p:nvGraphicFramePr>
        <p:xfrm>
          <a:off x="1909136" y="3942626"/>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1909136" y="3942626"/>
                        <a:ext cx="139700" cy="157163"/>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285149754"/>
              </p:ext>
            </p:extLst>
          </p:nvPr>
        </p:nvGraphicFramePr>
        <p:xfrm>
          <a:off x="954460" y="2900654"/>
          <a:ext cx="155575" cy="201612"/>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954460" y="2900654"/>
                        <a:ext cx="155575" cy="201612"/>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870674098"/>
              </p:ext>
            </p:extLst>
          </p:nvPr>
        </p:nvGraphicFramePr>
        <p:xfrm>
          <a:off x="1320173" y="4452851"/>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1320173" y="4452851"/>
                        <a:ext cx="403225" cy="277812"/>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281170634"/>
              </p:ext>
            </p:extLst>
          </p:nvPr>
        </p:nvGraphicFramePr>
        <p:xfrm>
          <a:off x="1978986" y="4187058"/>
          <a:ext cx="892175" cy="341312"/>
        </p:xfrm>
        <a:graphic>
          <a:graphicData uri="http://schemas.openxmlformats.org/presentationml/2006/ole">
            <mc:AlternateContent xmlns:mc="http://schemas.openxmlformats.org/markup-compatibility/2006">
              <mc:Choice xmlns:v="urn:schemas-microsoft-com:vml" Requires="v">
                <p:oleObj name="Equation" r:id="rId10" imgW="533400" imgH="203200" progId="Equation.DSMT4">
                  <p:embed/>
                </p:oleObj>
              </mc:Choice>
              <mc:Fallback>
                <p:oleObj name="Equation" r:id="rId10" imgW="533400" imgH="203200" progId="Equation.DSMT4">
                  <p:embed/>
                  <p:pic>
                    <p:nvPicPr>
                      <p:cNvPr id="0" name=""/>
                      <p:cNvPicPr/>
                      <p:nvPr/>
                    </p:nvPicPr>
                    <p:blipFill>
                      <a:blip r:embed="rId11"/>
                      <a:stretch>
                        <a:fillRect/>
                      </a:stretch>
                    </p:blipFill>
                    <p:spPr>
                      <a:xfrm>
                        <a:off x="1978986" y="4187058"/>
                        <a:ext cx="892175" cy="341312"/>
                      </a:xfrm>
                      <a:prstGeom prst="rect">
                        <a:avLst/>
                      </a:prstGeom>
                    </p:spPr>
                  </p:pic>
                </p:oleObj>
              </mc:Fallback>
            </mc:AlternateContent>
          </a:graphicData>
        </a:graphic>
      </p:graphicFrame>
      <p:cxnSp>
        <p:nvCxnSpPr>
          <p:cNvPr id="31" name="Straight Arrow Connector 30"/>
          <p:cNvCxnSpPr/>
          <p:nvPr/>
        </p:nvCxnSpPr>
        <p:spPr>
          <a:xfrm flipV="1">
            <a:off x="1592442" y="4150016"/>
            <a:ext cx="728074" cy="1348"/>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289148135"/>
              </p:ext>
            </p:extLst>
          </p:nvPr>
        </p:nvGraphicFramePr>
        <p:xfrm>
          <a:off x="534988" y="184150"/>
          <a:ext cx="3117850" cy="328613"/>
        </p:xfrm>
        <a:graphic>
          <a:graphicData uri="http://schemas.openxmlformats.org/presentationml/2006/ole">
            <mc:AlternateContent xmlns:mc="http://schemas.openxmlformats.org/markup-compatibility/2006">
              <mc:Choice xmlns:v="urn:schemas-microsoft-com:vml" Requires="v">
                <p:oleObj name="Equation" r:id="rId12" imgW="1930400" imgH="203200" progId="Equation.DSMT4">
                  <p:embed/>
                </p:oleObj>
              </mc:Choice>
              <mc:Fallback>
                <p:oleObj name="Equation" r:id="rId12" imgW="1930400" imgH="203200" progId="Equation.DSMT4">
                  <p:embed/>
                  <p:pic>
                    <p:nvPicPr>
                      <p:cNvPr id="0" name=""/>
                      <p:cNvPicPr/>
                      <p:nvPr/>
                    </p:nvPicPr>
                    <p:blipFill>
                      <a:blip r:embed="rId13"/>
                      <a:stretch>
                        <a:fillRect/>
                      </a:stretch>
                    </p:blipFill>
                    <p:spPr>
                      <a:xfrm>
                        <a:off x="534988" y="184150"/>
                        <a:ext cx="3117850" cy="328613"/>
                      </a:xfrm>
                      <a:prstGeom prst="rect">
                        <a:avLst/>
                      </a:prstGeom>
                    </p:spPr>
                  </p:pic>
                </p:oleObj>
              </mc:Fallback>
            </mc:AlternateContent>
          </a:graphicData>
        </a:graphic>
      </p:graphicFrame>
      <p:sp>
        <p:nvSpPr>
          <p:cNvPr id="33" name="TextBox 32"/>
          <p:cNvSpPr txBox="1"/>
          <p:nvPr/>
        </p:nvSpPr>
        <p:spPr>
          <a:xfrm>
            <a:off x="602879" y="1288637"/>
            <a:ext cx="8274421" cy="646331"/>
          </a:xfrm>
          <a:prstGeom prst="rect">
            <a:avLst/>
          </a:prstGeom>
          <a:noFill/>
          <a:ln>
            <a:noFill/>
          </a:ln>
        </p:spPr>
        <p:txBody>
          <a:bodyPr wrap="square" rtlCol="0">
            <a:spAutoFit/>
          </a:bodyPr>
          <a:lstStyle/>
          <a:p>
            <a:r>
              <a:rPr lang="en-US" dirty="0">
                <a:solidFill>
                  <a:srgbClr val="000000"/>
                </a:solidFill>
                <a:latin typeface="Times New Roman"/>
                <a:cs typeface="Times New Roman"/>
              </a:rPr>
              <a:t>If we are talking MAXIMUM velocity, we are talking MAXIMUM STATIC FRICTION, which means we can use                . </a:t>
            </a:r>
          </a:p>
        </p:txBody>
      </p:sp>
      <p:graphicFrame>
        <p:nvGraphicFramePr>
          <p:cNvPr id="34" name="Object 33"/>
          <p:cNvGraphicFramePr>
            <a:graphicFrameLocks noChangeAspect="1"/>
          </p:cNvGraphicFramePr>
          <p:nvPr>
            <p:extLst>
              <p:ext uri="{D42A27DB-BD31-4B8C-83A1-F6EECF244321}">
                <p14:modId xmlns:p14="http://schemas.microsoft.com/office/powerpoint/2010/main" val="3397212891"/>
              </p:ext>
            </p:extLst>
          </p:nvPr>
        </p:nvGraphicFramePr>
        <p:xfrm>
          <a:off x="4174344" y="1596831"/>
          <a:ext cx="892175" cy="341312"/>
        </p:xfrm>
        <a:graphic>
          <a:graphicData uri="http://schemas.openxmlformats.org/presentationml/2006/ole">
            <mc:AlternateContent xmlns:mc="http://schemas.openxmlformats.org/markup-compatibility/2006">
              <mc:Choice xmlns:v="urn:schemas-microsoft-com:vml" Requires="v">
                <p:oleObj name="Equation" r:id="rId14" imgW="533400" imgH="203200" progId="Equation.DSMT4">
                  <p:embed/>
                </p:oleObj>
              </mc:Choice>
              <mc:Fallback>
                <p:oleObj name="Equation" r:id="rId14" imgW="533400" imgH="203200" progId="Equation.DSMT4">
                  <p:embed/>
                  <p:pic>
                    <p:nvPicPr>
                      <p:cNvPr id="0" name=""/>
                      <p:cNvPicPr/>
                      <p:nvPr/>
                    </p:nvPicPr>
                    <p:blipFill>
                      <a:blip r:embed="rId15"/>
                      <a:stretch>
                        <a:fillRect/>
                      </a:stretch>
                    </p:blipFill>
                    <p:spPr>
                      <a:xfrm>
                        <a:off x="4174344" y="1596831"/>
                        <a:ext cx="892175" cy="341312"/>
                      </a:xfrm>
                      <a:prstGeom prst="rect">
                        <a:avLst/>
                      </a:prstGeom>
                    </p:spPr>
                  </p:pic>
                </p:oleObj>
              </mc:Fallback>
            </mc:AlternateContent>
          </a:graphicData>
        </a:graphic>
      </p:graphicFrame>
      <p:sp>
        <p:nvSpPr>
          <p:cNvPr id="35" name="TextBox 34"/>
          <p:cNvSpPr txBox="1"/>
          <p:nvPr/>
        </p:nvSpPr>
        <p:spPr>
          <a:xfrm>
            <a:off x="556841" y="2249507"/>
            <a:ext cx="730621" cy="369332"/>
          </a:xfrm>
          <a:prstGeom prst="rect">
            <a:avLst/>
          </a:prstGeom>
          <a:noFill/>
          <a:ln>
            <a:noFill/>
          </a:ln>
        </p:spPr>
        <p:txBody>
          <a:bodyPr wrap="square" rtlCol="0">
            <a:spAutoFit/>
          </a:bodyPr>
          <a:lstStyle/>
          <a:p>
            <a:r>
              <a:rPr lang="en-US" dirty="0" err="1">
                <a:solidFill>
                  <a:srgbClr val="000000"/>
                </a:solidFill>
                <a:latin typeface="Times New Roman"/>
                <a:cs typeface="Times New Roman"/>
              </a:rPr>
              <a:t>f.b.d</a:t>
            </a:r>
            <a:r>
              <a:rPr lang="en-US" dirty="0">
                <a:solidFill>
                  <a:srgbClr val="000000"/>
                </a:solidFill>
                <a:latin typeface="Times New Roman"/>
                <a:cs typeface="Times New Roman"/>
              </a:rPr>
              <a:t>.</a:t>
            </a:r>
          </a:p>
        </p:txBody>
      </p:sp>
      <p:graphicFrame>
        <p:nvGraphicFramePr>
          <p:cNvPr id="36" name="Object 35"/>
          <p:cNvGraphicFramePr>
            <a:graphicFrameLocks noChangeAspect="1"/>
          </p:cNvGraphicFramePr>
          <p:nvPr>
            <p:extLst>
              <p:ext uri="{D42A27DB-BD31-4B8C-83A1-F6EECF244321}">
                <p14:modId xmlns:p14="http://schemas.microsoft.com/office/powerpoint/2010/main" val="2132080673"/>
              </p:ext>
            </p:extLst>
          </p:nvPr>
        </p:nvGraphicFramePr>
        <p:xfrm>
          <a:off x="4370388" y="2239963"/>
          <a:ext cx="1952625" cy="1089025"/>
        </p:xfrm>
        <a:graphic>
          <a:graphicData uri="http://schemas.openxmlformats.org/presentationml/2006/ole">
            <mc:AlternateContent xmlns:mc="http://schemas.openxmlformats.org/markup-compatibility/2006">
              <mc:Choice xmlns:v="urn:schemas-microsoft-com:vml" Requires="v">
                <p:oleObj name="Equation" r:id="rId16" imgW="1168400" imgH="647700" progId="Equation.DSMT4">
                  <p:embed/>
                </p:oleObj>
              </mc:Choice>
              <mc:Fallback>
                <p:oleObj name="Equation" r:id="rId16" imgW="1168400" imgH="647700" progId="Equation.DSMT4">
                  <p:embed/>
                  <p:pic>
                    <p:nvPicPr>
                      <p:cNvPr id="0" name=""/>
                      <p:cNvPicPr/>
                      <p:nvPr/>
                    </p:nvPicPr>
                    <p:blipFill>
                      <a:blip r:embed="rId17"/>
                      <a:stretch>
                        <a:fillRect/>
                      </a:stretch>
                    </p:blipFill>
                    <p:spPr>
                      <a:xfrm>
                        <a:off x="4370388" y="2239963"/>
                        <a:ext cx="1952625" cy="1089025"/>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205374328"/>
              </p:ext>
            </p:extLst>
          </p:nvPr>
        </p:nvGraphicFramePr>
        <p:xfrm>
          <a:off x="4111625" y="3479800"/>
          <a:ext cx="4456113" cy="2774950"/>
        </p:xfrm>
        <a:graphic>
          <a:graphicData uri="http://schemas.openxmlformats.org/presentationml/2006/ole">
            <mc:AlternateContent xmlns:mc="http://schemas.openxmlformats.org/markup-compatibility/2006">
              <mc:Choice xmlns:v="urn:schemas-microsoft-com:vml" Requires="v">
                <p:oleObj name="Equation" r:id="rId18" imgW="2667000" imgH="1651000" progId="Equation.DSMT4">
                  <p:embed/>
                </p:oleObj>
              </mc:Choice>
              <mc:Fallback>
                <p:oleObj name="Equation" r:id="rId18" imgW="2667000" imgH="1651000" progId="Equation.DSMT4">
                  <p:embed/>
                  <p:pic>
                    <p:nvPicPr>
                      <p:cNvPr id="0" name=""/>
                      <p:cNvPicPr/>
                      <p:nvPr/>
                    </p:nvPicPr>
                    <p:blipFill>
                      <a:blip r:embed="rId19"/>
                      <a:stretch>
                        <a:fillRect/>
                      </a:stretch>
                    </p:blipFill>
                    <p:spPr>
                      <a:xfrm>
                        <a:off x="4111625" y="3479800"/>
                        <a:ext cx="4456113" cy="2774950"/>
                      </a:xfrm>
                      <a:prstGeom prst="rect">
                        <a:avLst/>
                      </a:prstGeom>
                    </p:spPr>
                  </p:pic>
                </p:oleObj>
              </mc:Fallback>
            </mc:AlternateContent>
          </a:graphicData>
        </a:graphic>
      </p:graphicFrame>
      <p:cxnSp>
        <p:nvCxnSpPr>
          <p:cNvPr id="3" name="Straight Connector 2"/>
          <p:cNvCxnSpPr/>
          <p:nvPr/>
        </p:nvCxnSpPr>
        <p:spPr>
          <a:xfrm flipV="1">
            <a:off x="5041119" y="4413163"/>
            <a:ext cx="381781" cy="41283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714219" y="4400463"/>
            <a:ext cx="381781" cy="41283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124325" y="3886251"/>
            <a:ext cx="70485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71975" y="2654351"/>
            <a:ext cx="70485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905109" y="2618839"/>
            <a:ext cx="381781" cy="41283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3" name="Object 42"/>
          <p:cNvGraphicFramePr>
            <a:graphicFrameLocks noChangeAspect="1"/>
          </p:cNvGraphicFramePr>
          <p:nvPr>
            <p:extLst>
              <p:ext uri="{D42A27DB-BD31-4B8C-83A1-F6EECF244321}">
                <p14:modId xmlns:p14="http://schemas.microsoft.com/office/powerpoint/2010/main" val="3810611815"/>
              </p:ext>
            </p:extLst>
          </p:nvPr>
        </p:nvGraphicFramePr>
        <p:xfrm>
          <a:off x="6286890" y="2474963"/>
          <a:ext cx="149304" cy="179388"/>
        </p:xfrm>
        <a:graphic>
          <a:graphicData uri="http://schemas.openxmlformats.org/presentationml/2006/ole">
            <mc:AlternateContent xmlns:mc="http://schemas.openxmlformats.org/markup-compatibility/2006">
              <mc:Choice xmlns:v="urn:schemas-microsoft-com:vml" Requires="v">
                <p:oleObj name="Equation" r:id="rId20" imgW="127000" imgH="152400" progId="Equation.DSMT4">
                  <p:embed/>
                </p:oleObj>
              </mc:Choice>
              <mc:Fallback>
                <p:oleObj name="Equation" r:id="rId20" imgW="127000" imgH="152400" progId="Equation.DSMT4">
                  <p:embed/>
                  <p:pic>
                    <p:nvPicPr>
                      <p:cNvPr id="0" name=""/>
                      <p:cNvPicPr/>
                      <p:nvPr/>
                    </p:nvPicPr>
                    <p:blipFill>
                      <a:blip r:embed="rId21"/>
                      <a:stretch>
                        <a:fillRect/>
                      </a:stretch>
                    </p:blipFill>
                    <p:spPr>
                      <a:xfrm>
                        <a:off x="6286890" y="2474963"/>
                        <a:ext cx="149304" cy="179388"/>
                      </a:xfrm>
                      <a:prstGeom prst="rect">
                        <a:avLst/>
                      </a:prstGeom>
                    </p:spPr>
                  </p:pic>
                </p:oleObj>
              </mc:Fallback>
            </mc:AlternateContent>
          </a:graphicData>
        </a:graphic>
      </p:graphicFrame>
    </p:spTree>
    <p:extLst>
      <p:ext uri="{BB962C8B-B14F-4D97-AF65-F5344CB8AC3E}">
        <p14:creationId xmlns:p14="http://schemas.microsoft.com/office/powerpoint/2010/main" val="41053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35.)</a:t>
            </a:r>
          </a:p>
        </p:txBody>
      </p:sp>
      <p:sp>
        <p:nvSpPr>
          <p:cNvPr id="40" name="TextBox 39"/>
          <p:cNvSpPr txBox="1"/>
          <p:nvPr/>
        </p:nvSpPr>
        <p:spPr>
          <a:xfrm>
            <a:off x="204390" y="402897"/>
            <a:ext cx="4913710" cy="1754327"/>
          </a:xfrm>
          <a:prstGeom prst="rect">
            <a:avLst/>
          </a:prstGeom>
          <a:noFill/>
          <a:ln>
            <a:noFill/>
          </a:ln>
        </p:spPr>
        <p:txBody>
          <a:bodyPr wrap="square" rtlCol="0">
            <a:spAutoFit/>
          </a:bodyPr>
          <a:lstStyle/>
          <a:p>
            <a:r>
              <a:rPr lang="en-US" sz="2800" dirty="0">
                <a:solidFill>
                  <a:srgbClr val="FF0000"/>
                </a:solidFill>
                <a:latin typeface="Apple Chancery"/>
                <a:cs typeface="Apple Chancery"/>
              </a:rPr>
              <a:t>Now for the fun! </a:t>
            </a:r>
            <a:r>
              <a:rPr lang="en-US" sz="2000" dirty="0">
                <a:solidFill>
                  <a:srgbClr val="000000"/>
                </a:solidFill>
                <a:latin typeface="Times New Roman"/>
                <a:cs typeface="Times New Roman"/>
              </a:rPr>
              <a:t>Consider a </a:t>
            </a:r>
            <a:r>
              <a:rPr lang="en-US" sz="2000" dirty="0">
                <a:solidFill>
                  <a:srgbClr val="0000FF"/>
                </a:solidFill>
                <a:latin typeface="Times New Roman"/>
                <a:cs typeface="Times New Roman"/>
              </a:rPr>
              <a:t>1000 kg car </a:t>
            </a:r>
            <a:r>
              <a:rPr lang="en-US" sz="2000" dirty="0">
                <a:latin typeface="Times New Roman"/>
                <a:cs typeface="Times New Roman"/>
              </a:rPr>
              <a:t>moving through a </a:t>
            </a:r>
            <a:r>
              <a:rPr lang="en-US" sz="2000" dirty="0">
                <a:solidFill>
                  <a:srgbClr val="0000FF"/>
                </a:solidFill>
                <a:latin typeface="Times New Roman"/>
                <a:cs typeface="Times New Roman"/>
              </a:rPr>
              <a:t>curve of 50 meter </a:t>
            </a:r>
            <a:r>
              <a:rPr lang="en-US" sz="2000" dirty="0">
                <a:latin typeface="Times New Roman"/>
                <a:cs typeface="Times New Roman"/>
              </a:rPr>
              <a:t>that is </a:t>
            </a:r>
            <a:r>
              <a:rPr lang="en-US" sz="2000" dirty="0">
                <a:solidFill>
                  <a:srgbClr val="0000FF"/>
                </a:solidFill>
                <a:latin typeface="Times New Roman"/>
                <a:cs typeface="Times New Roman"/>
              </a:rPr>
              <a:t>BANKED </a:t>
            </a:r>
            <a:r>
              <a:rPr lang="en-US" sz="2000" dirty="0">
                <a:solidFill>
                  <a:srgbClr val="000000"/>
                </a:solidFill>
                <a:latin typeface="Times New Roman"/>
                <a:cs typeface="Times New Roman"/>
              </a:rPr>
              <a:t>at an angle             </a:t>
            </a:r>
            <a:r>
              <a:rPr lang="en-US" sz="2000" dirty="0">
                <a:solidFill>
                  <a:srgbClr val="0000FF"/>
                </a:solidFill>
                <a:latin typeface="Times New Roman"/>
                <a:cs typeface="Times New Roman"/>
              </a:rPr>
              <a:t>.  </a:t>
            </a:r>
            <a:r>
              <a:rPr lang="en-US" sz="2000" dirty="0">
                <a:latin typeface="Times New Roman"/>
                <a:cs typeface="Times New Roman"/>
              </a:rPr>
              <a:t>What is the </a:t>
            </a:r>
            <a:r>
              <a:rPr lang="en-US" sz="2000" dirty="0">
                <a:solidFill>
                  <a:srgbClr val="FF0000"/>
                </a:solidFill>
                <a:latin typeface="Times New Roman"/>
                <a:cs typeface="Times New Roman"/>
              </a:rPr>
              <a:t>maximum velocity </a:t>
            </a:r>
            <a:r>
              <a:rPr lang="en-US" sz="2000" dirty="0">
                <a:latin typeface="Times New Roman"/>
                <a:cs typeface="Times New Roman"/>
              </a:rPr>
              <a:t>the car can have and not lose it </a:t>
            </a:r>
            <a:r>
              <a:rPr lang="en-US" sz="2000" i="1" dirty="0">
                <a:solidFill>
                  <a:srgbClr val="FF0000"/>
                </a:solidFill>
                <a:latin typeface="Apple Chancery"/>
                <a:cs typeface="Apple Chancery"/>
              </a:rPr>
              <a:t>if the curve is frictionless</a:t>
            </a:r>
            <a:r>
              <a:rPr lang="en-US" sz="2000" dirty="0">
                <a:solidFill>
                  <a:srgbClr val="FF0000"/>
                </a:solidFill>
                <a:latin typeface="Apple Chancery"/>
                <a:cs typeface="Apple Chancery"/>
              </a:rPr>
              <a:t>.</a:t>
            </a:r>
          </a:p>
        </p:txBody>
      </p:sp>
      <p:grpSp>
        <p:nvGrpSpPr>
          <p:cNvPr id="47" name="Group 46"/>
          <p:cNvGrpSpPr/>
          <p:nvPr/>
        </p:nvGrpSpPr>
        <p:grpSpPr>
          <a:xfrm>
            <a:off x="7164387" y="353010"/>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Line 20"/>
          <p:cNvSpPr>
            <a:spLocks noChangeShapeType="1"/>
          </p:cNvSpPr>
          <p:nvPr/>
        </p:nvSpPr>
        <p:spPr bwMode="auto">
          <a:xfrm>
            <a:off x="7316787" y="2029410"/>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305982709"/>
              </p:ext>
            </p:extLst>
          </p:nvPr>
        </p:nvGraphicFramePr>
        <p:xfrm>
          <a:off x="7021512" y="2957185"/>
          <a:ext cx="200025" cy="225425"/>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p:nvPr/>
                    </p:nvPicPr>
                    <p:blipFill>
                      <a:blip r:embed="rId3"/>
                      <a:stretch>
                        <a:fillRect/>
                      </a:stretch>
                    </p:blipFill>
                    <p:spPr>
                      <a:xfrm>
                        <a:off x="7021512" y="2957185"/>
                        <a:ext cx="200025" cy="225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73504780"/>
              </p:ext>
            </p:extLst>
          </p:nvPr>
        </p:nvGraphicFramePr>
        <p:xfrm>
          <a:off x="7864475" y="1666547"/>
          <a:ext cx="266700" cy="269875"/>
        </p:xfrm>
        <a:graphic>
          <a:graphicData uri="http://schemas.openxmlformats.org/presentationml/2006/ole">
            <mc:AlternateContent xmlns:mc="http://schemas.openxmlformats.org/markup-compatibility/2006">
              <mc:Choice xmlns:v="urn:schemas-microsoft-com:vml" Requires="v">
                <p:oleObj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864475" y="1666547"/>
                        <a:ext cx="266700" cy="269875"/>
                      </a:xfrm>
                      <a:prstGeom prst="rect">
                        <a:avLst/>
                      </a:prstGeom>
                    </p:spPr>
                  </p:pic>
                </p:oleObj>
              </mc:Fallback>
            </mc:AlternateContent>
          </a:graphicData>
        </a:graphic>
      </p:graphicFrame>
      <p:sp>
        <p:nvSpPr>
          <p:cNvPr id="21" name="TextBox 20"/>
          <p:cNvSpPr txBox="1"/>
          <p:nvPr/>
        </p:nvSpPr>
        <p:spPr>
          <a:xfrm>
            <a:off x="6398636" y="203337"/>
            <a:ext cx="173253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Looking down on track and car</a:t>
            </a:r>
          </a:p>
        </p:txBody>
      </p:sp>
      <p:cxnSp>
        <p:nvCxnSpPr>
          <p:cNvPr id="3" name="Straight Connector 2"/>
          <p:cNvCxnSpPr/>
          <p:nvPr/>
        </p:nvCxnSpPr>
        <p:spPr>
          <a:xfrm>
            <a:off x="6398636" y="4165600"/>
            <a:ext cx="2143701" cy="10033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2" name="Object 2"/>
          <p:cNvGraphicFramePr>
            <a:graphicFrameLocks noChangeAspect="1"/>
          </p:cNvGraphicFramePr>
          <p:nvPr>
            <p:extLst>
              <p:ext uri="{D42A27DB-BD31-4B8C-83A1-F6EECF244321}">
                <p14:modId xmlns:p14="http://schemas.microsoft.com/office/powerpoint/2010/main" val="4229737401"/>
              </p:ext>
            </p:extLst>
          </p:nvPr>
        </p:nvGraphicFramePr>
        <p:xfrm>
          <a:off x="2565400" y="1150938"/>
          <a:ext cx="820738" cy="347662"/>
        </p:xfrm>
        <a:graphic>
          <a:graphicData uri="http://schemas.openxmlformats.org/presentationml/2006/ole">
            <mc:AlternateContent xmlns:mc="http://schemas.openxmlformats.org/markup-compatibility/2006">
              <mc:Choice xmlns:v="urn:schemas-microsoft-com:vml" Requires="v">
                <p:oleObj name="Equation" r:id="rId6" imgW="482600" imgH="203200" progId="Equation.DSMT4">
                  <p:embed/>
                </p:oleObj>
              </mc:Choice>
              <mc:Fallback>
                <p:oleObj name="Equation" r:id="rId6" imgW="482600" imgH="203200" progId="Equation.DSMT4">
                  <p:embed/>
                  <p:pic>
                    <p:nvPicPr>
                      <p:cNvPr id="0" name=""/>
                      <p:cNvPicPr>
                        <a:picLocks noChangeAspect="1" noChangeArrowheads="1"/>
                      </p:cNvPicPr>
                      <p:nvPr/>
                    </p:nvPicPr>
                    <p:blipFill>
                      <a:blip r:embed="rId7"/>
                      <a:srcRect/>
                      <a:stretch>
                        <a:fillRect/>
                      </a:stretch>
                    </p:blipFill>
                    <p:spPr bwMode="auto">
                      <a:xfrm>
                        <a:off x="2565400" y="1150938"/>
                        <a:ext cx="820738" cy="347662"/>
                      </a:xfrm>
                      <a:prstGeom prst="rect">
                        <a:avLst/>
                      </a:prstGeom>
                      <a:noFill/>
                      <a:ln>
                        <a:noFill/>
                      </a:ln>
                    </p:spPr>
                  </p:pic>
                </p:oleObj>
              </mc:Fallback>
            </mc:AlternateContent>
          </a:graphicData>
        </a:graphic>
      </p:graphicFrame>
      <p:cxnSp>
        <p:nvCxnSpPr>
          <p:cNvPr id="23" name="Straight Connector 22"/>
          <p:cNvCxnSpPr/>
          <p:nvPr/>
        </p:nvCxnSpPr>
        <p:spPr>
          <a:xfrm>
            <a:off x="6464300" y="5181600"/>
            <a:ext cx="207803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Object 2"/>
          <p:cNvGraphicFramePr>
            <a:graphicFrameLocks noChangeAspect="1"/>
          </p:cNvGraphicFramePr>
          <p:nvPr>
            <p:extLst>
              <p:ext uri="{D42A27DB-BD31-4B8C-83A1-F6EECF244321}">
                <p14:modId xmlns:p14="http://schemas.microsoft.com/office/powerpoint/2010/main" val="3380269744"/>
              </p:ext>
            </p:extLst>
          </p:nvPr>
        </p:nvGraphicFramePr>
        <p:xfrm>
          <a:off x="6881577" y="4770438"/>
          <a:ext cx="820738" cy="347662"/>
        </p:xfrm>
        <a:graphic>
          <a:graphicData uri="http://schemas.openxmlformats.org/presentationml/2006/ole">
            <mc:AlternateContent xmlns:mc="http://schemas.openxmlformats.org/markup-compatibility/2006">
              <mc:Choice xmlns:v="urn:schemas-microsoft-com:vml" Requires="v">
                <p:oleObj name="Equation" r:id="rId8" imgW="482600" imgH="203200" progId="Equation.DSMT4">
                  <p:embed/>
                </p:oleObj>
              </mc:Choice>
              <mc:Fallback>
                <p:oleObj name="Equation" r:id="rId8" imgW="482600" imgH="203200" progId="Equation.DSMT4">
                  <p:embed/>
                  <p:pic>
                    <p:nvPicPr>
                      <p:cNvPr id="0" name=""/>
                      <p:cNvPicPr>
                        <a:picLocks noChangeAspect="1" noChangeArrowheads="1"/>
                      </p:cNvPicPr>
                      <p:nvPr/>
                    </p:nvPicPr>
                    <p:blipFill>
                      <a:blip r:embed="rId9"/>
                      <a:srcRect/>
                      <a:stretch>
                        <a:fillRect/>
                      </a:stretch>
                    </p:blipFill>
                    <p:spPr bwMode="auto">
                      <a:xfrm>
                        <a:off x="6881577" y="4770438"/>
                        <a:ext cx="820738" cy="347662"/>
                      </a:xfrm>
                      <a:prstGeom prst="rect">
                        <a:avLst/>
                      </a:prstGeom>
                      <a:noFill/>
                      <a:ln>
                        <a:noFill/>
                      </a:ln>
                    </p:spPr>
                  </p:pic>
                </p:oleObj>
              </mc:Fallback>
            </mc:AlternateContent>
          </a:graphicData>
        </a:graphic>
      </p:graphicFrame>
      <p:sp>
        <p:nvSpPr>
          <p:cNvPr id="6" name="Freeform 5"/>
          <p:cNvSpPr/>
          <p:nvPr/>
        </p:nvSpPr>
        <p:spPr>
          <a:xfrm>
            <a:off x="7715015" y="4838700"/>
            <a:ext cx="95485" cy="342900"/>
          </a:xfrm>
          <a:custGeom>
            <a:avLst/>
            <a:gdLst>
              <a:gd name="connsiteX0" fmla="*/ 95485 w 95485"/>
              <a:gd name="connsiteY0" fmla="*/ 0 h 342900"/>
              <a:gd name="connsiteX1" fmla="*/ 6585 w 95485"/>
              <a:gd name="connsiteY1" fmla="*/ 165100 h 342900"/>
              <a:gd name="connsiteX2" fmla="*/ 6585 w 95485"/>
              <a:gd name="connsiteY2" fmla="*/ 342900 h 342900"/>
            </a:gdLst>
            <a:ahLst/>
            <a:cxnLst>
              <a:cxn ang="0">
                <a:pos x="connsiteX0" y="connsiteY0"/>
              </a:cxn>
              <a:cxn ang="0">
                <a:pos x="connsiteX1" y="connsiteY1"/>
              </a:cxn>
              <a:cxn ang="0">
                <a:pos x="connsiteX2" y="connsiteY2"/>
              </a:cxn>
            </a:cxnLst>
            <a:rect l="l" t="t" r="r" b="b"/>
            <a:pathLst>
              <a:path w="95485" h="342900">
                <a:moveTo>
                  <a:pt x="95485" y="0"/>
                </a:moveTo>
                <a:cubicBezTo>
                  <a:pt x="58443" y="53975"/>
                  <a:pt x="21402" y="107950"/>
                  <a:pt x="6585" y="165100"/>
                </a:cubicBezTo>
                <a:cubicBezTo>
                  <a:pt x="-8232" y="222250"/>
                  <a:pt x="6585" y="342900"/>
                  <a:pt x="6585" y="342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rot="1736958">
            <a:off x="7204623" y="4317017"/>
            <a:ext cx="371475" cy="292100"/>
            <a:chOff x="5118100" y="3714749"/>
            <a:chExt cx="371475" cy="292100"/>
          </a:xfrm>
        </p:grpSpPr>
        <p:grpSp>
          <p:nvGrpSpPr>
            <p:cNvPr id="10" name="Group 9"/>
            <p:cNvGrpSpPr/>
            <p:nvPr/>
          </p:nvGrpSpPr>
          <p:grpSpPr>
            <a:xfrm>
              <a:off x="5118100" y="3714749"/>
              <a:ext cx="371475" cy="292100"/>
              <a:chOff x="5118100" y="3714749"/>
              <a:chExt cx="371475" cy="292100"/>
            </a:xfrm>
          </p:grpSpPr>
          <p:sp>
            <p:nvSpPr>
              <p:cNvPr id="25" name="Rectangle 24"/>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ame Side Corner Rectangle 8"/>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Freeform 11"/>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6298117" y="5219837"/>
            <a:ext cx="268871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As viewed from head-on coming around the curve</a:t>
            </a:r>
          </a:p>
        </p:txBody>
      </p:sp>
      <p:sp>
        <p:nvSpPr>
          <p:cNvPr id="33" name="TextBox 32"/>
          <p:cNvSpPr txBox="1"/>
          <p:nvPr/>
        </p:nvSpPr>
        <p:spPr>
          <a:xfrm>
            <a:off x="832861" y="2273437"/>
            <a:ext cx="1732539"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a:t>
            </a:r>
          </a:p>
        </p:txBody>
      </p:sp>
      <p:grpSp>
        <p:nvGrpSpPr>
          <p:cNvPr id="34" name="Group 33"/>
          <p:cNvGrpSpPr/>
          <p:nvPr/>
        </p:nvGrpSpPr>
        <p:grpSpPr>
          <a:xfrm rot="1736958">
            <a:off x="2091603" y="3599788"/>
            <a:ext cx="1165089" cy="916138"/>
            <a:chOff x="5118100" y="3714749"/>
            <a:chExt cx="371475" cy="292100"/>
          </a:xfrm>
        </p:grpSpPr>
        <p:grpSp>
          <p:nvGrpSpPr>
            <p:cNvPr id="35" name="Group 34"/>
            <p:cNvGrpSpPr/>
            <p:nvPr/>
          </p:nvGrpSpPr>
          <p:grpSpPr>
            <a:xfrm>
              <a:off x="5118100" y="3714749"/>
              <a:ext cx="371475" cy="292100"/>
              <a:chOff x="5118100" y="3714749"/>
              <a:chExt cx="371475" cy="292100"/>
            </a:xfrm>
          </p:grpSpPr>
          <p:sp>
            <p:nvSpPr>
              <p:cNvPr id="37" name="Rectangle 36"/>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nip Same Side Corner Rectangle 37"/>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Freeform 35"/>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H="1">
            <a:off x="2641600" y="4048710"/>
            <a:ext cx="25400" cy="139959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700625" y="2684471"/>
            <a:ext cx="675124" cy="125471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2"/>
          <p:cNvGraphicFramePr>
            <a:graphicFrameLocks noChangeAspect="1"/>
          </p:cNvGraphicFramePr>
          <p:nvPr>
            <p:extLst>
              <p:ext uri="{D42A27DB-BD31-4B8C-83A1-F6EECF244321}">
                <p14:modId xmlns:p14="http://schemas.microsoft.com/office/powerpoint/2010/main" val="587885349"/>
              </p:ext>
            </p:extLst>
          </p:nvPr>
        </p:nvGraphicFramePr>
        <p:xfrm>
          <a:off x="3386138" y="2957185"/>
          <a:ext cx="280987" cy="261938"/>
        </p:xfrm>
        <a:graphic>
          <a:graphicData uri="http://schemas.openxmlformats.org/presentationml/2006/ole">
            <mc:AlternateContent xmlns:mc="http://schemas.openxmlformats.org/markup-compatibility/2006">
              <mc:Choice xmlns:v="urn:schemas-microsoft-com:vml" Requires="v">
                <p:oleObj name="Equation" r:id="rId10" imgW="165100" imgH="152400" progId="Equation.DSMT4">
                  <p:embed/>
                </p:oleObj>
              </mc:Choice>
              <mc:Fallback>
                <p:oleObj name="Equation" r:id="rId10" imgW="165100" imgH="152400" progId="Equation.DSMT4">
                  <p:embed/>
                  <p:pic>
                    <p:nvPicPr>
                      <p:cNvPr id="0" name=""/>
                      <p:cNvPicPr>
                        <a:picLocks noChangeAspect="1" noChangeArrowheads="1"/>
                      </p:cNvPicPr>
                      <p:nvPr/>
                    </p:nvPicPr>
                    <p:blipFill>
                      <a:blip r:embed="rId11"/>
                      <a:srcRect/>
                      <a:stretch>
                        <a:fillRect/>
                      </a:stretch>
                    </p:blipFill>
                    <p:spPr bwMode="auto">
                      <a:xfrm>
                        <a:off x="3386138" y="2957185"/>
                        <a:ext cx="280987" cy="261938"/>
                      </a:xfrm>
                      <a:prstGeom prst="rect">
                        <a:avLst/>
                      </a:prstGeom>
                      <a:noFill/>
                      <a:ln>
                        <a:noFill/>
                      </a:ln>
                    </p:spPr>
                  </p:pic>
                </p:oleObj>
              </mc:Fallback>
            </mc:AlternateContent>
          </a:graphicData>
        </a:graphic>
      </p:graphicFrame>
      <p:graphicFrame>
        <p:nvGraphicFramePr>
          <p:cNvPr id="46" name="Object 2"/>
          <p:cNvGraphicFramePr>
            <a:graphicFrameLocks noChangeAspect="1"/>
          </p:cNvGraphicFramePr>
          <p:nvPr>
            <p:extLst>
              <p:ext uri="{D42A27DB-BD31-4B8C-83A1-F6EECF244321}">
                <p14:modId xmlns:p14="http://schemas.microsoft.com/office/powerpoint/2010/main" val="843616066"/>
              </p:ext>
            </p:extLst>
          </p:nvPr>
        </p:nvGraphicFramePr>
        <p:xfrm>
          <a:off x="2136775" y="5026025"/>
          <a:ext cx="409575" cy="285750"/>
        </p:xfrm>
        <a:graphic>
          <a:graphicData uri="http://schemas.openxmlformats.org/presentationml/2006/ole">
            <mc:AlternateContent xmlns:mc="http://schemas.openxmlformats.org/markup-compatibility/2006">
              <mc:Choice xmlns:v="urn:schemas-microsoft-com:vml" Requires="v">
                <p:oleObj name="Equation" r:id="rId12" imgW="241300" imgH="165100" progId="Equation.DSMT4">
                  <p:embed/>
                </p:oleObj>
              </mc:Choice>
              <mc:Fallback>
                <p:oleObj name="Equation" r:id="rId12" imgW="241300" imgH="165100" progId="Equation.DSMT4">
                  <p:embed/>
                  <p:pic>
                    <p:nvPicPr>
                      <p:cNvPr id="0" name=""/>
                      <p:cNvPicPr>
                        <a:picLocks noChangeAspect="1" noChangeArrowheads="1"/>
                      </p:cNvPicPr>
                      <p:nvPr/>
                    </p:nvPicPr>
                    <p:blipFill>
                      <a:blip r:embed="rId13"/>
                      <a:srcRect/>
                      <a:stretch>
                        <a:fillRect/>
                      </a:stretch>
                    </p:blipFill>
                    <p:spPr bwMode="auto">
                      <a:xfrm>
                        <a:off x="2136775" y="5026025"/>
                        <a:ext cx="409575" cy="285750"/>
                      </a:xfrm>
                      <a:prstGeom prst="rect">
                        <a:avLst/>
                      </a:prstGeom>
                      <a:noFill/>
                      <a:ln>
                        <a:noFill/>
                      </a:ln>
                    </p:spPr>
                  </p:pic>
                </p:oleObj>
              </mc:Fallback>
            </mc:AlternateContent>
          </a:graphicData>
        </a:graphic>
      </p:graphicFrame>
      <p:cxnSp>
        <p:nvCxnSpPr>
          <p:cNvPr id="30" name="Straight Connector 29"/>
          <p:cNvCxnSpPr/>
          <p:nvPr/>
        </p:nvCxnSpPr>
        <p:spPr>
          <a:xfrm>
            <a:off x="1333500" y="3964581"/>
            <a:ext cx="295910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3157254857"/>
              </p:ext>
            </p:extLst>
          </p:nvPr>
        </p:nvGraphicFramePr>
        <p:xfrm>
          <a:off x="4116977" y="4014863"/>
          <a:ext cx="139700" cy="157163"/>
        </p:xfrm>
        <a:graphic>
          <a:graphicData uri="http://schemas.openxmlformats.org/presentationml/2006/ole">
            <mc:AlternateContent xmlns:mc="http://schemas.openxmlformats.org/markup-compatibility/2006">
              <mc:Choice xmlns:v="urn:schemas-microsoft-com:vml" Requires="v">
                <p:oleObj name="Equation" r:id="rId14" imgW="114300" imgH="127000" progId="Equation.DSMT4">
                  <p:embed/>
                </p:oleObj>
              </mc:Choice>
              <mc:Fallback>
                <p:oleObj name="Equation" r:id="rId14" imgW="114300" imgH="127000" progId="Equation.DSMT4">
                  <p:embed/>
                  <p:pic>
                    <p:nvPicPr>
                      <p:cNvPr id="0" name=""/>
                      <p:cNvPicPr/>
                      <p:nvPr/>
                    </p:nvPicPr>
                    <p:blipFill>
                      <a:blip r:embed="rId15"/>
                      <a:stretch>
                        <a:fillRect/>
                      </a:stretch>
                    </p:blipFill>
                    <p:spPr>
                      <a:xfrm>
                        <a:off x="4116977" y="4014863"/>
                        <a:ext cx="139700" cy="157163"/>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935065554"/>
              </p:ext>
            </p:extLst>
          </p:nvPr>
        </p:nvGraphicFramePr>
        <p:xfrm>
          <a:off x="2403475" y="2427288"/>
          <a:ext cx="155575" cy="203200"/>
        </p:xfrm>
        <a:graphic>
          <a:graphicData uri="http://schemas.openxmlformats.org/presentationml/2006/ole">
            <mc:AlternateContent xmlns:mc="http://schemas.openxmlformats.org/markup-compatibility/2006">
              <mc:Choice xmlns:v="urn:schemas-microsoft-com:vml" Requires="v">
                <p:oleObj name="Equation" r:id="rId16" imgW="127000" imgH="165100" progId="Equation.DSMT4">
                  <p:embed/>
                </p:oleObj>
              </mc:Choice>
              <mc:Fallback>
                <p:oleObj name="Equation" r:id="rId16" imgW="127000" imgH="165100" progId="Equation.DSMT4">
                  <p:embed/>
                  <p:pic>
                    <p:nvPicPr>
                      <p:cNvPr id="0" name=""/>
                      <p:cNvPicPr/>
                      <p:nvPr/>
                    </p:nvPicPr>
                    <p:blipFill>
                      <a:blip r:embed="rId17"/>
                      <a:stretch>
                        <a:fillRect/>
                      </a:stretch>
                    </p:blipFill>
                    <p:spPr>
                      <a:xfrm>
                        <a:off x="2403475" y="2427288"/>
                        <a:ext cx="155575" cy="203200"/>
                      </a:xfrm>
                      <a:prstGeom prst="rect">
                        <a:avLst/>
                      </a:prstGeom>
                    </p:spPr>
                  </p:pic>
                </p:oleObj>
              </mc:Fallback>
            </mc:AlternateContent>
          </a:graphicData>
        </a:graphic>
      </p:graphicFrame>
      <p:cxnSp>
        <p:nvCxnSpPr>
          <p:cNvPr id="51" name="Straight Connector 50"/>
          <p:cNvCxnSpPr/>
          <p:nvPr/>
        </p:nvCxnSpPr>
        <p:spPr>
          <a:xfrm flipV="1">
            <a:off x="2641600" y="2451100"/>
            <a:ext cx="12700" cy="320714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72577" y="2208161"/>
            <a:ext cx="1926059" cy="830997"/>
          </a:xfrm>
          <a:prstGeom prst="rect">
            <a:avLst/>
          </a:prstGeom>
          <a:noFill/>
          <a:ln>
            <a:noFill/>
          </a:ln>
        </p:spPr>
        <p:txBody>
          <a:bodyPr wrap="square" rtlCol="0">
            <a:spAutoFit/>
          </a:bodyPr>
          <a:lstStyle/>
          <a:p>
            <a:r>
              <a:rPr lang="en-US" sz="1600" dirty="0">
                <a:solidFill>
                  <a:srgbClr val="FF0000"/>
                </a:solidFill>
                <a:latin typeface="Apple Chancery"/>
                <a:cs typeface="Apple Chancery"/>
              </a:rPr>
              <a:t>WHAT’S THE CENTRIPETAL DIRECTION?</a:t>
            </a:r>
          </a:p>
        </p:txBody>
      </p:sp>
    </p:spTree>
    <p:extLst>
      <p:ext uri="{BB962C8B-B14F-4D97-AF65-F5344CB8AC3E}">
        <p14:creationId xmlns:p14="http://schemas.microsoft.com/office/powerpoint/2010/main" val="35877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36.)</a:t>
            </a:r>
          </a:p>
        </p:txBody>
      </p:sp>
      <p:grpSp>
        <p:nvGrpSpPr>
          <p:cNvPr id="47" name="Group 46"/>
          <p:cNvGrpSpPr/>
          <p:nvPr/>
        </p:nvGrpSpPr>
        <p:grpSpPr>
          <a:xfrm>
            <a:off x="7164387" y="353010"/>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Line 20"/>
          <p:cNvSpPr>
            <a:spLocks noChangeShapeType="1"/>
          </p:cNvSpPr>
          <p:nvPr/>
        </p:nvSpPr>
        <p:spPr bwMode="auto">
          <a:xfrm>
            <a:off x="7316787" y="2029410"/>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490266031"/>
              </p:ext>
            </p:extLst>
          </p:nvPr>
        </p:nvGraphicFramePr>
        <p:xfrm>
          <a:off x="7021512" y="2957185"/>
          <a:ext cx="200025" cy="225425"/>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p:nvPr/>
                    </p:nvPicPr>
                    <p:blipFill>
                      <a:blip r:embed="rId3"/>
                      <a:stretch>
                        <a:fillRect/>
                      </a:stretch>
                    </p:blipFill>
                    <p:spPr>
                      <a:xfrm>
                        <a:off x="7021512" y="2957185"/>
                        <a:ext cx="200025" cy="225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29003245"/>
              </p:ext>
            </p:extLst>
          </p:nvPr>
        </p:nvGraphicFramePr>
        <p:xfrm>
          <a:off x="7864475" y="1666547"/>
          <a:ext cx="266700" cy="269875"/>
        </p:xfrm>
        <a:graphic>
          <a:graphicData uri="http://schemas.openxmlformats.org/presentationml/2006/ole">
            <mc:AlternateContent xmlns:mc="http://schemas.openxmlformats.org/markup-compatibility/2006">
              <mc:Choice xmlns:v="urn:schemas-microsoft-com:vml" Requires="v">
                <p:oleObj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864475" y="1666547"/>
                        <a:ext cx="266700" cy="269875"/>
                      </a:xfrm>
                      <a:prstGeom prst="rect">
                        <a:avLst/>
                      </a:prstGeom>
                    </p:spPr>
                  </p:pic>
                </p:oleObj>
              </mc:Fallback>
            </mc:AlternateContent>
          </a:graphicData>
        </a:graphic>
      </p:graphicFrame>
      <p:sp>
        <p:nvSpPr>
          <p:cNvPr id="21" name="TextBox 20"/>
          <p:cNvSpPr txBox="1"/>
          <p:nvPr/>
        </p:nvSpPr>
        <p:spPr>
          <a:xfrm>
            <a:off x="6398636" y="203337"/>
            <a:ext cx="173253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Looking down on track and car</a:t>
            </a:r>
          </a:p>
        </p:txBody>
      </p:sp>
      <p:cxnSp>
        <p:nvCxnSpPr>
          <p:cNvPr id="3" name="Straight Connector 2"/>
          <p:cNvCxnSpPr/>
          <p:nvPr/>
        </p:nvCxnSpPr>
        <p:spPr>
          <a:xfrm>
            <a:off x="6398636" y="4165600"/>
            <a:ext cx="2143701" cy="10033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64300" y="5181600"/>
            <a:ext cx="207803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Object 2"/>
          <p:cNvGraphicFramePr>
            <a:graphicFrameLocks noChangeAspect="1"/>
          </p:cNvGraphicFramePr>
          <p:nvPr>
            <p:extLst>
              <p:ext uri="{D42A27DB-BD31-4B8C-83A1-F6EECF244321}">
                <p14:modId xmlns:p14="http://schemas.microsoft.com/office/powerpoint/2010/main" val="1973338581"/>
              </p:ext>
            </p:extLst>
          </p:nvPr>
        </p:nvGraphicFramePr>
        <p:xfrm>
          <a:off x="6881577" y="4770438"/>
          <a:ext cx="820738" cy="347662"/>
        </p:xfrm>
        <a:graphic>
          <a:graphicData uri="http://schemas.openxmlformats.org/presentationml/2006/ole">
            <mc:AlternateContent xmlns:mc="http://schemas.openxmlformats.org/markup-compatibility/2006">
              <mc:Choice xmlns:v="urn:schemas-microsoft-com:vml" Requires="v">
                <p:oleObj name="Equation" r:id="rId6" imgW="482600" imgH="203200" progId="Equation.DSMT4">
                  <p:embed/>
                </p:oleObj>
              </mc:Choice>
              <mc:Fallback>
                <p:oleObj name="Equation" r:id="rId6" imgW="482600" imgH="203200" progId="Equation.DSMT4">
                  <p:embed/>
                  <p:pic>
                    <p:nvPicPr>
                      <p:cNvPr id="0" name=""/>
                      <p:cNvPicPr>
                        <a:picLocks noChangeAspect="1" noChangeArrowheads="1"/>
                      </p:cNvPicPr>
                      <p:nvPr/>
                    </p:nvPicPr>
                    <p:blipFill>
                      <a:blip r:embed="rId7"/>
                      <a:srcRect/>
                      <a:stretch>
                        <a:fillRect/>
                      </a:stretch>
                    </p:blipFill>
                    <p:spPr bwMode="auto">
                      <a:xfrm>
                        <a:off x="6881577" y="4770438"/>
                        <a:ext cx="820738" cy="347662"/>
                      </a:xfrm>
                      <a:prstGeom prst="rect">
                        <a:avLst/>
                      </a:prstGeom>
                      <a:noFill/>
                      <a:ln>
                        <a:noFill/>
                      </a:ln>
                    </p:spPr>
                  </p:pic>
                </p:oleObj>
              </mc:Fallback>
            </mc:AlternateContent>
          </a:graphicData>
        </a:graphic>
      </p:graphicFrame>
      <p:sp>
        <p:nvSpPr>
          <p:cNvPr id="6" name="Freeform 5"/>
          <p:cNvSpPr/>
          <p:nvPr/>
        </p:nvSpPr>
        <p:spPr>
          <a:xfrm>
            <a:off x="7715015" y="4838700"/>
            <a:ext cx="95485" cy="342900"/>
          </a:xfrm>
          <a:custGeom>
            <a:avLst/>
            <a:gdLst>
              <a:gd name="connsiteX0" fmla="*/ 95485 w 95485"/>
              <a:gd name="connsiteY0" fmla="*/ 0 h 342900"/>
              <a:gd name="connsiteX1" fmla="*/ 6585 w 95485"/>
              <a:gd name="connsiteY1" fmla="*/ 165100 h 342900"/>
              <a:gd name="connsiteX2" fmla="*/ 6585 w 95485"/>
              <a:gd name="connsiteY2" fmla="*/ 342900 h 342900"/>
            </a:gdLst>
            <a:ahLst/>
            <a:cxnLst>
              <a:cxn ang="0">
                <a:pos x="connsiteX0" y="connsiteY0"/>
              </a:cxn>
              <a:cxn ang="0">
                <a:pos x="connsiteX1" y="connsiteY1"/>
              </a:cxn>
              <a:cxn ang="0">
                <a:pos x="connsiteX2" y="connsiteY2"/>
              </a:cxn>
            </a:cxnLst>
            <a:rect l="l" t="t" r="r" b="b"/>
            <a:pathLst>
              <a:path w="95485" h="342900">
                <a:moveTo>
                  <a:pt x="95485" y="0"/>
                </a:moveTo>
                <a:cubicBezTo>
                  <a:pt x="58443" y="53975"/>
                  <a:pt x="21402" y="107950"/>
                  <a:pt x="6585" y="165100"/>
                </a:cubicBezTo>
                <a:cubicBezTo>
                  <a:pt x="-8232" y="222250"/>
                  <a:pt x="6585" y="342900"/>
                  <a:pt x="6585" y="342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rot="1736958">
            <a:off x="7204623" y="4317017"/>
            <a:ext cx="371475" cy="292100"/>
            <a:chOff x="5118100" y="3714749"/>
            <a:chExt cx="371475" cy="292100"/>
          </a:xfrm>
        </p:grpSpPr>
        <p:grpSp>
          <p:nvGrpSpPr>
            <p:cNvPr id="10" name="Group 9"/>
            <p:cNvGrpSpPr/>
            <p:nvPr/>
          </p:nvGrpSpPr>
          <p:grpSpPr>
            <a:xfrm>
              <a:off x="5118100" y="3714749"/>
              <a:ext cx="371475" cy="292100"/>
              <a:chOff x="5118100" y="3714749"/>
              <a:chExt cx="371475" cy="292100"/>
            </a:xfrm>
          </p:grpSpPr>
          <p:sp>
            <p:nvSpPr>
              <p:cNvPr id="25" name="Rectangle 24"/>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ame Side Corner Rectangle 8"/>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Freeform 11"/>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6298117" y="5219837"/>
            <a:ext cx="268871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As viewed from head-on coming around the curve</a:t>
            </a:r>
          </a:p>
        </p:txBody>
      </p:sp>
      <p:sp>
        <p:nvSpPr>
          <p:cNvPr id="33" name="TextBox 32"/>
          <p:cNvSpPr txBox="1"/>
          <p:nvPr/>
        </p:nvSpPr>
        <p:spPr>
          <a:xfrm>
            <a:off x="444500" y="230184"/>
            <a:ext cx="959662"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a:t>
            </a:r>
          </a:p>
        </p:txBody>
      </p:sp>
      <p:grpSp>
        <p:nvGrpSpPr>
          <p:cNvPr id="26" name="Group 25"/>
          <p:cNvGrpSpPr/>
          <p:nvPr/>
        </p:nvGrpSpPr>
        <p:grpSpPr>
          <a:xfrm>
            <a:off x="1543383" y="337719"/>
            <a:ext cx="2072124" cy="2374971"/>
            <a:chOff x="1066800" y="354013"/>
            <a:chExt cx="2959100" cy="3391581"/>
          </a:xfrm>
        </p:grpSpPr>
        <p:graphicFrame>
          <p:nvGraphicFramePr>
            <p:cNvPr id="22" name="Object 2"/>
            <p:cNvGraphicFramePr>
              <a:graphicFrameLocks noChangeAspect="1"/>
            </p:cNvGraphicFramePr>
            <p:nvPr>
              <p:extLst>
                <p:ext uri="{D42A27DB-BD31-4B8C-83A1-F6EECF244321}">
                  <p14:modId xmlns:p14="http://schemas.microsoft.com/office/powerpoint/2010/main" val="2889755586"/>
                </p:ext>
              </p:extLst>
            </p:nvPr>
          </p:nvGraphicFramePr>
          <p:xfrm>
            <a:off x="2506663" y="1096268"/>
            <a:ext cx="215900" cy="304800"/>
          </p:xfrm>
          <a:graphic>
            <a:graphicData uri="http://schemas.openxmlformats.org/presentationml/2006/ole">
              <mc:AlternateContent xmlns:mc="http://schemas.openxmlformats.org/markup-compatibility/2006">
                <mc:Choice xmlns:v="urn:schemas-microsoft-com:vml" Requires="v">
                  <p:oleObj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2506663" y="1096268"/>
                          <a:ext cx="215900" cy="304800"/>
                        </a:xfrm>
                        <a:prstGeom prst="rect">
                          <a:avLst/>
                        </a:prstGeom>
                        <a:noFill/>
                        <a:ln>
                          <a:noFill/>
                        </a:ln>
                      </p:spPr>
                    </p:pic>
                  </p:oleObj>
                </mc:Fallback>
              </mc:AlternateContent>
            </a:graphicData>
          </a:graphic>
        </p:graphicFrame>
        <p:grpSp>
          <p:nvGrpSpPr>
            <p:cNvPr id="34" name="Group 33"/>
            <p:cNvGrpSpPr/>
            <p:nvPr/>
          </p:nvGrpSpPr>
          <p:grpSpPr>
            <a:xfrm rot="1736958">
              <a:off x="1824903" y="1687142"/>
              <a:ext cx="1165089" cy="916138"/>
              <a:chOff x="5118100" y="3714749"/>
              <a:chExt cx="371475" cy="292100"/>
            </a:xfrm>
          </p:grpSpPr>
          <p:grpSp>
            <p:nvGrpSpPr>
              <p:cNvPr id="35" name="Group 34"/>
              <p:cNvGrpSpPr/>
              <p:nvPr/>
            </p:nvGrpSpPr>
            <p:grpSpPr>
              <a:xfrm>
                <a:off x="5118100" y="3714749"/>
                <a:ext cx="371475" cy="292100"/>
                <a:chOff x="5118100" y="3714749"/>
                <a:chExt cx="371475" cy="292100"/>
              </a:xfrm>
            </p:grpSpPr>
            <p:sp>
              <p:nvSpPr>
                <p:cNvPr id="37" name="Rectangle 36"/>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nip Same Side Corner Rectangle 37"/>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Freeform 35"/>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flipH="1">
              <a:off x="2374900" y="2136064"/>
              <a:ext cx="25400" cy="139959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33925" y="771825"/>
              <a:ext cx="675124" cy="125471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2"/>
            <p:cNvGraphicFramePr>
              <a:graphicFrameLocks noChangeAspect="1"/>
            </p:cNvGraphicFramePr>
            <p:nvPr>
              <p:extLst>
                <p:ext uri="{D42A27DB-BD31-4B8C-83A1-F6EECF244321}">
                  <p14:modId xmlns:p14="http://schemas.microsoft.com/office/powerpoint/2010/main" val="1336521156"/>
                </p:ext>
              </p:extLst>
            </p:nvPr>
          </p:nvGraphicFramePr>
          <p:xfrm>
            <a:off x="1386781" y="1028700"/>
            <a:ext cx="800100" cy="306388"/>
          </p:xfrm>
          <a:graphic>
            <a:graphicData uri="http://schemas.openxmlformats.org/presentationml/2006/ole">
              <mc:AlternateContent xmlns:mc="http://schemas.openxmlformats.org/markup-compatibility/2006">
                <mc:Choice xmlns:v="urn:schemas-microsoft-com:vml" Requires="v">
                  <p:oleObj name="Equation" r:id="rId10" imgW="469900" imgH="177800" progId="Equation.DSMT4">
                    <p:embed/>
                  </p:oleObj>
                </mc:Choice>
                <mc:Fallback>
                  <p:oleObj name="Equation" r:id="rId10" imgW="469900" imgH="177800" progId="Equation.DSMT4">
                    <p:embed/>
                    <p:pic>
                      <p:nvPicPr>
                        <p:cNvPr id="0" name=""/>
                        <p:cNvPicPr>
                          <a:picLocks noChangeAspect="1" noChangeArrowheads="1"/>
                        </p:cNvPicPr>
                        <p:nvPr/>
                      </p:nvPicPr>
                      <p:blipFill>
                        <a:blip r:embed="rId11"/>
                        <a:srcRect/>
                        <a:stretch>
                          <a:fillRect/>
                        </a:stretch>
                      </p:blipFill>
                      <p:spPr bwMode="auto">
                        <a:xfrm>
                          <a:off x="1386781" y="1028700"/>
                          <a:ext cx="800100" cy="306388"/>
                        </a:xfrm>
                        <a:prstGeom prst="rect">
                          <a:avLst/>
                        </a:prstGeom>
                        <a:noFill/>
                        <a:ln>
                          <a:noFill/>
                        </a:ln>
                      </p:spPr>
                    </p:pic>
                  </p:oleObj>
                </mc:Fallback>
              </mc:AlternateContent>
            </a:graphicData>
          </a:graphic>
        </p:graphicFrame>
        <p:graphicFrame>
          <p:nvGraphicFramePr>
            <p:cNvPr id="46" name="Object 2"/>
            <p:cNvGraphicFramePr>
              <a:graphicFrameLocks noChangeAspect="1"/>
            </p:cNvGraphicFramePr>
            <p:nvPr>
              <p:extLst>
                <p:ext uri="{D42A27DB-BD31-4B8C-83A1-F6EECF244321}">
                  <p14:modId xmlns:p14="http://schemas.microsoft.com/office/powerpoint/2010/main" val="1727085283"/>
                </p:ext>
              </p:extLst>
            </p:nvPr>
          </p:nvGraphicFramePr>
          <p:xfrm>
            <a:off x="1870075" y="3113379"/>
            <a:ext cx="409575" cy="285750"/>
          </p:xfrm>
          <a:graphic>
            <a:graphicData uri="http://schemas.openxmlformats.org/presentationml/2006/ole">
              <mc:AlternateContent xmlns:mc="http://schemas.openxmlformats.org/markup-compatibility/2006">
                <mc:Choice xmlns:v="urn:schemas-microsoft-com:vml" Requires="v">
                  <p:oleObj name="Equation" r:id="rId12" imgW="241300" imgH="165100" progId="Equation.DSMT4">
                    <p:embed/>
                  </p:oleObj>
                </mc:Choice>
                <mc:Fallback>
                  <p:oleObj name="Equation" r:id="rId12" imgW="241300" imgH="165100" progId="Equation.DSMT4">
                    <p:embed/>
                    <p:pic>
                      <p:nvPicPr>
                        <p:cNvPr id="0" name=""/>
                        <p:cNvPicPr>
                          <a:picLocks noChangeAspect="1" noChangeArrowheads="1"/>
                        </p:cNvPicPr>
                        <p:nvPr/>
                      </p:nvPicPr>
                      <p:blipFill>
                        <a:blip r:embed="rId13"/>
                        <a:srcRect/>
                        <a:stretch>
                          <a:fillRect/>
                        </a:stretch>
                      </p:blipFill>
                      <p:spPr bwMode="auto">
                        <a:xfrm>
                          <a:off x="1870075" y="3113379"/>
                          <a:ext cx="409575" cy="285750"/>
                        </a:xfrm>
                        <a:prstGeom prst="rect">
                          <a:avLst/>
                        </a:prstGeom>
                        <a:noFill/>
                        <a:ln>
                          <a:noFill/>
                        </a:ln>
                      </p:spPr>
                    </p:pic>
                  </p:oleObj>
                </mc:Fallback>
              </mc:AlternateContent>
            </a:graphicData>
          </a:graphic>
        </p:graphicFrame>
        <p:cxnSp>
          <p:nvCxnSpPr>
            <p:cNvPr id="30" name="Straight Connector 29"/>
            <p:cNvCxnSpPr/>
            <p:nvPr/>
          </p:nvCxnSpPr>
          <p:spPr>
            <a:xfrm>
              <a:off x="1066800" y="2051935"/>
              <a:ext cx="295910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3837960937"/>
                </p:ext>
              </p:extLst>
            </p:nvPr>
          </p:nvGraphicFramePr>
          <p:xfrm>
            <a:off x="3850277" y="2102217"/>
            <a:ext cx="139700" cy="157163"/>
          </p:xfrm>
          <a:graphic>
            <a:graphicData uri="http://schemas.openxmlformats.org/presentationml/2006/ole">
              <mc:AlternateContent xmlns:mc="http://schemas.openxmlformats.org/markup-compatibility/2006">
                <mc:Choice xmlns:v="urn:schemas-microsoft-com:vml" Requires="v">
                  <p:oleObj name="Equation" r:id="rId14" imgW="114300" imgH="127000" progId="Equation.DSMT4">
                    <p:embed/>
                  </p:oleObj>
                </mc:Choice>
                <mc:Fallback>
                  <p:oleObj name="Equation" r:id="rId14" imgW="114300" imgH="127000" progId="Equation.DSMT4">
                    <p:embed/>
                    <p:pic>
                      <p:nvPicPr>
                        <p:cNvPr id="0" name=""/>
                        <p:cNvPicPr/>
                        <p:nvPr/>
                      </p:nvPicPr>
                      <p:blipFill>
                        <a:blip r:embed="rId15"/>
                        <a:stretch>
                          <a:fillRect/>
                        </a:stretch>
                      </p:blipFill>
                      <p:spPr>
                        <a:xfrm>
                          <a:off x="3850277" y="2102217"/>
                          <a:ext cx="139700" cy="157163"/>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930861380"/>
                </p:ext>
              </p:extLst>
            </p:nvPr>
          </p:nvGraphicFramePr>
          <p:xfrm>
            <a:off x="2136775" y="514642"/>
            <a:ext cx="155575" cy="203200"/>
          </p:xfrm>
          <a:graphic>
            <a:graphicData uri="http://schemas.openxmlformats.org/presentationml/2006/ole">
              <mc:AlternateContent xmlns:mc="http://schemas.openxmlformats.org/markup-compatibility/2006">
                <mc:Choice xmlns:v="urn:schemas-microsoft-com:vml" Requires="v">
                  <p:oleObj name="Equation" r:id="rId16" imgW="127000" imgH="165100" progId="Equation.DSMT4">
                    <p:embed/>
                  </p:oleObj>
                </mc:Choice>
                <mc:Fallback>
                  <p:oleObj name="Equation" r:id="rId16" imgW="127000" imgH="165100" progId="Equation.DSMT4">
                    <p:embed/>
                    <p:pic>
                      <p:nvPicPr>
                        <p:cNvPr id="0" name=""/>
                        <p:cNvPicPr/>
                        <p:nvPr/>
                      </p:nvPicPr>
                      <p:blipFill>
                        <a:blip r:embed="rId17"/>
                        <a:stretch>
                          <a:fillRect/>
                        </a:stretch>
                      </p:blipFill>
                      <p:spPr>
                        <a:xfrm>
                          <a:off x="2136775" y="514642"/>
                          <a:ext cx="155575" cy="203200"/>
                        </a:xfrm>
                        <a:prstGeom prst="rect">
                          <a:avLst/>
                        </a:prstGeom>
                      </p:spPr>
                    </p:pic>
                  </p:oleObj>
                </mc:Fallback>
              </mc:AlternateContent>
            </a:graphicData>
          </a:graphic>
        </p:graphicFrame>
        <p:cxnSp>
          <p:nvCxnSpPr>
            <p:cNvPr id="51" name="Straight Connector 50"/>
            <p:cNvCxnSpPr/>
            <p:nvPr/>
          </p:nvCxnSpPr>
          <p:spPr>
            <a:xfrm flipV="1">
              <a:off x="2374900" y="538454"/>
              <a:ext cx="12700" cy="320714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378096" y="797225"/>
              <a:ext cx="14038" cy="1254710"/>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385149" y="791760"/>
              <a:ext cx="681901" cy="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4" name="Object 2"/>
            <p:cNvGraphicFramePr>
              <a:graphicFrameLocks noChangeAspect="1"/>
            </p:cNvGraphicFramePr>
            <p:nvPr>
              <p:extLst>
                <p:ext uri="{D42A27DB-BD31-4B8C-83A1-F6EECF244321}">
                  <p14:modId xmlns:p14="http://schemas.microsoft.com/office/powerpoint/2010/main" val="2909866278"/>
                </p:ext>
              </p:extLst>
            </p:nvPr>
          </p:nvGraphicFramePr>
          <p:xfrm>
            <a:off x="2945949" y="1175508"/>
            <a:ext cx="280987" cy="261938"/>
          </p:xfrm>
          <a:graphic>
            <a:graphicData uri="http://schemas.openxmlformats.org/presentationml/2006/ole">
              <mc:AlternateContent xmlns:mc="http://schemas.openxmlformats.org/markup-compatibility/2006">
                <mc:Choice xmlns:v="urn:schemas-microsoft-com:vml" Requires="v">
                  <p:oleObj name="Equation" r:id="rId18" imgW="165100" imgH="152400" progId="Equation.DSMT4">
                    <p:embed/>
                  </p:oleObj>
                </mc:Choice>
                <mc:Fallback>
                  <p:oleObj name="Equation" r:id="rId18" imgW="165100" imgH="152400" progId="Equation.DSMT4">
                    <p:embed/>
                    <p:pic>
                      <p:nvPicPr>
                        <p:cNvPr id="0" name=""/>
                        <p:cNvPicPr>
                          <a:picLocks noChangeAspect="1" noChangeArrowheads="1"/>
                        </p:cNvPicPr>
                        <p:nvPr/>
                      </p:nvPicPr>
                      <p:blipFill>
                        <a:blip r:embed="rId19"/>
                        <a:srcRect/>
                        <a:stretch>
                          <a:fillRect/>
                        </a:stretch>
                      </p:blipFill>
                      <p:spPr bwMode="auto">
                        <a:xfrm>
                          <a:off x="2945949" y="1175508"/>
                          <a:ext cx="280987" cy="261938"/>
                        </a:xfrm>
                        <a:prstGeom prst="rect">
                          <a:avLst/>
                        </a:prstGeom>
                        <a:noFill/>
                        <a:ln>
                          <a:noFill/>
                        </a:ln>
                      </p:spPr>
                    </p:pic>
                  </p:oleObj>
                </mc:Fallback>
              </mc:AlternateContent>
            </a:graphicData>
          </a:graphic>
        </p:graphicFrame>
        <p:graphicFrame>
          <p:nvGraphicFramePr>
            <p:cNvPr id="55" name="Object 2"/>
            <p:cNvGraphicFramePr>
              <a:graphicFrameLocks noChangeAspect="1"/>
            </p:cNvGraphicFramePr>
            <p:nvPr>
              <p:extLst>
                <p:ext uri="{D42A27DB-BD31-4B8C-83A1-F6EECF244321}">
                  <p14:modId xmlns:p14="http://schemas.microsoft.com/office/powerpoint/2010/main" val="648151228"/>
                </p:ext>
              </p:extLst>
            </p:nvPr>
          </p:nvGraphicFramePr>
          <p:xfrm>
            <a:off x="2566988" y="354013"/>
            <a:ext cx="757237" cy="306387"/>
          </p:xfrm>
          <a:graphic>
            <a:graphicData uri="http://schemas.openxmlformats.org/presentationml/2006/ole">
              <mc:AlternateContent xmlns:mc="http://schemas.openxmlformats.org/markup-compatibility/2006">
                <mc:Choice xmlns:v="urn:schemas-microsoft-com:vml" Requires="v">
                  <p:oleObj name="Equation" r:id="rId20" imgW="444500" imgH="177800" progId="Equation.DSMT4">
                    <p:embed/>
                  </p:oleObj>
                </mc:Choice>
                <mc:Fallback>
                  <p:oleObj name="Equation" r:id="rId20" imgW="444500" imgH="177800" progId="Equation.DSMT4">
                    <p:embed/>
                    <p:pic>
                      <p:nvPicPr>
                        <p:cNvPr id="0" name=""/>
                        <p:cNvPicPr>
                          <a:picLocks noChangeAspect="1" noChangeArrowheads="1"/>
                        </p:cNvPicPr>
                        <p:nvPr/>
                      </p:nvPicPr>
                      <p:blipFill>
                        <a:blip r:embed="rId21"/>
                        <a:srcRect/>
                        <a:stretch>
                          <a:fillRect/>
                        </a:stretch>
                      </p:blipFill>
                      <p:spPr bwMode="auto">
                        <a:xfrm>
                          <a:off x="2566988" y="354013"/>
                          <a:ext cx="757237" cy="306387"/>
                        </a:xfrm>
                        <a:prstGeom prst="rect">
                          <a:avLst/>
                        </a:prstGeom>
                        <a:noFill/>
                        <a:ln>
                          <a:noFill/>
                        </a:ln>
                      </p:spPr>
                    </p:pic>
                  </p:oleObj>
                </mc:Fallback>
              </mc:AlternateContent>
            </a:graphicData>
          </a:graphic>
        </p:graphicFrame>
        <p:sp>
          <p:nvSpPr>
            <p:cNvPr id="14" name="Freeform 13"/>
            <p:cNvSpPr/>
            <p:nvPr/>
          </p:nvSpPr>
          <p:spPr>
            <a:xfrm>
              <a:off x="2387600" y="1389668"/>
              <a:ext cx="330200" cy="83532"/>
            </a:xfrm>
            <a:custGeom>
              <a:avLst/>
              <a:gdLst>
                <a:gd name="connsiteX0" fmla="*/ 0 w 330200"/>
                <a:gd name="connsiteY0" fmla="*/ 7332 h 83532"/>
                <a:gd name="connsiteX1" fmla="*/ 177800 w 330200"/>
                <a:gd name="connsiteY1" fmla="*/ 7332 h 83532"/>
                <a:gd name="connsiteX2" fmla="*/ 330200 w 330200"/>
                <a:gd name="connsiteY2" fmla="*/ 83532 h 83532"/>
              </a:gdLst>
              <a:ahLst/>
              <a:cxnLst>
                <a:cxn ang="0">
                  <a:pos x="connsiteX0" y="connsiteY0"/>
                </a:cxn>
                <a:cxn ang="0">
                  <a:pos x="connsiteX1" y="connsiteY1"/>
                </a:cxn>
                <a:cxn ang="0">
                  <a:pos x="connsiteX2" y="connsiteY2"/>
                </a:cxn>
              </a:cxnLst>
              <a:rect l="l" t="t" r="r" b="b"/>
              <a:pathLst>
                <a:path w="330200" h="83532">
                  <a:moveTo>
                    <a:pt x="0" y="7332"/>
                  </a:moveTo>
                  <a:cubicBezTo>
                    <a:pt x="61383" y="982"/>
                    <a:pt x="122767" y="-5368"/>
                    <a:pt x="177800" y="7332"/>
                  </a:cubicBezTo>
                  <a:cubicBezTo>
                    <a:pt x="232833" y="20032"/>
                    <a:pt x="330200" y="83532"/>
                    <a:pt x="3302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aphicFrame>
        <p:nvGraphicFramePr>
          <p:cNvPr id="56" name="Object 55"/>
          <p:cNvGraphicFramePr>
            <a:graphicFrameLocks noChangeAspect="1"/>
          </p:cNvGraphicFramePr>
          <p:nvPr>
            <p:extLst>
              <p:ext uri="{D42A27DB-BD31-4B8C-83A1-F6EECF244321}">
                <p14:modId xmlns:p14="http://schemas.microsoft.com/office/powerpoint/2010/main" val="144193108"/>
              </p:ext>
            </p:extLst>
          </p:nvPr>
        </p:nvGraphicFramePr>
        <p:xfrm>
          <a:off x="444500" y="2971399"/>
          <a:ext cx="2501900" cy="1408112"/>
        </p:xfrm>
        <a:graphic>
          <a:graphicData uri="http://schemas.openxmlformats.org/presentationml/2006/ole">
            <mc:AlternateContent xmlns:mc="http://schemas.openxmlformats.org/markup-compatibility/2006">
              <mc:Choice xmlns:v="urn:schemas-microsoft-com:vml" Requires="v">
                <p:oleObj name="Equation" r:id="rId22" imgW="1498600" imgH="838200" progId="Equation.DSMT4">
                  <p:embed/>
                </p:oleObj>
              </mc:Choice>
              <mc:Fallback>
                <p:oleObj name="Equation" r:id="rId22" imgW="1498600" imgH="838200" progId="Equation.DSMT4">
                  <p:embed/>
                  <p:pic>
                    <p:nvPicPr>
                      <p:cNvPr id="0" name=""/>
                      <p:cNvPicPr/>
                      <p:nvPr/>
                    </p:nvPicPr>
                    <p:blipFill>
                      <a:blip r:embed="rId23"/>
                      <a:stretch>
                        <a:fillRect/>
                      </a:stretch>
                    </p:blipFill>
                    <p:spPr>
                      <a:xfrm>
                        <a:off x="444500" y="2971399"/>
                        <a:ext cx="2501900" cy="1408112"/>
                      </a:xfrm>
                      <a:prstGeom prst="rect">
                        <a:avLst/>
                      </a:prstGeom>
                    </p:spPr>
                  </p:pic>
                </p:oleObj>
              </mc:Fallback>
            </mc:AlternateContent>
          </a:graphicData>
        </a:graphic>
      </p:graphicFrame>
      <p:cxnSp>
        <p:nvCxnSpPr>
          <p:cNvPr id="58" name="Straight Connector 57"/>
          <p:cNvCxnSpPr/>
          <p:nvPr/>
        </p:nvCxnSpPr>
        <p:spPr>
          <a:xfrm>
            <a:off x="474597" y="3386064"/>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p:cNvGraphicFramePr>
            <a:graphicFrameLocks noChangeAspect="1"/>
          </p:cNvGraphicFramePr>
          <p:nvPr>
            <p:extLst>
              <p:ext uri="{D42A27DB-BD31-4B8C-83A1-F6EECF244321}">
                <p14:modId xmlns:p14="http://schemas.microsoft.com/office/powerpoint/2010/main" val="1231427428"/>
              </p:ext>
            </p:extLst>
          </p:nvPr>
        </p:nvGraphicFramePr>
        <p:xfrm>
          <a:off x="2859266" y="3220035"/>
          <a:ext cx="156615" cy="189587"/>
        </p:xfrm>
        <a:graphic>
          <a:graphicData uri="http://schemas.openxmlformats.org/presentationml/2006/ole">
            <mc:AlternateContent xmlns:mc="http://schemas.openxmlformats.org/markup-compatibility/2006">
              <mc:Choice xmlns:v="urn:schemas-microsoft-com:vml" Requires="v">
                <p:oleObj name="Equation" r:id="rId24" imgW="127000" imgH="152400" progId="Equation.DSMT4">
                  <p:embed/>
                </p:oleObj>
              </mc:Choice>
              <mc:Fallback>
                <p:oleObj name="Equation" r:id="rId24" imgW="127000" imgH="152400" progId="Equation.DSMT4">
                  <p:embed/>
                  <p:pic>
                    <p:nvPicPr>
                      <p:cNvPr id="0" name=""/>
                      <p:cNvPicPr/>
                      <p:nvPr/>
                    </p:nvPicPr>
                    <p:blipFill>
                      <a:blip r:embed="rId25"/>
                      <a:stretch>
                        <a:fillRect/>
                      </a:stretch>
                    </p:blipFill>
                    <p:spPr>
                      <a:xfrm>
                        <a:off x="2859266" y="3220035"/>
                        <a:ext cx="156615" cy="189587"/>
                      </a:xfrm>
                      <a:prstGeom prst="rect">
                        <a:avLst/>
                      </a:prstGeom>
                    </p:spPr>
                  </p:pic>
                </p:oleObj>
              </mc:Fallback>
            </mc:AlternateContent>
          </a:graphicData>
        </a:graphic>
      </p:graphicFrame>
      <p:cxnSp>
        <p:nvCxnSpPr>
          <p:cNvPr id="29" name="Straight Connector 28"/>
          <p:cNvCxnSpPr/>
          <p:nvPr/>
        </p:nvCxnSpPr>
        <p:spPr>
          <a:xfrm flipV="1">
            <a:off x="2556602" y="3386064"/>
            <a:ext cx="302664" cy="36043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1091151865"/>
              </p:ext>
            </p:extLst>
          </p:nvPr>
        </p:nvGraphicFramePr>
        <p:xfrm>
          <a:off x="439764" y="4616871"/>
          <a:ext cx="3052762" cy="1898650"/>
        </p:xfrm>
        <a:graphic>
          <a:graphicData uri="http://schemas.openxmlformats.org/presentationml/2006/ole">
            <mc:AlternateContent xmlns:mc="http://schemas.openxmlformats.org/markup-compatibility/2006">
              <mc:Choice xmlns:v="urn:schemas-microsoft-com:vml" Requires="v">
                <p:oleObj name="Equation" r:id="rId26" imgW="1828800" imgH="1130300" progId="Equation.DSMT4">
                  <p:embed/>
                </p:oleObj>
              </mc:Choice>
              <mc:Fallback>
                <p:oleObj name="Equation" r:id="rId26" imgW="1828800" imgH="1130300" progId="Equation.DSMT4">
                  <p:embed/>
                  <p:pic>
                    <p:nvPicPr>
                      <p:cNvPr id="0" name=""/>
                      <p:cNvPicPr/>
                      <p:nvPr/>
                    </p:nvPicPr>
                    <p:blipFill>
                      <a:blip r:embed="rId27"/>
                      <a:stretch>
                        <a:fillRect/>
                      </a:stretch>
                    </p:blipFill>
                    <p:spPr>
                      <a:xfrm>
                        <a:off x="439764" y="4616871"/>
                        <a:ext cx="3052762" cy="1898650"/>
                      </a:xfrm>
                      <a:prstGeom prst="rect">
                        <a:avLst/>
                      </a:prstGeom>
                    </p:spPr>
                  </p:pic>
                </p:oleObj>
              </mc:Fallback>
            </mc:AlternateContent>
          </a:graphicData>
        </a:graphic>
      </p:graphicFrame>
      <p:cxnSp>
        <p:nvCxnSpPr>
          <p:cNvPr id="61" name="Straight Connector 60"/>
          <p:cNvCxnSpPr/>
          <p:nvPr/>
        </p:nvCxnSpPr>
        <p:spPr>
          <a:xfrm>
            <a:off x="474597" y="5039400"/>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1616119" y="5378087"/>
            <a:ext cx="302664" cy="36043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2888878" y="5530487"/>
            <a:ext cx="302664" cy="360436"/>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34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p:cNvSpPr txBox="1"/>
          <p:nvPr/>
        </p:nvSpPr>
        <p:spPr>
          <a:xfrm>
            <a:off x="4475668" y="6030610"/>
            <a:ext cx="4511168" cy="584776"/>
          </a:xfrm>
          <a:prstGeom prst="rect">
            <a:avLst/>
          </a:prstGeom>
          <a:noFill/>
          <a:ln>
            <a:noFill/>
          </a:ln>
        </p:spPr>
        <p:txBody>
          <a:bodyPr wrap="square" rtlCol="0">
            <a:spAutoFit/>
          </a:bodyPr>
          <a:lstStyle/>
          <a:p>
            <a:r>
              <a:rPr lang="en-US" sz="1600" dirty="0">
                <a:solidFill>
                  <a:srgbClr val="FF0000"/>
                </a:solidFill>
                <a:latin typeface="Apple Chancery"/>
                <a:cs typeface="Apple Chancery"/>
              </a:rPr>
              <a:t>Note that </a:t>
            </a:r>
            <a:r>
              <a:rPr lang="en-US" sz="1600" dirty="0">
                <a:solidFill>
                  <a:srgbClr val="000000"/>
                </a:solidFill>
                <a:latin typeface="Times New Roman"/>
                <a:cs typeface="Times New Roman"/>
              </a:rPr>
              <a:t>you’ll be </a:t>
            </a:r>
            <a:r>
              <a:rPr lang="en-US" sz="1600" dirty="0">
                <a:solidFill>
                  <a:srgbClr val="0000FF"/>
                </a:solidFill>
                <a:latin typeface="Times New Roman"/>
                <a:cs typeface="Times New Roman"/>
              </a:rPr>
              <a:t>summing forces in the horizontal</a:t>
            </a:r>
            <a:r>
              <a:rPr lang="en-US" sz="1600" dirty="0">
                <a:solidFill>
                  <a:srgbClr val="000000"/>
                </a:solidFill>
                <a:latin typeface="Times New Roman"/>
                <a:cs typeface="Times New Roman"/>
              </a:rPr>
              <a:t>, as that’s the center-seeking direction. </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37.)</a:t>
            </a:r>
          </a:p>
        </p:txBody>
      </p:sp>
      <p:sp>
        <p:nvSpPr>
          <p:cNvPr id="40" name="TextBox 39"/>
          <p:cNvSpPr txBox="1"/>
          <p:nvPr/>
        </p:nvSpPr>
        <p:spPr>
          <a:xfrm>
            <a:off x="204389" y="402897"/>
            <a:ext cx="6677187"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Now for more fun! </a:t>
            </a:r>
            <a:r>
              <a:rPr lang="en-US" sz="2000" dirty="0">
                <a:solidFill>
                  <a:srgbClr val="000000"/>
                </a:solidFill>
                <a:latin typeface="Times New Roman"/>
                <a:cs typeface="Times New Roman"/>
              </a:rPr>
              <a:t>Same problem, almost: Consider a </a:t>
            </a:r>
            <a:r>
              <a:rPr lang="en-US" sz="2000" dirty="0">
                <a:solidFill>
                  <a:srgbClr val="0000FF"/>
                </a:solidFill>
                <a:latin typeface="Times New Roman"/>
                <a:cs typeface="Times New Roman"/>
              </a:rPr>
              <a:t>1000 kg car </a:t>
            </a:r>
            <a:r>
              <a:rPr lang="en-US" sz="2000" dirty="0">
                <a:latin typeface="Times New Roman"/>
                <a:cs typeface="Times New Roman"/>
              </a:rPr>
              <a:t>moving through a </a:t>
            </a:r>
            <a:r>
              <a:rPr lang="en-US" sz="2000" dirty="0">
                <a:solidFill>
                  <a:srgbClr val="0000FF"/>
                </a:solidFill>
                <a:latin typeface="Times New Roman"/>
                <a:cs typeface="Times New Roman"/>
              </a:rPr>
              <a:t>curve of 50 meter </a:t>
            </a:r>
            <a:r>
              <a:rPr lang="en-US" sz="2000" dirty="0">
                <a:latin typeface="Times New Roman"/>
                <a:cs typeface="Times New Roman"/>
              </a:rPr>
              <a:t>that is </a:t>
            </a:r>
            <a:r>
              <a:rPr lang="en-US" sz="2000" dirty="0">
                <a:solidFill>
                  <a:srgbClr val="0000FF"/>
                </a:solidFill>
                <a:latin typeface="Times New Roman"/>
                <a:cs typeface="Times New Roman"/>
              </a:rPr>
              <a:t>BANKED </a:t>
            </a:r>
            <a:r>
              <a:rPr lang="en-US" sz="2000" dirty="0">
                <a:solidFill>
                  <a:srgbClr val="000000"/>
                </a:solidFill>
                <a:latin typeface="Times New Roman"/>
                <a:cs typeface="Times New Roman"/>
              </a:rPr>
              <a:t>at an angle   </a:t>
            </a:r>
            <a:r>
              <a:rPr lang="en-US" sz="2000" dirty="0">
                <a:solidFill>
                  <a:srgbClr val="0000FF"/>
                </a:solidFill>
                <a:latin typeface="Times New Roman"/>
                <a:cs typeface="Times New Roman"/>
              </a:rPr>
              <a:t>.  </a:t>
            </a:r>
            <a:r>
              <a:rPr lang="en-US" sz="2000" dirty="0">
                <a:latin typeface="Times New Roman"/>
                <a:cs typeface="Times New Roman"/>
              </a:rPr>
              <a:t>What is the </a:t>
            </a:r>
            <a:r>
              <a:rPr lang="en-US" sz="2000" dirty="0">
                <a:solidFill>
                  <a:srgbClr val="FF0000"/>
                </a:solidFill>
                <a:latin typeface="Times New Roman"/>
                <a:cs typeface="Times New Roman"/>
              </a:rPr>
              <a:t>maximum velocity </a:t>
            </a:r>
            <a:r>
              <a:rPr lang="en-US" sz="2000" dirty="0">
                <a:latin typeface="Times New Roman"/>
                <a:cs typeface="Times New Roman"/>
              </a:rPr>
              <a:t>the car can have and not lose it </a:t>
            </a:r>
            <a:r>
              <a:rPr lang="en-US" sz="2000" i="1" dirty="0">
                <a:solidFill>
                  <a:srgbClr val="FF0000"/>
                </a:solidFill>
                <a:latin typeface="Apple Chancery"/>
                <a:cs typeface="Apple Chancery"/>
              </a:rPr>
              <a:t>if the curve is FRICTIONAL</a:t>
            </a:r>
            <a:r>
              <a:rPr lang="en-US" sz="2000" dirty="0">
                <a:solidFill>
                  <a:srgbClr val="FF0000"/>
                </a:solidFill>
                <a:latin typeface="Apple Chancery"/>
                <a:cs typeface="Apple Chancery"/>
              </a:rPr>
              <a:t>.</a:t>
            </a:r>
          </a:p>
        </p:txBody>
      </p:sp>
      <p:grpSp>
        <p:nvGrpSpPr>
          <p:cNvPr id="47" name="Group 46"/>
          <p:cNvGrpSpPr/>
          <p:nvPr/>
        </p:nvGrpSpPr>
        <p:grpSpPr>
          <a:xfrm>
            <a:off x="7164387" y="353010"/>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Line 20"/>
          <p:cNvSpPr>
            <a:spLocks noChangeShapeType="1"/>
          </p:cNvSpPr>
          <p:nvPr/>
        </p:nvSpPr>
        <p:spPr bwMode="auto">
          <a:xfrm>
            <a:off x="7316787" y="2029410"/>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530068506"/>
              </p:ext>
            </p:extLst>
          </p:nvPr>
        </p:nvGraphicFramePr>
        <p:xfrm>
          <a:off x="7021512" y="2957185"/>
          <a:ext cx="200025" cy="225425"/>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p:nvPr/>
                    </p:nvPicPr>
                    <p:blipFill>
                      <a:blip r:embed="rId3"/>
                      <a:stretch>
                        <a:fillRect/>
                      </a:stretch>
                    </p:blipFill>
                    <p:spPr>
                      <a:xfrm>
                        <a:off x="7021512" y="2957185"/>
                        <a:ext cx="200025" cy="225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79928514"/>
              </p:ext>
            </p:extLst>
          </p:nvPr>
        </p:nvGraphicFramePr>
        <p:xfrm>
          <a:off x="7864475" y="1666547"/>
          <a:ext cx="266700" cy="269875"/>
        </p:xfrm>
        <a:graphic>
          <a:graphicData uri="http://schemas.openxmlformats.org/presentationml/2006/ole">
            <mc:AlternateContent xmlns:mc="http://schemas.openxmlformats.org/markup-compatibility/2006">
              <mc:Choice xmlns:v="urn:schemas-microsoft-com:vml" Requires="v">
                <p:oleObj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864475" y="1666547"/>
                        <a:ext cx="266700" cy="269875"/>
                      </a:xfrm>
                      <a:prstGeom prst="rect">
                        <a:avLst/>
                      </a:prstGeom>
                    </p:spPr>
                  </p:pic>
                </p:oleObj>
              </mc:Fallback>
            </mc:AlternateContent>
          </a:graphicData>
        </a:graphic>
      </p:graphicFrame>
      <p:sp>
        <p:nvSpPr>
          <p:cNvPr id="21" name="TextBox 20"/>
          <p:cNvSpPr txBox="1"/>
          <p:nvPr/>
        </p:nvSpPr>
        <p:spPr>
          <a:xfrm>
            <a:off x="6767824" y="203337"/>
            <a:ext cx="173253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Looking down on track and car</a:t>
            </a:r>
          </a:p>
        </p:txBody>
      </p:sp>
      <p:graphicFrame>
        <p:nvGraphicFramePr>
          <p:cNvPr id="22" name="Object 2"/>
          <p:cNvGraphicFramePr>
            <a:graphicFrameLocks noChangeAspect="1"/>
          </p:cNvGraphicFramePr>
          <p:nvPr>
            <p:extLst>
              <p:ext uri="{D42A27DB-BD31-4B8C-83A1-F6EECF244321}">
                <p14:modId xmlns:p14="http://schemas.microsoft.com/office/powerpoint/2010/main" val="810146817"/>
              </p:ext>
            </p:extLst>
          </p:nvPr>
        </p:nvGraphicFramePr>
        <p:xfrm>
          <a:off x="2549525" y="1192213"/>
          <a:ext cx="215900" cy="304800"/>
        </p:xfrm>
        <a:graphic>
          <a:graphicData uri="http://schemas.openxmlformats.org/presentationml/2006/ole">
            <mc:AlternateContent xmlns:mc="http://schemas.openxmlformats.org/markup-compatibility/2006">
              <mc:Choice xmlns:v="urn:schemas-microsoft-com:vml" Requires="v">
                <p:oleObj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2549525" y="1192213"/>
                        <a:ext cx="215900" cy="304800"/>
                      </a:xfrm>
                      <a:prstGeom prst="rect">
                        <a:avLst/>
                      </a:prstGeom>
                      <a:noFill/>
                      <a:ln>
                        <a:noFill/>
                      </a:ln>
                    </p:spPr>
                  </p:pic>
                </p:oleObj>
              </mc:Fallback>
            </mc:AlternateContent>
          </a:graphicData>
        </a:graphic>
      </p:graphicFrame>
      <p:grpSp>
        <p:nvGrpSpPr>
          <p:cNvPr id="31" name="Group 30"/>
          <p:cNvGrpSpPr/>
          <p:nvPr/>
        </p:nvGrpSpPr>
        <p:grpSpPr>
          <a:xfrm>
            <a:off x="6298117" y="3563486"/>
            <a:ext cx="2688719" cy="2241127"/>
            <a:chOff x="6298117" y="3563486"/>
            <a:chExt cx="2688719" cy="2241127"/>
          </a:xfrm>
        </p:grpSpPr>
        <p:cxnSp>
          <p:nvCxnSpPr>
            <p:cNvPr id="3" name="Straight Connector 2"/>
            <p:cNvCxnSpPr/>
            <p:nvPr/>
          </p:nvCxnSpPr>
          <p:spPr>
            <a:xfrm>
              <a:off x="6881577" y="3563486"/>
              <a:ext cx="1660760" cy="160541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64300" y="5181600"/>
              <a:ext cx="207803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Object 2"/>
            <p:cNvGraphicFramePr>
              <a:graphicFrameLocks noChangeAspect="1"/>
            </p:cNvGraphicFramePr>
            <p:nvPr>
              <p:extLst>
                <p:ext uri="{D42A27DB-BD31-4B8C-83A1-F6EECF244321}">
                  <p14:modId xmlns:p14="http://schemas.microsoft.com/office/powerpoint/2010/main" val="3853621811"/>
                </p:ext>
              </p:extLst>
            </p:nvPr>
          </p:nvGraphicFramePr>
          <p:xfrm>
            <a:off x="7458074" y="4618038"/>
            <a:ext cx="215900" cy="304800"/>
          </p:xfrm>
          <a:graphic>
            <a:graphicData uri="http://schemas.openxmlformats.org/presentationml/2006/ole">
              <mc:AlternateContent xmlns:mc="http://schemas.openxmlformats.org/markup-compatibility/2006">
                <mc:Choice xmlns:v="urn:schemas-microsoft-com:vml" Requires="v">
                  <p:oleObj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7458074" y="4618038"/>
                          <a:ext cx="215900" cy="304800"/>
                        </a:xfrm>
                        <a:prstGeom prst="rect">
                          <a:avLst/>
                        </a:prstGeom>
                        <a:noFill/>
                        <a:ln>
                          <a:noFill/>
                        </a:ln>
                      </p:spPr>
                    </p:pic>
                  </p:oleObj>
                </mc:Fallback>
              </mc:AlternateContent>
            </a:graphicData>
          </a:graphic>
        </p:graphicFrame>
        <p:sp>
          <p:nvSpPr>
            <p:cNvPr id="6" name="Freeform 5"/>
            <p:cNvSpPr/>
            <p:nvPr/>
          </p:nvSpPr>
          <p:spPr>
            <a:xfrm>
              <a:off x="7715015" y="4597400"/>
              <a:ext cx="260585" cy="584200"/>
            </a:xfrm>
            <a:custGeom>
              <a:avLst/>
              <a:gdLst>
                <a:gd name="connsiteX0" fmla="*/ 95485 w 95485"/>
                <a:gd name="connsiteY0" fmla="*/ 0 h 342900"/>
                <a:gd name="connsiteX1" fmla="*/ 6585 w 95485"/>
                <a:gd name="connsiteY1" fmla="*/ 165100 h 342900"/>
                <a:gd name="connsiteX2" fmla="*/ 6585 w 95485"/>
                <a:gd name="connsiteY2" fmla="*/ 342900 h 342900"/>
              </a:gdLst>
              <a:ahLst/>
              <a:cxnLst>
                <a:cxn ang="0">
                  <a:pos x="connsiteX0" y="connsiteY0"/>
                </a:cxn>
                <a:cxn ang="0">
                  <a:pos x="connsiteX1" y="connsiteY1"/>
                </a:cxn>
                <a:cxn ang="0">
                  <a:pos x="connsiteX2" y="connsiteY2"/>
                </a:cxn>
              </a:cxnLst>
              <a:rect l="l" t="t" r="r" b="b"/>
              <a:pathLst>
                <a:path w="95485" h="342900">
                  <a:moveTo>
                    <a:pt x="95485" y="0"/>
                  </a:moveTo>
                  <a:cubicBezTo>
                    <a:pt x="58443" y="53975"/>
                    <a:pt x="21402" y="107950"/>
                    <a:pt x="6585" y="165100"/>
                  </a:cubicBezTo>
                  <a:cubicBezTo>
                    <a:pt x="-8232" y="222250"/>
                    <a:pt x="6585" y="342900"/>
                    <a:pt x="6585" y="342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rot="2709438">
              <a:off x="7415985" y="3895304"/>
              <a:ext cx="371475" cy="292100"/>
              <a:chOff x="5118100" y="3714749"/>
              <a:chExt cx="371475" cy="292100"/>
            </a:xfrm>
          </p:grpSpPr>
          <p:grpSp>
            <p:nvGrpSpPr>
              <p:cNvPr id="10" name="Group 9"/>
              <p:cNvGrpSpPr/>
              <p:nvPr/>
            </p:nvGrpSpPr>
            <p:grpSpPr>
              <a:xfrm>
                <a:off x="5118100" y="3714749"/>
                <a:ext cx="371475" cy="292100"/>
                <a:chOff x="5118100" y="3714749"/>
                <a:chExt cx="371475" cy="292100"/>
              </a:xfrm>
            </p:grpSpPr>
            <p:sp>
              <p:nvSpPr>
                <p:cNvPr id="25" name="Rectangle 24"/>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ame Side Corner Rectangle 8"/>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Freeform 11"/>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6298117" y="5219837"/>
              <a:ext cx="268871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large angle—slow car wants to break loose DOWN incline</a:t>
              </a:r>
            </a:p>
          </p:txBody>
        </p:sp>
      </p:grpSp>
      <p:sp>
        <p:nvSpPr>
          <p:cNvPr id="44" name="TextBox 43"/>
          <p:cNvSpPr txBox="1"/>
          <p:nvPr/>
        </p:nvSpPr>
        <p:spPr>
          <a:xfrm>
            <a:off x="483790" y="1924614"/>
            <a:ext cx="4913710" cy="1015663"/>
          </a:xfrm>
          <a:prstGeom prst="rect">
            <a:avLst/>
          </a:prstGeom>
          <a:noFill/>
          <a:ln>
            <a:noFill/>
          </a:ln>
        </p:spPr>
        <p:txBody>
          <a:bodyPr wrap="square" rtlCol="0">
            <a:spAutoFit/>
          </a:bodyPr>
          <a:lstStyle/>
          <a:p>
            <a:r>
              <a:rPr lang="en-US" sz="2000" dirty="0">
                <a:solidFill>
                  <a:srgbClr val="000000"/>
                </a:solidFill>
                <a:latin typeface="Times New Roman"/>
                <a:cs typeface="Times New Roman"/>
              </a:rPr>
              <a:t>You actually </a:t>
            </a:r>
            <a:r>
              <a:rPr lang="en-US" sz="2000" dirty="0">
                <a:solidFill>
                  <a:srgbClr val="0000FF"/>
                </a:solidFill>
                <a:latin typeface="Times New Roman"/>
                <a:cs typeface="Times New Roman"/>
              </a:rPr>
              <a:t>don’t have enough information </a:t>
            </a:r>
            <a:r>
              <a:rPr lang="en-US" sz="2000" dirty="0">
                <a:solidFill>
                  <a:srgbClr val="000000"/>
                </a:solidFill>
                <a:latin typeface="Times New Roman"/>
                <a:cs typeface="Times New Roman"/>
              </a:rPr>
              <a:t>to do this.  The </a:t>
            </a:r>
            <a:r>
              <a:rPr lang="en-US" sz="2000" dirty="0">
                <a:solidFill>
                  <a:srgbClr val="FF0000"/>
                </a:solidFill>
                <a:latin typeface="Times New Roman"/>
                <a:cs typeface="Times New Roman"/>
              </a:rPr>
              <a:t>trickiness</a:t>
            </a:r>
            <a:r>
              <a:rPr lang="en-US" sz="2000" dirty="0">
                <a:solidFill>
                  <a:srgbClr val="000000"/>
                </a:solidFill>
                <a:latin typeface="Times New Roman"/>
                <a:cs typeface="Times New Roman"/>
              </a:rPr>
              <a:t> is with the </a:t>
            </a:r>
            <a:r>
              <a:rPr lang="en-US" sz="2000" dirty="0">
                <a:solidFill>
                  <a:srgbClr val="FF0000"/>
                </a:solidFill>
                <a:latin typeface="Times New Roman"/>
                <a:cs typeface="Times New Roman"/>
              </a:rPr>
              <a:t>direction of the static frictional force</a:t>
            </a:r>
            <a:r>
              <a:rPr lang="en-US" sz="2000" dirty="0">
                <a:solidFill>
                  <a:srgbClr val="000000"/>
                </a:solidFill>
                <a:latin typeface="Times New Roman"/>
                <a:cs typeface="Times New Roman"/>
              </a:rPr>
              <a:t>.  Consider:</a:t>
            </a:r>
            <a:endParaRPr lang="en-US" sz="2000" dirty="0">
              <a:solidFill>
                <a:srgbClr val="FF0000"/>
              </a:solidFill>
              <a:latin typeface="Apple Chancery"/>
              <a:cs typeface="Apple Chancery"/>
            </a:endParaRPr>
          </a:p>
        </p:txBody>
      </p:sp>
      <p:sp>
        <p:nvSpPr>
          <p:cNvPr id="48" name="TextBox 47"/>
          <p:cNvSpPr txBox="1"/>
          <p:nvPr/>
        </p:nvSpPr>
        <p:spPr>
          <a:xfrm>
            <a:off x="819744" y="2979454"/>
            <a:ext cx="5288955" cy="1323439"/>
          </a:xfrm>
          <a:prstGeom prst="rect">
            <a:avLst/>
          </a:prstGeom>
          <a:noFill/>
          <a:ln>
            <a:noFill/>
          </a:ln>
        </p:spPr>
        <p:txBody>
          <a:bodyPr wrap="square" rtlCol="0">
            <a:spAutoFit/>
          </a:bodyPr>
          <a:lstStyle/>
          <a:p>
            <a:r>
              <a:rPr lang="en-US" sz="2000" dirty="0">
                <a:solidFill>
                  <a:srgbClr val="000000"/>
                </a:solidFill>
                <a:latin typeface="Times New Roman"/>
                <a:cs typeface="Times New Roman"/>
              </a:rPr>
              <a:t>--if the car is </a:t>
            </a:r>
            <a:r>
              <a:rPr lang="en-US" sz="2000" i="1" dirty="0">
                <a:solidFill>
                  <a:srgbClr val="0000FF"/>
                </a:solidFill>
                <a:latin typeface="Times New Roman"/>
                <a:cs typeface="Times New Roman"/>
              </a:rPr>
              <a:t>moving slowly </a:t>
            </a:r>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incline angle is relatively large</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car </a:t>
            </a:r>
            <a:r>
              <a:rPr lang="en-US" sz="2000" dirty="0">
                <a:solidFill>
                  <a:srgbClr val="000000"/>
                </a:solidFill>
                <a:latin typeface="Times New Roman"/>
                <a:cs typeface="Times New Roman"/>
              </a:rPr>
              <a:t>will </a:t>
            </a:r>
            <a:r>
              <a:rPr lang="en-US" sz="2000" dirty="0">
                <a:solidFill>
                  <a:srgbClr val="FF0000"/>
                </a:solidFill>
                <a:latin typeface="Times New Roman"/>
                <a:cs typeface="Times New Roman"/>
              </a:rPr>
              <a:t>want to break loose DOWN </a:t>
            </a:r>
            <a:r>
              <a:rPr lang="en-US" sz="2000" dirty="0">
                <a:solidFill>
                  <a:srgbClr val="000000"/>
                </a:solidFill>
                <a:latin typeface="Times New Roman"/>
                <a:cs typeface="Times New Roman"/>
              </a:rPr>
              <a:t>the incline and </a:t>
            </a:r>
            <a:r>
              <a:rPr lang="en-US" sz="2000" i="1" dirty="0">
                <a:solidFill>
                  <a:srgbClr val="FF0000"/>
                </a:solidFill>
                <a:latin typeface="Times New Roman"/>
                <a:cs typeface="Times New Roman"/>
              </a:rPr>
              <a:t>static friction </a:t>
            </a:r>
            <a:r>
              <a:rPr lang="en-US" sz="2000" dirty="0">
                <a:solidFill>
                  <a:srgbClr val="000000"/>
                </a:solidFill>
                <a:latin typeface="Times New Roman"/>
                <a:cs typeface="Times New Roman"/>
              </a:rPr>
              <a:t>will have to be </a:t>
            </a:r>
            <a:r>
              <a:rPr lang="en-US" sz="2000" dirty="0">
                <a:solidFill>
                  <a:srgbClr val="FF0000"/>
                </a:solidFill>
                <a:latin typeface="Times New Roman"/>
                <a:cs typeface="Times New Roman"/>
              </a:rPr>
              <a:t>TOWARD THE TOP </a:t>
            </a:r>
            <a:r>
              <a:rPr lang="en-US" sz="2000" dirty="0">
                <a:solidFill>
                  <a:srgbClr val="000000"/>
                </a:solidFill>
                <a:latin typeface="Times New Roman"/>
                <a:cs typeface="Times New Roman"/>
              </a:rPr>
              <a:t>to keep it in place. </a:t>
            </a:r>
            <a:endParaRPr lang="en-US" sz="2000" dirty="0">
              <a:solidFill>
                <a:srgbClr val="FF0000"/>
              </a:solidFill>
              <a:latin typeface="Apple Chancery"/>
              <a:cs typeface="Apple Chancery"/>
            </a:endParaRPr>
          </a:p>
        </p:txBody>
      </p:sp>
      <p:grpSp>
        <p:nvGrpSpPr>
          <p:cNvPr id="29" name="Group 28"/>
          <p:cNvGrpSpPr/>
          <p:nvPr/>
        </p:nvGrpSpPr>
        <p:grpSpPr>
          <a:xfrm>
            <a:off x="993775" y="4483029"/>
            <a:ext cx="3294668" cy="2374971"/>
            <a:chOff x="993775" y="4483029"/>
            <a:chExt cx="3294668" cy="2374971"/>
          </a:xfrm>
        </p:grpSpPr>
        <p:graphicFrame>
          <p:nvGraphicFramePr>
            <p:cNvPr id="55" name="Object 2"/>
            <p:cNvGraphicFramePr>
              <a:graphicFrameLocks noChangeAspect="1"/>
            </p:cNvGraphicFramePr>
            <p:nvPr>
              <p:extLst>
                <p:ext uri="{D42A27DB-BD31-4B8C-83A1-F6EECF244321}">
                  <p14:modId xmlns:p14="http://schemas.microsoft.com/office/powerpoint/2010/main" val="3269324878"/>
                </p:ext>
              </p:extLst>
            </p:nvPr>
          </p:nvGraphicFramePr>
          <p:xfrm>
            <a:off x="3224590" y="5002797"/>
            <a:ext cx="151185" cy="213438"/>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3224590" y="5002797"/>
                          <a:ext cx="151185" cy="213438"/>
                        </a:xfrm>
                        <a:prstGeom prst="rect">
                          <a:avLst/>
                        </a:prstGeom>
                        <a:noFill/>
                        <a:ln>
                          <a:noFill/>
                        </a:ln>
                      </p:spPr>
                    </p:pic>
                  </p:oleObj>
                </mc:Fallback>
              </mc:AlternateContent>
            </a:graphicData>
          </a:graphic>
        </p:graphicFrame>
        <p:grpSp>
          <p:nvGrpSpPr>
            <p:cNvPr id="56" name="Group 55"/>
            <p:cNvGrpSpPr/>
            <p:nvPr/>
          </p:nvGrpSpPr>
          <p:grpSpPr>
            <a:xfrm rot="1736958">
              <a:off x="2747184" y="5416559"/>
              <a:ext cx="815859" cy="641530"/>
              <a:chOff x="5118100" y="3714749"/>
              <a:chExt cx="371475" cy="292100"/>
            </a:xfrm>
          </p:grpSpPr>
          <p:grpSp>
            <p:nvGrpSpPr>
              <p:cNvPr id="72" name="Group 71"/>
              <p:cNvGrpSpPr/>
              <p:nvPr/>
            </p:nvGrpSpPr>
            <p:grpSpPr>
              <a:xfrm>
                <a:off x="5118100" y="3714749"/>
                <a:ext cx="371475" cy="292100"/>
                <a:chOff x="5118100" y="3714749"/>
                <a:chExt cx="371475" cy="292100"/>
              </a:xfrm>
            </p:grpSpPr>
            <p:sp>
              <p:nvSpPr>
                <p:cNvPr id="74" name="Rectangle 73"/>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Snip Same Side Corner Rectangle 74"/>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Freeform 72"/>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flipH="1">
              <a:off x="3132322" y="5730919"/>
              <a:ext cx="17786" cy="9800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173655" y="4775604"/>
              <a:ext cx="472759" cy="878617"/>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2"/>
            <p:cNvGraphicFramePr>
              <a:graphicFrameLocks noChangeAspect="1"/>
            </p:cNvGraphicFramePr>
            <p:nvPr>
              <p:extLst>
                <p:ext uri="{D42A27DB-BD31-4B8C-83A1-F6EECF244321}">
                  <p14:modId xmlns:p14="http://schemas.microsoft.com/office/powerpoint/2010/main" val="2875643026"/>
                </p:ext>
              </p:extLst>
            </p:nvPr>
          </p:nvGraphicFramePr>
          <p:xfrm>
            <a:off x="2549525" y="4848207"/>
            <a:ext cx="560274" cy="214550"/>
          </p:xfrm>
          <a:graphic>
            <a:graphicData uri="http://schemas.openxmlformats.org/presentationml/2006/ole">
              <mc:AlternateContent xmlns:mc="http://schemas.openxmlformats.org/markup-compatibility/2006">
                <mc:Choice xmlns:v="urn:schemas-microsoft-com:vml" Requires="v">
                  <p:oleObj name="Equation" r:id="rId12" imgW="469900" imgH="177800" progId="Equation.DSMT4">
                    <p:embed/>
                  </p:oleObj>
                </mc:Choice>
                <mc:Fallback>
                  <p:oleObj name="Equation" r:id="rId12" imgW="469900" imgH="177800" progId="Equation.DSMT4">
                    <p:embed/>
                    <p:pic>
                      <p:nvPicPr>
                        <p:cNvPr id="0" name=""/>
                        <p:cNvPicPr>
                          <a:picLocks noChangeAspect="1" noChangeArrowheads="1"/>
                        </p:cNvPicPr>
                        <p:nvPr/>
                      </p:nvPicPr>
                      <p:blipFill>
                        <a:blip r:embed="rId13"/>
                        <a:srcRect/>
                        <a:stretch>
                          <a:fillRect/>
                        </a:stretch>
                      </p:blipFill>
                      <p:spPr bwMode="auto">
                        <a:xfrm>
                          <a:off x="2549525" y="4848207"/>
                          <a:ext cx="560274" cy="214550"/>
                        </a:xfrm>
                        <a:prstGeom prst="rect">
                          <a:avLst/>
                        </a:prstGeom>
                        <a:noFill/>
                        <a:ln>
                          <a:noFill/>
                        </a:ln>
                      </p:spPr>
                    </p:pic>
                  </p:oleObj>
                </mc:Fallback>
              </mc:AlternateContent>
            </a:graphicData>
          </a:graphic>
        </p:graphicFrame>
        <p:graphicFrame>
          <p:nvGraphicFramePr>
            <p:cNvPr id="61" name="Object 2"/>
            <p:cNvGraphicFramePr>
              <a:graphicFrameLocks noChangeAspect="1"/>
            </p:cNvGraphicFramePr>
            <p:nvPr>
              <p:extLst>
                <p:ext uri="{D42A27DB-BD31-4B8C-83A1-F6EECF244321}">
                  <p14:modId xmlns:p14="http://schemas.microsoft.com/office/powerpoint/2010/main" val="974016585"/>
                </p:ext>
              </p:extLst>
            </p:nvPr>
          </p:nvGraphicFramePr>
          <p:xfrm>
            <a:off x="2778816" y="6415288"/>
            <a:ext cx="286807" cy="200098"/>
          </p:xfrm>
          <a:graphic>
            <a:graphicData uri="http://schemas.openxmlformats.org/presentationml/2006/ole">
              <mc:AlternateContent xmlns:mc="http://schemas.openxmlformats.org/markup-compatibility/2006">
                <mc:Choice xmlns:v="urn:schemas-microsoft-com:vml" Requires="v">
                  <p:oleObj name="Equation" r:id="rId14" imgW="241300" imgH="165100" progId="Equation.DSMT4">
                    <p:embed/>
                  </p:oleObj>
                </mc:Choice>
                <mc:Fallback>
                  <p:oleObj name="Equation" r:id="rId14" imgW="241300" imgH="165100" progId="Equation.DSMT4">
                    <p:embed/>
                    <p:pic>
                      <p:nvPicPr>
                        <p:cNvPr id="0" name=""/>
                        <p:cNvPicPr>
                          <a:picLocks noChangeAspect="1" noChangeArrowheads="1"/>
                        </p:cNvPicPr>
                        <p:nvPr/>
                      </p:nvPicPr>
                      <p:blipFill>
                        <a:blip r:embed="rId15"/>
                        <a:srcRect/>
                        <a:stretch>
                          <a:fillRect/>
                        </a:stretch>
                      </p:blipFill>
                      <p:spPr bwMode="auto">
                        <a:xfrm>
                          <a:off x="2778816" y="6415288"/>
                          <a:ext cx="286807" cy="200098"/>
                        </a:xfrm>
                        <a:prstGeom prst="rect">
                          <a:avLst/>
                        </a:prstGeom>
                        <a:noFill/>
                        <a:ln>
                          <a:noFill/>
                        </a:ln>
                      </p:spPr>
                    </p:pic>
                  </p:oleObj>
                </mc:Fallback>
              </mc:AlternateContent>
            </a:graphicData>
          </a:graphic>
        </p:graphicFrame>
        <p:cxnSp>
          <p:nvCxnSpPr>
            <p:cNvPr id="62" name="Straight Connector 61"/>
            <p:cNvCxnSpPr/>
            <p:nvPr/>
          </p:nvCxnSpPr>
          <p:spPr>
            <a:xfrm>
              <a:off x="2482850" y="5672007"/>
              <a:ext cx="180559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158487011"/>
                </p:ext>
              </p:extLst>
            </p:nvPr>
          </p:nvGraphicFramePr>
          <p:xfrm>
            <a:off x="4165462" y="5707217"/>
            <a:ext cx="97826" cy="110054"/>
          </p:xfrm>
          <a:graphic>
            <a:graphicData uri="http://schemas.openxmlformats.org/presentationml/2006/ole">
              <mc:AlternateContent xmlns:mc="http://schemas.openxmlformats.org/markup-compatibility/2006">
                <mc:Choice xmlns:v="urn:schemas-microsoft-com:vml" Requires="v">
                  <p:oleObj name="Equation" r:id="rId16" imgW="114300" imgH="127000" progId="Equation.DSMT4">
                    <p:embed/>
                  </p:oleObj>
                </mc:Choice>
                <mc:Fallback>
                  <p:oleObj name="Equation" r:id="rId16" imgW="114300" imgH="127000" progId="Equation.DSMT4">
                    <p:embed/>
                    <p:pic>
                      <p:nvPicPr>
                        <p:cNvPr id="0" name=""/>
                        <p:cNvPicPr/>
                        <p:nvPr/>
                      </p:nvPicPr>
                      <p:blipFill>
                        <a:blip r:embed="rId17"/>
                        <a:stretch>
                          <a:fillRect/>
                        </a:stretch>
                      </p:blipFill>
                      <p:spPr>
                        <a:xfrm>
                          <a:off x="4165462" y="5707217"/>
                          <a:ext cx="97826" cy="110054"/>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421173102"/>
                </p:ext>
              </p:extLst>
            </p:nvPr>
          </p:nvGraphicFramePr>
          <p:xfrm>
            <a:off x="2965574" y="4595510"/>
            <a:ext cx="108942" cy="142292"/>
          </p:xfrm>
          <a:graphic>
            <a:graphicData uri="http://schemas.openxmlformats.org/presentationml/2006/ole">
              <mc:AlternateContent xmlns:mc="http://schemas.openxmlformats.org/markup-compatibility/2006">
                <mc:Choice xmlns:v="urn:schemas-microsoft-com:vml" Requires="v">
                  <p:oleObj name="Equation" r:id="rId18" imgW="127000" imgH="165100" progId="Equation.DSMT4">
                    <p:embed/>
                  </p:oleObj>
                </mc:Choice>
                <mc:Fallback>
                  <p:oleObj name="Equation" r:id="rId18" imgW="127000" imgH="165100" progId="Equation.DSMT4">
                    <p:embed/>
                    <p:pic>
                      <p:nvPicPr>
                        <p:cNvPr id="0" name=""/>
                        <p:cNvPicPr/>
                        <p:nvPr/>
                      </p:nvPicPr>
                      <p:blipFill>
                        <a:blip r:embed="rId19"/>
                        <a:stretch>
                          <a:fillRect/>
                        </a:stretch>
                      </p:blipFill>
                      <p:spPr>
                        <a:xfrm>
                          <a:off x="2965574" y="4595510"/>
                          <a:ext cx="108942" cy="142292"/>
                        </a:xfrm>
                        <a:prstGeom prst="rect">
                          <a:avLst/>
                        </a:prstGeom>
                      </p:spPr>
                    </p:pic>
                  </p:oleObj>
                </mc:Fallback>
              </mc:AlternateContent>
            </a:graphicData>
          </a:graphic>
        </p:graphicFrame>
        <p:cxnSp>
          <p:nvCxnSpPr>
            <p:cNvPr id="66" name="Straight Connector 65"/>
            <p:cNvCxnSpPr/>
            <p:nvPr/>
          </p:nvCxnSpPr>
          <p:spPr>
            <a:xfrm flipV="1">
              <a:off x="3132322" y="4612185"/>
              <a:ext cx="8893" cy="224581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3134560" y="4793390"/>
              <a:ext cx="9830" cy="878617"/>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3139499" y="4789563"/>
              <a:ext cx="477504" cy="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9" name="Object 2"/>
            <p:cNvGraphicFramePr>
              <a:graphicFrameLocks noChangeAspect="1"/>
            </p:cNvGraphicFramePr>
            <p:nvPr>
              <p:extLst>
                <p:ext uri="{D42A27DB-BD31-4B8C-83A1-F6EECF244321}">
                  <p14:modId xmlns:p14="http://schemas.microsoft.com/office/powerpoint/2010/main" val="3836732685"/>
                </p:ext>
              </p:extLst>
            </p:nvPr>
          </p:nvGraphicFramePr>
          <p:xfrm>
            <a:off x="3532202" y="5058285"/>
            <a:ext cx="196762" cy="183423"/>
          </p:xfrm>
          <a:graphic>
            <a:graphicData uri="http://schemas.openxmlformats.org/presentationml/2006/ole">
              <mc:AlternateContent xmlns:mc="http://schemas.openxmlformats.org/markup-compatibility/2006">
                <mc:Choice xmlns:v="urn:schemas-microsoft-com:vml" Requires="v">
                  <p:oleObj name="Equation" r:id="rId20" imgW="165100" imgH="152400" progId="Equation.DSMT4">
                    <p:embed/>
                  </p:oleObj>
                </mc:Choice>
                <mc:Fallback>
                  <p:oleObj name="Equation" r:id="rId20" imgW="165100" imgH="152400" progId="Equation.DSMT4">
                    <p:embed/>
                    <p:pic>
                      <p:nvPicPr>
                        <p:cNvPr id="0" name=""/>
                        <p:cNvPicPr>
                          <a:picLocks noChangeAspect="1" noChangeArrowheads="1"/>
                        </p:cNvPicPr>
                        <p:nvPr/>
                      </p:nvPicPr>
                      <p:blipFill>
                        <a:blip r:embed="rId21"/>
                        <a:srcRect/>
                        <a:stretch>
                          <a:fillRect/>
                        </a:stretch>
                      </p:blipFill>
                      <p:spPr bwMode="auto">
                        <a:xfrm>
                          <a:off x="3532202" y="5058285"/>
                          <a:ext cx="196762" cy="183423"/>
                        </a:xfrm>
                        <a:prstGeom prst="rect">
                          <a:avLst/>
                        </a:prstGeom>
                        <a:noFill/>
                        <a:ln>
                          <a:noFill/>
                        </a:ln>
                      </p:spPr>
                    </p:pic>
                  </p:oleObj>
                </mc:Fallback>
              </mc:AlternateContent>
            </a:graphicData>
          </a:graphic>
        </p:graphicFrame>
        <p:graphicFrame>
          <p:nvGraphicFramePr>
            <p:cNvPr id="70" name="Object 2"/>
            <p:cNvGraphicFramePr>
              <a:graphicFrameLocks noChangeAspect="1"/>
            </p:cNvGraphicFramePr>
            <p:nvPr>
              <p:extLst>
                <p:ext uri="{D42A27DB-BD31-4B8C-83A1-F6EECF244321}">
                  <p14:modId xmlns:p14="http://schemas.microsoft.com/office/powerpoint/2010/main" val="891733146"/>
                </p:ext>
              </p:extLst>
            </p:nvPr>
          </p:nvGraphicFramePr>
          <p:xfrm>
            <a:off x="3266833" y="4483029"/>
            <a:ext cx="530259" cy="214549"/>
          </p:xfrm>
          <a:graphic>
            <a:graphicData uri="http://schemas.openxmlformats.org/presentationml/2006/ole">
              <mc:AlternateContent xmlns:mc="http://schemas.openxmlformats.org/markup-compatibility/2006">
                <mc:Choice xmlns:v="urn:schemas-microsoft-com:vml" Requires="v">
                  <p:oleObj name="Equation" r:id="rId22" imgW="444500" imgH="177800" progId="Equation.DSMT4">
                    <p:embed/>
                  </p:oleObj>
                </mc:Choice>
                <mc:Fallback>
                  <p:oleObj name="Equation" r:id="rId22" imgW="444500" imgH="177800" progId="Equation.DSMT4">
                    <p:embed/>
                    <p:pic>
                      <p:nvPicPr>
                        <p:cNvPr id="0" name=""/>
                        <p:cNvPicPr>
                          <a:picLocks noChangeAspect="1" noChangeArrowheads="1"/>
                        </p:cNvPicPr>
                        <p:nvPr/>
                      </p:nvPicPr>
                      <p:blipFill>
                        <a:blip r:embed="rId23"/>
                        <a:srcRect/>
                        <a:stretch>
                          <a:fillRect/>
                        </a:stretch>
                      </p:blipFill>
                      <p:spPr bwMode="auto">
                        <a:xfrm>
                          <a:off x="3266833" y="4483029"/>
                          <a:ext cx="530259" cy="214549"/>
                        </a:xfrm>
                        <a:prstGeom prst="rect">
                          <a:avLst/>
                        </a:prstGeom>
                        <a:noFill/>
                        <a:ln>
                          <a:noFill/>
                        </a:ln>
                      </p:spPr>
                    </p:pic>
                  </p:oleObj>
                </mc:Fallback>
              </mc:AlternateContent>
            </a:graphicData>
          </a:graphic>
        </p:graphicFrame>
        <p:sp>
          <p:nvSpPr>
            <p:cNvPr id="71" name="Freeform 70"/>
            <p:cNvSpPr/>
            <p:nvPr/>
          </p:nvSpPr>
          <p:spPr>
            <a:xfrm>
              <a:off x="3141216" y="5208251"/>
              <a:ext cx="231224" cy="58494"/>
            </a:xfrm>
            <a:custGeom>
              <a:avLst/>
              <a:gdLst>
                <a:gd name="connsiteX0" fmla="*/ 0 w 330200"/>
                <a:gd name="connsiteY0" fmla="*/ 7332 h 83532"/>
                <a:gd name="connsiteX1" fmla="*/ 177800 w 330200"/>
                <a:gd name="connsiteY1" fmla="*/ 7332 h 83532"/>
                <a:gd name="connsiteX2" fmla="*/ 330200 w 330200"/>
                <a:gd name="connsiteY2" fmla="*/ 83532 h 83532"/>
              </a:gdLst>
              <a:ahLst/>
              <a:cxnLst>
                <a:cxn ang="0">
                  <a:pos x="connsiteX0" y="connsiteY0"/>
                </a:cxn>
                <a:cxn ang="0">
                  <a:pos x="connsiteX1" y="connsiteY1"/>
                </a:cxn>
                <a:cxn ang="0">
                  <a:pos x="connsiteX2" y="connsiteY2"/>
                </a:cxn>
              </a:cxnLst>
              <a:rect l="l" t="t" r="r" b="b"/>
              <a:pathLst>
                <a:path w="330200" h="83532">
                  <a:moveTo>
                    <a:pt x="0" y="7332"/>
                  </a:moveTo>
                  <a:cubicBezTo>
                    <a:pt x="61383" y="982"/>
                    <a:pt x="122767" y="-5368"/>
                    <a:pt x="177800" y="7332"/>
                  </a:cubicBezTo>
                  <a:cubicBezTo>
                    <a:pt x="232833" y="20032"/>
                    <a:pt x="330200" y="83532"/>
                    <a:pt x="3302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flipH="1" flipV="1">
              <a:off x="1863725" y="5400675"/>
              <a:ext cx="774058" cy="41133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1851555" y="5429250"/>
              <a:ext cx="0" cy="382757"/>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1863725" y="5812006"/>
              <a:ext cx="737278" cy="5267"/>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Freeform 80"/>
            <p:cNvSpPr/>
            <p:nvPr/>
          </p:nvSpPr>
          <p:spPr>
            <a:xfrm rot="16424402">
              <a:off x="2203447" y="5710886"/>
              <a:ext cx="156828" cy="45719"/>
            </a:xfrm>
            <a:custGeom>
              <a:avLst/>
              <a:gdLst>
                <a:gd name="connsiteX0" fmla="*/ 0 w 330200"/>
                <a:gd name="connsiteY0" fmla="*/ 7332 h 83532"/>
                <a:gd name="connsiteX1" fmla="*/ 177800 w 330200"/>
                <a:gd name="connsiteY1" fmla="*/ 7332 h 83532"/>
                <a:gd name="connsiteX2" fmla="*/ 330200 w 330200"/>
                <a:gd name="connsiteY2" fmla="*/ 83532 h 83532"/>
              </a:gdLst>
              <a:ahLst/>
              <a:cxnLst>
                <a:cxn ang="0">
                  <a:pos x="connsiteX0" y="connsiteY0"/>
                </a:cxn>
                <a:cxn ang="0">
                  <a:pos x="connsiteX1" y="connsiteY1"/>
                </a:cxn>
                <a:cxn ang="0">
                  <a:pos x="connsiteX2" y="connsiteY2"/>
                </a:cxn>
              </a:cxnLst>
              <a:rect l="l" t="t" r="r" b="b"/>
              <a:pathLst>
                <a:path w="330200" h="83532">
                  <a:moveTo>
                    <a:pt x="0" y="7332"/>
                  </a:moveTo>
                  <a:cubicBezTo>
                    <a:pt x="61383" y="982"/>
                    <a:pt x="122767" y="-5368"/>
                    <a:pt x="177800" y="7332"/>
                  </a:cubicBezTo>
                  <a:cubicBezTo>
                    <a:pt x="232833" y="20032"/>
                    <a:pt x="330200" y="83532"/>
                    <a:pt x="3302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2" name="Object 2"/>
            <p:cNvGraphicFramePr>
              <a:graphicFrameLocks noChangeAspect="1"/>
            </p:cNvGraphicFramePr>
            <p:nvPr>
              <p:extLst>
                <p:ext uri="{D42A27DB-BD31-4B8C-83A1-F6EECF244321}">
                  <p14:modId xmlns:p14="http://schemas.microsoft.com/office/powerpoint/2010/main" val="1880478371"/>
                </p:ext>
              </p:extLst>
            </p:nvPr>
          </p:nvGraphicFramePr>
          <p:xfrm>
            <a:off x="2102750" y="5591175"/>
            <a:ext cx="151185" cy="213438"/>
          </p:xfrm>
          <a:graphic>
            <a:graphicData uri="http://schemas.openxmlformats.org/presentationml/2006/ole">
              <mc:AlternateContent xmlns:mc="http://schemas.openxmlformats.org/markup-compatibility/2006">
                <mc:Choice xmlns:v="urn:schemas-microsoft-com:vml" Requires="v">
                  <p:oleObj name="Equation" r:id="rId24" imgW="127000" imgH="177800" progId="Equation.DSMT4">
                    <p:embed/>
                  </p:oleObj>
                </mc:Choice>
                <mc:Fallback>
                  <p:oleObj name="Equation" r:id="rId24" imgW="127000" imgH="177800" progId="Equation.DSMT4">
                    <p:embed/>
                    <p:pic>
                      <p:nvPicPr>
                        <p:cNvPr id="0" name=""/>
                        <p:cNvPicPr>
                          <a:picLocks noChangeAspect="1" noChangeArrowheads="1"/>
                        </p:cNvPicPr>
                        <p:nvPr/>
                      </p:nvPicPr>
                      <p:blipFill>
                        <a:blip r:embed="rId11"/>
                        <a:srcRect/>
                        <a:stretch>
                          <a:fillRect/>
                        </a:stretch>
                      </p:blipFill>
                      <p:spPr bwMode="auto">
                        <a:xfrm>
                          <a:off x="2102750" y="5591175"/>
                          <a:ext cx="151185" cy="213438"/>
                        </a:xfrm>
                        <a:prstGeom prst="rect">
                          <a:avLst/>
                        </a:prstGeom>
                        <a:noFill/>
                        <a:ln>
                          <a:noFill/>
                        </a:ln>
                      </p:spPr>
                    </p:pic>
                  </p:oleObj>
                </mc:Fallback>
              </mc:AlternateContent>
            </a:graphicData>
          </a:graphic>
        </p:graphicFrame>
        <p:graphicFrame>
          <p:nvGraphicFramePr>
            <p:cNvPr id="83" name="Object 2"/>
            <p:cNvGraphicFramePr>
              <a:graphicFrameLocks noChangeAspect="1"/>
            </p:cNvGraphicFramePr>
            <p:nvPr>
              <p:extLst>
                <p:ext uri="{D42A27DB-BD31-4B8C-83A1-F6EECF244321}">
                  <p14:modId xmlns:p14="http://schemas.microsoft.com/office/powerpoint/2010/main" val="4118056067"/>
                </p:ext>
              </p:extLst>
            </p:nvPr>
          </p:nvGraphicFramePr>
          <p:xfrm>
            <a:off x="1727200" y="5870517"/>
            <a:ext cx="846138" cy="290512"/>
          </p:xfrm>
          <a:graphic>
            <a:graphicData uri="http://schemas.openxmlformats.org/presentationml/2006/ole">
              <mc:AlternateContent xmlns:mc="http://schemas.openxmlformats.org/markup-compatibility/2006">
                <mc:Choice xmlns:v="urn:schemas-microsoft-com:vml" Requires="v">
                  <p:oleObj name="Equation" r:id="rId25" imgW="711200" imgH="241300" progId="Equation.DSMT4">
                    <p:embed/>
                  </p:oleObj>
                </mc:Choice>
                <mc:Fallback>
                  <p:oleObj name="Equation" r:id="rId25" imgW="711200" imgH="241300" progId="Equation.DSMT4">
                    <p:embed/>
                    <p:pic>
                      <p:nvPicPr>
                        <p:cNvPr id="0" name=""/>
                        <p:cNvPicPr>
                          <a:picLocks noChangeAspect="1" noChangeArrowheads="1"/>
                        </p:cNvPicPr>
                        <p:nvPr/>
                      </p:nvPicPr>
                      <p:blipFill>
                        <a:blip r:embed="rId26"/>
                        <a:srcRect/>
                        <a:stretch>
                          <a:fillRect/>
                        </a:stretch>
                      </p:blipFill>
                      <p:spPr bwMode="auto">
                        <a:xfrm>
                          <a:off x="1727200" y="5870517"/>
                          <a:ext cx="846138" cy="290512"/>
                        </a:xfrm>
                        <a:prstGeom prst="rect">
                          <a:avLst/>
                        </a:prstGeom>
                        <a:noFill/>
                        <a:ln>
                          <a:noFill/>
                        </a:ln>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3382714676"/>
                </p:ext>
              </p:extLst>
            </p:nvPr>
          </p:nvGraphicFramePr>
          <p:xfrm>
            <a:off x="993775" y="5508625"/>
            <a:ext cx="801688" cy="290513"/>
          </p:xfrm>
          <a:graphic>
            <a:graphicData uri="http://schemas.openxmlformats.org/presentationml/2006/ole">
              <mc:AlternateContent xmlns:mc="http://schemas.openxmlformats.org/markup-compatibility/2006">
                <mc:Choice xmlns:v="urn:schemas-microsoft-com:vml" Requires="v">
                  <p:oleObj name="Equation" r:id="rId27" imgW="673100" imgH="241300" progId="Equation.DSMT4">
                    <p:embed/>
                  </p:oleObj>
                </mc:Choice>
                <mc:Fallback>
                  <p:oleObj name="Equation" r:id="rId27" imgW="673100" imgH="241300" progId="Equation.DSMT4">
                    <p:embed/>
                    <p:pic>
                      <p:nvPicPr>
                        <p:cNvPr id="0" name=""/>
                        <p:cNvPicPr>
                          <a:picLocks noChangeAspect="1" noChangeArrowheads="1"/>
                        </p:cNvPicPr>
                        <p:nvPr/>
                      </p:nvPicPr>
                      <p:blipFill>
                        <a:blip r:embed="rId28"/>
                        <a:srcRect/>
                        <a:stretch>
                          <a:fillRect/>
                        </a:stretch>
                      </p:blipFill>
                      <p:spPr bwMode="auto">
                        <a:xfrm>
                          <a:off x="993775" y="5508625"/>
                          <a:ext cx="801688" cy="290513"/>
                        </a:xfrm>
                        <a:prstGeom prst="rect">
                          <a:avLst/>
                        </a:prstGeom>
                        <a:noFill/>
                        <a:ln>
                          <a:noFill/>
                        </a:ln>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4132666799"/>
                </p:ext>
              </p:extLst>
            </p:nvPr>
          </p:nvGraphicFramePr>
          <p:xfrm>
            <a:off x="2054225" y="5200650"/>
            <a:ext cx="771525" cy="290513"/>
          </p:xfrm>
          <a:graphic>
            <a:graphicData uri="http://schemas.openxmlformats.org/presentationml/2006/ole">
              <mc:AlternateContent xmlns:mc="http://schemas.openxmlformats.org/markup-compatibility/2006">
                <mc:Choice xmlns:v="urn:schemas-microsoft-com:vml" Requires="v">
                  <p:oleObj name="Equation" r:id="rId29" imgW="647700" imgH="241300" progId="Equation.DSMT4">
                    <p:embed/>
                  </p:oleObj>
                </mc:Choice>
                <mc:Fallback>
                  <p:oleObj name="Equation" r:id="rId29" imgW="647700" imgH="241300" progId="Equation.DSMT4">
                    <p:embed/>
                    <p:pic>
                      <p:nvPicPr>
                        <p:cNvPr id="0" name=""/>
                        <p:cNvPicPr>
                          <a:picLocks noChangeAspect="1" noChangeArrowheads="1"/>
                        </p:cNvPicPr>
                        <p:nvPr/>
                      </p:nvPicPr>
                      <p:blipFill>
                        <a:blip r:embed="rId30"/>
                        <a:srcRect/>
                        <a:stretch>
                          <a:fillRect/>
                        </a:stretch>
                      </p:blipFill>
                      <p:spPr bwMode="auto">
                        <a:xfrm>
                          <a:off x="2054225" y="5200650"/>
                          <a:ext cx="771525" cy="290513"/>
                        </a:xfrm>
                        <a:prstGeom prst="rect">
                          <a:avLst/>
                        </a:prstGeom>
                        <a:noFill/>
                        <a:ln>
                          <a:noFill/>
                        </a:ln>
                      </p:spPr>
                    </p:pic>
                  </p:oleObj>
                </mc:Fallback>
              </mc:AlternateContent>
            </a:graphicData>
          </a:graphic>
        </p:graphicFrame>
      </p:grpSp>
    </p:spTree>
    <p:extLst>
      <p:ext uri="{BB962C8B-B14F-4D97-AF65-F5344CB8AC3E}">
        <p14:creationId xmlns:p14="http://schemas.microsoft.com/office/powerpoint/2010/main" val="10672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44"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38.)</a:t>
            </a:r>
          </a:p>
        </p:txBody>
      </p:sp>
      <p:grpSp>
        <p:nvGrpSpPr>
          <p:cNvPr id="47" name="Group 46"/>
          <p:cNvGrpSpPr/>
          <p:nvPr/>
        </p:nvGrpSpPr>
        <p:grpSpPr>
          <a:xfrm>
            <a:off x="7164387" y="353010"/>
            <a:ext cx="3200400" cy="3200400"/>
            <a:chOff x="7239000" y="457200"/>
            <a:chExt cx="3200400" cy="3200400"/>
          </a:xfrm>
        </p:grpSpPr>
        <p:sp>
          <p:nvSpPr>
            <p:cNvPr id="49" name="Oval 16"/>
            <p:cNvSpPr>
              <a:spLocks noChangeArrowheads="1"/>
            </p:cNvSpPr>
            <p:nvPr/>
          </p:nvSpPr>
          <p:spPr bwMode="auto">
            <a:xfrm>
              <a:off x="7239000" y="457200"/>
              <a:ext cx="3200400" cy="32004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0" name="Line 18"/>
            <p:cNvSpPr>
              <a:spLocks noChangeShapeType="1"/>
            </p:cNvSpPr>
            <p:nvPr/>
          </p:nvSpPr>
          <p:spPr bwMode="auto">
            <a:xfrm flipH="1" flipV="1">
              <a:off x="7467600" y="2057400"/>
              <a:ext cx="1371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Oval 24"/>
            <p:cNvSpPr>
              <a:spLocks noChangeArrowheads="1"/>
            </p:cNvSpPr>
            <p:nvPr/>
          </p:nvSpPr>
          <p:spPr bwMode="auto">
            <a:xfrm>
              <a:off x="7543800" y="762000"/>
              <a:ext cx="2590800" cy="2590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 name="Rectangle 25"/>
            <p:cNvSpPr>
              <a:spLocks noChangeArrowheads="1"/>
            </p:cNvSpPr>
            <p:nvPr/>
          </p:nvSpPr>
          <p:spPr bwMode="auto">
            <a:xfrm>
              <a:off x="7315200" y="1905000"/>
              <a:ext cx="152400" cy="228600"/>
            </a:xfrm>
            <a:prstGeom prst="rect">
              <a:avLst/>
            </a:prstGeom>
            <a:solidFill>
              <a:srgbClr val="FF0000"/>
            </a:solidFill>
            <a:ln w="9525">
              <a:solidFill>
                <a:schemeClr val="tx1"/>
              </a:solidFill>
              <a:miter lim="800000"/>
              <a:headEnd/>
              <a:tailEnd/>
            </a:ln>
          </p:spPr>
          <p:txBody>
            <a:bodyPr wrap="none" anchor="ctr"/>
            <a:lstStyle/>
            <a:p>
              <a:endParaRPr lang="en-US"/>
            </a:p>
          </p:txBody>
        </p:sp>
      </p:grpSp>
      <p:sp>
        <p:nvSpPr>
          <p:cNvPr id="18" name="Line 20"/>
          <p:cNvSpPr>
            <a:spLocks noChangeShapeType="1"/>
          </p:cNvSpPr>
          <p:nvPr/>
        </p:nvSpPr>
        <p:spPr bwMode="auto">
          <a:xfrm>
            <a:off x="7316787" y="2029410"/>
            <a:ext cx="0" cy="121920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094679447"/>
              </p:ext>
            </p:extLst>
          </p:nvPr>
        </p:nvGraphicFramePr>
        <p:xfrm>
          <a:off x="7021512" y="2957185"/>
          <a:ext cx="200025" cy="225425"/>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0" name=""/>
                      <p:cNvPicPr/>
                      <p:nvPr/>
                    </p:nvPicPr>
                    <p:blipFill>
                      <a:blip r:embed="rId3"/>
                      <a:stretch>
                        <a:fillRect/>
                      </a:stretch>
                    </p:blipFill>
                    <p:spPr>
                      <a:xfrm>
                        <a:off x="7021512" y="2957185"/>
                        <a:ext cx="200025" cy="22542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20330280"/>
              </p:ext>
            </p:extLst>
          </p:nvPr>
        </p:nvGraphicFramePr>
        <p:xfrm>
          <a:off x="7864475" y="1666547"/>
          <a:ext cx="266700" cy="269875"/>
        </p:xfrm>
        <a:graphic>
          <a:graphicData uri="http://schemas.openxmlformats.org/presentationml/2006/ole">
            <mc:AlternateContent xmlns:mc="http://schemas.openxmlformats.org/markup-compatibility/2006">
              <mc:Choice xmlns:v="urn:schemas-microsoft-com:vml" Requires="v">
                <p:oleObj name="Equation" r:id="rId4" imgW="152400" imgH="152400" progId="Equation.DSMT4">
                  <p:embed/>
                </p:oleObj>
              </mc:Choice>
              <mc:Fallback>
                <p:oleObj name="Equation" r:id="rId4" imgW="152400" imgH="152400" progId="Equation.DSMT4">
                  <p:embed/>
                  <p:pic>
                    <p:nvPicPr>
                      <p:cNvPr id="0" name=""/>
                      <p:cNvPicPr/>
                      <p:nvPr/>
                    </p:nvPicPr>
                    <p:blipFill>
                      <a:blip r:embed="rId5"/>
                      <a:stretch>
                        <a:fillRect/>
                      </a:stretch>
                    </p:blipFill>
                    <p:spPr>
                      <a:xfrm>
                        <a:off x="7864475" y="1666547"/>
                        <a:ext cx="266700" cy="269875"/>
                      </a:xfrm>
                      <a:prstGeom prst="rect">
                        <a:avLst/>
                      </a:prstGeom>
                    </p:spPr>
                  </p:pic>
                </p:oleObj>
              </mc:Fallback>
            </mc:AlternateContent>
          </a:graphicData>
        </a:graphic>
      </p:graphicFrame>
      <p:sp>
        <p:nvSpPr>
          <p:cNvPr id="21" name="TextBox 20"/>
          <p:cNvSpPr txBox="1"/>
          <p:nvPr/>
        </p:nvSpPr>
        <p:spPr>
          <a:xfrm>
            <a:off x="6767824" y="203337"/>
            <a:ext cx="173253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Looking down on track and car</a:t>
            </a:r>
          </a:p>
        </p:txBody>
      </p:sp>
      <p:grpSp>
        <p:nvGrpSpPr>
          <p:cNvPr id="4" name="Group 3"/>
          <p:cNvGrpSpPr/>
          <p:nvPr/>
        </p:nvGrpSpPr>
        <p:grpSpPr>
          <a:xfrm>
            <a:off x="6298117" y="4627304"/>
            <a:ext cx="2688719" cy="1177309"/>
            <a:chOff x="6298117" y="4627304"/>
            <a:chExt cx="2688719" cy="1177309"/>
          </a:xfrm>
        </p:grpSpPr>
        <p:cxnSp>
          <p:nvCxnSpPr>
            <p:cNvPr id="3" name="Straight Connector 2"/>
            <p:cNvCxnSpPr/>
            <p:nvPr/>
          </p:nvCxnSpPr>
          <p:spPr>
            <a:xfrm>
              <a:off x="6464300" y="4737802"/>
              <a:ext cx="2078037" cy="43109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64300" y="5181600"/>
              <a:ext cx="207803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Object 2"/>
            <p:cNvGraphicFramePr>
              <a:graphicFrameLocks noChangeAspect="1"/>
            </p:cNvGraphicFramePr>
            <p:nvPr>
              <p:extLst>
                <p:ext uri="{D42A27DB-BD31-4B8C-83A1-F6EECF244321}">
                  <p14:modId xmlns:p14="http://schemas.microsoft.com/office/powerpoint/2010/main" val="1628000241"/>
                </p:ext>
              </p:extLst>
            </p:nvPr>
          </p:nvGraphicFramePr>
          <p:xfrm>
            <a:off x="7382686" y="4916695"/>
            <a:ext cx="215900" cy="304800"/>
          </p:xfrm>
          <a:graphic>
            <a:graphicData uri="http://schemas.openxmlformats.org/presentationml/2006/ole">
              <mc:AlternateContent xmlns:mc="http://schemas.openxmlformats.org/markup-compatibility/2006">
                <mc:Choice xmlns:v="urn:schemas-microsoft-com:vml" Requires="v">
                  <p:oleObj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srcRect/>
                        <a:stretch>
                          <a:fillRect/>
                        </a:stretch>
                      </p:blipFill>
                      <p:spPr bwMode="auto">
                        <a:xfrm>
                          <a:off x="7382686" y="4916695"/>
                          <a:ext cx="215900" cy="304800"/>
                        </a:xfrm>
                        <a:prstGeom prst="rect">
                          <a:avLst/>
                        </a:prstGeom>
                        <a:noFill/>
                        <a:ln>
                          <a:noFill/>
                        </a:ln>
                      </p:spPr>
                    </p:pic>
                  </p:oleObj>
                </mc:Fallback>
              </mc:AlternateContent>
            </a:graphicData>
          </a:graphic>
        </p:graphicFrame>
        <p:sp>
          <p:nvSpPr>
            <p:cNvPr id="6" name="Freeform 5"/>
            <p:cNvSpPr/>
            <p:nvPr/>
          </p:nvSpPr>
          <p:spPr>
            <a:xfrm>
              <a:off x="7715015" y="5002796"/>
              <a:ext cx="45719" cy="178803"/>
            </a:xfrm>
            <a:custGeom>
              <a:avLst/>
              <a:gdLst>
                <a:gd name="connsiteX0" fmla="*/ 95485 w 95485"/>
                <a:gd name="connsiteY0" fmla="*/ 0 h 342900"/>
                <a:gd name="connsiteX1" fmla="*/ 6585 w 95485"/>
                <a:gd name="connsiteY1" fmla="*/ 165100 h 342900"/>
                <a:gd name="connsiteX2" fmla="*/ 6585 w 95485"/>
                <a:gd name="connsiteY2" fmla="*/ 342900 h 342900"/>
              </a:gdLst>
              <a:ahLst/>
              <a:cxnLst>
                <a:cxn ang="0">
                  <a:pos x="connsiteX0" y="connsiteY0"/>
                </a:cxn>
                <a:cxn ang="0">
                  <a:pos x="connsiteX1" y="connsiteY1"/>
                </a:cxn>
                <a:cxn ang="0">
                  <a:pos x="connsiteX2" y="connsiteY2"/>
                </a:cxn>
              </a:cxnLst>
              <a:rect l="l" t="t" r="r" b="b"/>
              <a:pathLst>
                <a:path w="95485" h="342900">
                  <a:moveTo>
                    <a:pt x="95485" y="0"/>
                  </a:moveTo>
                  <a:cubicBezTo>
                    <a:pt x="58443" y="53975"/>
                    <a:pt x="21402" y="107950"/>
                    <a:pt x="6585" y="165100"/>
                  </a:cubicBezTo>
                  <a:cubicBezTo>
                    <a:pt x="-8232" y="222250"/>
                    <a:pt x="6585" y="342900"/>
                    <a:pt x="6585" y="342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rot="700875">
              <a:off x="7232646" y="4627304"/>
              <a:ext cx="371475" cy="292100"/>
              <a:chOff x="5118100" y="3714749"/>
              <a:chExt cx="371475" cy="292100"/>
            </a:xfrm>
          </p:grpSpPr>
          <p:grpSp>
            <p:nvGrpSpPr>
              <p:cNvPr id="10" name="Group 9"/>
              <p:cNvGrpSpPr/>
              <p:nvPr/>
            </p:nvGrpSpPr>
            <p:grpSpPr>
              <a:xfrm>
                <a:off x="5118100" y="3714749"/>
                <a:ext cx="371475" cy="292100"/>
                <a:chOff x="5118100" y="3714749"/>
                <a:chExt cx="371475" cy="292100"/>
              </a:xfrm>
            </p:grpSpPr>
            <p:sp>
              <p:nvSpPr>
                <p:cNvPr id="25" name="Rectangle 24"/>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ame Side Corner Rectangle 8"/>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Freeform 11"/>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6298117" y="5219837"/>
              <a:ext cx="2688719" cy="584776"/>
            </a:xfrm>
            <a:prstGeom prst="rect">
              <a:avLst/>
            </a:prstGeom>
            <a:noFill/>
            <a:ln>
              <a:noFill/>
            </a:ln>
          </p:spPr>
          <p:txBody>
            <a:bodyPr wrap="square" rtlCol="0">
              <a:spAutoFit/>
            </a:bodyPr>
            <a:lstStyle/>
            <a:p>
              <a:r>
                <a:rPr lang="en-US" sz="1600" dirty="0">
                  <a:solidFill>
                    <a:srgbClr val="000000"/>
                  </a:solidFill>
                  <a:latin typeface="Times New Roman"/>
                  <a:cs typeface="Times New Roman"/>
                </a:rPr>
                <a:t>large angle—slow car wants to break loose DOWN incline</a:t>
              </a:r>
            </a:p>
          </p:txBody>
        </p:sp>
      </p:grpSp>
      <p:sp>
        <p:nvSpPr>
          <p:cNvPr id="48" name="TextBox 47"/>
          <p:cNvSpPr txBox="1"/>
          <p:nvPr/>
        </p:nvSpPr>
        <p:spPr>
          <a:xfrm>
            <a:off x="731297" y="477371"/>
            <a:ext cx="5288955" cy="1631216"/>
          </a:xfrm>
          <a:prstGeom prst="rect">
            <a:avLst/>
          </a:prstGeom>
          <a:noFill/>
          <a:ln>
            <a:noFill/>
          </a:ln>
        </p:spPr>
        <p:txBody>
          <a:bodyPr wrap="square" rtlCol="0">
            <a:spAutoFit/>
          </a:bodyPr>
          <a:lstStyle/>
          <a:p>
            <a:r>
              <a:rPr lang="en-US" sz="2000" dirty="0">
                <a:solidFill>
                  <a:srgbClr val="000000"/>
                </a:solidFill>
                <a:latin typeface="Times New Roman"/>
                <a:cs typeface="Times New Roman"/>
              </a:rPr>
              <a:t>--but if the </a:t>
            </a:r>
            <a:r>
              <a:rPr lang="en-US" sz="2000" dirty="0">
                <a:solidFill>
                  <a:srgbClr val="0000FF"/>
                </a:solidFill>
                <a:latin typeface="Times New Roman"/>
                <a:cs typeface="Times New Roman"/>
              </a:rPr>
              <a:t>car</a:t>
            </a:r>
            <a:r>
              <a:rPr lang="en-US" sz="2000" dirty="0">
                <a:solidFill>
                  <a:srgbClr val="000000"/>
                </a:solidFill>
                <a:latin typeface="Times New Roman"/>
                <a:cs typeface="Times New Roman"/>
              </a:rPr>
              <a:t> is </a:t>
            </a:r>
            <a:r>
              <a:rPr lang="en-US" sz="2000" dirty="0">
                <a:solidFill>
                  <a:srgbClr val="0000FF"/>
                </a:solidFill>
                <a:latin typeface="Times New Roman"/>
                <a:cs typeface="Times New Roman"/>
              </a:rPr>
              <a:t>moving fast </a:t>
            </a:r>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incline angle is relatively small</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car</a:t>
            </a:r>
            <a:r>
              <a:rPr lang="en-US" sz="2000" dirty="0">
                <a:solidFill>
                  <a:srgbClr val="000000"/>
                </a:solidFill>
                <a:latin typeface="Times New Roman"/>
                <a:cs typeface="Times New Roman"/>
              </a:rPr>
              <a:t> will </a:t>
            </a:r>
            <a:r>
              <a:rPr lang="en-US" sz="2000" dirty="0">
                <a:solidFill>
                  <a:srgbClr val="FF0000"/>
                </a:solidFill>
                <a:latin typeface="Times New Roman"/>
                <a:cs typeface="Times New Roman"/>
              </a:rPr>
              <a:t>want to break loose UP</a:t>
            </a:r>
            <a:r>
              <a:rPr lang="en-US" sz="2000" dirty="0">
                <a:solidFill>
                  <a:srgbClr val="000000"/>
                </a:solidFill>
                <a:latin typeface="Times New Roman"/>
                <a:cs typeface="Times New Roman"/>
              </a:rPr>
              <a:t> the incline and </a:t>
            </a:r>
            <a:r>
              <a:rPr lang="en-US" sz="2000" dirty="0">
                <a:solidFill>
                  <a:srgbClr val="FF0000"/>
                </a:solidFill>
                <a:latin typeface="Times New Roman"/>
                <a:cs typeface="Times New Roman"/>
              </a:rPr>
              <a:t>static friction </a:t>
            </a:r>
            <a:r>
              <a:rPr lang="en-US" sz="2000" dirty="0">
                <a:solidFill>
                  <a:srgbClr val="000000"/>
                </a:solidFill>
                <a:latin typeface="Times New Roman"/>
                <a:cs typeface="Times New Roman"/>
              </a:rPr>
              <a:t>will have to be </a:t>
            </a:r>
            <a:r>
              <a:rPr lang="en-US" sz="2000" dirty="0">
                <a:solidFill>
                  <a:srgbClr val="FF0000"/>
                </a:solidFill>
                <a:latin typeface="Times New Roman"/>
                <a:cs typeface="Times New Roman"/>
              </a:rPr>
              <a:t>TOWARD THE BOTTOM </a:t>
            </a:r>
            <a:r>
              <a:rPr lang="en-US" sz="2000" dirty="0">
                <a:solidFill>
                  <a:srgbClr val="000000"/>
                </a:solidFill>
                <a:latin typeface="Times New Roman"/>
                <a:cs typeface="Times New Roman"/>
              </a:rPr>
              <a:t>to keep it in place. </a:t>
            </a:r>
            <a:endParaRPr lang="en-US" sz="2000" dirty="0">
              <a:solidFill>
                <a:srgbClr val="FF0000"/>
              </a:solidFill>
              <a:latin typeface="Apple Chancery"/>
              <a:cs typeface="Apple Chancery"/>
            </a:endParaRPr>
          </a:p>
        </p:txBody>
      </p:sp>
      <p:grpSp>
        <p:nvGrpSpPr>
          <p:cNvPr id="7" name="Group 6"/>
          <p:cNvGrpSpPr/>
          <p:nvPr/>
        </p:nvGrpSpPr>
        <p:grpSpPr>
          <a:xfrm>
            <a:off x="2620557" y="2126117"/>
            <a:ext cx="2538629" cy="2374971"/>
            <a:chOff x="2620557" y="2265817"/>
            <a:chExt cx="2538629" cy="2374971"/>
          </a:xfrm>
        </p:grpSpPr>
        <p:sp>
          <p:nvSpPr>
            <p:cNvPr id="81" name="Freeform 80"/>
            <p:cNvSpPr/>
            <p:nvPr/>
          </p:nvSpPr>
          <p:spPr>
            <a:xfrm rot="5624402">
              <a:off x="3733633" y="4058198"/>
              <a:ext cx="156828" cy="45719"/>
            </a:xfrm>
            <a:custGeom>
              <a:avLst/>
              <a:gdLst>
                <a:gd name="connsiteX0" fmla="*/ 0 w 330200"/>
                <a:gd name="connsiteY0" fmla="*/ 7332 h 83532"/>
                <a:gd name="connsiteX1" fmla="*/ 177800 w 330200"/>
                <a:gd name="connsiteY1" fmla="*/ 7332 h 83532"/>
                <a:gd name="connsiteX2" fmla="*/ 330200 w 330200"/>
                <a:gd name="connsiteY2" fmla="*/ 83532 h 83532"/>
              </a:gdLst>
              <a:ahLst/>
              <a:cxnLst>
                <a:cxn ang="0">
                  <a:pos x="connsiteX0" y="connsiteY0"/>
                </a:cxn>
                <a:cxn ang="0">
                  <a:pos x="connsiteX1" y="connsiteY1"/>
                </a:cxn>
                <a:cxn ang="0">
                  <a:pos x="connsiteX2" y="connsiteY2"/>
                </a:cxn>
              </a:cxnLst>
              <a:rect l="l" t="t" r="r" b="b"/>
              <a:pathLst>
                <a:path w="330200" h="83532">
                  <a:moveTo>
                    <a:pt x="0" y="7332"/>
                  </a:moveTo>
                  <a:cubicBezTo>
                    <a:pt x="61383" y="982"/>
                    <a:pt x="122767" y="-5368"/>
                    <a:pt x="177800" y="7332"/>
                  </a:cubicBezTo>
                  <a:cubicBezTo>
                    <a:pt x="232833" y="20032"/>
                    <a:pt x="330200" y="83532"/>
                    <a:pt x="3302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5" name="Object 2"/>
            <p:cNvGraphicFramePr>
              <a:graphicFrameLocks noChangeAspect="1"/>
            </p:cNvGraphicFramePr>
            <p:nvPr>
              <p:extLst>
                <p:ext uri="{D42A27DB-BD31-4B8C-83A1-F6EECF244321}">
                  <p14:modId xmlns:p14="http://schemas.microsoft.com/office/powerpoint/2010/main" val="4026036025"/>
                </p:ext>
              </p:extLst>
            </p:nvPr>
          </p:nvGraphicFramePr>
          <p:xfrm>
            <a:off x="3362297" y="2785585"/>
            <a:ext cx="151185" cy="213438"/>
          </p:xfrm>
          <a:graphic>
            <a:graphicData uri="http://schemas.openxmlformats.org/presentationml/2006/ole">
              <mc:AlternateContent xmlns:mc="http://schemas.openxmlformats.org/markup-compatibility/2006">
                <mc:Choice xmlns:v="urn:schemas-microsoft-com:vml" Requires="v">
                  <p:oleObj name="Equation" r:id="rId8" imgW="127000" imgH="177800" progId="Equation.DSMT4">
                    <p:embed/>
                  </p:oleObj>
                </mc:Choice>
                <mc:Fallback>
                  <p:oleObj name="Equation" r:id="rId8" imgW="127000" imgH="177800" progId="Equation.DSMT4">
                    <p:embed/>
                    <p:pic>
                      <p:nvPicPr>
                        <p:cNvPr id="0" name=""/>
                        <p:cNvPicPr>
                          <a:picLocks noChangeAspect="1" noChangeArrowheads="1"/>
                        </p:cNvPicPr>
                        <p:nvPr/>
                      </p:nvPicPr>
                      <p:blipFill>
                        <a:blip r:embed="rId9"/>
                        <a:srcRect/>
                        <a:stretch>
                          <a:fillRect/>
                        </a:stretch>
                      </p:blipFill>
                      <p:spPr bwMode="auto">
                        <a:xfrm>
                          <a:off x="3362297" y="2785585"/>
                          <a:ext cx="151185" cy="213438"/>
                        </a:xfrm>
                        <a:prstGeom prst="rect">
                          <a:avLst/>
                        </a:prstGeom>
                        <a:noFill/>
                        <a:ln>
                          <a:noFill/>
                        </a:ln>
                      </p:spPr>
                    </p:pic>
                  </p:oleObj>
                </mc:Fallback>
              </mc:AlternateContent>
            </a:graphicData>
          </a:graphic>
        </p:graphicFrame>
        <p:grpSp>
          <p:nvGrpSpPr>
            <p:cNvPr id="56" name="Group 55"/>
            <p:cNvGrpSpPr/>
            <p:nvPr/>
          </p:nvGrpSpPr>
          <p:grpSpPr>
            <a:xfrm rot="1736958">
              <a:off x="2884891" y="3199347"/>
              <a:ext cx="815859" cy="641530"/>
              <a:chOff x="5118100" y="3714749"/>
              <a:chExt cx="371475" cy="292100"/>
            </a:xfrm>
          </p:grpSpPr>
          <p:grpSp>
            <p:nvGrpSpPr>
              <p:cNvPr id="72" name="Group 71"/>
              <p:cNvGrpSpPr/>
              <p:nvPr/>
            </p:nvGrpSpPr>
            <p:grpSpPr>
              <a:xfrm>
                <a:off x="5118100" y="3714749"/>
                <a:ext cx="371475" cy="292100"/>
                <a:chOff x="5118100" y="3714749"/>
                <a:chExt cx="371475" cy="292100"/>
              </a:xfrm>
            </p:grpSpPr>
            <p:sp>
              <p:nvSpPr>
                <p:cNvPr id="74" name="Rectangle 73"/>
                <p:cNvSpPr/>
                <p:nvPr/>
              </p:nvSpPr>
              <p:spPr>
                <a:xfrm>
                  <a:off x="5130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Snip Same Side Corner Rectangle 74"/>
                <p:cNvSpPr/>
                <p:nvPr/>
              </p:nvSpPr>
              <p:spPr>
                <a:xfrm>
                  <a:off x="5118100" y="3714749"/>
                  <a:ext cx="371475" cy="219075"/>
                </a:xfrm>
                <a:prstGeom prst="snip2Same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5153025" y="3756610"/>
                  <a:ext cx="304800" cy="88315"/>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5384800" y="3933824"/>
                  <a:ext cx="92075" cy="73025"/>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Freeform 72"/>
              <p:cNvSpPr/>
              <p:nvPr/>
            </p:nvSpPr>
            <p:spPr>
              <a:xfrm>
                <a:off x="5333783" y="3744677"/>
                <a:ext cx="102033" cy="100248"/>
              </a:xfrm>
              <a:custGeom>
                <a:avLst/>
                <a:gdLst>
                  <a:gd name="connsiteX0" fmla="*/ 168708 w 387783"/>
                  <a:gd name="connsiteY0" fmla="*/ 371475 h 381000"/>
                  <a:gd name="connsiteX1" fmla="*/ 152833 w 387783"/>
                  <a:gd name="connsiteY1" fmla="*/ 368300 h 381000"/>
                  <a:gd name="connsiteX2" fmla="*/ 117908 w 387783"/>
                  <a:gd name="connsiteY2" fmla="*/ 342900 h 381000"/>
                  <a:gd name="connsiteX3" fmla="*/ 102033 w 387783"/>
                  <a:gd name="connsiteY3" fmla="*/ 323850 h 381000"/>
                  <a:gd name="connsiteX4" fmla="*/ 102033 w 387783"/>
                  <a:gd name="connsiteY4" fmla="*/ 244475 h 381000"/>
                  <a:gd name="connsiteX5" fmla="*/ 105208 w 387783"/>
                  <a:gd name="connsiteY5" fmla="*/ 231775 h 381000"/>
                  <a:gd name="connsiteX6" fmla="*/ 111558 w 387783"/>
                  <a:gd name="connsiteY6" fmla="*/ 222250 h 381000"/>
                  <a:gd name="connsiteX7" fmla="*/ 140133 w 387783"/>
                  <a:gd name="connsiteY7" fmla="*/ 196850 h 381000"/>
                  <a:gd name="connsiteX8" fmla="*/ 136958 w 387783"/>
                  <a:gd name="connsiteY8" fmla="*/ 184150 h 381000"/>
                  <a:gd name="connsiteX9" fmla="*/ 127433 w 387783"/>
                  <a:gd name="connsiteY9" fmla="*/ 174625 h 381000"/>
                  <a:gd name="connsiteX10" fmla="*/ 121083 w 387783"/>
                  <a:gd name="connsiteY10" fmla="*/ 165100 h 381000"/>
                  <a:gd name="connsiteX11" fmla="*/ 102033 w 387783"/>
                  <a:gd name="connsiteY11" fmla="*/ 149225 h 381000"/>
                  <a:gd name="connsiteX12" fmla="*/ 92508 w 387783"/>
                  <a:gd name="connsiteY12" fmla="*/ 152400 h 381000"/>
                  <a:gd name="connsiteX13" fmla="*/ 76633 w 387783"/>
                  <a:gd name="connsiteY13" fmla="*/ 180975 h 381000"/>
                  <a:gd name="connsiteX14" fmla="*/ 67108 w 387783"/>
                  <a:gd name="connsiteY14" fmla="*/ 193675 h 381000"/>
                  <a:gd name="connsiteX15" fmla="*/ 51233 w 387783"/>
                  <a:gd name="connsiteY15" fmla="*/ 212725 h 381000"/>
                  <a:gd name="connsiteX16" fmla="*/ 48058 w 387783"/>
                  <a:gd name="connsiteY16" fmla="*/ 222250 h 381000"/>
                  <a:gd name="connsiteX17" fmla="*/ 41708 w 387783"/>
                  <a:gd name="connsiteY17" fmla="*/ 231775 h 381000"/>
                  <a:gd name="connsiteX18" fmla="*/ 29008 w 387783"/>
                  <a:gd name="connsiteY18" fmla="*/ 257175 h 381000"/>
                  <a:gd name="connsiteX19" fmla="*/ 13133 w 387783"/>
                  <a:gd name="connsiteY19" fmla="*/ 276225 h 381000"/>
                  <a:gd name="connsiteX20" fmla="*/ 6783 w 387783"/>
                  <a:gd name="connsiteY20" fmla="*/ 285750 h 381000"/>
                  <a:gd name="connsiteX21" fmla="*/ 433 w 387783"/>
                  <a:gd name="connsiteY21" fmla="*/ 276225 h 381000"/>
                  <a:gd name="connsiteX22" fmla="*/ 9958 w 387783"/>
                  <a:gd name="connsiteY22" fmla="*/ 209550 h 381000"/>
                  <a:gd name="connsiteX23" fmla="*/ 19483 w 387783"/>
                  <a:gd name="connsiteY23" fmla="*/ 200025 h 381000"/>
                  <a:gd name="connsiteX24" fmla="*/ 25833 w 387783"/>
                  <a:gd name="connsiteY24" fmla="*/ 184150 h 381000"/>
                  <a:gd name="connsiteX25" fmla="*/ 35358 w 387783"/>
                  <a:gd name="connsiteY25" fmla="*/ 161925 h 381000"/>
                  <a:gd name="connsiteX26" fmla="*/ 48058 w 387783"/>
                  <a:gd name="connsiteY26" fmla="*/ 142875 h 381000"/>
                  <a:gd name="connsiteX27" fmla="*/ 51233 w 387783"/>
                  <a:gd name="connsiteY27" fmla="*/ 130175 h 381000"/>
                  <a:gd name="connsiteX28" fmla="*/ 57583 w 387783"/>
                  <a:gd name="connsiteY28" fmla="*/ 117475 h 381000"/>
                  <a:gd name="connsiteX29" fmla="*/ 60758 w 387783"/>
                  <a:gd name="connsiteY29" fmla="*/ 101600 h 381000"/>
                  <a:gd name="connsiteX30" fmla="*/ 70283 w 387783"/>
                  <a:gd name="connsiteY30" fmla="*/ 76200 h 381000"/>
                  <a:gd name="connsiteX31" fmla="*/ 73458 w 387783"/>
                  <a:gd name="connsiteY31" fmla="*/ 66675 h 381000"/>
                  <a:gd name="connsiteX32" fmla="*/ 82983 w 387783"/>
                  <a:gd name="connsiteY32" fmla="*/ 60325 h 381000"/>
                  <a:gd name="connsiteX33" fmla="*/ 92508 w 387783"/>
                  <a:gd name="connsiteY33" fmla="*/ 66675 h 381000"/>
                  <a:gd name="connsiteX34" fmla="*/ 102033 w 387783"/>
                  <a:gd name="connsiteY34" fmla="*/ 69850 h 381000"/>
                  <a:gd name="connsiteX35" fmla="*/ 111558 w 387783"/>
                  <a:gd name="connsiteY35" fmla="*/ 79375 h 381000"/>
                  <a:gd name="connsiteX36" fmla="*/ 124258 w 387783"/>
                  <a:gd name="connsiteY36" fmla="*/ 98425 h 381000"/>
                  <a:gd name="connsiteX37" fmla="*/ 133783 w 387783"/>
                  <a:gd name="connsiteY37" fmla="*/ 104775 h 381000"/>
                  <a:gd name="connsiteX38" fmla="*/ 140133 w 387783"/>
                  <a:gd name="connsiteY38" fmla="*/ 117475 h 381000"/>
                  <a:gd name="connsiteX39" fmla="*/ 149658 w 387783"/>
                  <a:gd name="connsiteY39" fmla="*/ 127000 h 381000"/>
                  <a:gd name="connsiteX40" fmla="*/ 156008 w 387783"/>
                  <a:gd name="connsiteY40" fmla="*/ 139700 h 381000"/>
                  <a:gd name="connsiteX41" fmla="*/ 162358 w 387783"/>
                  <a:gd name="connsiteY41" fmla="*/ 149225 h 381000"/>
                  <a:gd name="connsiteX42" fmla="*/ 178233 w 387783"/>
                  <a:gd name="connsiteY42" fmla="*/ 174625 h 381000"/>
                  <a:gd name="connsiteX43" fmla="*/ 187758 w 387783"/>
                  <a:gd name="connsiteY43" fmla="*/ 171450 h 381000"/>
                  <a:gd name="connsiteX44" fmla="*/ 216333 w 387783"/>
                  <a:gd name="connsiteY44" fmla="*/ 165100 h 381000"/>
                  <a:gd name="connsiteX45" fmla="*/ 225858 w 387783"/>
                  <a:gd name="connsiteY45" fmla="*/ 158750 h 381000"/>
                  <a:gd name="connsiteX46" fmla="*/ 232208 w 387783"/>
                  <a:gd name="connsiteY46" fmla="*/ 149225 h 381000"/>
                  <a:gd name="connsiteX47" fmla="*/ 241733 w 387783"/>
                  <a:gd name="connsiteY47" fmla="*/ 142875 h 381000"/>
                  <a:gd name="connsiteX48" fmla="*/ 254433 w 387783"/>
                  <a:gd name="connsiteY48" fmla="*/ 127000 h 381000"/>
                  <a:gd name="connsiteX49" fmla="*/ 260783 w 387783"/>
                  <a:gd name="connsiteY49" fmla="*/ 114300 h 381000"/>
                  <a:gd name="connsiteX50" fmla="*/ 286183 w 387783"/>
                  <a:gd name="connsiteY50" fmla="*/ 88900 h 381000"/>
                  <a:gd name="connsiteX51" fmla="*/ 308408 w 387783"/>
                  <a:gd name="connsiteY51" fmla="*/ 60325 h 381000"/>
                  <a:gd name="connsiteX52" fmla="*/ 333808 w 387783"/>
                  <a:gd name="connsiteY52" fmla="*/ 44450 h 381000"/>
                  <a:gd name="connsiteX53" fmla="*/ 352858 w 387783"/>
                  <a:gd name="connsiteY53" fmla="*/ 28575 h 381000"/>
                  <a:gd name="connsiteX54" fmla="*/ 378258 w 387783"/>
                  <a:gd name="connsiteY54" fmla="*/ 6350 h 381000"/>
                  <a:gd name="connsiteX55" fmla="*/ 387783 w 387783"/>
                  <a:gd name="connsiteY55" fmla="*/ 0 h 381000"/>
                  <a:gd name="connsiteX56" fmla="*/ 384608 w 387783"/>
                  <a:gd name="connsiteY56" fmla="*/ 28575 h 381000"/>
                  <a:gd name="connsiteX57" fmla="*/ 371908 w 387783"/>
                  <a:gd name="connsiteY57" fmla="*/ 47625 h 381000"/>
                  <a:gd name="connsiteX58" fmla="*/ 365558 w 387783"/>
                  <a:gd name="connsiteY58" fmla="*/ 57150 h 381000"/>
                  <a:gd name="connsiteX59" fmla="*/ 362383 w 387783"/>
                  <a:gd name="connsiteY59" fmla="*/ 66675 h 381000"/>
                  <a:gd name="connsiteX60" fmla="*/ 352858 w 387783"/>
                  <a:gd name="connsiteY60" fmla="*/ 76200 h 381000"/>
                  <a:gd name="connsiteX61" fmla="*/ 343333 w 387783"/>
                  <a:gd name="connsiteY61" fmla="*/ 95250 h 381000"/>
                  <a:gd name="connsiteX62" fmla="*/ 333808 w 387783"/>
                  <a:gd name="connsiteY62" fmla="*/ 101600 h 381000"/>
                  <a:gd name="connsiteX63" fmla="*/ 317933 w 387783"/>
                  <a:gd name="connsiteY63" fmla="*/ 127000 h 381000"/>
                  <a:gd name="connsiteX64" fmla="*/ 298883 w 387783"/>
                  <a:gd name="connsiteY64" fmla="*/ 142875 h 381000"/>
                  <a:gd name="connsiteX65" fmla="*/ 286183 w 387783"/>
                  <a:gd name="connsiteY65" fmla="*/ 161925 h 381000"/>
                  <a:gd name="connsiteX66" fmla="*/ 279833 w 387783"/>
                  <a:gd name="connsiteY66" fmla="*/ 171450 h 381000"/>
                  <a:gd name="connsiteX67" fmla="*/ 260783 w 387783"/>
                  <a:gd name="connsiteY67" fmla="*/ 184150 h 381000"/>
                  <a:gd name="connsiteX68" fmla="*/ 254433 w 387783"/>
                  <a:gd name="connsiteY68" fmla="*/ 193675 h 381000"/>
                  <a:gd name="connsiteX69" fmla="*/ 254433 w 387783"/>
                  <a:gd name="connsiteY69" fmla="*/ 203200 h 381000"/>
                  <a:gd name="connsiteX70" fmla="*/ 260783 w 387783"/>
                  <a:gd name="connsiteY70" fmla="*/ 212725 h 381000"/>
                  <a:gd name="connsiteX71" fmla="*/ 267133 w 387783"/>
                  <a:gd name="connsiteY71" fmla="*/ 263525 h 381000"/>
                  <a:gd name="connsiteX72" fmla="*/ 263958 w 387783"/>
                  <a:gd name="connsiteY72" fmla="*/ 327025 h 381000"/>
                  <a:gd name="connsiteX73" fmla="*/ 260783 w 387783"/>
                  <a:gd name="connsiteY73" fmla="*/ 336550 h 381000"/>
                  <a:gd name="connsiteX74" fmla="*/ 248083 w 387783"/>
                  <a:gd name="connsiteY74" fmla="*/ 355600 h 381000"/>
                  <a:gd name="connsiteX75" fmla="*/ 238558 w 387783"/>
                  <a:gd name="connsiteY75" fmla="*/ 361950 h 381000"/>
                  <a:gd name="connsiteX76" fmla="*/ 219508 w 387783"/>
                  <a:gd name="connsiteY76" fmla="*/ 368300 h 381000"/>
                  <a:gd name="connsiteX77" fmla="*/ 200458 w 387783"/>
                  <a:gd name="connsiteY77" fmla="*/ 381000 h 381000"/>
                  <a:gd name="connsiteX78" fmla="*/ 175058 w 387783"/>
                  <a:gd name="connsiteY78" fmla="*/ 374650 h 381000"/>
                  <a:gd name="connsiteX79" fmla="*/ 168708 w 387783"/>
                  <a:gd name="connsiteY79" fmla="*/ 3714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7783" h="381000">
                    <a:moveTo>
                      <a:pt x="168708" y="371475"/>
                    </a:moveTo>
                    <a:cubicBezTo>
                      <a:pt x="165004" y="370417"/>
                      <a:pt x="157733" y="370561"/>
                      <a:pt x="152833" y="368300"/>
                    </a:cubicBezTo>
                    <a:cubicBezTo>
                      <a:pt x="140079" y="362413"/>
                      <a:pt x="127094" y="353923"/>
                      <a:pt x="117908" y="342900"/>
                    </a:cubicBezTo>
                    <a:cubicBezTo>
                      <a:pt x="95806" y="316378"/>
                      <a:pt x="129860" y="351677"/>
                      <a:pt x="102033" y="323850"/>
                    </a:cubicBezTo>
                    <a:cubicBezTo>
                      <a:pt x="93803" y="290931"/>
                      <a:pt x="96908" y="308539"/>
                      <a:pt x="102033" y="244475"/>
                    </a:cubicBezTo>
                    <a:cubicBezTo>
                      <a:pt x="102381" y="240125"/>
                      <a:pt x="103489" y="235786"/>
                      <a:pt x="105208" y="231775"/>
                    </a:cubicBezTo>
                    <a:cubicBezTo>
                      <a:pt x="106711" y="228268"/>
                      <a:pt x="109023" y="225102"/>
                      <a:pt x="111558" y="222250"/>
                    </a:cubicBezTo>
                    <a:cubicBezTo>
                      <a:pt x="127375" y="204456"/>
                      <a:pt x="125656" y="206501"/>
                      <a:pt x="140133" y="196850"/>
                    </a:cubicBezTo>
                    <a:cubicBezTo>
                      <a:pt x="139075" y="192617"/>
                      <a:pt x="139123" y="187939"/>
                      <a:pt x="136958" y="184150"/>
                    </a:cubicBezTo>
                    <a:cubicBezTo>
                      <a:pt x="134730" y="180251"/>
                      <a:pt x="130308" y="178074"/>
                      <a:pt x="127433" y="174625"/>
                    </a:cubicBezTo>
                    <a:cubicBezTo>
                      <a:pt x="124990" y="171694"/>
                      <a:pt x="123526" y="168031"/>
                      <a:pt x="121083" y="165100"/>
                    </a:cubicBezTo>
                    <a:cubicBezTo>
                      <a:pt x="113443" y="155933"/>
                      <a:pt x="111399" y="155469"/>
                      <a:pt x="102033" y="149225"/>
                    </a:cubicBezTo>
                    <a:cubicBezTo>
                      <a:pt x="98858" y="150283"/>
                      <a:pt x="94875" y="150033"/>
                      <a:pt x="92508" y="152400"/>
                    </a:cubicBezTo>
                    <a:cubicBezTo>
                      <a:pt x="66417" y="178491"/>
                      <a:pt x="87280" y="162343"/>
                      <a:pt x="76633" y="180975"/>
                    </a:cubicBezTo>
                    <a:cubicBezTo>
                      <a:pt x="74008" y="185569"/>
                      <a:pt x="70552" y="189657"/>
                      <a:pt x="67108" y="193675"/>
                    </a:cubicBezTo>
                    <a:cubicBezTo>
                      <a:pt x="58682" y="203506"/>
                      <a:pt x="56847" y="201497"/>
                      <a:pt x="51233" y="212725"/>
                    </a:cubicBezTo>
                    <a:cubicBezTo>
                      <a:pt x="49736" y="215718"/>
                      <a:pt x="49555" y="219257"/>
                      <a:pt x="48058" y="222250"/>
                    </a:cubicBezTo>
                    <a:cubicBezTo>
                      <a:pt x="46351" y="225663"/>
                      <a:pt x="43535" y="228425"/>
                      <a:pt x="41708" y="231775"/>
                    </a:cubicBezTo>
                    <a:cubicBezTo>
                      <a:pt x="37175" y="240085"/>
                      <a:pt x="34259" y="249299"/>
                      <a:pt x="29008" y="257175"/>
                    </a:cubicBezTo>
                    <a:cubicBezTo>
                      <a:pt x="13242" y="280824"/>
                      <a:pt x="33505" y="251779"/>
                      <a:pt x="13133" y="276225"/>
                    </a:cubicBezTo>
                    <a:cubicBezTo>
                      <a:pt x="10690" y="279156"/>
                      <a:pt x="8900" y="282575"/>
                      <a:pt x="6783" y="285750"/>
                    </a:cubicBezTo>
                    <a:cubicBezTo>
                      <a:pt x="4666" y="282575"/>
                      <a:pt x="634" y="280036"/>
                      <a:pt x="433" y="276225"/>
                    </a:cubicBezTo>
                    <a:cubicBezTo>
                      <a:pt x="-390" y="260597"/>
                      <a:pt x="-1231" y="227452"/>
                      <a:pt x="9958" y="209550"/>
                    </a:cubicBezTo>
                    <a:cubicBezTo>
                      <a:pt x="12338" y="205742"/>
                      <a:pt x="16308" y="203200"/>
                      <a:pt x="19483" y="200025"/>
                    </a:cubicBezTo>
                    <a:cubicBezTo>
                      <a:pt x="21600" y="194733"/>
                      <a:pt x="23832" y="189486"/>
                      <a:pt x="25833" y="184150"/>
                    </a:cubicBezTo>
                    <a:cubicBezTo>
                      <a:pt x="30212" y="172471"/>
                      <a:pt x="27925" y="174314"/>
                      <a:pt x="35358" y="161925"/>
                    </a:cubicBezTo>
                    <a:cubicBezTo>
                      <a:pt x="39285" y="155381"/>
                      <a:pt x="48058" y="142875"/>
                      <a:pt x="48058" y="142875"/>
                    </a:cubicBezTo>
                    <a:cubicBezTo>
                      <a:pt x="49116" y="138642"/>
                      <a:pt x="49701" y="134261"/>
                      <a:pt x="51233" y="130175"/>
                    </a:cubicBezTo>
                    <a:cubicBezTo>
                      <a:pt x="52895" y="125743"/>
                      <a:pt x="56086" y="121965"/>
                      <a:pt x="57583" y="117475"/>
                    </a:cubicBezTo>
                    <a:cubicBezTo>
                      <a:pt x="59290" y="112355"/>
                      <a:pt x="59449" y="106835"/>
                      <a:pt x="60758" y="101600"/>
                    </a:cubicBezTo>
                    <a:cubicBezTo>
                      <a:pt x="62560" y="94393"/>
                      <a:pt x="68098" y="82027"/>
                      <a:pt x="70283" y="76200"/>
                    </a:cubicBezTo>
                    <a:cubicBezTo>
                      <a:pt x="71458" y="73066"/>
                      <a:pt x="71367" y="69288"/>
                      <a:pt x="73458" y="66675"/>
                    </a:cubicBezTo>
                    <a:cubicBezTo>
                      <a:pt x="75842" y="63695"/>
                      <a:pt x="79808" y="62442"/>
                      <a:pt x="82983" y="60325"/>
                    </a:cubicBezTo>
                    <a:cubicBezTo>
                      <a:pt x="86158" y="62442"/>
                      <a:pt x="89095" y="64968"/>
                      <a:pt x="92508" y="66675"/>
                    </a:cubicBezTo>
                    <a:cubicBezTo>
                      <a:pt x="95501" y="68172"/>
                      <a:pt x="99248" y="67994"/>
                      <a:pt x="102033" y="69850"/>
                    </a:cubicBezTo>
                    <a:cubicBezTo>
                      <a:pt x="105769" y="72341"/>
                      <a:pt x="108801" y="75831"/>
                      <a:pt x="111558" y="79375"/>
                    </a:cubicBezTo>
                    <a:cubicBezTo>
                      <a:pt x="116243" y="85399"/>
                      <a:pt x="117908" y="94192"/>
                      <a:pt x="124258" y="98425"/>
                    </a:cubicBezTo>
                    <a:lnTo>
                      <a:pt x="133783" y="104775"/>
                    </a:lnTo>
                    <a:cubicBezTo>
                      <a:pt x="135900" y="109008"/>
                      <a:pt x="137382" y="113624"/>
                      <a:pt x="140133" y="117475"/>
                    </a:cubicBezTo>
                    <a:cubicBezTo>
                      <a:pt x="142743" y="121129"/>
                      <a:pt x="147048" y="123346"/>
                      <a:pt x="149658" y="127000"/>
                    </a:cubicBezTo>
                    <a:cubicBezTo>
                      <a:pt x="152409" y="130851"/>
                      <a:pt x="153660" y="135591"/>
                      <a:pt x="156008" y="139700"/>
                    </a:cubicBezTo>
                    <a:cubicBezTo>
                      <a:pt x="157901" y="143013"/>
                      <a:pt x="160808" y="145738"/>
                      <a:pt x="162358" y="149225"/>
                    </a:cubicBezTo>
                    <a:cubicBezTo>
                      <a:pt x="173494" y="174281"/>
                      <a:pt x="161098" y="163202"/>
                      <a:pt x="178233" y="174625"/>
                    </a:cubicBezTo>
                    <a:cubicBezTo>
                      <a:pt x="181408" y="173567"/>
                      <a:pt x="184491" y="172176"/>
                      <a:pt x="187758" y="171450"/>
                    </a:cubicBezTo>
                    <a:cubicBezTo>
                      <a:pt x="196538" y="169499"/>
                      <a:pt x="207756" y="169388"/>
                      <a:pt x="216333" y="165100"/>
                    </a:cubicBezTo>
                    <a:cubicBezTo>
                      <a:pt x="219746" y="163393"/>
                      <a:pt x="222683" y="160867"/>
                      <a:pt x="225858" y="158750"/>
                    </a:cubicBezTo>
                    <a:cubicBezTo>
                      <a:pt x="227975" y="155575"/>
                      <a:pt x="229510" y="151923"/>
                      <a:pt x="232208" y="149225"/>
                    </a:cubicBezTo>
                    <a:cubicBezTo>
                      <a:pt x="234906" y="146527"/>
                      <a:pt x="239349" y="145855"/>
                      <a:pt x="241733" y="142875"/>
                    </a:cubicBezTo>
                    <a:cubicBezTo>
                      <a:pt x="259260" y="120967"/>
                      <a:pt x="227136" y="145198"/>
                      <a:pt x="254433" y="127000"/>
                    </a:cubicBezTo>
                    <a:cubicBezTo>
                      <a:pt x="256550" y="122767"/>
                      <a:pt x="257753" y="117936"/>
                      <a:pt x="260783" y="114300"/>
                    </a:cubicBezTo>
                    <a:cubicBezTo>
                      <a:pt x="268448" y="105102"/>
                      <a:pt x="279541" y="98863"/>
                      <a:pt x="286183" y="88900"/>
                    </a:cubicBezTo>
                    <a:cubicBezTo>
                      <a:pt x="292920" y="78795"/>
                      <a:pt x="298460" y="67786"/>
                      <a:pt x="308408" y="60325"/>
                    </a:cubicBezTo>
                    <a:cubicBezTo>
                      <a:pt x="314604" y="55678"/>
                      <a:pt x="327156" y="49993"/>
                      <a:pt x="333808" y="44450"/>
                    </a:cubicBezTo>
                    <a:cubicBezTo>
                      <a:pt x="358254" y="24078"/>
                      <a:pt x="329209" y="44341"/>
                      <a:pt x="352858" y="28575"/>
                    </a:cubicBezTo>
                    <a:cubicBezTo>
                      <a:pt x="363441" y="12700"/>
                      <a:pt x="356033" y="21167"/>
                      <a:pt x="378258" y="6350"/>
                    </a:cubicBezTo>
                    <a:lnTo>
                      <a:pt x="387783" y="0"/>
                    </a:lnTo>
                    <a:cubicBezTo>
                      <a:pt x="386725" y="9525"/>
                      <a:pt x="387639" y="19483"/>
                      <a:pt x="384608" y="28575"/>
                    </a:cubicBezTo>
                    <a:cubicBezTo>
                      <a:pt x="382195" y="35815"/>
                      <a:pt x="376141" y="41275"/>
                      <a:pt x="371908" y="47625"/>
                    </a:cubicBezTo>
                    <a:cubicBezTo>
                      <a:pt x="369791" y="50800"/>
                      <a:pt x="366765" y="53530"/>
                      <a:pt x="365558" y="57150"/>
                    </a:cubicBezTo>
                    <a:cubicBezTo>
                      <a:pt x="364500" y="60325"/>
                      <a:pt x="364239" y="63890"/>
                      <a:pt x="362383" y="66675"/>
                    </a:cubicBezTo>
                    <a:cubicBezTo>
                      <a:pt x="359892" y="70411"/>
                      <a:pt x="356033" y="73025"/>
                      <a:pt x="352858" y="76200"/>
                    </a:cubicBezTo>
                    <a:cubicBezTo>
                      <a:pt x="350276" y="83947"/>
                      <a:pt x="349488" y="89095"/>
                      <a:pt x="343333" y="95250"/>
                    </a:cubicBezTo>
                    <a:cubicBezTo>
                      <a:pt x="340635" y="97948"/>
                      <a:pt x="336983" y="99483"/>
                      <a:pt x="333808" y="101600"/>
                    </a:cubicBezTo>
                    <a:cubicBezTo>
                      <a:pt x="328778" y="111660"/>
                      <a:pt x="326176" y="118757"/>
                      <a:pt x="317933" y="127000"/>
                    </a:cubicBezTo>
                    <a:cubicBezTo>
                      <a:pt x="299589" y="145344"/>
                      <a:pt x="317088" y="119469"/>
                      <a:pt x="298883" y="142875"/>
                    </a:cubicBezTo>
                    <a:cubicBezTo>
                      <a:pt x="294198" y="148899"/>
                      <a:pt x="290416" y="155575"/>
                      <a:pt x="286183" y="161925"/>
                    </a:cubicBezTo>
                    <a:cubicBezTo>
                      <a:pt x="284066" y="165100"/>
                      <a:pt x="283008" y="169333"/>
                      <a:pt x="279833" y="171450"/>
                    </a:cubicBezTo>
                    <a:lnTo>
                      <a:pt x="260783" y="184150"/>
                    </a:lnTo>
                    <a:cubicBezTo>
                      <a:pt x="258666" y="187325"/>
                      <a:pt x="257131" y="190977"/>
                      <a:pt x="254433" y="193675"/>
                    </a:cubicBezTo>
                    <a:cubicBezTo>
                      <a:pt x="245201" y="202907"/>
                      <a:pt x="238589" y="197919"/>
                      <a:pt x="254433" y="203200"/>
                    </a:cubicBezTo>
                    <a:cubicBezTo>
                      <a:pt x="256550" y="206375"/>
                      <a:pt x="259076" y="209312"/>
                      <a:pt x="260783" y="212725"/>
                    </a:cubicBezTo>
                    <a:cubicBezTo>
                      <a:pt x="267636" y="226432"/>
                      <a:pt x="266527" y="255647"/>
                      <a:pt x="267133" y="263525"/>
                    </a:cubicBezTo>
                    <a:cubicBezTo>
                      <a:pt x="266075" y="284692"/>
                      <a:pt x="265794" y="305912"/>
                      <a:pt x="263958" y="327025"/>
                    </a:cubicBezTo>
                    <a:cubicBezTo>
                      <a:pt x="263668" y="330359"/>
                      <a:pt x="262408" y="333624"/>
                      <a:pt x="260783" y="336550"/>
                    </a:cubicBezTo>
                    <a:cubicBezTo>
                      <a:pt x="257077" y="343221"/>
                      <a:pt x="254433" y="351367"/>
                      <a:pt x="248083" y="355600"/>
                    </a:cubicBezTo>
                    <a:cubicBezTo>
                      <a:pt x="244908" y="357717"/>
                      <a:pt x="242045" y="360400"/>
                      <a:pt x="238558" y="361950"/>
                    </a:cubicBezTo>
                    <a:cubicBezTo>
                      <a:pt x="232441" y="364668"/>
                      <a:pt x="225077" y="364587"/>
                      <a:pt x="219508" y="368300"/>
                    </a:cubicBezTo>
                    <a:lnTo>
                      <a:pt x="200458" y="381000"/>
                    </a:lnTo>
                    <a:cubicBezTo>
                      <a:pt x="198168" y="380542"/>
                      <a:pt x="179242" y="377439"/>
                      <a:pt x="175058" y="374650"/>
                    </a:cubicBezTo>
                    <a:cubicBezTo>
                      <a:pt x="174177" y="374063"/>
                      <a:pt x="172412" y="372533"/>
                      <a:pt x="168708" y="371475"/>
                    </a:cubicBezTo>
                    <a:close/>
                  </a:path>
                </a:pathLst>
              </a:cu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flipH="1">
              <a:off x="3270029" y="3513707"/>
              <a:ext cx="17786" cy="9800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311362" y="2558392"/>
              <a:ext cx="472759" cy="878617"/>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2"/>
            <p:cNvGraphicFramePr>
              <a:graphicFrameLocks noChangeAspect="1"/>
            </p:cNvGraphicFramePr>
            <p:nvPr>
              <p:extLst>
                <p:ext uri="{D42A27DB-BD31-4B8C-83A1-F6EECF244321}">
                  <p14:modId xmlns:p14="http://schemas.microsoft.com/office/powerpoint/2010/main" val="439576174"/>
                </p:ext>
              </p:extLst>
            </p:nvPr>
          </p:nvGraphicFramePr>
          <p:xfrm>
            <a:off x="2687232" y="2630995"/>
            <a:ext cx="560274" cy="214550"/>
          </p:xfrm>
          <a:graphic>
            <a:graphicData uri="http://schemas.openxmlformats.org/presentationml/2006/ole">
              <mc:AlternateContent xmlns:mc="http://schemas.openxmlformats.org/markup-compatibility/2006">
                <mc:Choice xmlns:v="urn:schemas-microsoft-com:vml" Requires="v">
                  <p:oleObj name="Equation" r:id="rId10" imgW="469900" imgH="177800" progId="Equation.DSMT4">
                    <p:embed/>
                  </p:oleObj>
                </mc:Choice>
                <mc:Fallback>
                  <p:oleObj name="Equation" r:id="rId10" imgW="469900" imgH="177800" progId="Equation.DSMT4">
                    <p:embed/>
                    <p:pic>
                      <p:nvPicPr>
                        <p:cNvPr id="0" name=""/>
                        <p:cNvPicPr>
                          <a:picLocks noChangeAspect="1" noChangeArrowheads="1"/>
                        </p:cNvPicPr>
                        <p:nvPr/>
                      </p:nvPicPr>
                      <p:blipFill>
                        <a:blip r:embed="rId11"/>
                        <a:srcRect/>
                        <a:stretch>
                          <a:fillRect/>
                        </a:stretch>
                      </p:blipFill>
                      <p:spPr bwMode="auto">
                        <a:xfrm>
                          <a:off x="2687232" y="2630995"/>
                          <a:ext cx="560274" cy="214550"/>
                        </a:xfrm>
                        <a:prstGeom prst="rect">
                          <a:avLst/>
                        </a:prstGeom>
                        <a:noFill/>
                        <a:ln>
                          <a:noFill/>
                        </a:ln>
                      </p:spPr>
                    </p:pic>
                  </p:oleObj>
                </mc:Fallback>
              </mc:AlternateContent>
            </a:graphicData>
          </a:graphic>
        </p:graphicFrame>
        <p:graphicFrame>
          <p:nvGraphicFramePr>
            <p:cNvPr id="61" name="Object 2"/>
            <p:cNvGraphicFramePr>
              <a:graphicFrameLocks noChangeAspect="1"/>
            </p:cNvGraphicFramePr>
            <p:nvPr>
              <p:extLst>
                <p:ext uri="{D42A27DB-BD31-4B8C-83A1-F6EECF244321}">
                  <p14:modId xmlns:p14="http://schemas.microsoft.com/office/powerpoint/2010/main" val="3485383679"/>
                </p:ext>
              </p:extLst>
            </p:nvPr>
          </p:nvGraphicFramePr>
          <p:xfrm>
            <a:off x="2916523" y="4198076"/>
            <a:ext cx="286807" cy="200098"/>
          </p:xfrm>
          <a:graphic>
            <a:graphicData uri="http://schemas.openxmlformats.org/presentationml/2006/ole">
              <mc:AlternateContent xmlns:mc="http://schemas.openxmlformats.org/markup-compatibility/2006">
                <mc:Choice xmlns:v="urn:schemas-microsoft-com:vml" Requires="v">
                  <p:oleObj name="Equation" r:id="rId12" imgW="241300" imgH="165100" progId="Equation.DSMT4">
                    <p:embed/>
                  </p:oleObj>
                </mc:Choice>
                <mc:Fallback>
                  <p:oleObj name="Equation" r:id="rId12" imgW="241300" imgH="165100" progId="Equation.DSMT4">
                    <p:embed/>
                    <p:pic>
                      <p:nvPicPr>
                        <p:cNvPr id="0" name=""/>
                        <p:cNvPicPr>
                          <a:picLocks noChangeAspect="1" noChangeArrowheads="1"/>
                        </p:cNvPicPr>
                        <p:nvPr/>
                      </p:nvPicPr>
                      <p:blipFill>
                        <a:blip r:embed="rId13"/>
                        <a:srcRect/>
                        <a:stretch>
                          <a:fillRect/>
                        </a:stretch>
                      </p:blipFill>
                      <p:spPr bwMode="auto">
                        <a:xfrm>
                          <a:off x="2916523" y="4198076"/>
                          <a:ext cx="286807" cy="200098"/>
                        </a:xfrm>
                        <a:prstGeom prst="rect">
                          <a:avLst/>
                        </a:prstGeom>
                        <a:noFill/>
                        <a:ln>
                          <a:noFill/>
                        </a:ln>
                      </p:spPr>
                    </p:pic>
                  </p:oleObj>
                </mc:Fallback>
              </mc:AlternateContent>
            </a:graphicData>
          </a:graphic>
        </p:graphicFrame>
        <p:cxnSp>
          <p:nvCxnSpPr>
            <p:cNvPr id="62" name="Straight Connector 61"/>
            <p:cNvCxnSpPr/>
            <p:nvPr/>
          </p:nvCxnSpPr>
          <p:spPr>
            <a:xfrm>
              <a:off x="2620557" y="3454795"/>
              <a:ext cx="180559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3742021090"/>
                </p:ext>
              </p:extLst>
            </p:nvPr>
          </p:nvGraphicFramePr>
          <p:xfrm>
            <a:off x="4303169" y="3490005"/>
            <a:ext cx="97826" cy="110054"/>
          </p:xfrm>
          <a:graphic>
            <a:graphicData uri="http://schemas.openxmlformats.org/presentationml/2006/ole">
              <mc:AlternateContent xmlns:mc="http://schemas.openxmlformats.org/markup-compatibility/2006">
                <mc:Choice xmlns:v="urn:schemas-microsoft-com:vml" Requires="v">
                  <p:oleObj name="Equation" r:id="rId14" imgW="114300" imgH="127000" progId="Equation.DSMT4">
                    <p:embed/>
                  </p:oleObj>
                </mc:Choice>
                <mc:Fallback>
                  <p:oleObj name="Equation" r:id="rId14" imgW="114300" imgH="127000" progId="Equation.DSMT4">
                    <p:embed/>
                    <p:pic>
                      <p:nvPicPr>
                        <p:cNvPr id="0" name=""/>
                        <p:cNvPicPr/>
                        <p:nvPr/>
                      </p:nvPicPr>
                      <p:blipFill>
                        <a:blip r:embed="rId15"/>
                        <a:stretch>
                          <a:fillRect/>
                        </a:stretch>
                      </p:blipFill>
                      <p:spPr>
                        <a:xfrm>
                          <a:off x="4303169" y="3490005"/>
                          <a:ext cx="97826" cy="110054"/>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791790202"/>
                </p:ext>
              </p:extLst>
            </p:nvPr>
          </p:nvGraphicFramePr>
          <p:xfrm>
            <a:off x="3103281" y="2378298"/>
            <a:ext cx="108942" cy="142292"/>
          </p:xfrm>
          <a:graphic>
            <a:graphicData uri="http://schemas.openxmlformats.org/presentationml/2006/ole">
              <mc:AlternateContent xmlns:mc="http://schemas.openxmlformats.org/markup-compatibility/2006">
                <mc:Choice xmlns:v="urn:schemas-microsoft-com:vml" Requires="v">
                  <p:oleObj name="Equation" r:id="rId16" imgW="127000" imgH="165100" progId="Equation.DSMT4">
                    <p:embed/>
                  </p:oleObj>
                </mc:Choice>
                <mc:Fallback>
                  <p:oleObj name="Equation" r:id="rId16" imgW="127000" imgH="165100" progId="Equation.DSMT4">
                    <p:embed/>
                    <p:pic>
                      <p:nvPicPr>
                        <p:cNvPr id="0" name=""/>
                        <p:cNvPicPr/>
                        <p:nvPr/>
                      </p:nvPicPr>
                      <p:blipFill>
                        <a:blip r:embed="rId17"/>
                        <a:stretch>
                          <a:fillRect/>
                        </a:stretch>
                      </p:blipFill>
                      <p:spPr>
                        <a:xfrm>
                          <a:off x="3103281" y="2378298"/>
                          <a:ext cx="108942" cy="142292"/>
                        </a:xfrm>
                        <a:prstGeom prst="rect">
                          <a:avLst/>
                        </a:prstGeom>
                      </p:spPr>
                    </p:pic>
                  </p:oleObj>
                </mc:Fallback>
              </mc:AlternateContent>
            </a:graphicData>
          </a:graphic>
        </p:graphicFrame>
        <p:cxnSp>
          <p:nvCxnSpPr>
            <p:cNvPr id="66" name="Straight Connector 65"/>
            <p:cNvCxnSpPr/>
            <p:nvPr/>
          </p:nvCxnSpPr>
          <p:spPr>
            <a:xfrm flipV="1">
              <a:off x="3270029" y="2394973"/>
              <a:ext cx="8893" cy="224581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3272267" y="2576178"/>
              <a:ext cx="9830" cy="878617"/>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3277206" y="2572351"/>
              <a:ext cx="477504" cy="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9" name="Object 2"/>
            <p:cNvGraphicFramePr>
              <a:graphicFrameLocks noChangeAspect="1"/>
            </p:cNvGraphicFramePr>
            <p:nvPr>
              <p:extLst>
                <p:ext uri="{D42A27DB-BD31-4B8C-83A1-F6EECF244321}">
                  <p14:modId xmlns:p14="http://schemas.microsoft.com/office/powerpoint/2010/main" val="3377499674"/>
                </p:ext>
              </p:extLst>
            </p:nvPr>
          </p:nvGraphicFramePr>
          <p:xfrm>
            <a:off x="3669909" y="2841073"/>
            <a:ext cx="196762" cy="183423"/>
          </p:xfrm>
          <a:graphic>
            <a:graphicData uri="http://schemas.openxmlformats.org/presentationml/2006/ole">
              <mc:AlternateContent xmlns:mc="http://schemas.openxmlformats.org/markup-compatibility/2006">
                <mc:Choice xmlns:v="urn:schemas-microsoft-com:vml" Requires="v">
                  <p:oleObj name="Equation" r:id="rId18" imgW="165100" imgH="152400" progId="Equation.DSMT4">
                    <p:embed/>
                  </p:oleObj>
                </mc:Choice>
                <mc:Fallback>
                  <p:oleObj name="Equation" r:id="rId18" imgW="165100" imgH="152400" progId="Equation.DSMT4">
                    <p:embed/>
                    <p:pic>
                      <p:nvPicPr>
                        <p:cNvPr id="0" name=""/>
                        <p:cNvPicPr>
                          <a:picLocks noChangeAspect="1" noChangeArrowheads="1"/>
                        </p:cNvPicPr>
                        <p:nvPr/>
                      </p:nvPicPr>
                      <p:blipFill>
                        <a:blip r:embed="rId19"/>
                        <a:srcRect/>
                        <a:stretch>
                          <a:fillRect/>
                        </a:stretch>
                      </p:blipFill>
                      <p:spPr bwMode="auto">
                        <a:xfrm>
                          <a:off x="3669909" y="2841073"/>
                          <a:ext cx="196762" cy="183423"/>
                        </a:xfrm>
                        <a:prstGeom prst="rect">
                          <a:avLst/>
                        </a:prstGeom>
                        <a:noFill/>
                        <a:ln>
                          <a:noFill/>
                        </a:ln>
                      </p:spPr>
                    </p:pic>
                  </p:oleObj>
                </mc:Fallback>
              </mc:AlternateContent>
            </a:graphicData>
          </a:graphic>
        </p:graphicFrame>
        <p:graphicFrame>
          <p:nvGraphicFramePr>
            <p:cNvPr id="70" name="Object 2"/>
            <p:cNvGraphicFramePr>
              <a:graphicFrameLocks noChangeAspect="1"/>
            </p:cNvGraphicFramePr>
            <p:nvPr>
              <p:extLst>
                <p:ext uri="{D42A27DB-BD31-4B8C-83A1-F6EECF244321}">
                  <p14:modId xmlns:p14="http://schemas.microsoft.com/office/powerpoint/2010/main" val="2511107408"/>
                </p:ext>
              </p:extLst>
            </p:nvPr>
          </p:nvGraphicFramePr>
          <p:xfrm>
            <a:off x="3404540" y="2265817"/>
            <a:ext cx="530259" cy="214549"/>
          </p:xfrm>
          <a:graphic>
            <a:graphicData uri="http://schemas.openxmlformats.org/presentationml/2006/ole">
              <mc:AlternateContent xmlns:mc="http://schemas.openxmlformats.org/markup-compatibility/2006">
                <mc:Choice xmlns:v="urn:schemas-microsoft-com:vml" Requires="v">
                  <p:oleObj name="Equation" r:id="rId20" imgW="444500" imgH="177800" progId="Equation.DSMT4">
                    <p:embed/>
                  </p:oleObj>
                </mc:Choice>
                <mc:Fallback>
                  <p:oleObj name="Equation" r:id="rId20" imgW="444500" imgH="177800" progId="Equation.DSMT4">
                    <p:embed/>
                    <p:pic>
                      <p:nvPicPr>
                        <p:cNvPr id="0" name=""/>
                        <p:cNvPicPr>
                          <a:picLocks noChangeAspect="1" noChangeArrowheads="1"/>
                        </p:cNvPicPr>
                        <p:nvPr/>
                      </p:nvPicPr>
                      <p:blipFill>
                        <a:blip r:embed="rId21"/>
                        <a:srcRect/>
                        <a:stretch>
                          <a:fillRect/>
                        </a:stretch>
                      </p:blipFill>
                      <p:spPr bwMode="auto">
                        <a:xfrm>
                          <a:off x="3404540" y="2265817"/>
                          <a:ext cx="530259" cy="214549"/>
                        </a:xfrm>
                        <a:prstGeom prst="rect">
                          <a:avLst/>
                        </a:prstGeom>
                        <a:noFill/>
                        <a:ln>
                          <a:noFill/>
                        </a:ln>
                      </p:spPr>
                    </p:pic>
                  </p:oleObj>
                </mc:Fallback>
              </mc:AlternateContent>
            </a:graphicData>
          </a:graphic>
        </p:graphicFrame>
        <p:sp>
          <p:nvSpPr>
            <p:cNvPr id="71" name="Freeform 70"/>
            <p:cNvSpPr/>
            <p:nvPr/>
          </p:nvSpPr>
          <p:spPr>
            <a:xfrm>
              <a:off x="3278923" y="2991039"/>
              <a:ext cx="231224" cy="58494"/>
            </a:xfrm>
            <a:custGeom>
              <a:avLst/>
              <a:gdLst>
                <a:gd name="connsiteX0" fmla="*/ 0 w 330200"/>
                <a:gd name="connsiteY0" fmla="*/ 7332 h 83532"/>
                <a:gd name="connsiteX1" fmla="*/ 177800 w 330200"/>
                <a:gd name="connsiteY1" fmla="*/ 7332 h 83532"/>
                <a:gd name="connsiteX2" fmla="*/ 330200 w 330200"/>
                <a:gd name="connsiteY2" fmla="*/ 83532 h 83532"/>
              </a:gdLst>
              <a:ahLst/>
              <a:cxnLst>
                <a:cxn ang="0">
                  <a:pos x="connsiteX0" y="connsiteY0"/>
                </a:cxn>
                <a:cxn ang="0">
                  <a:pos x="connsiteX1" y="connsiteY1"/>
                </a:cxn>
                <a:cxn ang="0">
                  <a:pos x="connsiteX2" y="connsiteY2"/>
                </a:cxn>
              </a:cxnLst>
              <a:rect l="l" t="t" r="r" b="b"/>
              <a:pathLst>
                <a:path w="330200" h="83532">
                  <a:moveTo>
                    <a:pt x="0" y="7332"/>
                  </a:moveTo>
                  <a:cubicBezTo>
                    <a:pt x="61383" y="982"/>
                    <a:pt x="122767" y="-5368"/>
                    <a:pt x="177800" y="7332"/>
                  </a:cubicBezTo>
                  <a:cubicBezTo>
                    <a:pt x="232833" y="20032"/>
                    <a:pt x="330200" y="83532"/>
                    <a:pt x="3302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rot="10800000" flipH="1" flipV="1">
              <a:off x="3529111" y="4015313"/>
              <a:ext cx="774058" cy="41133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303169" y="4015417"/>
              <a:ext cx="0" cy="382757"/>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3551198" y="4001319"/>
              <a:ext cx="737278" cy="5267"/>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2" name="Object 2"/>
            <p:cNvGraphicFramePr>
              <a:graphicFrameLocks noChangeAspect="1"/>
            </p:cNvGraphicFramePr>
            <p:nvPr>
              <p:extLst>
                <p:ext uri="{D42A27DB-BD31-4B8C-83A1-F6EECF244321}">
                  <p14:modId xmlns:p14="http://schemas.microsoft.com/office/powerpoint/2010/main" val="2143616754"/>
                </p:ext>
              </p:extLst>
            </p:nvPr>
          </p:nvGraphicFramePr>
          <p:xfrm>
            <a:off x="3839973" y="3998824"/>
            <a:ext cx="151185" cy="213438"/>
          </p:xfrm>
          <a:graphic>
            <a:graphicData uri="http://schemas.openxmlformats.org/presentationml/2006/ole">
              <mc:AlternateContent xmlns:mc="http://schemas.openxmlformats.org/markup-compatibility/2006">
                <mc:Choice xmlns:v="urn:schemas-microsoft-com:vml" Requires="v">
                  <p:oleObj name="Equation" r:id="rId22" imgW="127000" imgH="177800" progId="Equation.DSMT4">
                    <p:embed/>
                  </p:oleObj>
                </mc:Choice>
                <mc:Fallback>
                  <p:oleObj name="Equation" r:id="rId22" imgW="127000" imgH="177800" progId="Equation.DSMT4">
                    <p:embed/>
                    <p:pic>
                      <p:nvPicPr>
                        <p:cNvPr id="0" name=""/>
                        <p:cNvPicPr>
                          <a:picLocks noChangeAspect="1" noChangeArrowheads="1"/>
                        </p:cNvPicPr>
                        <p:nvPr/>
                      </p:nvPicPr>
                      <p:blipFill>
                        <a:blip r:embed="rId9"/>
                        <a:srcRect/>
                        <a:stretch>
                          <a:fillRect/>
                        </a:stretch>
                      </p:blipFill>
                      <p:spPr bwMode="auto">
                        <a:xfrm>
                          <a:off x="3839973" y="3998824"/>
                          <a:ext cx="151185" cy="213438"/>
                        </a:xfrm>
                        <a:prstGeom prst="rect">
                          <a:avLst/>
                        </a:prstGeom>
                        <a:noFill/>
                        <a:ln>
                          <a:noFill/>
                        </a:ln>
                      </p:spPr>
                    </p:pic>
                  </p:oleObj>
                </mc:Fallback>
              </mc:AlternateContent>
            </a:graphicData>
          </a:graphic>
        </p:graphicFrame>
        <p:graphicFrame>
          <p:nvGraphicFramePr>
            <p:cNvPr id="83" name="Object 2"/>
            <p:cNvGraphicFramePr>
              <a:graphicFrameLocks noChangeAspect="1"/>
            </p:cNvGraphicFramePr>
            <p:nvPr>
              <p:extLst>
                <p:ext uri="{D42A27DB-BD31-4B8C-83A1-F6EECF244321}">
                  <p14:modId xmlns:p14="http://schemas.microsoft.com/office/powerpoint/2010/main" val="1881666801"/>
                </p:ext>
              </p:extLst>
            </p:nvPr>
          </p:nvGraphicFramePr>
          <p:xfrm>
            <a:off x="3699521" y="3653305"/>
            <a:ext cx="846138" cy="290512"/>
          </p:xfrm>
          <a:graphic>
            <a:graphicData uri="http://schemas.openxmlformats.org/presentationml/2006/ole">
              <mc:AlternateContent xmlns:mc="http://schemas.openxmlformats.org/markup-compatibility/2006">
                <mc:Choice xmlns:v="urn:schemas-microsoft-com:vml" Requires="v">
                  <p:oleObj name="Equation" r:id="rId23" imgW="711200" imgH="241300" progId="Equation.DSMT4">
                    <p:embed/>
                  </p:oleObj>
                </mc:Choice>
                <mc:Fallback>
                  <p:oleObj name="Equation" r:id="rId23" imgW="711200" imgH="241300" progId="Equation.DSMT4">
                    <p:embed/>
                    <p:pic>
                      <p:nvPicPr>
                        <p:cNvPr id="0" name=""/>
                        <p:cNvPicPr>
                          <a:picLocks noChangeAspect="1" noChangeArrowheads="1"/>
                        </p:cNvPicPr>
                        <p:nvPr/>
                      </p:nvPicPr>
                      <p:blipFill>
                        <a:blip r:embed="rId24"/>
                        <a:srcRect/>
                        <a:stretch>
                          <a:fillRect/>
                        </a:stretch>
                      </p:blipFill>
                      <p:spPr bwMode="auto">
                        <a:xfrm>
                          <a:off x="3699521" y="3653305"/>
                          <a:ext cx="846138" cy="290512"/>
                        </a:xfrm>
                        <a:prstGeom prst="rect">
                          <a:avLst/>
                        </a:prstGeom>
                        <a:noFill/>
                        <a:ln>
                          <a:noFill/>
                        </a:ln>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496208339"/>
                </p:ext>
              </p:extLst>
            </p:nvPr>
          </p:nvGraphicFramePr>
          <p:xfrm>
            <a:off x="4357498" y="4010044"/>
            <a:ext cx="801688" cy="290513"/>
          </p:xfrm>
          <a:graphic>
            <a:graphicData uri="http://schemas.openxmlformats.org/presentationml/2006/ole">
              <mc:AlternateContent xmlns:mc="http://schemas.openxmlformats.org/markup-compatibility/2006">
                <mc:Choice xmlns:v="urn:schemas-microsoft-com:vml" Requires="v">
                  <p:oleObj name="Equation" r:id="rId25" imgW="673100" imgH="241300" progId="Equation.DSMT4">
                    <p:embed/>
                  </p:oleObj>
                </mc:Choice>
                <mc:Fallback>
                  <p:oleObj name="Equation" r:id="rId25" imgW="673100" imgH="241300" progId="Equation.DSMT4">
                    <p:embed/>
                    <p:pic>
                      <p:nvPicPr>
                        <p:cNvPr id="0" name=""/>
                        <p:cNvPicPr>
                          <a:picLocks noChangeAspect="1" noChangeArrowheads="1"/>
                        </p:cNvPicPr>
                        <p:nvPr/>
                      </p:nvPicPr>
                      <p:blipFill>
                        <a:blip r:embed="rId26"/>
                        <a:srcRect/>
                        <a:stretch>
                          <a:fillRect/>
                        </a:stretch>
                      </p:blipFill>
                      <p:spPr bwMode="auto">
                        <a:xfrm>
                          <a:off x="4357498" y="4010044"/>
                          <a:ext cx="801688" cy="290513"/>
                        </a:xfrm>
                        <a:prstGeom prst="rect">
                          <a:avLst/>
                        </a:prstGeom>
                        <a:noFill/>
                        <a:ln>
                          <a:noFill/>
                        </a:ln>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2508700995"/>
                </p:ext>
              </p:extLst>
            </p:nvPr>
          </p:nvGraphicFramePr>
          <p:xfrm>
            <a:off x="3373438" y="4300538"/>
            <a:ext cx="771525" cy="290512"/>
          </p:xfrm>
          <a:graphic>
            <a:graphicData uri="http://schemas.openxmlformats.org/presentationml/2006/ole">
              <mc:AlternateContent xmlns:mc="http://schemas.openxmlformats.org/markup-compatibility/2006">
                <mc:Choice xmlns:v="urn:schemas-microsoft-com:vml" Requires="v">
                  <p:oleObj name="Equation" r:id="rId27" imgW="647700" imgH="241300" progId="Equation.DSMT4">
                    <p:embed/>
                  </p:oleObj>
                </mc:Choice>
                <mc:Fallback>
                  <p:oleObj name="Equation" r:id="rId27" imgW="647700" imgH="241300" progId="Equation.DSMT4">
                    <p:embed/>
                    <p:pic>
                      <p:nvPicPr>
                        <p:cNvPr id="0" name=""/>
                        <p:cNvPicPr>
                          <a:picLocks noChangeAspect="1" noChangeArrowheads="1"/>
                        </p:cNvPicPr>
                        <p:nvPr/>
                      </p:nvPicPr>
                      <p:blipFill>
                        <a:blip r:embed="rId28"/>
                        <a:srcRect/>
                        <a:stretch>
                          <a:fillRect/>
                        </a:stretch>
                      </p:blipFill>
                      <p:spPr bwMode="auto">
                        <a:xfrm>
                          <a:off x="3373438" y="4300538"/>
                          <a:ext cx="771525" cy="290512"/>
                        </a:xfrm>
                        <a:prstGeom prst="rect">
                          <a:avLst/>
                        </a:prstGeom>
                        <a:noFill/>
                        <a:ln>
                          <a:noFill/>
                        </a:ln>
                      </p:spPr>
                    </p:pic>
                  </p:oleObj>
                </mc:Fallback>
              </mc:AlternateContent>
            </a:graphicData>
          </a:graphic>
        </p:graphicFrame>
      </p:grpSp>
      <p:sp>
        <p:nvSpPr>
          <p:cNvPr id="86" name="TextBox 85"/>
          <p:cNvSpPr txBox="1"/>
          <p:nvPr/>
        </p:nvSpPr>
        <p:spPr>
          <a:xfrm>
            <a:off x="431648" y="4889211"/>
            <a:ext cx="5588604" cy="584776"/>
          </a:xfrm>
          <a:prstGeom prst="rect">
            <a:avLst/>
          </a:prstGeom>
          <a:noFill/>
          <a:ln>
            <a:noFill/>
          </a:ln>
        </p:spPr>
        <p:txBody>
          <a:bodyPr wrap="square" rtlCol="0">
            <a:spAutoFit/>
          </a:bodyPr>
          <a:lstStyle/>
          <a:p>
            <a:r>
              <a:rPr lang="en-US" sz="1600" dirty="0">
                <a:solidFill>
                  <a:srgbClr val="FF0000"/>
                </a:solidFill>
                <a:latin typeface="Apple Chancery"/>
                <a:cs typeface="Apple Chancery"/>
              </a:rPr>
              <a:t>And again, </a:t>
            </a:r>
            <a:r>
              <a:rPr lang="en-US" sz="1600" dirty="0">
                <a:solidFill>
                  <a:srgbClr val="000000"/>
                </a:solidFill>
                <a:latin typeface="Times New Roman"/>
                <a:cs typeface="Times New Roman"/>
              </a:rPr>
              <a:t>you’ll be </a:t>
            </a:r>
            <a:r>
              <a:rPr lang="en-US" sz="1600" dirty="0">
                <a:solidFill>
                  <a:srgbClr val="0000FF"/>
                </a:solidFill>
                <a:latin typeface="Times New Roman"/>
                <a:cs typeface="Times New Roman"/>
              </a:rPr>
              <a:t>summing forces in the horizontal</a:t>
            </a:r>
            <a:r>
              <a:rPr lang="en-US" sz="1600" dirty="0">
                <a:solidFill>
                  <a:srgbClr val="000000"/>
                </a:solidFill>
                <a:latin typeface="Times New Roman"/>
                <a:cs typeface="Times New Roman"/>
              </a:rPr>
              <a:t> as that’s the center-seeking direction. </a:t>
            </a:r>
          </a:p>
        </p:txBody>
      </p:sp>
    </p:spTree>
    <p:extLst>
      <p:ext uri="{BB962C8B-B14F-4D97-AF65-F5344CB8AC3E}">
        <p14:creationId xmlns:p14="http://schemas.microsoft.com/office/powerpoint/2010/main" val="16736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83300" y="1066800"/>
            <a:ext cx="4368800" cy="609600"/>
          </a:xfrm>
          <a:prstGeom prst="ellipse">
            <a:avLst/>
          </a:prstGeom>
          <a:solidFill>
            <a:srgbClr val="3366FF">
              <a:alpha val="25000"/>
            </a:srgbClr>
          </a:solidFill>
          <a:ln w="9525" cmpd="sng">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39.)</a:t>
            </a:r>
          </a:p>
        </p:txBody>
      </p:sp>
      <p:sp>
        <p:nvSpPr>
          <p:cNvPr id="40" name="TextBox 39"/>
          <p:cNvSpPr txBox="1"/>
          <p:nvPr/>
        </p:nvSpPr>
        <p:spPr>
          <a:xfrm>
            <a:off x="204390" y="199558"/>
            <a:ext cx="5612210" cy="1754327"/>
          </a:xfrm>
          <a:prstGeom prst="rect">
            <a:avLst/>
          </a:prstGeom>
          <a:noFill/>
          <a:ln>
            <a:noFill/>
          </a:ln>
        </p:spPr>
        <p:txBody>
          <a:bodyPr wrap="square" rtlCol="0">
            <a:spAutoFit/>
          </a:bodyPr>
          <a:lstStyle/>
          <a:p>
            <a:r>
              <a:rPr lang="en-US" sz="2800" dirty="0">
                <a:solidFill>
                  <a:srgbClr val="FF0000"/>
                </a:solidFill>
                <a:latin typeface="Apple Chancery"/>
                <a:cs typeface="Apple Chancery"/>
              </a:rPr>
              <a:t>Mini-lab: </a:t>
            </a:r>
            <a:r>
              <a:rPr lang="en-US" sz="2000" dirty="0">
                <a:solidFill>
                  <a:srgbClr val="000000"/>
                </a:solidFill>
                <a:latin typeface="Times New Roman"/>
                <a:cs typeface="Times New Roman"/>
              </a:rPr>
              <a:t>An </a:t>
            </a:r>
            <a:r>
              <a:rPr lang="en-US" sz="2000" dirty="0">
                <a:solidFill>
                  <a:srgbClr val="0000FF"/>
                </a:solidFill>
                <a:latin typeface="Times New Roman"/>
                <a:cs typeface="Times New Roman"/>
              </a:rPr>
              <a:t>airplane </a:t>
            </a:r>
            <a:r>
              <a:rPr lang="en-US" sz="2000" dirty="0">
                <a:solidFill>
                  <a:srgbClr val="000000"/>
                </a:solidFill>
                <a:latin typeface="Times New Roman"/>
                <a:cs typeface="Times New Roman"/>
              </a:rPr>
              <a:t>circles with some unknown </a:t>
            </a:r>
            <a:r>
              <a:rPr lang="en-US" sz="2000" i="1" dirty="0">
                <a:solidFill>
                  <a:srgbClr val="FF0000"/>
                </a:solidFill>
                <a:latin typeface="Times New Roman"/>
                <a:cs typeface="Times New Roman"/>
              </a:rPr>
              <a:t>velocity v</a:t>
            </a:r>
            <a:r>
              <a:rPr lang="en-US" sz="2000" dirty="0">
                <a:solidFill>
                  <a:srgbClr val="000000"/>
                </a:solidFill>
                <a:latin typeface="Times New Roman"/>
                <a:cs typeface="Times New Roman"/>
              </a:rPr>
              <a:t> (see demo at front of room).  </a:t>
            </a:r>
            <a:r>
              <a:rPr lang="en-US" sz="2000" dirty="0">
                <a:solidFill>
                  <a:srgbClr val="FF0000"/>
                </a:solidFill>
                <a:latin typeface="Times New Roman"/>
                <a:cs typeface="Times New Roman"/>
              </a:rPr>
              <a:t>Derive</a:t>
            </a:r>
            <a:r>
              <a:rPr lang="en-US" sz="2000" dirty="0">
                <a:solidFill>
                  <a:srgbClr val="000000"/>
                </a:solidFill>
                <a:latin typeface="Times New Roman"/>
                <a:cs typeface="Times New Roman"/>
              </a:rPr>
              <a:t> an expression for </a:t>
            </a:r>
            <a:r>
              <a:rPr lang="en-US" sz="2000" i="1" dirty="0">
                <a:solidFill>
                  <a:srgbClr val="FF0000"/>
                </a:solidFill>
                <a:latin typeface="Times New Roman"/>
                <a:cs typeface="Times New Roman"/>
              </a:rPr>
              <a:t>v</a:t>
            </a:r>
            <a:r>
              <a:rPr lang="en-US" sz="2000" dirty="0">
                <a:solidFill>
                  <a:srgbClr val="000000"/>
                </a:solidFill>
                <a:latin typeface="Times New Roman"/>
                <a:cs typeface="Times New Roman"/>
              </a:rPr>
              <a:t>, then check to see if that value matches up with the actual velocity of the plane.  Determine also the motion’s </a:t>
            </a:r>
            <a:r>
              <a:rPr lang="en-US" sz="2000" dirty="0">
                <a:solidFill>
                  <a:srgbClr val="FF0000"/>
                </a:solidFill>
                <a:latin typeface="Times New Roman"/>
                <a:cs typeface="Times New Roman"/>
              </a:rPr>
              <a:t>period </a:t>
            </a:r>
            <a:r>
              <a:rPr lang="en-US" sz="2000" i="1" dirty="0">
                <a:solidFill>
                  <a:srgbClr val="FF0000"/>
                </a:solidFill>
                <a:latin typeface="Times New Roman"/>
                <a:cs typeface="Times New Roman"/>
              </a:rPr>
              <a:t>T</a:t>
            </a:r>
            <a:r>
              <a:rPr lang="en-US" sz="2000" dirty="0">
                <a:solidFill>
                  <a:srgbClr val="000000"/>
                </a:solidFill>
                <a:latin typeface="Times New Roman"/>
                <a:cs typeface="Times New Roman"/>
              </a:rPr>
              <a:t>. </a:t>
            </a:r>
            <a:endParaRPr lang="en-US" sz="2000" dirty="0">
              <a:solidFill>
                <a:srgbClr val="FF0000"/>
              </a:solidFill>
              <a:latin typeface="Apple Chancery"/>
              <a:cs typeface="Apple Chancery"/>
            </a:endParaRPr>
          </a:p>
        </p:txBody>
      </p:sp>
      <p:sp>
        <p:nvSpPr>
          <p:cNvPr id="18" name="Line 20"/>
          <p:cNvSpPr>
            <a:spLocks noChangeShapeType="1"/>
          </p:cNvSpPr>
          <p:nvPr/>
        </p:nvSpPr>
        <p:spPr bwMode="auto">
          <a:xfrm>
            <a:off x="6550025" y="1560892"/>
            <a:ext cx="482600" cy="120306"/>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3" name="Straight Connector 2"/>
          <p:cNvCxnSpPr/>
          <p:nvPr/>
        </p:nvCxnSpPr>
        <p:spPr>
          <a:xfrm flipV="1">
            <a:off x="6515100" y="647700"/>
            <a:ext cx="1711901" cy="89397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515100" y="647700"/>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Object 2"/>
          <p:cNvGraphicFramePr>
            <a:graphicFrameLocks noChangeAspect="1"/>
          </p:cNvGraphicFramePr>
          <p:nvPr>
            <p:extLst>
              <p:ext uri="{D42A27DB-BD31-4B8C-83A1-F6EECF244321}">
                <p14:modId xmlns:p14="http://schemas.microsoft.com/office/powerpoint/2010/main" val="3482617653"/>
              </p:ext>
            </p:extLst>
          </p:nvPr>
        </p:nvGraphicFramePr>
        <p:xfrm>
          <a:off x="7232650" y="1168400"/>
          <a:ext cx="215900" cy="304800"/>
        </p:xfrm>
        <a:graphic>
          <a:graphicData uri="http://schemas.openxmlformats.org/presentationml/2006/ole">
            <mc:AlternateContent xmlns:mc="http://schemas.openxmlformats.org/markup-compatibility/2006">
              <mc:Choice xmlns:v="urn:schemas-microsoft-com:vml" Requires="v">
                <p:oleObj name="Equation" r:id="rId2" imgW="127000" imgH="177800" progId="Equation.DSMT4">
                  <p:embed/>
                </p:oleObj>
              </mc:Choice>
              <mc:Fallback>
                <p:oleObj name="Equation" r:id="rId2" imgW="127000" imgH="177800" progId="Equation.DSMT4">
                  <p:embed/>
                  <p:pic>
                    <p:nvPicPr>
                      <p:cNvPr id="0" name=""/>
                      <p:cNvPicPr>
                        <a:picLocks noChangeAspect="1" noChangeArrowheads="1"/>
                      </p:cNvPicPr>
                      <p:nvPr/>
                    </p:nvPicPr>
                    <p:blipFill>
                      <a:blip r:embed="rId3"/>
                      <a:srcRect/>
                      <a:stretch>
                        <a:fillRect/>
                      </a:stretch>
                    </p:blipFill>
                    <p:spPr bwMode="auto">
                      <a:xfrm>
                        <a:off x="7232650" y="1168400"/>
                        <a:ext cx="215900" cy="304800"/>
                      </a:xfrm>
                      <a:prstGeom prst="rect">
                        <a:avLst/>
                      </a:prstGeom>
                      <a:noFill/>
                      <a:ln>
                        <a:noFill/>
                      </a:ln>
                    </p:spPr>
                  </p:pic>
                </p:oleObj>
              </mc:Fallback>
            </mc:AlternateContent>
          </a:graphicData>
        </a:graphic>
      </p:graphicFrame>
      <p:cxnSp>
        <p:nvCxnSpPr>
          <p:cNvPr id="54" name="Straight Connector 53"/>
          <p:cNvCxnSpPr/>
          <p:nvPr/>
        </p:nvCxnSpPr>
        <p:spPr>
          <a:xfrm flipV="1">
            <a:off x="6515100" y="1371600"/>
            <a:ext cx="1711901" cy="17007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66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92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17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42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68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93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819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844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869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895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920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423025" y="1494045"/>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p:cNvSpPr/>
          <p:nvPr/>
        </p:nvSpPr>
        <p:spPr>
          <a:xfrm>
            <a:off x="7061200" y="1244600"/>
            <a:ext cx="114300" cy="228600"/>
          </a:xfrm>
          <a:custGeom>
            <a:avLst/>
            <a:gdLst>
              <a:gd name="connsiteX0" fmla="*/ 0 w 114300"/>
              <a:gd name="connsiteY0" fmla="*/ 0 h 228600"/>
              <a:gd name="connsiteX1" fmla="*/ 88900 w 114300"/>
              <a:gd name="connsiteY1" fmla="*/ 114300 h 228600"/>
              <a:gd name="connsiteX2" fmla="*/ 114300 w 114300"/>
              <a:gd name="connsiteY2" fmla="*/ 228600 h 228600"/>
            </a:gdLst>
            <a:ahLst/>
            <a:cxnLst>
              <a:cxn ang="0">
                <a:pos x="connsiteX0" y="connsiteY0"/>
              </a:cxn>
              <a:cxn ang="0">
                <a:pos x="connsiteX1" y="connsiteY1"/>
              </a:cxn>
              <a:cxn ang="0">
                <a:pos x="connsiteX2" y="connsiteY2"/>
              </a:cxn>
            </a:cxnLst>
            <a:rect l="l" t="t" r="r" b="b"/>
            <a:pathLst>
              <a:path w="114300" h="228600">
                <a:moveTo>
                  <a:pt x="0" y="0"/>
                </a:moveTo>
                <a:cubicBezTo>
                  <a:pt x="34925" y="38100"/>
                  <a:pt x="69850" y="76200"/>
                  <a:pt x="88900" y="114300"/>
                </a:cubicBezTo>
                <a:cubicBezTo>
                  <a:pt x="107950" y="152400"/>
                  <a:pt x="114300" y="228600"/>
                  <a:pt x="114300" y="228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9" name="Object 2"/>
          <p:cNvGraphicFramePr>
            <a:graphicFrameLocks noChangeAspect="1"/>
          </p:cNvGraphicFramePr>
          <p:nvPr>
            <p:extLst>
              <p:ext uri="{D42A27DB-BD31-4B8C-83A1-F6EECF244321}">
                <p14:modId xmlns:p14="http://schemas.microsoft.com/office/powerpoint/2010/main" val="432949147"/>
              </p:ext>
            </p:extLst>
          </p:nvPr>
        </p:nvGraphicFramePr>
        <p:xfrm>
          <a:off x="6051550" y="1511300"/>
          <a:ext cx="280988" cy="217488"/>
        </p:xfrm>
        <a:graphic>
          <a:graphicData uri="http://schemas.openxmlformats.org/presentationml/2006/ole">
            <mc:AlternateContent xmlns:mc="http://schemas.openxmlformats.org/markup-compatibility/2006">
              <mc:Choice xmlns:v="urn:schemas-microsoft-com:vml" Requires="v">
                <p:oleObj name="Equation" r:id="rId4" imgW="165100" imgH="127000" progId="Equation.DSMT4">
                  <p:embed/>
                </p:oleObj>
              </mc:Choice>
              <mc:Fallback>
                <p:oleObj name="Equation" r:id="rId4" imgW="165100" imgH="127000" progId="Equation.DSMT4">
                  <p:embed/>
                  <p:pic>
                    <p:nvPicPr>
                      <p:cNvPr id="0" name=""/>
                      <p:cNvPicPr>
                        <a:picLocks noChangeAspect="1" noChangeArrowheads="1"/>
                      </p:cNvPicPr>
                      <p:nvPr/>
                    </p:nvPicPr>
                    <p:blipFill>
                      <a:blip r:embed="rId5"/>
                      <a:srcRect/>
                      <a:stretch>
                        <a:fillRect/>
                      </a:stretch>
                    </p:blipFill>
                    <p:spPr bwMode="auto">
                      <a:xfrm>
                        <a:off x="6051550" y="1511300"/>
                        <a:ext cx="280988" cy="217488"/>
                      </a:xfrm>
                      <a:prstGeom prst="rect">
                        <a:avLst/>
                      </a:prstGeom>
                      <a:noFill/>
                      <a:ln>
                        <a:noFill/>
                      </a:ln>
                    </p:spPr>
                  </p:pic>
                </p:oleObj>
              </mc:Fallback>
            </mc:AlternateContent>
          </a:graphicData>
        </a:graphic>
      </p:graphicFrame>
      <p:graphicFrame>
        <p:nvGraphicFramePr>
          <p:cNvPr id="70" name="Object 2"/>
          <p:cNvGraphicFramePr>
            <a:graphicFrameLocks noChangeAspect="1"/>
          </p:cNvGraphicFramePr>
          <p:nvPr>
            <p:extLst>
              <p:ext uri="{D42A27DB-BD31-4B8C-83A1-F6EECF244321}">
                <p14:modId xmlns:p14="http://schemas.microsoft.com/office/powerpoint/2010/main" val="145608223"/>
              </p:ext>
            </p:extLst>
          </p:nvPr>
        </p:nvGraphicFramePr>
        <p:xfrm>
          <a:off x="6726237" y="1663700"/>
          <a:ext cx="195263" cy="217488"/>
        </p:xfrm>
        <a:graphic>
          <a:graphicData uri="http://schemas.openxmlformats.org/presentationml/2006/ole">
            <mc:AlternateContent xmlns:mc="http://schemas.openxmlformats.org/markup-compatibility/2006">
              <mc:Choice xmlns:v="urn:schemas-microsoft-com:vml" Requires="v">
                <p:oleObj name="Equation" r:id="rId6" imgW="114300" imgH="127000" progId="Equation.DSMT4">
                  <p:embed/>
                </p:oleObj>
              </mc:Choice>
              <mc:Fallback>
                <p:oleObj name="Equation" r:id="rId6" imgW="114300" imgH="127000" progId="Equation.DSMT4">
                  <p:embed/>
                  <p:pic>
                    <p:nvPicPr>
                      <p:cNvPr id="0" name=""/>
                      <p:cNvPicPr>
                        <a:picLocks noChangeAspect="1" noChangeArrowheads="1"/>
                      </p:cNvPicPr>
                      <p:nvPr/>
                    </p:nvPicPr>
                    <p:blipFill>
                      <a:blip r:embed="rId7"/>
                      <a:srcRect/>
                      <a:stretch>
                        <a:fillRect/>
                      </a:stretch>
                    </p:blipFill>
                    <p:spPr bwMode="auto">
                      <a:xfrm>
                        <a:off x="6726237" y="1663700"/>
                        <a:ext cx="195263" cy="217488"/>
                      </a:xfrm>
                      <a:prstGeom prst="rect">
                        <a:avLst/>
                      </a:prstGeom>
                      <a:noFill/>
                      <a:ln>
                        <a:noFill/>
                      </a:ln>
                    </p:spPr>
                  </p:pic>
                </p:oleObj>
              </mc:Fallback>
            </mc:AlternateContent>
          </a:graphicData>
        </a:graphic>
      </p:graphicFrame>
      <p:graphicFrame>
        <p:nvGraphicFramePr>
          <p:cNvPr id="71" name="Object 2"/>
          <p:cNvGraphicFramePr>
            <a:graphicFrameLocks noChangeAspect="1"/>
          </p:cNvGraphicFramePr>
          <p:nvPr>
            <p:extLst>
              <p:ext uri="{D42A27DB-BD31-4B8C-83A1-F6EECF244321}">
                <p14:modId xmlns:p14="http://schemas.microsoft.com/office/powerpoint/2010/main" val="2070242387"/>
              </p:ext>
            </p:extLst>
          </p:nvPr>
        </p:nvGraphicFramePr>
        <p:xfrm>
          <a:off x="7253288" y="796925"/>
          <a:ext cx="238125" cy="261938"/>
        </p:xfrm>
        <a:graphic>
          <a:graphicData uri="http://schemas.openxmlformats.org/presentationml/2006/ole">
            <mc:AlternateContent xmlns:mc="http://schemas.openxmlformats.org/markup-compatibility/2006">
              <mc:Choice xmlns:v="urn:schemas-microsoft-com:vml" Requires="v">
                <p:oleObj name="Equation" r:id="rId8" imgW="139700" imgH="152400" progId="Equation.DSMT4">
                  <p:embed/>
                </p:oleObj>
              </mc:Choice>
              <mc:Fallback>
                <p:oleObj name="Equation" r:id="rId8" imgW="139700" imgH="152400" progId="Equation.DSMT4">
                  <p:embed/>
                  <p:pic>
                    <p:nvPicPr>
                      <p:cNvPr id="0" name=""/>
                      <p:cNvPicPr>
                        <a:picLocks noChangeAspect="1" noChangeArrowheads="1"/>
                      </p:cNvPicPr>
                      <p:nvPr/>
                    </p:nvPicPr>
                    <p:blipFill>
                      <a:blip r:embed="rId9"/>
                      <a:srcRect/>
                      <a:stretch>
                        <a:fillRect/>
                      </a:stretch>
                    </p:blipFill>
                    <p:spPr bwMode="auto">
                      <a:xfrm>
                        <a:off x="7253288" y="796925"/>
                        <a:ext cx="238125" cy="261938"/>
                      </a:xfrm>
                      <a:prstGeom prst="rect">
                        <a:avLst/>
                      </a:prstGeom>
                      <a:noFill/>
                      <a:ln>
                        <a:noFill/>
                      </a:ln>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700146987"/>
              </p:ext>
            </p:extLst>
          </p:nvPr>
        </p:nvGraphicFramePr>
        <p:xfrm>
          <a:off x="7937500" y="1794831"/>
          <a:ext cx="831850" cy="413595"/>
        </p:xfrm>
        <a:graphic>
          <a:graphicData uri="http://schemas.openxmlformats.org/presentationml/2006/ole">
            <mc:AlternateContent xmlns:mc="http://schemas.openxmlformats.org/markup-compatibility/2006">
              <mc:Choice xmlns:v="urn:schemas-microsoft-com:vml" Requires="v">
                <p:oleObj name="Equation" r:id="rId10" imgW="647700" imgH="317500" progId="Equation.DSMT4">
                  <p:embed/>
                </p:oleObj>
              </mc:Choice>
              <mc:Fallback>
                <p:oleObj name="Equation" r:id="rId10" imgW="647700" imgH="317500" progId="Equation.DSMT4">
                  <p:embed/>
                  <p:pic>
                    <p:nvPicPr>
                      <p:cNvPr id="0" name=""/>
                      <p:cNvPicPr/>
                      <p:nvPr/>
                    </p:nvPicPr>
                    <p:blipFill>
                      <a:blip r:embed="rId11"/>
                      <a:stretch>
                        <a:fillRect/>
                      </a:stretch>
                    </p:blipFill>
                    <p:spPr>
                      <a:xfrm>
                        <a:off x="7937500" y="1794831"/>
                        <a:ext cx="831850" cy="413595"/>
                      </a:xfrm>
                      <a:prstGeom prst="rect">
                        <a:avLst/>
                      </a:prstGeom>
                    </p:spPr>
                  </p:pic>
                </p:oleObj>
              </mc:Fallback>
            </mc:AlternateContent>
          </a:graphicData>
        </a:graphic>
      </p:graphicFrame>
      <p:grpSp>
        <p:nvGrpSpPr>
          <p:cNvPr id="73" name="Group 72"/>
          <p:cNvGrpSpPr/>
          <p:nvPr/>
        </p:nvGrpSpPr>
        <p:grpSpPr>
          <a:xfrm rot="12203533">
            <a:off x="7576017" y="1772771"/>
            <a:ext cx="279400" cy="279400"/>
            <a:chOff x="5664200" y="5778500"/>
            <a:chExt cx="279400" cy="279400"/>
          </a:xfrm>
        </p:grpSpPr>
        <p:sp>
          <p:nvSpPr>
            <p:cNvPr id="74" name="Freeform 73"/>
            <p:cNvSpPr/>
            <p:nvPr/>
          </p:nvSpPr>
          <p:spPr>
            <a:xfrm>
              <a:off x="5664200" y="5778500"/>
              <a:ext cx="279400" cy="279400"/>
            </a:xfrm>
            <a:custGeom>
              <a:avLst/>
              <a:gdLst>
                <a:gd name="connsiteX0" fmla="*/ 279400 w 279400"/>
                <a:gd name="connsiteY0" fmla="*/ 0 h 279400"/>
                <a:gd name="connsiteX1" fmla="*/ 0 w 279400"/>
                <a:gd name="connsiteY1" fmla="*/ 203200 h 279400"/>
                <a:gd name="connsiteX2" fmla="*/ 279400 w 279400"/>
                <a:gd name="connsiteY2" fmla="*/ 279400 h 279400"/>
              </a:gdLst>
              <a:ahLst/>
              <a:cxnLst>
                <a:cxn ang="0">
                  <a:pos x="connsiteX0" y="connsiteY0"/>
                </a:cxn>
                <a:cxn ang="0">
                  <a:pos x="connsiteX1" y="connsiteY1"/>
                </a:cxn>
                <a:cxn ang="0">
                  <a:pos x="connsiteX2" y="connsiteY2"/>
                </a:cxn>
              </a:cxnLst>
              <a:rect l="l" t="t" r="r" b="b"/>
              <a:pathLst>
                <a:path w="279400" h="279400">
                  <a:moveTo>
                    <a:pt x="279400" y="0"/>
                  </a:moveTo>
                  <a:lnTo>
                    <a:pt x="0" y="203200"/>
                  </a:lnTo>
                  <a:lnTo>
                    <a:pt x="279400" y="279400"/>
                  </a:ln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5854700" y="5842000"/>
              <a:ext cx="51213" cy="203200"/>
            </a:xfrm>
            <a:custGeom>
              <a:avLst/>
              <a:gdLst>
                <a:gd name="connsiteX0" fmla="*/ 0 w 51213"/>
                <a:gd name="connsiteY0" fmla="*/ 0 h 203200"/>
                <a:gd name="connsiteX1" fmla="*/ 50800 w 51213"/>
                <a:gd name="connsiteY1" fmla="*/ 88900 h 203200"/>
                <a:gd name="connsiteX2" fmla="*/ 25400 w 51213"/>
                <a:gd name="connsiteY2" fmla="*/ 203200 h 203200"/>
              </a:gdLst>
              <a:ahLst/>
              <a:cxnLst>
                <a:cxn ang="0">
                  <a:pos x="connsiteX0" y="connsiteY0"/>
                </a:cxn>
                <a:cxn ang="0">
                  <a:pos x="connsiteX1" y="connsiteY1"/>
                </a:cxn>
                <a:cxn ang="0">
                  <a:pos x="connsiteX2" y="connsiteY2"/>
                </a:cxn>
              </a:cxnLst>
              <a:rect l="l" t="t" r="r" b="b"/>
              <a:pathLst>
                <a:path w="51213" h="203200">
                  <a:moveTo>
                    <a:pt x="0" y="0"/>
                  </a:moveTo>
                  <a:cubicBezTo>
                    <a:pt x="23283" y="27516"/>
                    <a:pt x="46567" y="55033"/>
                    <a:pt x="50800" y="88900"/>
                  </a:cubicBezTo>
                  <a:cubicBezTo>
                    <a:pt x="55033" y="122767"/>
                    <a:pt x="25400" y="203200"/>
                    <a:pt x="25400" y="2032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7" name="TextBox 86"/>
          <p:cNvSpPr txBox="1"/>
          <p:nvPr/>
        </p:nvSpPr>
        <p:spPr>
          <a:xfrm>
            <a:off x="605638" y="1962240"/>
            <a:ext cx="5389486" cy="400110"/>
          </a:xfrm>
          <a:prstGeom prst="rect">
            <a:avLst/>
          </a:prstGeom>
          <a:noFill/>
          <a:ln>
            <a:noFill/>
          </a:ln>
        </p:spPr>
        <p:txBody>
          <a:bodyPr wrap="square" rtlCol="0">
            <a:spAutoFit/>
          </a:bodyPr>
          <a:lstStyle/>
          <a:p>
            <a:r>
              <a:rPr lang="en-US" sz="2000" dirty="0">
                <a:solidFill>
                  <a:srgbClr val="FF0000"/>
                </a:solidFill>
                <a:latin typeface="Apple Chancery"/>
                <a:cs typeface="Apple Chancery"/>
              </a:rPr>
              <a:t>From what </a:t>
            </a:r>
            <a:r>
              <a:rPr lang="en-US" sz="2000" dirty="0">
                <a:solidFill>
                  <a:srgbClr val="000000"/>
                </a:solidFill>
                <a:latin typeface="Times New Roman"/>
                <a:cs typeface="Times New Roman"/>
              </a:rPr>
              <a:t>perspective will you view the system?</a:t>
            </a:r>
          </a:p>
        </p:txBody>
      </p:sp>
      <p:sp>
        <p:nvSpPr>
          <p:cNvPr id="88" name="TextBox 87"/>
          <p:cNvSpPr txBox="1"/>
          <p:nvPr/>
        </p:nvSpPr>
        <p:spPr>
          <a:xfrm>
            <a:off x="605638" y="2925379"/>
            <a:ext cx="5140248" cy="1323439"/>
          </a:xfrm>
          <a:prstGeom prst="rect">
            <a:avLst/>
          </a:prstGeom>
          <a:noFill/>
          <a:ln>
            <a:noFill/>
          </a:ln>
        </p:spPr>
        <p:txBody>
          <a:bodyPr wrap="square" rtlCol="0">
            <a:spAutoFit/>
          </a:bodyPr>
          <a:lstStyle/>
          <a:p>
            <a:r>
              <a:rPr lang="en-US" sz="2000" dirty="0">
                <a:solidFill>
                  <a:srgbClr val="FF0000"/>
                </a:solidFill>
                <a:latin typeface="Apple Chancery"/>
                <a:cs typeface="Apple Chancery"/>
              </a:rPr>
              <a:t>Hint for </a:t>
            </a:r>
            <a:r>
              <a:rPr lang="en-US" sz="2000" dirty="0" err="1">
                <a:solidFill>
                  <a:srgbClr val="FF0000"/>
                </a:solidFill>
                <a:latin typeface="Apple Chancery"/>
                <a:cs typeface="Apple Chancery"/>
              </a:rPr>
              <a:t>f.b.d</a:t>
            </a:r>
            <a:r>
              <a:rPr lang="en-US" sz="2000" dirty="0">
                <a:solidFill>
                  <a:srgbClr val="FF0000"/>
                </a:solidFill>
                <a:latin typeface="Apple Chancery"/>
                <a:cs typeface="Apple Chancery"/>
              </a:rPr>
              <a:t>.</a:t>
            </a:r>
            <a:r>
              <a:rPr lang="en-US" sz="2000" dirty="0">
                <a:solidFill>
                  <a:srgbClr val="000000"/>
                </a:solidFill>
                <a:latin typeface="Times New Roman"/>
                <a:cs typeface="Times New Roman"/>
              </a:rPr>
              <a:t>: Think of viewing the system as though the body was at an extreme—that is, with the velocity coming straight at you and the mass and string in the plane of the page.)</a:t>
            </a:r>
          </a:p>
        </p:txBody>
      </p:sp>
      <p:sp>
        <p:nvSpPr>
          <p:cNvPr id="89" name="TextBox 88"/>
          <p:cNvSpPr txBox="1"/>
          <p:nvPr/>
        </p:nvSpPr>
        <p:spPr>
          <a:xfrm>
            <a:off x="943052" y="2314699"/>
            <a:ext cx="5389486" cy="369332"/>
          </a:xfrm>
          <a:prstGeom prst="rect">
            <a:avLst/>
          </a:prstGeom>
          <a:noFill/>
          <a:ln>
            <a:noFill/>
          </a:ln>
        </p:spPr>
        <p:txBody>
          <a:bodyPr wrap="square" rtlCol="0">
            <a:spAutoFit/>
          </a:bodyPr>
          <a:lstStyle/>
          <a:p>
            <a:r>
              <a:rPr lang="en-US" dirty="0">
                <a:solidFill>
                  <a:srgbClr val="000000"/>
                </a:solidFill>
                <a:latin typeface="Times New Roman"/>
                <a:cs typeface="Times New Roman"/>
              </a:rPr>
              <a:t>Look at it from head-on.</a:t>
            </a:r>
          </a:p>
        </p:txBody>
      </p:sp>
      <p:grpSp>
        <p:nvGrpSpPr>
          <p:cNvPr id="131" name="Group 130"/>
          <p:cNvGrpSpPr/>
          <p:nvPr/>
        </p:nvGrpSpPr>
        <p:grpSpPr>
          <a:xfrm>
            <a:off x="6227474" y="3666197"/>
            <a:ext cx="3000375" cy="1709443"/>
            <a:chOff x="6227474" y="3666197"/>
            <a:chExt cx="3000375" cy="1709443"/>
          </a:xfrm>
        </p:grpSpPr>
        <p:cxnSp>
          <p:nvCxnSpPr>
            <p:cNvPr id="92" name="Straight Connector 91"/>
            <p:cNvCxnSpPr/>
            <p:nvPr/>
          </p:nvCxnSpPr>
          <p:spPr>
            <a:xfrm flipV="1">
              <a:off x="6319549" y="3818597"/>
              <a:ext cx="1711901" cy="89397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319549" y="3818597"/>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94" name="Object 2"/>
            <p:cNvGraphicFramePr>
              <a:graphicFrameLocks noChangeAspect="1"/>
            </p:cNvGraphicFramePr>
            <p:nvPr>
              <p:extLst>
                <p:ext uri="{D42A27DB-BD31-4B8C-83A1-F6EECF244321}">
                  <p14:modId xmlns:p14="http://schemas.microsoft.com/office/powerpoint/2010/main" val="3712349078"/>
                </p:ext>
              </p:extLst>
            </p:nvPr>
          </p:nvGraphicFramePr>
          <p:xfrm>
            <a:off x="7011699" y="4377397"/>
            <a:ext cx="215900" cy="304800"/>
          </p:xfrm>
          <a:graphic>
            <a:graphicData uri="http://schemas.openxmlformats.org/presentationml/2006/ole">
              <mc:AlternateContent xmlns:mc="http://schemas.openxmlformats.org/markup-compatibility/2006">
                <mc:Choice xmlns:v="urn:schemas-microsoft-com:vml" Requires="v">
                  <p:oleObj name="Equation" r:id="rId12" imgW="127000" imgH="177800" progId="Equation.DSMT4">
                    <p:embed/>
                  </p:oleObj>
                </mc:Choice>
                <mc:Fallback>
                  <p:oleObj name="Equation" r:id="rId12" imgW="127000" imgH="177800" progId="Equation.DSMT4">
                    <p:embed/>
                    <p:pic>
                      <p:nvPicPr>
                        <p:cNvPr id="0" name=""/>
                        <p:cNvPicPr>
                          <a:picLocks noChangeAspect="1" noChangeArrowheads="1"/>
                        </p:cNvPicPr>
                        <p:nvPr/>
                      </p:nvPicPr>
                      <p:blipFill>
                        <a:blip r:embed="rId3"/>
                        <a:srcRect/>
                        <a:stretch>
                          <a:fillRect/>
                        </a:stretch>
                      </p:blipFill>
                      <p:spPr bwMode="auto">
                        <a:xfrm>
                          <a:off x="7011699" y="4377397"/>
                          <a:ext cx="215900" cy="304800"/>
                        </a:xfrm>
                        <a:prstGeom prst="rect">
                          <a:avLst/>
                        </a:prstGeom>
                        <a:noFill/>
                        <a:ln>
                          <a:noFill/>
                        </a:ln>
                      </p:spPr>
                    </p:pic>
                  </p:oleObj>
                </mc:Fallback>
              </mc:AlternateContent>
            </a:graphicData>
          </a:graphic>
        </p:graphicFrame>
        <p:cxnSp>
          <p:nvCxnSpPr>
            <p:cNvPr id="95" name="Straight Connector 94"/>
            <p:cNvCxnSpPr/>
            <p:nvPr/>
          </p:nvCxnSpPr>
          <p:spPr>
            <a:xfrm>
              <a:off x="6319549" y="4712567"/>
              <a:ext cx="1711901"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647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6725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6979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7233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87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774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7995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8249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8503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8757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901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6227474" y="4664942"/>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p:cNvSpPr/>
            <p:nvPr/>
          </p:nvSpPr>
          <p:spPr>
            <a:xfrm>
              <a:off x="6865649" y="4415497"/>
              <a:ext cx="114300" cy="297070"/>
            </a:xfrm>
            <a:custGeom>
              <a:avLst/>
              <a:gdLst>
                <a:gd name="connsiteX0" fmla="*/ 0 w 114300"/>
                <a:gd name="connsiteY0" fmla="*/ 0 h 228600"/>
                <a:gd name="connsiteX1" fmla="*/ 88900 w 114300"/>
                <a:gd name="connsiteY1" fmla="*/ 114300 h 228600"/>
                <a:gd name="connsiteX2" fmla="*/ 114300 w 114300"/>
                <a:gd name="connsiteY2" fmla="*/ 228600 h 228600"/>
              </a:gdLst>
              <a:ahLst/>
              <a:cxnLst>
                <a:cxn ang="0">
                  <a:pos x="connsiteX0" y="connsiteY0"/>
                </a:cxn>
                <a:cxn ang="0">
                  <a:pos x="connsiteX1" y="connsiteY1"/>
                </a:cxn>
                <a:cxn ang="0">
                  <a:pos x="connsiteX2" y="connsiteY2"/>
                </a:cxn>
              </a:cxnLst>
              <a:rect l="l" t="t" r="r" b="b"/>
              <a:pathLst>
                <a:path w="114300" h="228600">
                  <a:moveTo>
                    <a:pt x="0" y="0"/>
                  </a:moveTo>
                  <a:cubicBezTo>
                    <a:pt x="34925" y="38100"/>
                    <a:pt x="69850" y="76200"/>
                    <a:pt x="88900" y="114300"/>
                  </a:cubicBezTo>
                  <a:cubicBezTo>
                    <a:pt x="107950" y="152400"/>
                    <a:pt x="114300" y="228600"/>
                    <a:pt x="114300" y="228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10" name="Object 2"/>
            <p:cNvGraphicFramePr>
              <a:graphicFrameLocks noChangeAspect="1"/>
            </p:cNvGraphicFramePr>
            <p:nvPr>
              <p:extLst>
                <p:ext uri="{D42A27DB-BD31-4B8C-83A1-F6EECF244321}">
                  <p14:modId xmlns:p14="http://schemas.microsoft.com/office/powerpoint/2010/main" val="352269866"/>
                </p:ext>
              </p:extLst>
            </p:nvPr>
          </p:nvGraphicFramePr>
          <p:xfrm>
            <a:off x="6899275" y="3967822"/>
            <a:ext cx="238125" cy="261938"/>
          </p:xfrm>
          <a:graphic>
            <a:graphicData uri="http://schemas.openxmlformats.org/presentationml/2006/ole">
              <mc:AlternateContent xmlns:mc="http://schemas.openxmlformats.org/markup-compatibility/2006">
                <mc:Choice xmlns:v="urn:schemas-microsoft-com:vml" Requires="v">
                  <p:oleObj name="Equation" r:id="rId13" imgW="139700" imgH="152400" progId="Equation.DSMT4">
                    <p:embed/>
                  </p:oleObj>
                </mc:Choice>
                <mc:Fallback>
                  <p:oleObj name="Equation" r:id="rId13" imgW="139700" imgH="152400" progId="Equation.DSMT4">
                    <p:embed/>
                    <p:pic>
                      <p:nvPicPr>
                        <p:cNvPr id="0" name=""/>
                        <p:cNvPicPr>
                          <a:picLocks noChangeAspect="1" noChangeArrowheads="1"/>
                        </p:cNvPicPr>
                        <p:nvPr/>
                      </p:nvPicPr>
                      <p:blipFill>
                        <a:blip r:embed="rId9"/>
                        <a:srcRect/>
                        <a:stretch>
                          <a:fillRect/>
                        </a:stretch>
                      </p:blipFill>
                      <p:spPr bwMode="auto">
                        <a:xfrm>
                          <a:off x="6899275" y="3967822"/>
                          <a:ext cx="238125" cy="261938"/>
                        </a:xfrm>
                        <a:prstGeom prst="rect">
                          <a:avLst/>
                        </a:prstGeom>
                        <a:noFill/>
                        <a:ln>
                          <a:noFill/>
                        </a:ln>
                      </p:spPr>
                    </p:pic>
                  </p:oleObj>
                </mc:Fallback>
              </mc:AlternateContent>
            </a:graphicData>
          </a:graphic>
        </p:graphicFrame>
        <p:sp>
          <p:nvSpPr>
            <p:cNvPr id="116" name="TextBox 115"/>
            <p:cNvSpPr txBox="1"/>
            <p:nvPr/>
          </p:nvSpPr>
          <p:spPr>
            <a:xfrm>
              <a:off x="6257713" y="4729309"/>
              <a:ext cx="2017636" cy="646331"/>
            </a:xfrm>
            <a:prstGeom prst="rect">
              <a:avLst/>
            </a:prstGeom>
            <a:noFill/>
            <a:ln>
              <a:noFill/>
            </a:ln>
          </p:spPr>
          <p:txBody>
            <a:bodyPr wrap="square" rtlCol="0">
              <a:spAutoFit/>
            </a:bodyPr>
            <a:lstStyle/>
            <a:p>
              <a:r>
                <a:rPr lang="en-US" dirty="0">
                  <a:solidFill>
                    <a:srgbClr val="000000"/>
                  </a:solidFill>
                  <a:latin typeface="Times New Roman"/>
                  <a:cs typeface="Times New Roman"/>
                </a:rPr>
                <a:t>body coming straight out at you</a:t>
              </a:r>
            </a:p>
          </p:txBody>
        </p:sp>
      </p:grpSp>
      <p:sp>
        <p:nvSpPr>
          <p:cNvPr id="118" name="Rectangle 117"/>
          <p:cNvSpPr/>
          <p:nvPr/>
        </p:nvSpPr>
        <p:spPr>
          <a:xfrm>
            <a:off x="2664210" y="5379452"/>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Arrow Connector 118"/>
          <p:cNvCxnSpPr/>
          <p:nvPr/>
        </p:nvCxnSpPr>
        <p:spPr>
          <a:xfrm>
            <a:off x="2911860" y="5773152"/>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2928120" y="5106267"/>
            <a:ext cx="856480" cy="46931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21" name="Object 120"/>
          <p:cNvGraphicFramePr>
            <a:graphicFrameLocks noChangeAspect="1"/>
          </p:cNvGraphicFramePr>
          <p:nvPr>
            <p:extLst>
              <p:ext uri="{D42A27DB-BD31-4B8C-83A1-F6EECF244321}">
                <p14:modId xmlns:p14="http://schemas.microsoft.com/office/powerpoint/2010/main" val="1825522035"/>
              </p:ext>
            </p:extLst>
          </p:nvPr>
        </p:nvGraphicFramePr>
        <p:xfrm>
          <a:off x="3176588" y="4930775"/>
          <a:ext cx="233362" cy="255588"/>
        </p:xfrm>
        <a:graphic>
          <a:graphicData uri="http://schemas.openxmlformats.org/presentationml/2006/ole">
            <mc:AlternateContent xmlns:mc="http://schemas.openxmlformats.org/markup-compatibility/2006">
              <mc:Choice xmlns:v="urn:schemas-microsoft-com:vml" Requires="v">
                <p:oleObj name="Equation" r:id="rId14" imgW="139700" imgH="152400" progId="Equation.DSMT4">
                  <p:embed/>
                </p:oleObj>
              </mc:Choice>
              <mc:Fallback>
                <p:oleObj name="Equation" r:id="rId14" imgW="139700" imgH="152400" progId="Equation.DSMT4">
                  <p:embed/>
                  <p:pic>
                    <p:nvPicPr>
                      <p:cNvPr id="0" name=""/>
                      <p:cNvPicPr/>
                      <p:nvPr/>
                    </p:nvPicPr>
                    <p:blipFill>
                      <a:blip r:embed="rId15"/>
                      <a:stretch>
                        <a:fillRect/>
                      </a:stretch>
                    </p:blipFill>
                    <p:spPr>
                      <a:xfrm>
                        <a:off x="3176588" y="4930775"/>
                        <a:ext cx="233362" cy="255588"/>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1548256476"/>
              </p:ext>
            </p:extLst>
          </p:nvPr>
        </p:nvGraphicFramePr>
        <p:xfrm>
          <a:off x="3029335" y="6112739"/>
          <a:ext cx="403225" cy="277812"/>
        </p:xfrm>
        <a:graphic>
          <a:graphicData uri="http://schemas.openxmlformats.org/presentationml/2006/ole">
            <mc:AlternateContent xmlns:mc="http://schemas.openxmlformats.org/markup-compatibility/2006">
              <mc:Choice xmlns:v="urn:schemas-microsoft-com:vml" Requires="v">
                <p:oleObj name="Equation" r:id="rId16" imgW="241300" imgH="165100" progId="Equation.DSMT4">
                  <p:embed/>
                </p:oleObj>
              </mc:Choice>
              <mc:Fallback>
                <p:oleObj name="Equation" r:id="rId16" imgW="241300" imgH="165100" progId="Equation.DSMT4">
                  <p:embed/>
                  <p:pic>
                    <p:nvPicPr>
                      <p:cNvPr id="0" name=""/>
                      <p:cNvPicPr/>
                      <p:nvPr/>
                    </p:nvPicPr>
                    <p:blipFill>
                      <a:blip r:embed="rId17"/>
                      <a:stretch>
                        <a:fillRect/>
                      </a:stretch>
                    </p:blipFill>
                    <p:spPr>
                      <a:xfrm>
                        <a:off x="3029335" y="6112739"/>
                        <a:ext cx="403225" cy="277812"/>
                      </a:xfrm>
                      <a:prstGeom prst="rect">
                        <a:avLst/>
                      </a:prstGeom>
                    </p:spPr>
                  </p:pic>
                </p:oleObj>
              </mc:Fallback>
            </mc:AlternateContent>
          </a:graphicData>
        </a:graphic>
      </p:graphicFrame>
      <p:sp>
        <p:nvSpPr>
          <p:cNvPr id="130" name="TextBox 129"/>
          <p:cNvSpPr txBox="1"/>
          <p:nvPr/>
        </p:nvSpPr>
        <p:spPr>
          <a:xfrm>
            <a:off x="318224" y="4332887"/>
            <a:ext cx="5389486"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(looking at the body from head-on)</a:t>
            </a:r>
          </a:p>
        </p:txBody>
      </p:sp>
    </p:spTree>
    <p:extLst>
      <p:ext uri="{BB962C8B-B14F-4D97-AF65-F5344CB8AC3E}">
        <p14:creationId xmlns:p14="http://schemas.microsoft.com/office/powerpoint/2010/main" val="32784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118" grpId="0" animBg="1"/>
      <p:bldP spid="1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236220"/>
            <a:ext cx="9144000" cy="1341120"/>
          </a:xfrm>
        </p:spPr>
        <p:txBody>
          <a:bodyPr>
            <a:normAutofit/>
          </a:bodyPr>
          <a:lstStyle/>
          <a:p>
            <a:r>
              <a:rPr lang="ja-JP" altLang="en-US" dirty="0">
                <a:solidFill>
                  <a:srgbClr val="FF0000"/>
                </a:solidFill>
                <a:latin typeface="Gill Sans" charset="0"/>
              </a:rPr>
              <a:t>‘</a:t>
            </a:r>
            <a:r>
              <a:rPr lang="en-US" altLang="ja-JP" dirty="0">
                <a:solidFill>
                  <a:srgbClr val="FF0000"/>
                </a:solidFill>
                <a:latin typeface="Apple Chancery"/>
                <a:cs typeface="Apple Chancery"/>
              </a:rPr>
              <a:t>56 FORD STATION WAGON</a:t>
            </a:r>
            <a:endParaRPr lang="en-US" dirty="0">
              <a:solidFill>
                <a:srgbClr val="FF0000"/>
              </a:solidFill>
              <a:latin typeface="Apple Chancery"/>
              <a:cs typeface="Apple Chancery"/>
            </a:endParaRPr>
          </a:p>
        </p:txBody>
      </p:sp>
      <p:pic>
        <p:nvPicPr>
          <p:cNvPr id="19458" name="Picture 4"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953770"/>
            <a:ext cx="5199222" cy="3051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6" name="TextBox 5"/>
          <p:cNvSpPr txBox="1"/>
          <p:nvPr/>
        </p:nvSpPr>
        <p:spPr>
          <a:xfrm>
            <a:off x="325758" y="3917751"/>
            <a:ext cx="8437242" cy="523220"/>
          </a:xfrm>
          <a:prstGeom prst="rect">
            <a:avLst/>
          </a:prstGeom>
          <a:noFill/>
        </p:spPr>
        <p:txBody>
          <a:bodyPr wrap="square" rtlCol="0">
            <a:spAutoFit/>
          </a:bodyPr>
          <a:lstStyle/>
          <a:p>
            <a:r>
              <a:rPr lang="en-US" sz="2800" dirty="0">
                <a:solidFill>
                  <a:srgbClr val="FF0000"/>
                </a:solidFill>
                <a:latin typeface="Apple Chancery"/>
                <a:cs typeface="Apple Chancery"/>
              </a:rPr>
              <a:t>Features:</a:t>
            </a:r>
            <a:endParaRPr lang="en-US" sz="2000" dirty="0">
              <a:solidFill>
                <a:srgbClr val="000000"/>
              </a:solidFill>
              <a:latin typeface="Times New Roman"/>
              <a:cs typeface="Times New Roman"/>
            </a:endParaRPr>
          </a:p>
        </p:txBody>
      </p:sp>
      <p:sp>
        <p:nvSpPr>
          <p:cNvPr id="7" name="TextBox 6"/>
          <p:cNvSpPr txBox="1"/>
          <p:nvPr/>
        </p:nvSpPr>
        <p:spPr>
          <a:xfrm>
            <a:off x="706758" y="4384049"/>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--312 cu. inch engine with three on the tree;</a:t>
            </a:r>
          </a:p>
        </p:txBody>
      </p:sp>
      <p:sp>
        <p:nvSpPr>
          <p:cNvPr id="8" name="TextBox 7"/>
          <p:cNvSpPr txBox="1"/>
          <p:nvPr/>
        </p:nvSpPr>
        <p:spPr>
          <a:xfrm>
            <a:off x="706758" y="4736504"/>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--room for a mattress in the back (I slept in it more than once at the beach);</a:t>
            </a:r>
          </a:p>
        </p:txBody>
      </p:sp>
      <p:sp>
        <p:nvSpPr>
          <p:cNvPr id="9" name="TextBox 8"/>
          <p:cNvSpPr txBox="1"/>
          <p:nvPr/>
        </p:nvSpPr>
        <p:spPr>
          <a:xfrm>
            <a:off x="706758" y="5088959"/>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--bench seats without seat belts (dangerous, very dangerous);</a:t>
            </a:r>
          </a:p>
        </p:txBody>
      </p:sp>
      <p:sp>
        <p:nvSpPr>
          <p:cNvPr id="10" name="TextBox 9"/>
          <p:cNvSpPr txBox="1"/>
          <p:nvPr/>
        </p:nvSpPr>
        <p:spPr>
          <a:xfrm>
            <a:off x="325758" y="5456704"/>
            <a:ext cx="8437242" cy="523220"/>
          </a:xfrm>
          <a:prstGeom prst="rect">
            <a:avLst/>
          </a:prstGeom>
          <a:noFill/>
        </p:spPr>
        <p:txBody>
          <a:bodyPr wrap="square" rtlCol="0">
            <a:spAutoFit/>
          </a:bodyPr>
          <a:lstStyle/>
          <a:p>
            <a:r>
              <a:rPr lang="en-US" sz="2800" dirty="0">
                <a:solidFill>
                  <a:srgbClr val="FF0000"/>
                </a:solidFill>
                <a:latin typeface="Apple Chancery"/>
                <a:cs typeface="Apple Chancery"/>
              </a:rPr>
              <a:t>Why are we talking about all of this?</a:t>
            </a:r>
            <a:endParaRPr lang="en-US" sz="2000" dirty="0">
              <a:solidFill>
                <a:srgbClr val="000000"/>
              </a:solidFill>
              <a:latin typeface="Times New Roman"/>
              <a:cs typeface="Times New Roman"/>
            </a:endParaRPr>
          </a:p>
        </p:txBody>
      </p:sp>
      <p:sp>
        <p:nvSpPr>
          <p:cNvPr id="11" name="TextBox 10"/>
          <p:cNvSpPr txBox="1"/>
          <p:nvPr/>
        </p:nvSpPr>
        <p:spPr>
          <a:xfrm>
            <a:off x="706758" y="5935702"/>
            <a:ext cx="8437242" cy="400110"/>
          </a:xfrm>
          <a:prstGeom prst="rect">
            <a:avLst/>
          </a:prstGeom>
          <a:noFill/>
        </p:spPr>
        <p:txBody>
          <a:bodyPr wrap="square" rtlCol="0">
            <a:spAutoFit/>
          </a:bodyPr>
          <a:lstStyle/>
          <a:p>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BENCH SEATS </a:t>
            </a:r>
            <a:r>
              <a:rPr lang="en-US" sz="2000" dirty="0">
                <a:solidFill>
                  <a:srgbClr val="000000"/>
                </a:solidFill>
                <a:latin typeface="Times New Roman"/>
                <a:cs typeface="Times New Roman"/>
              </a:rPr>
              <a:t>were </a:t>
            </a:r>
            <a:r>
              <a:rPr lang="en-US" sz="2000" dirty="0">
                <a:solidFill>
                  <a:srgbClr val="0000FF"/>
                </a:solidFill>
                <a:latin typeface="Times New Roman"/>
                <a:cs typeface="Times New Roman"/>
              </a:rPr>
              <a:t>required for</a:t>
            </a:r>
            <a:r>
              <a:rPr lang="en-US" sz="2000" dirty="0">
                <a:solidFill>
                  <a:srgbClr val="000000"/>
                </a:solidFill>
                <a:latin typeface="Times New Roman"/>
                <a:cs typeface="Times New Roman"/>
              </a:rPr>
              <a:t> the </a:t>
            </a:r>
            <a:r>
              <a:rPr lang="en-US" sz="2000" i="1" dirty="0">
                <a:solidFill>
                  <a:srgbClr val="0000FF"/>
                </a:solidFill>
                <a:latin typeface="Times New Roman"/>
                <a:cs typeface="Times New Roman"/>
              </a:rPr>
              <a:t>MOB maneuver </a:t>
            </a:r>
            <a:r>
              <a:rPr lang="en-US" sz="2000" dirty="0">
                <a:solidFill>
                  <a:srgbClr val="000000"/>
                </a:solidFill>
                <a:latin typeface="Times New Roman"/>
                <a:cs typeface="Times New Roman"/>
              </a:rPr>
              <a:t>. . . </a:t>
            </a:r>
          </a:p>
        </p:txBody>
      </p:sp>
    </p:spTree>
    <p:extLst>
      <p:ext uri="{BB962C8B-B14F-4D97-AF65-F5344CB8AC3E}">
        <p14:creationId xmlns:p14="http://schemas.microsoft.com/office/powerpoint/2010/main" val="362501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40.)</a:t>
            </a:r>
          </a:p>
        </p:txBody>
      </p:sp>
      <p:sp>
        <p:nvSpPr>
          <p:cNvPr id="87" name="TextBox 86"/>
          <p:cNvSpPr txBox="1"/>
          <p:nvPr/>
        </p:nvSpPr>
        <p:spPr>
          <a:xfrm>
            <a:off x="318224" y="237076"/>
            <a:ext cx="5389486" cy="400110"/>
          </a:xfrm>
          <a:prstGeom prst="rect">
            <a:avLst/>
          </a:prstGeom>
          <a:noFill/>
          <a:ln>
            <a:noFill/>
          </a:ln>
        </p:spPr>
        <p:txBody>
          <a:bodyPr wrap="square" rtlCol="0">
            <a:spAutoFit/>
          </a:bodyPr>
          <a:lstStyle/>
          <a:p>
            <a:r>
              <a:rPr lang="en-US" sz="2000" dirty="0">
                <a:solidFill>
                  <a:srgbClr val="FF0000"/>
                </a:solidFill>
                <a:latin typeface="Apple Chancery"/>
                <a:cs typeface="Apple Chancery"/>
              </a:rPr>
              <a:t>So how </a:t>
            </a:r>
            <a:r>
              <a:rPr lang="en-US" sz="2000" dirty="0">
                <a:solidFill>
                  <a:srgbClr val="000000"/>
                </a:solidFill>
                <a:latin typeface="Times New Roman"/>
                <a:cs typeface="Times New Roman"/>
              </a:rPr>
              <a:t>will you orient your axes?</a:t>
            </a:r>
          </a:p>
        </p:txBody>
      </p:sp>
      <p:sp>
        <p:nvSpPr>
          <p:cNvPr id="88" name="TextBox 87"/>
          <p:cNvSpPr txBox="1"/>
          <p:nvPr/>
        </p:nvSpPr>
        <p:spPr>
          <a:xfrm>
            <a:off x="318223" y="3009448"/>
            <a:ext cx="8461375" cy="400110"/>
          </a:xfrm>
          <a:prstGeom prst="rect">
            <a:avLst/>
          </a:prstGeom>
          <a:noFill/>
          <a:ln>
            <a:noFill/>
          </a:ln>
        </p:spPr>
        <p:txBody>
          <a:bodyPr wrap="square" rtlCol="0">
            <a:spAutoFit/>
          </a:bodyPr>
          <a:lstStyle/>
          <a:p>
            <a:r>
              <a:rPr lang="en-US" sz="2000" dirty="0">
                <a:solidFill>
                  <a:srgbClr val="FF0000"/>
                </a:solidFill>
                <a:latin typeface="Apple Chancery"/>
                <a:cs typeface="Apple Chancery"/>
              </a:rPr>
              <a:t>Breaking </a:t>
            </a:r>
            <a:r>
              <a:rPr lang="en-US" sz="2000" dirty="0">
                <a:solidFill>
                  <a:srgbClr val="0000FF"/>
                </a:solidFill>
                <a:latin typeface="Apple Chancery"/>
                <a:cs typeface="Apple Chancery"/>
              </a:rPr>
              <a:t>off-axis forces </a:t>
            </a:r>
            <a:r>
              <a:rPr lang="en-US" sz="2000" dirty="0">
                <a:solidFill>
                  <a:srgbClr val="FF0000"/>
                </a:solidFill>
                <a:latin typeface="Apple Chancery"/>
                <a:cs typeface="Apple Chancery"/>
              </a:rPr>
              <a:t>into components:</a:t>
            </a:r>
            <a:endParaRPr lang="en-US" sz="2000" dirty="0">
              <a:solidFill>
                <a:srgbClr val="000000"/>
              </a:solidFill>
              <a:latin typeface="Times New Roman"/>
              <a:cs typeface="Times New Roman"/>
            </a:endParaRPr>
          </a:p>
        </p:txBody>
      </p:sp>
      <p:grpSp>
        <p:nvGrpSpPr>
          <p:cNvPr id="131" name="Group 130"/>
          <p:cNvGrpSpPr/>
          <p:nvPr/>
        </p:nvGrpSpPr>
        <p:grpSpPr>
          <a:xfrm>
            <a:off x="5995124" y="597978"/>
            <a:ext cx="3000375" cy="1709443"/>
            <a:chOff x="6227474" y="3666197"/>
            <a:chExt cx="3000375" cy="1709443"/>
          </a:xfrm>
        </p:grpSpPr>
        <p:cxnSp>
          <p:nvCxnSpPr>
            <p:cNvPr id="92" name="Straight Connector 91"/>
            <p:cNvCxnSpPr/>
            <p:nvPr/>
          </p:nvCxnSpPr>
          <p:spPr>
            <a:xfrm flipV="1">
              <a:off x="6319549" y="3818597"/>
              <a:ext cx="1711901" cy="89397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319549" y="3818597"/>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94" name="Object 2"/>
            <p:cNvGraphicFramePr>
              <a:graphicFrameLocks noChangeAspect="1"/>
            </p:cNvGraphicFramePr>
            <p:nvPr>
              <p:extLst>
                <p:ext uri="{D42A27DB-BD31-4B8C-83A1-F6EECF244321}">
                  <p14:modId xmlns:p14="http://schemas.microsoft.com/office/powerpoint/2010/main" val="3894689608"/>
                </p:ext>
              </p:extLst>
            </p:nvPr>
          </p:nvGraphicFramePr>
          <p:xfrm>
            <a:off x="7011699" y="4377397"/>
            <a:ext cx="215900" cy="304800"/>
          </p:xfrm>
          <a:graphic>
            <a:graphicData uri="http://schemas.openxmlformats.org/presentationml/2006/ole">
              <mc:AlternateContent xmlns:mc="http://schemas.openxmlformats.org/markup-compatibility/2006">
                <mc:Choice xmlns:v="urn:schemas-microsoft-com:vml" Requires="v">
                  <p:oleObj name="Equation" r:id="rId2" imgW="127000" imgH="177800" progId="Equation.DSMT4">
                    <p:embed/>
                  </p:oleObj>
                </mc:Choice>
                <mc:Fallback>
                  <p:oleObj name="Equation" r:id="rId2" imgW="127000" imgH="177800" progId="Equation.DSMT4">
                    <p:embed/>
                    <p:pic>
                      <p:nvPicPr>
                        <p:cNvPr id="0" name=""/>
                        <p:cNvPicPr>
                          <a:picLocks noChangeAspect="1" noChangeArrowheads="1"/>
                        </p:cNvPicPr>
                        <p:nvPr/>
                      </p:nvPicPr>
                      <p:blipFill>
                        <a:blip r:embed="rId3"/>
                        <a:srcRect/>
                        <a:stretch>
                          <a:fillRect/>
                        </a:stretch>
                      </p:blipFill>
                      <p:spPr bwMode="auto">
                        <a:xfrm>
                          <a:off x="7011699" y="4377397"/>
                          <a:ext cx="215900" cy="304800"/>
                        </a:xfrm>
                        <a:prstGeom prst="rect">
                          <a:avLst/>
                        </a:prstGeom>
                        <a:noFill/>
                        <a:ln>
                          <a:noFill/>
                        </a:ln>
                      </p:spPr>
                    </p:pic>
                  </p:oleObj>
                </mc:Fallback>
              </mc:AlternateContent>
            </a:graphicData>
          </a:graphic>
        </p:graphicFrame>
        <p:cxnSp>
          <p:nvCxnSpPr>
            <p:cNvPr id="95" name="Straight Connector 94"/>
            <p:cNvCxnSpPr/>
            <p:nvPr/>
          </p:nvCxnSpPr>
          <p:spPr>
            <a:xfrm>
              <a:off x="6319549" y="4712567"/>
              <a:ext cx="1711901"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647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6725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6979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7233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87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774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7995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8249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8503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8757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9011949" y="3666197"/>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6227474" y="4664942"/>
              <a:ext cx="127000" cy="127000"/>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p:cNvSpPr/>
            <p:nvPr/>
          </p:nvSpPr>
          <p:spPr>
            <a:xfrm>
              <a:off x="6865649" y="4415497"/>
              <a:ext cx="114300" cy="297070"/>
            </a:xfrm>
            <a:custGeom>
              <a:avLst/>
              <a:gdLst>
                <a:gd name="connsiteX0" fmla="*/ 0 w 114300"/>
                <a:gd name="connsiteY0" fmla="*/ 0 h 228600"/>
                <a:gd name="connsiteX1" fmla="*/ 88900 w 114300"/>
                <a:gd name="connsiteY1" fmla="*/ 114300 h 228600"/>
                <a:gd name="connsiteX2" fmla="*/ 114300 w 114300"/>
                <a:gd name="connsiteY2" fmla="*/ 228600 h 228600"/>
              </a:gdLst>
              <a:ahLst/>
              <a:cxnLst>
                <a:cxn ang="0">
                  <a:pos x="connsiteX0" y="connsiteY0"/>
                </a:cxn>
                <a:cxn ang="0">
                  <a:pos x="connsiteX1" y="connsiteY1"/>
                </a:cxn>
                <a:cxn ang="0">
                  <a:pos x="connsiteX2" y="connsiteY2"/>
                </a:cxn>
              </a:cxnLst>
              <a:rect l="l" t="t" r="r" b="b"/>
              <a:pathLst>
                <a:path w="114300" h="228600">
                  <a:moveTo>
                    <a:pt x="0" y="0"/>
                  </a:moveTo>
                  <a:cubicBezTo>
                    <a:pt x="34925" y="38100"/>
                    <a:pt x="69850" y="76200"/>
                    <a:pt x="88900" y="114300"/>
                  </a:cubicBezTo>
                  <a:cubicBezTo>
                    <a:pt x="107950" y="152400"/>
                    <a:pt x="114300" y="228600"/>
                    <a:pt x="114300" y="228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10" name="Object 2"/>
            <p:cNvGraphicFramePr>
              <a:graphicFrameLocks noChangeAspect="1"/>
            </p:cNvGraphicFramePr>
            <p:nvPr>
              <p:extLst>
                <p:ext uri="{D42A27DB-BD31-4B8C-83A1-F6EECF244321}">
                  <p14:modId xmlns:p14="http://schemas.microsoft.com/office/powerpoint/2010/main" val="630226263"/>
                </p:ext>
              </p:extLst>
            </p:nvPr>
          </p:nvGraphicFramePr>
          <p:xfrm>
            <a:off x="6899275" y="3967822"/>
            <a:ext cx="238125" cy="261938"/>
          </p:xfrm>
          <a:graphic>
            <a:graphicData uri="http://schemas.openxmlformats.org/presentationml/2006/ole">
              <mc:AlternateContent xmlns:mc="http://schemas.openxmlformats.org/markup-compatibility/2006">
                <mc:Choice xmlns:v="urn:schemas-microsoft-com:vml" Requires="v">
                  <p:oleObj name="Equation" r:id="rId4" imgW="139700" imgH="152400" progId="Equation.DSMT4">
                    <p:embed/>
                  </p:oleObj>
                </mc:Choice>
                <mc:Fallback>
                  <p:oleObj name="Equation" r:id="rId4" imgW="139700" imgH="152400" progId="Equation.DSMT4">
                    <p:embed/>
                    <p:pic>
                      <p:nvPicPr>
                        <p:cNvPr id="0" name=""/>
                        <p:cNvPicPr>
                          <a:picLocks noChangeAspect="1" noChangeArrowheads="1"/>
                        </p:cNvPicPr>
                        <p:nvPr/>
                      </p:nvPicPr>
                      <p:blipFill>
                        <a:blip r:embed="rId5"/>
                        <a:srcRect/>
                        <a:stretch>
                          <a:fillRect/>
                        </a:stretch>
                      </p:blipFill>
                      <p:spPr bwMode="auto">
                        <a:xfrm>
                          <a:off x="6899275" y="3967822"/>
                          <a:ext cx="238125" cy="261938"/>
                        </a:xfrm>
                        <a:prstGeom prst="rect">
                          <a:avLst/>
                        </a:prstGeom>
                        <a:noFill/>
                        <a:ln>
                          <a:noFill/>
                        </a:ln>
                      </p:spPr>
                    </p:pic>
                  </p:oleObj>
                </mc:Fallback>
              </mc:AlternateContent>
            </a:graphicData>
          </a:graphic>
        </p:graphicFrame>
        <p:sp>
          <p:nvSpPr>
            <p:cNvPr id="116" name="TextBox 115"/>
            <p:cNvSpPr txBox="1"/>
            <p:nvPr/>
          </p:nvSpPr>
          <p:spPr>
            <a:xfrm>
              <a:off x="6257713" y="4729309"/>
              <a:ext cx="2017636" cy="646331"/>
            </a:xfrm>
            <a:prstGeom prst="rect">
              <a:avLst/>
            </a:prstGeom>
            <a:noFill/>
            <a:ln>
              <a:noFill/>
            </a:ln>
          </p:spPr>
          <p:txBody>
            <a:bodyPr wrap="square" rtlCol="0">
              <a:spAutoFit/>
            </a:bodyPr>
            <a:lstStyle/>
            <a:p>
              <a:r>
                <a:rPr lang="en-US" dirty="0">
                  <a:solidFill>
                    <a:srgbClr val="000000"/>
                  </a:solidFill>
                  <a:latin typeface="Times New Roman"/>
                  <a:cs typeface="Times New Roman"/>
                </a:rPr>
                <a:t>body coming straight out at you</a:t>
              </a:r>
            </a:p>
          </p:txBody>
        </p:sp>
      </p:grpSp>
      <p:sp>
        <p:nvSpPr>
          <p:cNvPr id="118" name="Rectangle 117"/>
          <p:cNvSpPr/>
          <p:nvPr/>
        </p:nvSpPr>
        <p:spPr>
          <a:xfrm>
            <a:off x="2312170" y="1528670"/>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Arrow Connector 118"/>
          <p:cNvCxnSpPr/>
          <p:nvPr/>
        </p:nvCxnSpPr>
        <p:spPr>
          <a:xfrm>
            <a:off x="2559820" y="1922370"/>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2576080" y="1255485"/>
            <a:ext cx="856480" cy="46931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21" name="Object 120"/>
          <p:cNvGraphicFramePr>
            <a:graphicFrameLocks noChangeAspect="1"/>
          </p:cNvGraphicFramePr>
          <p:nvPr>
            <p:extLst>
              <p:ext uri="{D42A27DB-BD31-4B8C-83A1-F6EECF244321}">
                <p14:modId xmlns:p14="http://schemas.microsoft.com/office/powerpoint/2010/main" val="2307705544"/>
              </p:ext>
            </p:extLst>
          </p:nvPr>
        </p:nvGraphicFramePr>
        <p:xfrm>
          <a:off x="2824548" y="1079993"/>
          <a:ext cx="233362" cy="255588"/>
        </p:xfrm>
        <a:graphic>
          <a:graphicData uri="http://schemas.openxmlformats.org/presentationml/2006/ole">
            <mc:AlternateContent xmlns:mc="http://schemas.openxmlformats.org/markup-compatibility/2006">
              <mc:Choice xmlns:v="urn:schemas-microsoft-com:vml" Requires="v">
                <p:oleObj name="Equation" r:id="rId6" imgW="139700" imgH="152400" progId="Equation.DSMT4">
                  <p:embed/>
                </p:oleObj>
              </mc:Choice>
              <mc:Fallback>
                <p:oleObj name="Equation" r:id="rId6" imgW="139700" imgH="152400" progId="Equation.DSMT4">
                  <p:embed/>
                  <p:pic>
                    <p:nvPicPr>
                      <p:cNvPr id="0" name=""/>
                      <p:cNvPicPr/>
                      <p:nvPr/>
                    </p:nvPicPr>
                    <p:blipFill>
                      <a:blip r:embed="rId7"/>
                      <a:stretch>
                        <a:fillRect/>
                      </a:stretch>
                    </p:blipFill>
                    <p:spPr>
                      <a:xfrm>
                        <a:off x="2824548" y="1079993"/>
                        <a:ext cx="233362" cy="255588"/>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2771286345"/>
              </p:ext>
            </p:extLst>
          </p:nvPr>
        </p:nvGraphicFramePr>
        <p:xfrm>
          <a:off x="2677295" y="2261957"/>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2677295" y="2261957"/>
                        <a:ext cx="403225" cy="277812"/>
                      </a:xfrm>
                      <a:prstGeom prst="rect">
                        <a:avLst/>
                      </a:prstGeom>
                    </p:spPr>
                  </p:pic>
                </p:oleObj>
              </mc:Fallback>
            </mc:AlternateContent>
          </a:graphicData>
        </a:graphic>
      </p:graphicFrame>
      <p:cxnSp>
        <p:nvCxnSpPr>
          <p:cNvPr id="63" name="Straight Connector 62"/>
          <p:cNvCxnSpPr/>
          <p:nvPr/>
        </p:nvCxnSpPr>
        <p:spPr>
          <a:xfrm>
            <a:off x="1826780" y="1793785"/>
            <a:ext cx="216102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563380" y="782687"/>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76" name="Object 75"/>
          <p:cNvGraphicFramePr>
            <a:graphicFrameLocks noChangeAspect="1"/>
          </p:cNvGraphicFramePr>
          <p:nvPr>
            <p:extLst>
              <p:ext uri="{D42A27DB-BD31-4B8C-83A1-F6EECF244321}">
                <p14:modId xmlns:p14="http://schemas.microsoft.com/office/powerpoint/2010/main" val="564511445"/>
              </p:ext>
            </p:extLst>
          </p:nvPr>
        </p:nvGraphicFramePr>
        <p:xfrm>
          <a:off x="3848100" y="1803307"/>
          <a:ext cx="139700" cy="157163"/>
        </p:xfrm>
        <a:graphic>
          <a:graphicData uri="http://schemas.openxmlformats.org/presentationml/2006/ole">
            <mc:AlternateContent xmlns:mc="http://schemas.openxmlformats.org/markup-compatibility/2006">
              <mc:Choice xmlns:v="urn:schemas-microsoft-com:vml" Requires="v">
                <p:oleObj name="Equation" r:id="rId10" imgW="114300" imgH="127000" progId="Equation.DSMT4">
                  <p:embed/>
                </p:oleObj>
              </mc:Choice>
              <mc:Fallback>
                <p:oleObj name="Equation" r:id="rId10" imgW="114300" imgH="127000" progId="Equation.DSMT4">
                  <p:embed/>
                  <p:pic>
                    <p:nvPicPr>
                      <p:cNvPr id="0" name=""/>
                      <p:cNvPicPr/>
                      <p:nvPr/>
                    </p:nvPicPr>
                    <p:blipFill>
                      <a:blip r:embed="rId11"/>
                      <a:stretch>
                        <a:fillRect/>
                      </a:stretch>
                    </p:blipFill>
                    <p:spPr>
                      <a:xfrm>
                        <a:off x="3848100" y="1803307"/>
                        <a:ext cx="139700" cy="157163"/>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2808540037"/>
              </p:ext>
            </p:extLst>
          </p:nvPr>
        </p:nvGraphicFramePr>
        <p:xfrm>
          <a:off x="2372292" y="733575"/>
          <a:ext cx="155575" cy="201612"/>
        </p:xfrm>
        <a:graphic>
          <a:graphicData uri="http://schemas.openxmlformats.org/presentationml/2006/ole">
            <mc:AlternateContent xmlns:mc="http://schemas.openxmlformats.org/markup-compatibility/2006">
              <mc:Choice xmlns:v="urn:schemas-microsoft-com:vml" Requires="v">
                <p:oleObj name="Equation" r:id="rId12" imgW="127000" imgH="165100" progId="Equation.DSMT4">
                  <p:embed/>
                </p:oleObj>
              </mc:Choice>
              <mc:Fallback>
                <p:oleObj name="Equation" r:id="rId12" imgW="127000" imgH="165100" progId="Equation.DSMT4">
                  <p:embed/>
                  <p:pic>
                    <p:nvPicPr>
                      <p:cNvPr id="0" name=""/>
                      <p:cNvPicPr/>
                      <p:nvPr/>
                    </p:nvPicPr>
                    <p:blipFill>
                      <a:blip r:embed="rId13"/>
                      <a:stretch>
                        <a:fillRect/>
                      </a:stretch>
                    </p:blipFill>
                    <p:spPr>
                      <a:xfrm>
                        <a:off x="2372292" y="733575"/>
                        <a:ext cx="155575" cy="201612"/>
                      </a:xfrm>
                      <a:prstGeom prst="rect">
                        <a:avLst/>
                      </a:prstGeom>
                    </p:spPr>
                  </p:pic>
                </p:oleObj>
              </mc:Fallback>
            </mc:AlternateContent>
          </a:graphicData>
        </a:graphic>
      </p:graphicFrame>
      <p:grpSp>
        <p:nvGrpSpPr>
          <p:cNvPr id="15" name="Group 14"/>
          <p:cNvGrpSpPr/>
          <p:nvPr/>
        </p:nvGrpSpPr>
        <p:grpSpPr>
          <a:xfrm>
            <a:off x="2881325" y="3695700"/>
            <a:ext cx="3198800" cy="2887385"/>
            <a:chOff x="2881325" y="3695700"/>
            <a:chExt cx="3198800" cy="2887385"/>
          </a:xfrm>
        </p:grpSpPr>
        <p:graphicFrame>
          <p:nvGraphicFramePr>
            <p:cNvPr id="81" name="Object 80"/>
            <p:cNvGraphicFramePr>
              <a:graphicFrameLocks noChangeAspect="1"/>
            </p:cNvGraphicFramePr>
            <p:nvPr>
              <p:extLst>
                <p:ext uri="{D42A27DB-BD31-4B8C-83A1-F6EECF244321}">
                  <p14:modId xmlns:p14="http://schemas.microsoft.com/office/powerpoint/2010/main" val="501430022"/>
                </p:ext>
              </p:extLst>
            </p:nvPr>
          </p:nvGraphicFramePr>
          <p:xfrm>
            <a:off x="4584316" y="4028281"/>
            <a:ext cx="233362" cy="255588"/>
          </p:xfrm>
          <a:graphic>
            <a:graphicData uri="http://schemas.openxmlformats.org/presentationml/2006/ole">
              <mc:AlternateContent xmlns:mc="http://schemas.openxmlformats.org/markup-compatibility/2006">
                <mc:Choice xmlns:v="urn:schemas-microsoft-com:vml" Requires="v">
                  <p:oleObj name="Equation" r:id="rId14" imgW="139700" imgH="152400" progId="Equation.DSMT4">
                    <p:embed/>
                  </p:oleObj>
                </mc:Choice>
                <mc:Fallback>
                  <p:oleObj name="Equation" r:id="rId14" imgW="139700" imgH="152400" progId="Equation.DSMT4">
                    <p:embed/>
                    <p:pic>
                      <p:nvPicPr>
                        <p:cNvPr id="0" name=""/>
                        <p:cNvPicPr/>
                        <p:nvPr/>
                      </p:nvPicPr>
                      <p:blipFill>
                        <a:blip r:embed="rId15"/>
                        <a:stretch>
                          <a:fillRect/>
                        </a:stretch>
                      </p:blipFill>
                      <p:spPr>
                        <a:xfrm>
                          <a:off x="4584316" y="4028281"/>
                          <a:ext cx="233362" cy="255588"/>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3055344863"/>
                </p:ext>
              </p:extLst>
            </p:nvPr>
          </p:nvGraphicFramePr>
          <p:xfrm>
            <a:off x="4097733" y="5727469"/>
            <a:ext cx="403225" cy="277812"/>
          </p:xfrm>
          <a:graphic>
            <a:graphicData uri="http://schemas.openxmlformats.org/presentationml/2006/ole">
              <mc:AlternateContent xmlns:mc="http://schemas.openxmlformats.org/markup-compatibility/2006">
                <mc:Choice xmlns:v="urn:schemas-microsoft-com:vml" Requires="v">
                  <p:oleObj name="Equation" r:id="rId16" imgW="241300" imgH="165100" progId="Equation.DSMT4">
                    <p:embed/>
                  </p:oleObj>
                </mc:Choice>
                <mc:Fallback>
                  <p:oleObj name="Equation" r:id="rId16" imgW="241300" imgH="165100" progId="Equation.DSMT4">
                    <p:embed/>
                    <p:pic>
                      <p:nvPicPr>
                        <p:cNvPr id="0" name=""/>
                        <p:cNvPicPr/>
                        <p:nvPr/>
                      </p:nvPicPr>
                      <p:blipFill>
                        <a:blip r:embed="rId9"/>
                        <a:stretch>
                          <a:fillRect/>
                        </a:stretch>
                      </p:blipFill>
                      <p:spPr>
                        <a:xfrm>
                          <a:off x="4097733" y="5727469"/>
                          <a:ext cx="403225" cy="277812"/>
                        </a:xfrm>
                        <a:prstGeom prst="rect">
                          <a:avLst/>
                        </a:prstGeom>
                      </p:spPr>
                    </p:pic>
                  </p:oleObj>
                </mc:Fallback>
              </mc:AlternateContent>
            </a:graphicData>
          </a:graphic>
        </p:graphicFrame>
        <p:sp>
          <p:nvSpPr>
            <p:cNvPr id="78" name="Rectangle 77"/>
            <p:cNvSpPr/>
            <p:nvPr/>
          </p:nvSpPr>
          <p:spPr>
            <a:xfrm>
              <a:off x="3606123" y="4547880"/>
              <a:ext cx="813934" cy="794554"/>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a:off x="3999896" y="5148640"/>
              <a:ext cx="0" cy="96896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4024708" y="4131017"/>
              <a:ext cx="1306933" cy="716144"/>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881325" y="4952428"/>
              <a:ext cx="311379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4005329" y="3695700"/>
              <a:ext cx="0" cy="28873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5" name="Object 84"/>
            <p:cNvGraphicFramePr>
              <a:graphicFrameLocks noChangeAspect="1"/>
            </p:cNvGraphicFramePr>
            <p:nvPr>
              <p:extLst>
                <p:ext uri="{D42A27DB-BD31-4B8C-83A1-F6EECF244321}">
                  <p14:modId xmlns:p14="http://schemas.microsoft.com/office/powerpoint/2010/main" val="1139703862"/>
                </p:ext>
              </p:extLst>
            </p:nvPr>
          </p:nvGraphicFramePr>
          <p:xfrm>
            <a:off x="5885663" y="4991477"/>
            <a:ext cx="139700" cy="157163"/>
          </p:xfrm>
          <a:graphic>
            <a:graphicData uri="http://schemas.openxmlformats.org/presentationml/2006/ole">
              <mc:AlternateContent xmlns:mc="http://schemas.openxmlformats.org/markup-compatibility/2006">
                <mc:Choice xmlns:v="urn:schemas-microsoft-com:vml" Requires="v">
                  <p:oleObj name="Equation" r:id="rId17" imgW="114300" imgH="127000" progId="Equation.DSMT4">
                    <p:embed/>
                  </p:oleObj>
                </mc:Choice>
                <mc:Fallback>
                  <p:oleObj name="Equation" r:id="rId17" imgW="114300" imgH="127000" progId="Equation.DSMT4">
                    <p:embed/>
                    <p:pic>
                      <p:nvPicPr>
                        <p:cNvPr id="0" name=""/>
                        <p:cNvPicPr/>
                        <p:nvPr/>
                      </p:nvPicPr>
                      <p:blipFill>
                        <a:blip r:embed="rId11"/>
                        <a:stretch>
                          <a:fillRect/>
                        </a:stretch>
                      </p:blipFill>
                      <p:spPr>
                        <a:xfrm>
                          <a:off x="5885663" y="4991477"/>
                          <a:ext cx="139700" cy="157163"/>
                        </a:xfrm>
                        <a:prstGeom prst="rect">
                          <a:avLst/>
                        </a:prstGeom>
                      </p:spPr>
                    </p:pic>
                  </p:oleObj>
                </mc:Fallback>
              </mc:AlternateContent>
            </a:graphicData>
          </a:graphic>
        </p:graphicFrame>
        <p:graphicFrame>
          <p:nvGraphicFramePr>
            <p:cNvPr id="86" name="Object 85"/>
            <p:cNvGraphicFramePr>
              <a:graphicFrameLocks noChangeAspect="1"/>
            </p:cNvGraphicFramePr>
            <p:nvPr>
              <p:extLst>
                <p:ext uri="{D42A27DB-BD31-4B8C-83A1-F6EECF244321}">
                  <p14:modId xmlns:p14="http://schemas.microsoft.com/office/powerpoint/2010/main" val="3728867614"/>
                </p:ext>
              </p:extLst>
            </p:nvPr>
          </p:nvGraphicFramePr>
          <p:xfrm>
            <a:off x="3770312" y="3695700"/>
            <a:ext cx="155575" cy="201612"/>
          </p:xfrm>
          <a:graphic>
            <a:graphicData uri="http://schemas.openxmlformats.org/presentationml/2006/ole">
              <mc:AlternateContent xmlns:mc="http://schemas.openxmlformats.org/markup-compatibility/2006">
                <mc:Choice xmlns:v="urn:schemas-microsoft-com:vml" Requires="v">
                  <p:oleObj name="Equation" r:id="rId18" imgW="127000" imgH="165100" progId="Equation.DSMT4">
                    <p:embed/>
                  </p:oleObj>
                </mc:Choice>
                <mc:Fallback>
                  <p:oleObj name="Equation" r:id="rId18" imgW="127000" imgH="165100" progId="Equation.DSMT4">
                    <p:embed/>
                    <p:pic>
                      <p:nvPicPr>
                        <p:cNvPr id="0" name=""/>
                        <p:cNvPicPr/>
                        <p:nvPr/>
                      </p:nvPicPr>
                      <p:blipFill>
                        <a:blip r:embed="rId13"/>
                        <a:stretch>
                          <a:fillRect/>
                        </a:stretch>
                      </p:blipFill>
                      <p:spPr>
                        <a:xfrm>
                          <a:off x="3770312" y="3695700"/>
                          <a:ext cx="155575" cy="201612"/>
                        </a:xfrm>
                        <a:prstGeom prst="rect">
                          <a:avLst/>
                        </a:prstGeom>
                      </p:spPr>
                    </p:pic>
                  </p:oleObj>
                </mc:Fallback>
              </mc:AlternateContent>
            </a:graphicData>
          </a:graphic>
        </p:graphicFrame>
        <p:cxnSp>
          <p:nvCxnSpPr>
            <p:cNvPr id="91" name="Straight Arrow Connector 90"/>
            <p:cNvCxnSpPr/>
            <p:nvPr/>
          </p:nvCxnSpPr>
          <p:spPr>
            <a:xfrm flipV="1">
              <a:off x="4097733" y="4838607"/>
              <a:ext cx="1233908" cy="8554"/>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5331641" y="4156075"/>
              <a:ext cx="0" cy="68178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1" name="Object 2"/>
            <p:cNvGraphicFramePr>
              <a:graphicFrameLocks noChangeAspect="1"/>
            </p:cNvGraphicFramePr>
            <p:nvPr>
              <p:extLst>
                <p:ext uri="{D42A27DB-BD31-4B8C-83A1-F6EECF244321}">
                  <p14:modId xmlns:p14="http://schemas.microsoft.com/office/powerpoint/2010/main" val="2172215943"/>
                </p:ext>
              </p:extLst>
            </p:nvPr>
          </p:nvGraphicFramePr>
          <p:xfrm>
            <a:off x="4689007" y="4533061"/>
            <a:ext cx="215900" cy="304800"/>
          </p:xfrm>
          <a:graphic>
            <a:graphicData uri="http://schemas.openxmlformats.org/presentationml/2006/ole">
              <mc:AlternateContent xmlns:mc="http://schemas.openxmlformats.org/markup-compatibility/2006">
                <mc:Choice xmlns:v="urn:schemas-microsoft-com:vml" Requires="v">
                  <p:oleObj name="Equation" r:id="rId19" imgW="127000" imgH="177800" progId="Equation.DSMT4">
                    <p:embed/>
                  </p:oleObj>
                </mc:Choice>
                <mc:Fallback>
                  <p:oleObj name="Equation" r:id="rId19" imgW="127000" imgH="177800" progId="Equation.DSMT4">
                    <p:embed/>
                    <p:pic>
                      <p:nvPicPr>
                        <p:cNvPr id="0" name=""/>
                        <p:cNvPicPr>
                          <a:picLocks noChangeAspect="1" noChangeArrowheads="1"/>
                        </p:cNvPicPr>
                        <p:nvPr/>
                      </p:nvPicPr>
                      <p:blipFill>
                        <a:blip r:embed="rId3"/>
                        <a:srcRect/>
                        <a:stretch>
                          <a:fillRect/>
                        </a:stretch>
                      </p:blipFill>
                      <p:spPr bwMode="auto">
                        <a:xfrm>
                          <a:off x="4689007" y="4533061"/>
                          <a:ext cx="215900" cy="304800"/>
                        </a:xfrm>
                        <a:prstGeom prst="rect">
                          <a:avLst/>
                        </a:prstGeom>
                        <a:noFill/>
                        <a:ln>
                          <a:noFill/>
                        </a:ln>
                      </p:spPr>
                    </p:pic>
                  </p:oleObj>
                </mc:Fallback>
              </mc:AlternateContent>
            </a:graphicData>
          </a:graphic>
        </p:graphicFrame>
        <p:sp>
          <p:nvSpPr>
            <p:cNvPr id="112" name="Freeform 111"/>
            <p:cNvSpPr/>
            <p:nvPr/>
          </p:nvSpPr>
          <p:spPr>
            <a:xfrm>
              <a:off x="4542957" y="4571161"/>
              <a:ext cx="114300" cy="297070"/>
            </a:xfrm>
            <a:custGeom>
              <a:avLst/>
              <a:gdLst>
                <a:gd name="connsiteX0" fmla="*/ 0 w 114300"/>
                <a:gd name="connsiteY0" fmla="*/ 0 h 228600"/>
                <a:gd name="connsiteX1" fmla="*/ 88900 w 114300"/>
                <a:gd name="connsiteY1" fmla="*/ 114300 h 228600"/>
                <a:gd name="connsiteX2" fmla="*/ 114300 w 114300"/>
                <a:gd name="connsiteY2" fmla="*/ 228600 h 228600"/>
              </a:gdLst>
              <a:ahLst/>
              <a:cxnLst>
                <a:cxn ang="0">
                  <a:pos x="connsiteX0" y="connsiteY0"/>
                </a:cxn>
                <a:cxn ang="0">
                  <a:pos x="connsiteX1" y="connsiteY1"/>
                </a:cxn>
                <a:cxn ang="0">
                  <a:pos x="connsiteX2" y="connsiteY2"/>
                </a:cxn>
              </a:cxnLst>
              <a:rect l="l" t="t" r="r" b="b"/>
              <a:pathLst>
                <a:path w="114300" h="228600">
                  <a:moveTo>
                    <a:pt x="0" y="0"/>
                  </a:moveTo>
                  <a:cubicBezTo>
                    <a:pt x="34925" y="38100"/>
                    <a:pt x="69850" y="76200"/>
                    <a:pt x="88900" y="114300"/>
                  </a:cubicBezTo>
                  <a:cubicBezTo>
                    <a:pt x="107950" y="152400"/>
                    <a:pt x="114300" y="228600"/>
                    <a:pt x="114300" y="228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33" name="Object 132"/>
            <p:cNvGraphicFramePr>
              <a:graphicFrameLocks noChangeAspect="1"/>
            </p:cNvGraphicFramePr>
            <p:nvPr>
              <p:extLst>
                <p:ext uri="{D42A27DB-BD31-4B8C-83A1-F6EECF244321}">
                  <p14:modId xmlns:p14="http://schemas.microsoft.com/office/powerpoint/2010/main" val="2288649965"/>
                </p:ext>
              </p:extLst>
            </p:nvPr>
          </p:nvGraphicFramePr>
          <p:xfrm>
            <a:off x="5380038" y="4384675"/>
            <a:ext cx="700087" cy="296863"/>
          </p:xfrm>
          <a:graphic>
            <a:graphicData uri="http://schemas.openxmlformats.org/presentationml/2006/ole">
              <mc:AlternateContent xmlns:mc="http://schemas.openxmlformats.org/markup-compatibility/2006">
                <mc:Choice xmlns:v="urn:schemas-microsoft-com:vml" Requires="v">
                  <p:oleObj name="Equation" r:id="rId20" imgW="419100" imgH="177800" progId="Equation.DSMT4">
                    <p:embed/>
                  </p:oleObj>
                </mc:Choice>
                <mc:Fallback>
                  <p:oleObj name="Equation" r:id="rId20" imgW="419100" imgH="177800" progId="Equation.DSMT4">
                    <p:embed/>
                    <p:pic>
                      <p:nvPicPr>
                        <p:cNvPr id="0" name=""/>
                        <p:cNvPicPr/>
                        <p:nvPr/>
                      </p:nvPicPr>
                      <p:blipFill>
                        <a:blip r:embed="rId21"/>
                        <a:stretch>
                          <a:fillRect/>
                        </a:stretch>
                      </p:blipFill>
                      <p:spPr>
                        <a:xfrm>
                          <a:off x="5380038" y="4384675"/>
                          <a:ext cx="700087" cy="296863"/>
                        </a:xfrm>
                        <a:prstGeom prst="rect">
                          <a:avLst/>
                        </a:prstGeom>
                      </p:spPr>
                    </p:pic>
                  </p:oleObj>
                </mc:Fallback>
              </mc:AlternateContent>
            </a:graphicData>
          </a:graphic>
        </p:graphicFrame>
        <p:graphicFrame>
          <p:nvGraphicFramePr>
            <p:cNvPr id="134" name="Object 133"/>
            <p:cNvGraphicFramePr>
              <a:graphicFrameLocks noChangeAspect="1"/>
            </p:cNvGraphicFramePr>
            <p:nvPr>
              <p:extLst>
                <p:ext uri="{D42A27DB-BD31-4B8C-83A1-F6EECF244321}">
                  <p14:modId xmlns:p14="http://schemas.microsoft.com/office/powerpoint/2010/main" val="527082998"/>
                </p:ext>
              </p:extLst>
            </p:nvPr>
          </p:nvGraphicFramePr>
          <p:xfrm>
            <a:off x="4797425" y="4922043"/>
            <a:ext cx="742950" cy="296863"/>
          </p:xfrm>
          <a:graphic>
            <a:graphicData uri="http://schemas.openxmlformats.org/presentationml/2006/ole">
              <mc:AlternateContent xmlns:mc="http://schemas.openxmlformats.org/markup-compatibility/2006">
                <mc:Choice xmlns:v="urn:schemas-microsoft-com:vml" Requires="v">
                  <p:oleObj name="Equation" r:id="rId22" imgW="444500" imgH="177800" progId="Equation.DSMT4">
                    <p:embed/>
                  </p:oleObj>
                </mc:Choice>
                <mc:Fallback>
                  <p:oleObj name="Equation" r:id="rId22" imgW="444500" imgH="177800" progId="Equation.DSMT4">
                    <p:embed/>
                    <p:pic>
                      <p:nvPicPr>
                        <p:cNvPr id="0" name=""/>
                        <p:cNvPicPr/>
                        <p:nvPr/>
                      </p:nvPicPr>
                      <p:blipFill>
                        <a:blip r:embed="rId23"/>
                        <a:stretch>
                          <a:fillRect/>
                        </a:stretch>
                      </p:blipFill>
                      <p:spPr>
                        <a:xfrm>
                          <a:off x="4797425" y="4922043"/>
                          <a:ext cx="742950" cy="296863"/>
                        </a:xfrm>
                        <a:prstGeom prst="rect">
                          <a:avLst/>
                        </a:prstGeom>
                      </p:spPr>
                    </p:pic>
                  </p:oleObj>
                </mc:Fallback>
              </mc:AlternateContent>
            </a:graphicData>
          </a:graphic>
        </p:graphicFrame>
      </p:grpSp>
      <p:graphicFrame>
        <p:nvGraphicFramePr>
          <p:cNvPr id="51" name="Object 50"/>
          <p:cNvGraphicFramePr>
            <a:graphicFrameLocks noChangeAspect="1"/>
          </p:cNvGraphicFramePr>
          <p:nvPr>
            <p:extLst>
              <p:ext uri="{D42A27DB-BD31-4B8C-83A1-F6EECF244321}">
                <p14:modId xmlns:p14="http://schemas.microsoft.com/office/powerpoint/2010/main" val="3845552998"/>
              </p:ext>
            </p:extLst>
          </p:nvPr>
        </p:nvGraphicFramePr>
        <p:xfrm>
          <a:off x="658813" y="6116638"/>
          <a:ext cx="423862" cy="233362"/>
        </p:xfrm>
        <a:graphic>
          <a:graphicData uri="http://schemas.openxmlformats.org/presentationml/2006/ole">
            <mc:AlternateContent xmlns:mc="http://schemas.openxmlformats.org/markup-compatibility/2006">
              <mc:Choice xmlns:v="urn:schemas-microsoft-com:vml" Requires="v">
                <p:oleObj name="Equation" r:id="rId24" imgW="254000" imgH="139700" progId="Equation.DSMT4">
                  <p:embed/>
                </p:oleObj>
              </mc:Choice>
              <mc:Fallback>
                <p:oleObj name="Equation" r:id="rId24" imgW="254000" imgH="139700" progId="Equation.DSMT4">
                  <p:embed/>
                  <p:pic>
                    <p:nvPicPr>
                      <p:cNvPr id="0" name=""/>
                      <p:cNvPicPr/>
                      <p:nvPr/>
                    </p:nvPicPr>
                    <p:blipFill>
                      <a:blip r:embed="rId25"/>
                      <a:stretch>
                        <a:fillRect/>
                      </a:stretch>
                    </p:blipFill>
                    <p:spPr>
                      <a:xfrm>
                        <a:off x="658813" y="6116638"/>
                        <a:ext cx="423862" cy="233362"/>
                      </a:xfrm>
                      <a:prstGeom prst="rect">
                        <a:avLst/>
                      </a:prstGeom>
                    </p:spPr>
                  </p:pic>
                </p:oleObj>
              </mc:Fallback>
            </mc:AlternateContent>
          </a:graphicData>
        </a:graphic>
      </p:graphicFrame>
    </p:spTree>
    <p:extLst>
      <p:ext uri="{BB962C8B-B14F-4D97-AF65-F5344CB8AC3E}">
        <p14:creationId xmlns:p14="http://schemas.microsoft.com/office/powerpoint/2010/main" val="32368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descr="iStock_000004199790Med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11587163" cy="769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9"/>
          <p:cNvSpPr>
            <a:spLocks noChangeArrowheads="1"/>
          </p:cNvSpPr>
          <p:nvPr/>
        </p:nvSpPr>
        <p:spPr bwMode="auto">
          <a:xfrm>
            <a:off x="0" y="0"/>
            <a:ext cx="9144000" cy="6858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0" name="Rectangle 39"/>
          <p:cNvSpPr>
            <a:spLocks noChangeArrowheads="1"/>
          </p:cNvSpPr>
          <p:nvPr/>
        </p:nvSpPr>
        <p:spPr bwMode="auto">
          <a:xfrm>
            <a:off x="0" y="0"/>
            <a:ext cx="914082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800" b="1">
                <a:solidFill>
                  <a:schemeClr val="tx2"/>
                </a:solidFill>
                <a:latin typeface="Gill Sans" charset="0"/>
              </a:rPr>
              <a:t>Vertical Circles</a:t>
            </a:r>
            <a:endParaRPr lang="en-US" sz="4800">
              <a:solidFill>
                <a:schemeClr val="tx2"/>
              </a:solidFill>
              <a:latin typeface="Gill Sans" charset="0"/>
            </a:endParaRPr>
          </a:p>
        </p:txBody>
      </p:sp>
      <p:sp>
        <p:nvSpPr>
          <p:cNvPr id="39941" name="Rectangle 9"/>
          <p:cNvSpPr>
            <a:spLocks noChangeArrowheads="1"/>
          </p:cNvSpPr>
          <p:nvPr/>
        </p:nvSpPr>
        <p:spPr bwMode="auto">
          <a:xfrm>
            <a:off x="0" y="685800"/>
            <a:ext cx="9144000" cy="18288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2" name="Text Box 6"/>
          <p:cNvSpPr txBox="1">
            <a:spLocks noChangeArrowheads="1"/>
          </p:cNvSpPr>
          <p:nvPr/>
        </p:nvSpPr>
        <p:spPr bwMode="auto">
          <a:xfrm>
            <a:off x="0" y="685800"/>
            <a:ext cx="91440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latin typeface="Gill Sans" charset="0"/>
                <a:cs typeface="Gill Sans" charset="0"/>
              </a:rPr>
              <a:t>Objects traveling in </a:t>
            </a:r>
            <a:r>
              <a:rPr lang="en-US" sz="2800" i="1" dirty="0">
                <a:latin typeface="Gill Sans" charset="0"/>
                <a:cs typeface="Gill Sans" charset="0"/>
              </a:rPr>
              <a:t>vertical</a:t>
            </a:r>
            <a:r>
              <a:rPr lang="en-US" sz="2800" dirty="0">
                <a:latin typeface="Gill Sans" charset="0"/>
                <a:cs typeface="Gill Sans" charset="0"/>
              </a:rPr>
              <a:t> circles are treated exactly the same as objects traveling in horizontal circles: the sum of the centripetal forces adds up to allow the object to accelerate centripetally, and thus, travel in a circle. (∑</a:t>
            </a:r>
            <a:r>
              <a:rPr lang="en-US" sz="2800" b="1" dirty="0">
                <a:latin typeface="Gill Sans" charset="0"/>
                <a:cs typeface="Gill Sans" charset="0"/>
              </a:rPr>
              <a:t>F</a:t>
            </a:r>
            <a:r>
              <a:rPr lang="en-US" sz="2800" b="1" baseline="-25000" dirty="0">
                <a:latin typeface="Gill Sans" charset="0"/>
                <a:cs typeface="Gill Sans" charset="0"/>
              </a:rPr>
              <a:t>c</a:t>
            </a:r>
            <a:r>
              <a:rPr lang="en-US" sz="2800" dirty="0">
                <a:latin typeface="Gill Sans" charset="0"/>
                <a:cs typeface="Gill Sans" charset="0"/>
              </a:rPr>
              <a:t>=</a:t>
            </a:r>
            <a:r>
              <a:rPr lang="en-US" sz="2800" i="1" dirty="0">
                <a:latin typeface="Gill Sans" charset="0"/>
                <a:cs typeface="Gill Sans" charset="0"/>
              </a:rPr>
              <a:t>m</a:t>
            </a:r>
            <a:r>
              <a:rPr lang="en-US" sz="2800" b="1" dirty="0">
                <a:latin typeface="Gill Sans" charset="0"/>
                <a:cs typeface="Gill Sans" charset="0"/>
              </a:rPr>
              <a:t>a</a:t>
            </a:r>
            <a:r>
              <a:rPr lang="en-US" sz="2800" b="1" baseline="-25000" dirty="0">
                <a:latin typeface="Gill Sans" charset="0"/>
                <a:cs typeface="Gill Sans" charset="0"/>
              </a:rPr>
              <a:t>c</a:t>
            </a:r>
            <a:r>
              <a:rPr lang="en-US" sz="2800" dirty="0">
                <a:latin typeface="Gill Sans" charset="0"/>
                <a:cs typeface="Gill Sans" charset="0"/>
              </a:rPr>
              <a:t>)</a:t>
            </a:r>
          </a:p>
        </p:txBody>
      </p:sp>
    </p:spTree>
    <p:extLst>
      <p:ext uri="{BB962C8B-B14F-4D97-AF65-F5344CB8AC3E}">
        <p14:creationId xmlns:p14="http://schemas.microsoft.com/office/powerpoint/2010/main" val="1228565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42.)</a:t>
            </a:r>
          </a:p>
        </p:txBody>
      </p:sp>
      <p:sp>
        <p:nvSpPr>
          <p:cNvPr id="40" name="TextBox 39"/>
          <p:cNvSpPr txBox="1"/>
          <p:nvPr/>
        </p:nvSpPr>
        <p:spPr>
          <a:xfrm>
            <a:off x="204389" y="402897"/>
            <a:ext cx="4532711" cy="830997"/>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ball</a:t>
            </a:r>
            <a:r>
              <a:rPr lang="en-US" sz="2000" dirty="0">
                <a:solidFill>
                  <a:srgbClr val="000000"/>
                </a:solidFill>
                <a:latin typeface="Times New Roman"/>
                <a:cs typeface="Times New Roman"/>
              </a:rPr>
              <a:t> attached to a </a:t>
            </a:r>
            <a:r>
              <a:rPr lang="en-US" sz="2000" dirty="0">
                <a:solidFill>
                  <a:srgbClr val="0000FF"/>
                </a:solidFill>
                <a:latin typeface="Times New Roman"/>
                <a:cs typeface="Times New Roman"/>
              </a:rPr>
              <a:t>string of length L</a:t>
            </a:r>
            <a:r>
              <a:rPr lang="en-US" sz="2000" dirty="0">
                <a:solidFill>
                  <a:srgbClr val="000000"/>
                </a:solidFill>
                <a:latin typeface="Times New Roman"/>
                <a:cs typeface="Times New Roman"/>
              </a:rPr>
              <a:t> moving along a </a:t>
            </a:r>
            <a:r>
              <a:rPr lang="en-US" sz="2000" dirty="0">
                <a:solidFill>
                  <a:srgbClr val="0000FF"/>
                </a:solidFill>
                <a:latin typeface="Times New Roman"/>
                <a:cs typeface="Times New Roman"/>
              </a:rPr>
              <a:t>vertical path</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331116380"/>
              </p:ext>
            </p:extLst>
          </p:nvPr>
        </p:nvGraphicFramePr>
        <p:xfrm>
          <a:off x="4619625" y="2894013"/>
          <a:ext cx="311150" cy="360362"/>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0" name=""/>
                      <p:cNvPicPr/>
                      <p:nvPr/>
                    </p:nvPicPr>
                    <p:blipFill>
                      <a:blip r:embed="rId3"/>
                      <a:stretch>
                        <a:fillRect/>
                      </a:stretch>
                    </p:blipFill>
                    <p:spPr>
                      <a:xfrm>
                        <a:off x="4619625" y="2894013"/>
                        <a:ext cx="311150" cy="36036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012377707"/>
              </p:ext>
            </p:extLst>
          </p:nvPr>
        </p:nvGraphicFramePr>
        <p:xfrm>
          <a:off x="6038850" y="159898"/>
          <a:ext cx="422275" cy="404812"/>
        </p:xfrm>
        <a:graphic>
          <a:graphicData uri="http://schemas.openxmlformats.org/presentationml/2006/ole">
            <mc:AlternateContent xmlns:mc="http://schemas.openxmlformats.org/markup-compatibility/2006">
              <mc:Choice xmlns:v="urn:schemas-microsoft-com:vml" Requires="v">
                <p:oleObj name="Equation" r:id="rId4" imgW="241300" imgH="228600" progId="Equation.DSMT4">
                  <p:embed/>
                </p:oleObj>
              </mc:Choice>
              <mc:Fallback>
                <p:oleObj name="Equation" r:id="rId4" imgW="241300" imgH="228600" progId="Equation.DSMT4">
                  <p:embed/>
                  <p:pic>
                    <p:nvPicPr>
                      <p:cNvPr id="0" name=""/>
                      <p:cNvPicPr/>
                      <p:nvPr/>
                    </p:nvPicPr>
                    <p:blipFill>
                      <a:blip r:embed="rId5"/>
                      <a:stretch>
                        <a:fillRect/>
                      </a:stretch>
                    </p:blipFill>
                    <p:spPr>
                      <a:xfrm>
                        <a:off x="6038850" y="159898"/>
                        <a:ext cx="422275" cy="404812"/>
                      </a:xfrm>
                      <a:prstGeom prst="rect">
                        <a:avLst/>
                      </a:prstGeom>
                    </p:spPr>
                  </p:pic>
                </p:oleObj>
              </mc:Fallback>
            </mc:AlternateContent>
          </a:graphicData>
        </a:graphic>
      </p:graphicFrame>
      <p:grpSp>
        <p:nvGrpSpPr>
          <p:cNvPr id="87" name="Group 86"/>
          <p:cNvGrpSpPr/>
          <p:nvPr/>
        </p:nvGrpSpPr>
        <p:grpSpPr>
          <a:xfrm rot="5400000">
            <a:off x="5937012" y="1468662"/>
            <a:ext cx="1853622" cy="45719"/>
            <a:chOff x="5676900" y="1581140"/>
            <a:chExt cx="647700" cy="47634"/>
          </a:xfrm>
        </p:grpSpPr>
        <p:sp>
          <p:nvSpPr>
            <p:cNvPr id="88" name="Rectangle 87"/>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Freeform 89"/>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Freeform 90"/>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Freeform 98"/>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0" name="TextBox 99"/>
          <p:cNvSpPr txBox="1"/>
          <p:nvPr/>
        </p:nvSpPr>
        <p:spPr>
          <a:xfrm>
            <a:off x="418702" y="1324750"/>
            <a:ext cx="4200923" cy="707886"/>
          </a:xfrm>
          <a:prstGeom prst="rect">
            <a:avLst/>
          </a:prstGeom>
          <a:noFill/>
          <a:ln>
            <a:noFill/>
          </a:ln>
        </p:spPr>
        <p:txBody>
          <a:bodyPr wrap="square" rtlCol="0">
            <a:spAutoFit/>
          </a:bodyPr>
          <a:lstStyle/>
          <a:p>
            <a:r>
              <a:rPr lang="en-US" sz="2000" dirty="0">
                <a:solidFill>
                  <a:srgbClr val="0000FF"/>
                </a:solidFill>
                <a:latin typeface="Apple Chancery"/>
                <a:cs typeface="Apple Chancery"/>
              </a:rPr>
              <a:t>Draw</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a</a:t>
            </a:r>
            <a:r>
              <a:rPr lang="en-US" sz="2000" dirty="0">
                <a:solidFill>
                  <a:srgbClr val="FF0000"/>
                </a:solidFill>
                <a:latin typeface="Times New Roman"/>
                <a:cs typeface="Times New Roman"/>
              </a:rPr>
              <a:t>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 </a:t>
            </a:r>
            <a:r>
              <a:rPr lang="en-US" sz="2000" dirty="0">
                <a:latin typeface="Times New Roman"/>
                <a:cs typeface="Times New Roman"/>
              </a:rPr>
              <a:t>for the forces acting on the ball at the top.</a:t>
            </a:r>
            <a:endParaRPr lang="en-US" sz="2000" dirty="0">
              <a:solidFill>
                <a:srgbClr val="FF0000"/>
              </a:solidFill>
              <a:latin typeface="Apple Chancery"/>
              <a:cs typeface="Apple Chancery"/>
            </a:endParaRPr>
          </a:p>
        </p:txBody>
      </p:sp>
      <p:sp>
        <p:nvSpPr>
          <p:cNvPr id="2" name="Oval 1"/>
          <p:cNvSpPr/>
          <p:nvPr/>
        </p:nvSpPr>
        <p:spPr>
          <a:xfrm>
            <a:off x="4991101" y="564711"/>
            <a:ext cx="3747357" cy="3747357"/>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624206" y="324137"/>
            <a:ext cx="481147" cy="48114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750527" y="2200259"/>
            <a:ext cx="481147" cy="481147"/>
            <a:chOff x="4750527" y="2200259"/>
            <a:chExt cx="481147" cy="481147"/>
          </a:xfrm>
        </p:grpSpPr>
        <p:sp>
          <p:nvSpPr>
            <p:cNvPr id="102" name="Oval 101"/>
            <p:cNvSpPr/>
            <p:nvPr/>
          </p:nvSpPr>
          <p:spPr>
            <a:xfrm>
              <a:off x="4750527" y="2200259"/>
              <a:ext cx="481147" cy="481147"/>
            </a:xfrm>
            <a:prstGeom prst="ellipse">
              <a:avLst/>
            </a:prstGeom>
            <a:solidFill>
              <a:schemeClr val="bg1"/>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4750527" y="2200259"/>
              <a:ext cx="481147" cy="481147"/>
            </a:xfrm>
            <a:prstGeom prst="ellipse">
              <a:avLst/>
            </a:prstGeom>
            <a:solidFill>
              <a:srgbClr val="008000">
                <a:alpha val="46000"/>
              </a:srgbClr>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6624206" y="4071494"/>
            <a:ext cx="481147" cy="481147"/>
            <a:chOff x="4750527" y="2200259"/>
            <a:chExt cx="481147" cy="481147"/>
          </a:xfrm>
        </p:grpSpPr>
        <p:sp>
          <p:nvSpPr>
            <p:cNvPr id="106" name="Oval 105"/>
            <p:cNvSpPr/>
            <p:nvPr/>
          </p:nvSpPr>
          <p:spPr>
            <a:xfrm>
              <a:off x="4750527" y="2200259"/>
              <a:ext cx="481147" cy="481147"/>
            </a:xfrm>
            <a:prstGeom prst="ellipse">
              <a:avLst/>
            </a:prstGeom>
            <a:solidFill>
              <a:schemeClr val="bg1"/>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4750527" y="2200259"/>
              <a:ext cx="481147" cy="481147"/>
            </a:xfrm>
            <a:prstGeom prst="ellipse">
              <a:avLst/>
            </a:prstGeom>
            <a:solidFill>
              <a:srgbClr val="008000">
                <a:alpha val="46000"/>
              </a:srgbClr>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8497884" y="2200259"/>
            <a:ext cx="481147" cy="481147"/>
            <a:chOff x="4750527" y="2200259"/>
            <a:chExt cx="481147" cy="481147"/>
          </a:xfrm>
        </p:grpSpPr>
        <p:sp>
          <p:nvSpPr>
            <p:cNvPr id="109" name="Oval 108"/>
            <p:cNvSpPr/>
            <p:nvPr/>
          </p:nvSpPr>
          <p:spPr>
            <a:xfrm>
              <a:off x="4750527" y="2200259"/>
              <a:ext cx="481147" cy="481147"/>
            </a:xfrm>
            <a:prstGeom prst="ellipse">
              <a:avLst/>
            </a:prstGeom>
            <a:solidFill>
              <a:schemeClr val="bg1"/>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750527" y="2200259"/>
              <a:ext cx="481147" cy="481147"/>
            </a:xfrm>
            <a:prstGeom prst="ellipse">
              <a:avLst/>
            </a:prstGeom>
            <a:solidFill>
              <a:srgbClr val="008000">
                <a:alpha val="46000"/>
              </a:srgbClr>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 name="Line 20"/>
          <p:cNvSpPr>
            <a:spLocks noChangeShapeType="1"/>
          </p:cNvSpPr>
          <p:nvPr/>
        </p:nvSpPr>
        <p:spPr bwMode="auto">
          <a:xfrm flipH="1" flipV="1">
            <a:off x="8738458" y="1233893"/>
            <a:ext cx="1190" cy="966365"/>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0"/>
          <p:cNvSpPr>
            <a:spLocks noChangeShapeType="1"/>
          </p:cNvSpPr>
          <p:nvPr/>
        </p:nvSpPr>
        <p:spPr bwMode="auto">
          <a:xfrm flipH="1">
            <a:off x="6051550" y="564710"/>
            <a:ext cx="509191"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0"/>
          <p:cNvSpPr>
            <a:spLocks noChangeShapeType="1"/>
          </p:cNvSpPr>
          <p:nvPr/>
        </p:nvSpPr>
        <p:spPr bwMode="auto">
          <a:xfrm>
            <a:off x="7146527" y="4312068"/>
            <a:ext cx="1593121"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0"/>
          <p:cNvSpPr>
            <a:spLocks noChangeShapeType="1"/>
          </p:cNvSpPr>
          <p:nvPr/>
        </p:nvSpPr>
        <p:spPr bwMode="auto">
          <a:xfrm flipH="1">
            <a:off x="4988323" y="2694106"/>
            <a:ext cx="1190" cy="966365"/>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15" name="Object 114"/>
          <p:cNvGraphicFramePr>
            <a:graphicFrameLocks noChangeAspect="1"/>
          </p:cNvGraphicFramePr>
          <p:nvPr>
            <p:extLst>
              <p:ext uri="{D42A27DB-BD31-4B8C-83A1-F6EECF244321}">
                <p14:modId xmlns:p14="http://schemas.microsoft.com/office/powerpoint/2010/main" val="3829843652"/>
              </p:ext>
            </p:extLst>
          </p:nvPr>
        </p:nvGraphicFramePr>
        <p:xfrm>
          <a:off x="8804406" y="1512788"/>
          <a:ext cx="311150" cy="360362"/>
        </p:xfrm>
        <a:graphic>
          <a:graphicData uri="http://schemas.openxmlformats.org/presentationml/2006/ole">
            <mc:AlternateContent xmlns:mc="http://schemas.openxmlformats.org/markup-compatibility/2006">
              <mc:Choice xmlns:v="urn:schemas-microsoft-com:vml" Requires="v">
                <p:oleObj name="Equation" r:id="rId6" imgW="177800" imgH="203200" progId="Equation.DSMT4">
                  <p:embed/>
                </p:oleObj>
              </mc:Choice>
              <mc:Fallback>
                <p:oleObj name="Equation" r:id="rId6" imgW="177800" imgH="203200" progId="Equation.DSMT4">
                  <p:embed/>
                  <p:pic>
                    <p:nvPicPr>
                      <p:cNvPr id="0" name=""/>
                      <p:cNvPicPr/>
                      <p:nvPr/>
                    </p:nvPicPr>
                    <p:blipFill>
                      <a:blip r:embed="rId7"/>
                      <a:stretch>
                        <a:fillRect/>
                      </a:stretch>
                    </p:blipFill>
                    <p:spPr>
                      <a:xfrm>
                        <a:off x="8804406" y="1512788"/>
                        <a:ext cx="311150" cy="360362"/>
                      </a:xfrm>
                      <a:prstGeom prst="rect">
                        <a:avLst/>
                      </a:prstGeom>
                    </p:spPr>
                  </p:pic>
                </p:oleObj>
              </mc:Fallback>
            </mc:AlternateContent>
          </a:graphicData>
        </a:graphic>
      </p:graphicFrame>
      <p:graphicFrame>
        <p:nvGraphicFramePr>
          <p:cNvPr id="116" name="Object 115"/>
          <p:cNvGraphicFramePr>
            <a:graphicFrameLocks noChangeAspect="1"/>
          </p:cNvGraphicFramePr>
          <p:nvPr>
            <p:extLst>
              <p:ext uri="{D42A27DB-BD31-4B8C-83A1-F6EECF244321}">
                <p14:modId xmlns:p14="http://schemas.microsoft.com/office/powerpoint/2010/main" val="2014838662"/>
              </p:ext>
            </p:extLst>
          </p:nvPr>
        </p:nvGraphicFramePr>
        <p:xfrm>
          <a:off x="7616825" y="4311650"/>
          <a:ext cx="666750" cy="360363"/>
        </p:xfrm>
        <a:graphic>
          <a:graphicData uri="http://schemas.openxmlformats.org/presentationml/2006/ole">
            <mc:AlternateContent xmlns:mc="http://schemas.openxmlformats.org/markup-compatibility/2006">
              <mc:Choice xmlns:v="urn:schemas-microsoft-com:vml" Requires="v">
                <p:oleObj name="Equation" r:id="rId8" imgW="381000" imgH="203200" progId="Equation.DSMT4">
                  <p:embed/>
                </p:oleObj>
              </mc:Choice>
              <mc:Fallback>
                <p:oleObj name="Equation" r:id="rId8" imgW="381000" imgH="203200" progId="Equation.DSMT4">
                  <p:embed/>
                  <p:pic>
                    <p:nvPicPr>
                      <p:cNvPr id="0" name=""/>
                      <p:cNvPicPr/>
                      <p:nvPr/>
                    </p:nvPicPr>
                    <p:blipFill>
                      <a:blip r:embed="rId9"/>
                      <a:stretch>
                        <a:fillRect/>
                      </a:stretch>
                    </p:blipFill>
                    <p:spPr>
                      <a:xfrm>
                        <a:off x="7616825" y="4311650"/>
                        <a:ext cx="666750" cy="360363"/>
                      </a:xfrm>
                      <a:prstGeom prst="rect">
                        <a:avLst/>
                      </a:prstGeom>
                    </p:spPr>
                  </p:pic>
                </p:oleObj>
              </mc:Fallback>
            </mc:AlternateContent>
          </a:graphicData>
        </a:graphic>
      </p:graphicFrame>
      <p:graphicFrame>
        <p:nvGraphicFramePr>
          <p:cNvPr id="117" name="Object 116"/>
          <p:cNvGraphicFramePr>
            <a:graphicFrameLocks noChangeAspect="1"/>
          </p:cNvGraphicFramePr>
          <p:nvPr>
            <p:extLst>
              <p:ext uri="{D42A27DB-BD31-4B8C-83A1-F6EECF244321}">
                <p14:modId xmlns:p14="http://schemas.microsoft.com/office/powerpoint/2010/main" val="4194788989"/>
              </p:ext>
            </p:extLst>
          </p:nvPr>
        </p:nvGraphicFramePr>
        <p:xfrm>
          <a:off x="6461125" y="640118"/>
          <a:ext cx="288925" cy="269875"/>
        </p:xfrm>
        <a:graphic>
          <a:graphicData uri="http://schemas.openxmlformats.org/presentationml/2006/ole">
            <mc:AlternateContent xmlns:mc="http://schemas.openxmlformats.org/markup-compatibility/2006">
              <mc:Choice xmlns:v="urn:schemas-microsoft-com:vml" Requires="v">
                <p:oleObj name="Equation" r:id="rId10" imgW="165100" imgH="152400" progId="Equation.DSMT4">
                  <p:embed/>
                </p:oleObj>
              </mc:Choice>
              <mc:Fallback>
                <p:oleObj name="Equation" r:id="rId10" imgW="165100" imgH="152400" progId="Equation.DSMT4">
                  <p:embed/>
                  <p:pic>
                    <p:nvPicPr>
                      <p:cNvPr id="0" name=""/>
                      <p:cNvPicPr/>
                      <p:nvPr/>
                    </p:nvPicPr>
                    <p:blipFill>
                      <a:blip r:embed="rId11"/>
                      <a:stretch>
                        <a:fillRect/>
                      </a:stretch>
                    </p:blipFill>
                    <p:spPr>
                      <a:xfrm>
                        <a:off x="6461125" y="640118"/>
                        <a:ext cx="288925" cy="269875"/>
                      </a:xfrm>
                      <a:prstGeom prst="rect">
                        <a:avLst/>
                      </a:prstGeom>
                    </p:spPr>
                  </p:pic>
                </p:oleObj>
              </mc:Fallback>
            </mc:AlternateContent>
          </a:graphicData>
        </a:graphic>
      </p:graphicFrame>
      <p:graphicFrame>
        <p:nvGraphicFramePr>
          <p:cNvPr id="118" name="Object 117"/>
          <p:cNvGraphicFramePr>
            <a:graphicFrameLocks noChangeAspect="1"/>
          </p:cNvGraphicFramePr>
          <p:nvPr>
            <p:extLst>
              <p:ext uri="{D42A27DB-BD31-4B8C-83A1-F6EECF244321}">
                <p14:modId xmlns:p14="http://schemas.microsoft.com/office/powerpoint/2010/main" val="4033413657"/>
              </p:ext>
            </p:extLst>
          </p:nvPr>
        </p:nvGraphicFramePr>
        <p:xfrm>
          <a:off x="6983413" y="3802063"/>
          <a:ext cx="244475" cy="269875"/>
        </p:xfrm>
        <a:graphic>
          <a:graphicData uri="http://schemas.openxmlformats.org/presentationml/2006/ole">
            <mc:AlternateContent xmlns:mc="http://schemas.openxmlformats.org/markup-compatibility/2006">
              <mc:Choice xmlns:v="urn:schemas-microsoft-com:vml" Requires="v">
                <p:oleObj name="Equation" r:id="rId12" imgW="139700" imgH="152400" progId="Equation.DSMT4">
                  <p:embed/>
                </p:oleObj>
              </mc:Choice>
              <mc:Fallback>
                <p:oleObj name="Equation" r:id="rId12" imgW="139700" imgH="152400" progId="Equation.DSMT4">
                  <p:embed/>
                  <p:pic>
                    <p:nvPicPr>
                      <p:cNvPr id="0" name=""/>
                      <p:cNvPicPr/>
                      <p:nvPr/>
                    </p:nvPicPr>
                    <p:blipFill>
                      <a:blip r:embed="rId13"/>
                      <a:stretch>
                        <a:fillRect/>
                      </a:stretch>
                    </p:blipFill>
                    <p:spPr>
                      <a:xfrm>
                        <a:off x="6983413" y="3802063"/>
                        <a:ext cx="244475" cy="269875"/>
                      </a:xfrm>
                      <a:prstGeom prst="rect">
                        <a:avLst/>
                      </a:prstGeom>
                    </p:spPr>
                  </p:pic>
                </p:oleObj>
              </mc:Fallback>
            </mc:AlternateContent>
          </a:graphicData>
        </a:graphic>
      </p:graphicFrame>
      <p:graphicFrame>
        <p:nvGraphicFramePr>
          <p:cNvPr id="119" name="Object 118"/>
          <p:cNvGraphicFramePr>
            <a:graphicFrameLocks noChangeAspect="1"/>
          </p:cNvGraphicFramePr>
          <p:nvPr>
            <p:extLst>
              <p:ext uri="{D42A27DB-BD31-4B8C-83A1-F6EECF244321}">
                <p14:modId xmlns:p14="http://schemas.microsoft.com/office/powerpoint/2010/main" val="3873227829"/>
              </p:ext>
            </p:extLst>
          </p:nvPr>
        </p:nvGraphicFramePr>
        <p:xfrm>
          <a:off x="5109436" y="1957189"/>
          <a:ext cx="244475" cy="269875"/>
        </p:xfrm>
        <a:graphic>
          <a:graphicData uri="http://schemas.openxmlformats.org/presentationml/2006/ole">
            <mc:AlternateContent xmlns:mc="http://schemas.openxmlformats.org/markup-compatibility/2006">
              <mc:Choice xmlns:v="urn:schemas-microsoft-com:vml" Requires="v">
                <p:oleObj name="Equation" r:id="rId14" imgW="139700" imgH="152400" progId="Equation.DSMT4">
                  <p:embed/>
                </p:oleObj>
              </mc:Choice>
              <mc:Fallback>
                <p:oleObj name="Equation" r:id="rId14" imgW="139700" imgH="152400" progId="Equation.DSMT4">
                  <p:embed/>
                  <p:pic>
                    <p:nvPicPr>
                      <p:cNvPr id="0" name=""/>
                      <p:cNvPicPr/>
                      <p:nvPr/>
                    </p:nvPicPr>
                    <p:blipFill>
                      <a:blip r:embed="rId15"/>
                      <a:stretch>
                        <a:fillRect/>
                      </a:stretch>
                    </p:blipFill>
                    <p:spPr>
                      <a:xfrm>
                        <a:off x="5109436" y="1957189"/>
                        <a:ext cx="244475" cy="269875"/>
                      </a:xfrm>
                      <a:prstGeom prst="rect">
                        <a:avLst/>
                      </a:prstGeom>
                    </p:spPr>
                  </p:pic>
                </p:oleObj>
              </mc:Fallback>
            </mc:AlternateContent>
          </a:graphicData>
        </a:graphic>
      </p:graphicFrame>
      <p:sp>
        <p:nvSpPr>
          <p:cNvPr id="15" name="Arc 14"/>
          <p:cNvSpPr/>
          <p:nvPr/>
        </p:nvSpPr>
        <p:spPr>
          <a:xfrm>
            <a:off x="6465888" y="2032636"/>
            <a:ext cx="762000" cy="762000"/>
          </a:xfrm>
          <a:prstGeom prst="arc">
            <a:avLst>
              <a:gd name="adj1" fmla="val 12564652"/>
              <a:gd name="adj2" fmla="val 20493903"/>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15" idx="0"/>
          </p:cNvCxnSpPr>
          <p:nvPr/>
        </p:nvCxnSpPr>
        <p:spPr>
          <a:xfrm flipV="1">
            <a:off x="6514991" y="2032636"/>
            <a:ext cx="73134" cy="19390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6517824" y="2143125"/>
            <a:ext cx="175076" cy="8430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3" name="Oval 122"/>
          <p:cNvSpPr/>
          <p:nvPr/>
        </p:nvSpPr>
        <p:spPr>
          <a:xfrm>
            <a:off x="2077393" y="2265933"/>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Line 20"/>
          <p:cNvSpPr>
            <a:spLocks noChangeShapeType="1"/>
          </p:cNvSpPr>
          <p:nvPr/>
        </p:nvSpPr>
        <p:spPr bwMode="auto">
          <a:xfrm flipH="1">
            <a:off x="2168526" y="2451220"/>
            <a:ext cx="0" cy="442793"/>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0"/>
          <p:cNvSpPr>
            <a:spLocks noChangeShapeType="1"/>
          </p:cNvSpPr>
          <p:nvPr/>
        </p:nvSpPr>
        <p:spPr bwMode="auto">
          <a:xfrm flipH="1">
            <a:off x="2295526" y="2451220"/>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3613125478"/>
              </p:ext>
            </p:extLst>
          </p:nvPr>
        </p:nvGraphicFramePr>
        <p:xfrm>
          <a:off x="2333625" y="2820988"/>
          <a:ext cx="422275" cy="292100"/>
        </p:xfrm>
        <a:graphic>
          <a:graphicData uri="http://schemas.openxmlformats.org/presentationml/2006/ole">
            <mc:AlternateContent xmlns:mc="http://schemas.openxmlformats.org/markup-compatibility/2006">
              <mc:Choice xmlns:v="urn:schemas-microsoft-com:vml" Requires="v">
                <p:oleObj name="Equation" r:id="rId16" imgW="241300" imgH="165100" progId="Equation.DSMT4">
                  <p:embed/>
                </p:oleObj>
              </mc:Choice>
              <mc:Fallback>
                <p:oleObj name="Equation" r:id="rId16" imgW="241300" imgH="165100" progId="Equation.DSMT4">
                  <p:embed/>
                  <p:pic>
                    <p:nvPicPr>
                      <p:cNvPr id="0" name=""/>
                      <p:cNvPicPr/>
                      <p:nvPr/>
                    </p:nvPicPr>
                    <p:blipFill>
                      <a:blip r:embed="rId17"/>
                      <a:stretch>
                        <a:fillRect/>
                      </a:stretch>
                    </p:blipFill>
                    <p:spPr>
                      <a:xfrm>
                        <a:off x="2333625" y="2820988"/>
                        <a:ext cx="422275" cy="292100"/>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1161472206"/>
              </p:ext>
            </p:extLst>
          </p:nvPr>
        </p:nvGraphicFramePr>
        <p:xfrm>
          <a:off x="1808163" y="2778125"/>
          <a:ext cx="244475" cy="269875"/>
        </p:xfrm>
        <a:graphic>
          <a:graphicData uri="http://schemas.openxmlformats.org/presentationml/2006/ole">
            <mc:AlternateContent xmlns:mc="http://schemas.openxmlformats.org/markup-compatibility/2006">
              <mc:Choice xmlns:v="urn:schemas-microsoft-com:vml" Requires="v">
                <p:oleObj name="Equation" r:id="rId18" imgW="139700" imgH="152400" progId="Equation.DSMT4">
                  <p:embed/>
                </p:oleObj>
              </mc:Choice>
              <mc:Fallback>
                <p:oleObj name="Equation" r:id="rId18" imgW="139700" imgH="152400" progId="Equation.DSMT4">
                  <p:embed/>
                  <p:pic>
                    <p:nvPicPr>
                      <p:cNvPr id="0" name=""/>
                      <p:cNvPicPr/>
                      <p:nvPr/>
                    </p:nvPicPr>
                    <p:blipFill>
                      <a:blip r:embed="rId19"/>
                      <a:stretch>
                        <a:fillRect/>
                      </a:stretch>
                    </p:blipFill>
                    <p:spPr>
                      <a:xfrm>
                        <a:off x="1808163" y="2778125"/>
                        <a:ext cx="244475" cy="269875"/>
                      </a:xfrm>
                      <a:prstGeom prst="rect">
                        <a:avLst/>
                      </a:prstGeom>
                    </p:spPr>
                  </p:pic>
                </p:oleObj>
              </mc:Fallback>
            </mc:AlternateContent>
          </a:graphicData>
        </a:graphic>
      </p:graphicFrame>
      <p:sp>
        <p:nvSpPr>
          <p:cNvPr id="127" name="TextBox 126"/>
          <p:cNvSpPr txBox="1"/>
          <p:nvPr/>
        </p:nvSpPr>
        <p:spPr>
          <a:xfrm>
            <a:off x="418702" y="3306154"/>
            <a:ext cx="4042811" cy="707886"/>
          </a:xfrm>
          <a:prstGeom prst="rect">
            <a:avLst/>
          </a:prstGeom>
          <a:noFill/>
          <a:ln>
            <a:noFill/>
          </a:ln>
        </p:spPr>
        <p:txBody>
          <a:bodyPr wrap="square" rtlCol="0">
            <a:spAutoFit/>
          </a:bodyPr>
          <a:lstStyle/>
          <a:p>
            <a:r>
              <a:rPr lang="en-US" sz="2000" dirty="0">
                <a:solidFill>
                  <a:srgbClr val="0000FF"/>
                </a:solidFill>
                <a:latin typeface="Apple Chancery"/>
                <a:cs typeface="Apple Chancery"/>
              </a:rPr>
              <a:t>Draw</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a</a:t>
            </a:r>
            <a:r>
              <a:rPr lang="en-US" sz="2000" dirty="0">
                <a:solidFill>
                  <a:srgbClr val="FF0000"/>
                </a:solidFill>
                <a:latin typeface="Times New Roman"/>
                <a:cs typeface="Times New Roman"/>
              </a:rPr>
              <a:t>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 </a:t>
            </a:r>
            <a:r>
              <a:rPr lang="en-US" sz="2000" dirty="0">
                <a:latin typeface="Times New Roman"/>
                <a:cs typeface="Times New Roman"/>
              </a:rPr>
              <a:t>for the forces acting on the ball at the bottom.</a:t>
            </a:r>
            <a:endParaRPr lang="en-US" sz="2000" dirty="0">
              <a:solidFill>
                <a:srgbClr val="FF0000"/>
              </a:solidFill>
              <a:latin typeface="Apple Chancery"/>
              <a:cs typeface="Apple Chancery"/>
            </a:endParaRPr>
          </a:p>
        </p:txBody>
      </p:sp>
      <p:sp>
        <p:nvSpPr>
          <p:cNvPr id="128" name="Oval 127"/>
          <p:cNvSpPr/>
          <p:nvPr/>
        </p:nvSpPr>
        <p:spPr>
          <a:xfrm>
            <a:off x="2077393" y="5046174"/>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Line 20"/>
          <p:cNvSpPr>
            <a:spLocks noChangeShapeType="1"/>
          </p:cNvSpPr>
          <p:nvPr/>
        </p:nvSpPr>
        <p:spPr bwMode="auto">
          <a:xfrm flipH="1" flipV="1">
            <a:off x="2232026" y="4014040"/>
            <a:ext cx="0" cy="1121538"/>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0"/>
          <p:cNvSpPr>
            <a:spLocks noChangeShapeType="1"/>
          </p:cNvSpPr>
          <p:nvPr/>
        </p:nvSpPr>
        <p:spPr bwMode="auto">
          <a:xfrm flipH="1">
            <a:off x="2232026" y="5231461"/>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31" name="Object 130"/>
          <p:cNvGraphicFramePr>
            <a:graphicFrameLocks noChangeAspect="1"/>
          </p:cNvGraphicFramePr>
          <p:nvPr>
            <p:extLst>
              <p:ext uri="{D42A27DB-BD31-4B8C-83A1-F6EECF244321}">
                <p14:modId xmlns:p14="http://schemas.microsoft.com/office/powerpoint/2010/main" val="3115708905"/>
              </p:ext>
            </p:extLst>
          </p:nvPr>
        </p:nvGraphicFramePr>
        <p:xfrm>
          <a:off x="2333625" y="5601229"/>
          <a:ext cx="422275" cy="292100"/>
        </p:xfrm>
        <a:graphic>
          <a:graphicData uri="http://schemas.openxmlformats.org/presentationml/2006/ole">
            <mc:AlternateContent xmlns:mc="http://schemas.openxmlformats.org/markup-compatibility/2006">
              <mc:Choice xmlns:v="urn:schemas-microsoft-com:vml" Requires="v">
                <p:oleObj name="Equation" r:id="rId20" imgW="241300" imgH="165100" progId="Equation.DSMT4">
                  <p:embed/>
                </p:oleObj>
              </mc:Choice>
              <mc:Fallback>
                <p:oleObj name="Equation" r:id="rId20" imgW="241300" imgH="165100" progId="Equation.DSMT4">
                  <p:embed/>
                  <p:pic>
                    <p:nvPicPr>
                      <p:cNvPr id="0" name=""/>
                      <p:cNvPicPr/>
                      <p:nvPr/>
                    </p:nvPicPr>
                    <p:blipFill>
                      <a:blip r:embed="rId17"/>
                      <a:stretch>
                        <a:fillRect/>
                      </a:stretch>
                    </p:blipFill>
                    <p:spPr>
                      <a:xfrm>
                        <a:off x="2333625" y="5601229"/>
                        <a:ext cx="422275" cy="292100"/>
                      </a:xfrm>
                      <a:prstGeom prst="rect">
                        <a:avLst/>
                      </a:prstGeom>
                    </p:spPr>
                  </p:pic>
                </p:oleObj>
              </mc:Fallback>
            </mc:AlternateContent>
          </a:graphicData>
        </a:graphic>
      </p:graphicFrame>
      <p:graphicFrame>
        <p:nvGraphicFramePr>
          <p:cNvPr id="132" name="Object 131"/>
          <p:cNvGraphicFramePr>
            <a:graphicFrameLocks noChangeAspect="1"/>
          </p:cNvGraphicFramePr>
          <p:nvPr>
            <p:extLst>
              <p:ext uri="{D42A27DB-BD31-4B8C-83A1-F6EECF244321}">
                <p14:modId xmlns:p14="http://schemas.microsoft.com/office/powerpoint/2010/main" val="2022165983"/>
              </p:ext>
            </p:extLst>
          </p:nvPr>
        </p:nvGraphicFramePr>
        <p:xfrm>
          <a:off x="1911352" y="4312068"/>
          <a:ext cx="244475" cy="269875"/>
        </p:xfrm>
        <a:graphic>
          <a:graphicData uri="http://schemas.openxmlformats.org/presentationml/2006/ole">
            <mc:AlternateContent xmlns:mc="http://schemas.openxmlformats.org/markup-compatibility/2006">
              <mc:Choice xmlns:v="urn:schemas-microsoft-com:vml" Requires="v">
                <p:oleObj name="Equation" r:id="rId21" imgW="139700" imgH="152400" progId="Equation.DSMT4">
                  <p:embed/>
                </p:oleObj>
              </mc:Choice>
              <mc:Fallback>
                <p:oleObj name="Equation" r:id="rId21" imgW="139700" imgH="152400" progId="Equation.DSMT4">
                  <p:embed/>
                  <p:pic>
                    <p:nvPicPr>
                      <p:cNvPr id="0" name=""/>
                      <p:cNvPicPr/>
                      <p:nvPr/>
                    </p:nvPicPr>
                    <p:blipFill>
                      <a:blip r:embed="rId19"/>
                      <a:stretch>
                        <a:fillRect/>
                      </a:stretch>
                    </p:blipFill>
                    <p:spPr>
                      <a:xfrm>
                        <a:off x="1911352" y="4312068"/>
                        <a:ext cx="244475" cy="269875"/>
                      </a:xfrm>
                      <a:prstGeom prst="rect">
                        <a:avLst/>
                      </a:prstGeom>
                    </p:spPr>
                  </p:pic>
                </p:oleObj>
              </mc:Fallback>
            </mc:AlternateContent>
          </a:graphicData>
        </a:graphic>
      </p:graphicFrame>
      <p:sp>
        <p:nvSpPr>
          <p:cNvPr id="133" name="TextBox 132"/>
          <p:cNvSpPr txBox="1"/>
          <p:nvPr/>
        </p:nvSpPr>
        <p:spPr>
          <a:xfrm>
            <a:off x="3599205" y="4676466"/>
            <a:ext cx="4042811" cy="707886"/>
          </a:xfrm>
          <a:prstGeom prst="rect">
            <a:avLst/>
          </a:prstGeom>
          <a:noFill/>
          <a:ln>
            <a:noFill/>
          </a:ln>
        </p:spPr>
        <p:txBody>
          <a:bodyPr wrap="square" rtlCol="0">
            <a:spAutoFit/>
          </a:bodyPr>
          <a:lstStyle/>
          <a:p>
            <a:r>
              <a:rPr lang="en-US" sz="2000" dirty="0">
                <a:solidFill>
                  <a:srgbClr val="0000FF"/>
                </a:solidFill>
                <a:latin typeface="Apple Chancery"/>
                <a:cs typeface="Apple Chancery"/>
              </a:rPr>
              <a:t>Draw</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a</a:t>
            </a:r>
            <a:r>
              <a:rPr lang="en-US" sz="2000" dirty="0">
                <a:solidFill>
                  <a:srgbClr val="FF0000"/>
                </a:solidFill>
                <a:latin typeface="Times New Roman"/>
                <a:cs typeface="Times New Roman"/>
              </a:rPr>
              <a:t>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 </a:t>
            </a:r>
            <a:r>
              <a:rPr lang="en-US" sz="2000" dirty="0">
                <a:latin typeface="Times New Roman"/>
                <a:cs typeface="Times New Roman"/>
              </a:rPr>
              <a:t>for the forces acting on  the ball at Point B.</a:t>
            </a:r>
            <a:endParaRPr lang="en-US" sz="2000" dirty="0">
              <a:solidFill>
                <a:srgbClr val="FF0000"/>
              </a:solidFill>
              <a:latin typeface="Apple Chancery"/>
              <a:cs typeface="Apple Chancery"/>
            </a:endParaRPr>
          </a:p>
        </p:txBody>
      </p:sp>
      <p:sp>
        <p:nvSpPr>
          <p:cNvPr id="134" name="Oval 133"/>
          <p:cNvSpPr/>
          <p:nvPr/>
        </p:nvSpPr>
        <p:spPr>
          <a:xfrm>
            <a:off x="5257896" y="5617649"/>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Line 20"/>
          <p:cNvSpPr>
            <a:spLocks noChangeShapeType="1"/>
          </p:cNvSpPr>
          <p:nvPr/>
        </p:nvSpPr>
        <p:spPr bwMode="auto">
          <a:xfrm rot="16200000" flipH="1">
            <a:off x="5941118" y="5368654"/>
            <a:ext cx="0" cy="81776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36" name="Line 20"/>
          <p:cNvSpPr>
            <a:spLocks noChangeShapeType="1"/>
          </p:cNvSpPr>
          <p:nvPr/>
        </p:nvSpPr>
        <p:spPr bwMode="auto">
          <a:xfrm flipH="1">
            <a:off x="5412529" y="5802936"/>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37" name="Object 136"/>
          <p:cNvGraphicFramePr>
            <a:graphicFrameLocks noChangeAspect="1"/>
          </p:cNvGraphicFramePr>
          <p:nvPr>
            <p:extLst>
              <p:ext uri="{D42A27DB-BD31-4B8C-83A1-F6EECF244321}">
                <p14:modId xmlns:p14="http://schemas.microsoft.com/office/powerpoint/2010/main" val="570441808"/>
              </p:ext>
            </p:extLst>
          </p:nvPr>
        </p:nvGraphicFramePr>
        <p:xfrm>
          <a:off x="5450628" y="6172704"/>
          <a:ext cx="422275" cy="292100"/>
        </p:xfrm>
        <a:graphic>
          <a:graphicData uri="http://schemas.openxmlformats.org/presentationml/2006/ole">
            <mc:AlternateContent xmlns:mc="http://schemas.openxmlformats.org/markup-compatibility/2006">
              <mc:Choice xmlns:v="urn:schemas-microsoft-com:vml" Requires="v">
                <p:oleObj name="Equation" r:id="rId22" imgW="241300" imgH="165100" progId="Equation.DSMT4">
                  <p:embed/>
                </p:oleObj>
              </mc:Choice>
              <mc:Fallback>
                <p:oleObj name="Equation" r:id="rId22" imgW="241300" imgH="165100" progId="Equation.DSMT4">
                  <p:embed/>
                  <p:pic>
                    <p:nvPicPr>
                      <p:cNvPr id="0" name=""/>
                      <p:cNvPicPr/>
                      <p:nvPr/>
                    </p:nvPicPr>
                    <p:blipFill>
                      <a:blip r:embed="rId17"/>
                      <a:stretch>
                        <a:fillRect/>
                      </a:stretch>
                    </p:blipFill>
                    <p:spPr>
                      <a:xfrm>
                        <a:off x="5450628" y="6172704"/>
                        <a:ext cx="422275" cy="292100"/>
                      </a:xfrm>
                      <a:prstGeom prst="rect">
                        <a:avLst/>
                      </a:prstGeom>
                    </p:spPr>
                  </p:pic>
                </p:oleObj>
              </mc:Fallback>
            </mc:AlternateContent>
          </a:graphicData>
        </a:graphic>
      </p:graphicFrame>
      <p:graphicFrame>
        <p:nvGraphicFramePr>
          <p:cNvPr id="138" name="Object 137"/>
          <p:cNvGraphicFramePr>
            <a:graphicFrameLocks noChangeAspect="1"/>
          </p:cNvGraphicFramePr>
          <p:nvPr>
            <p:extLst>
              <p:ext uri="{D42A27DB-BD31-4B8C-83A1-F6EECF244321}">
                <p14:modId xmlns:p14="http://schemas.microsoft.com/office/powerpoint/2010/main" val="1791580378"/>
              </p:ext>
            </p:extLst>
          </p:nvPr>
        </p:nvGraphicFramePr>
        <p:xfrm>
          <a:off x="5768975" y="5445262"/>
          <a:ext cx="244475" cy="269875"/>
        </p:xfrm>
        <a:graphic>
          <a:graphicData uri="http://schemas.openxmlformats.org/presentationml/2006/ole">
            <mc:AlternateContent xmlns:mc="http://schemas.openxmlformats.org/markup-compatibility/2006">
              <mc:Choice xmlns:v="urn:schemas-microsoft-com:vml" Requires="v">
                <p:oleObj name="Equation" r:id="rId23" imgW="139700" imgH="152400" progId="Equation.DSMT4">
                  <p:embed/>
                </p:oleObj>
              </mc:Choice>
              <mc:Fallback>
                <p:oleObj name="Equation" r:id="rId23" imgW="139700" imgH="152400" progId="Equation.DSMT4">
                  <p:embed/>
                  <p:pic>
                    <p:nvPicPr>
                      <p:cNvPr id="0" name=""/>
                      <p:cNvPicPr/>
                      <p:nvPr/>
                    </p:nvPicPr>
                    <p:blipFill>
                      <a:blip r:embed="rId19"/>
                      <a:stretch>
                        <a:fillRect/>
                      </a:stretch>
                    </p:blipFill>
                    <p:spPr>
                      <a:xfrm>
                        <a:off x="5768975" y="5445262"/>
                        <a:ext cx="244475" cy="269875"/>
                      </a:xfrm>
                      <a:prstGeom prst="rect">
                        <a:avLst/>
                      </a:prstGeom>
                    </p:spPr>
                  </p:pic>
                </p:oleObj>
              </mc:Fallback>
            </mc:AlternateContent>
          </a:graphicData>
        </a:graphic>
      </p:graphicFrame>
      <p:graphicFrame>
        <p:nvGraphicFramePr>
          <p:cNvPr id="139" name="Object 138"/>
          <p:cNvGraphicFramePr>
            <a:graphicFrameLocks noChangeAspect="1"/>
          </p:cNvGraphicFramePr>
          <p:nvPr>
            <p:extLst>
              <p:ext uri="{D42A27DB-BD31-4B8C-83A1-F6EECF244321}">
                <p14:modId xmlns:p14="http://schemas.microsoft.com/office/powerpoint/2010/main" val="2300038520"/>
              </p:ext>
            </p:extLst>
          </p:nvPr>
        </p:nvGraphicFramePr>
        <p:xfrm>
          <a:off x="6921963" y="1328789"/>
          <a:ext cx="244475" cy="269875"/>
        </p:xfrm>
        <a:graphic>
          <a:graphicData uri="http://schemas.openxmlformats.org/presentationml/2006/ole">
            <mc:AlternateContent xmlns:mc="http://schemas.openxmlformats.org/markup-compatibility/2006">
              <mc:Choice xmlns:v="urn:schemas-microsoft-com:vml" Requires="v">
                <p:oleObj name="Equation" r:id="rId24" imgW="139700" imgH="152400" progId="Equation.DSMT4">
                  <p:embed/>
                </p:oleObj>
              </mc:Choice>
              <mc:Fallback>
                <p:oleObj name="Equation" r:id="rId24" imgW="139700" imgH="152400" progId="Equation.DSMT4">
                  <p:embed/>
                  <p:pic>
                    <p:nvPicPr>
                      <p:cNvPr id="0" name=""/>
                      <p:cNvPicPr/>
                      <p:nvPr/>
                    </p:nvPicPr>
                    <p:blipFill>
                      <a:blip r:embed="rId25"/>
                      <a:stretch>
                        <a:fillRect/>
                      </a:stretch>
                    </p:blipFill>
                    <p:spPr>
                      <a:xfrm>
                        <a:off x="6921963" y="1328789"/>
                        <a:ext cx="244475" cy="269875"/>
                      </a:xfrm>
                      <a:prstGeom prst="rect">
                        <a:avLst/>
                      </a:prstGeom>
                    </p:spPr>
                  </p:pic>
                </p:oleObj>
              </mc:Fallback>
            </mc:AlternateContent>
          </a:graphicData>
        </a:graphic>
      </p:graphicFrame>
      <p:graphicFrame>
        <p:nvGraphicFramePr>
          <p:cNvPr id="140" name="Object 139"/>
          <p:cNvGraphicFramePr>
            <a:graphicFrameLocks noChangeAspect="1"/>
          </p:cNvGraphicFramePr>
          <p:nvPr>
            <p:extLst>
              <p:ext uri="{D42A27DB-BD31-4B8C-83A1-F6EECF244321}">
                <p14:modId xmlns:p14="http://schemas.microsoft.com/office/powerpoint/2010/main" val="2478644376"/>
              </p:ext>
            </p:extLst>
          </p:nvPr>
        </p:nvGraphicFramePr>
        <p:xfrm>
          <a:off x="7056438" y="155575"/>
          <a:ext cx="288925" cy="225425"/>
        </p:xfrm>
        <a:graphic>
          <a:graphicData uri="http://schemas.openxmlformats.org/presentationml/2006/ole">
            <mc:AlternateContent xmlns:mc="http://schemas.openxmlformats.org/markup-compatibility/2006">
              <mc:Choice xmlns:v="urn:schemas-microsoft-com:vml" Requires="v">
                <p:oleObj name="Equation" r:id="rId26" imgW="165100" imgH="127000" progId="Equation.DSMT4">
                  <p:embed/>
                </p:oleObj>
              </mc:Choice>
              <mc:Fallback>
                <p:oleObj name="Equation" r:id="rId26" imgW="165100" imgH="127000" progId="Equation.DSMT4">
                  <p:embed/>
                  <p:pic>
                    <p:nvPicPr>
                      <p:cNvPr id="0" name=""/>
                      <p:cNvPicPr/>
                      <p:nvPr/>
                    </p:nvPicPr>
                    <p:blipFill>
                      <a:blip r:embed="rId27"/>
                      <a:stretch>
                        <a:fillRect/>
                      </a:stretch>
                    </p:blipFill>
                    <p:spPr>
                      <a:xfrm>
                        <a:off x="7056438" y="155575"/>
                        <a:ext cx="288925" cy="225425"/>
                      </a:xfrm>
                      <a:prstGeom prst="rect">
                        <a:avLst/>
                      </a:prstGeom>
                    </p:spPr>
                  </p:pic>
                </p:oleObj>
              </mc:Fallback>
            </mc:AlternateContent>
          </a:graphicData>
        </a:graphic>
      </p:graphicFrame>
    </p:spTree>
    <p:extLst>
      <p:ext uri="{BB962C8B-B14F-4D97-AF65-F5344CB8AC3E}">
        <p14:creationId xmlns:p14="http://schemas.microsoft.com/office/powerpoint/2010/main" val="206022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23" grpId="0" animBg="1"/>
      <p:bldP spid="122" grpId="0" animBg="1"/>
      <p:bldP spid="124" grpId="0" animBg="1"/>
      <p:bldP spid="127" grpId="0"/>
      <p:bldP spid="128" grpId="0" animBg="1"/>
      <p:bldP spid="129" grpId="0" animBg="1"/>
      <p:bldP spid="130" grpId="0" animBg="1"/>
      <p:bldP spid="133" grpId="0"/>
      <p:bldP spid="134" grpId="0" animBg="1"/>
      <p:bldP spid="135" grpId="0" animBg="1"/>
      <p:bldP spid="1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204389" y="3496460"/>
            <a:ext cx="2658519"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b.) From scratch, </a:t>
            </a:r>
            <a:r>
              <a:rPr lang="en-US" sz="2000" dirty="0">
                <a:solidFill>
                  <a:srgbClr val="000000"/>
                </a:solidFill>
                <a:latin typeface="Times New Roman"/>
                <a:cs typeface="Times New Roman"/>
              </a:rPr>
              <a:t>derive an expression, then determine the </a:t>
            </a:r>
            <a:r>
              <a:rPr lang="en-US" sz="2000" i="1" dirty="0">
                <a:solidFill>
                  <a:srgbClr val="FF0000"/>
                </a:solidFill>
                <a:latin typeface="Times New Roman"/>
                <a:cs typeface="Times New Roman"/>
              </a:rPr>
              <a:t>tension</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at the top?</a:t>
            </a:r>
            <a:endParaRPr lang="en-US" sz="20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43.)</a:t>
            </a:r>
          </a:p>
        </p:txBody>
      </p:sp>
      <p:sp>
        <p:nvSpPr>
          <p:cNvPr id="40" name="TextBox 39"/>
          <p:cNvSpPr txBox="1"/>
          <p:nvPr/>
        </p:nvSpPr>
        <p:spPr>
          <a:xfrm>
            <a:off x="204389" y="110797"/>
            <a:ext cx="4532711" cy="1138773"/>
          </a:xfrm>
          <a:prstGeom prst="rect">
            <a:avLst/>
          </a:prstGeom>
          <a:noFill/>
          <a:ln>
            <a:noFill/>
          </a:ln>
        </p:spPr>
        <p:txBody>
          <a:bodyPr wrap="square" rtlCol="0">
            <a:spAutoFit/>
          </a:bodyPr>
          <a:lstStyle/>
          <a:p>
            <a:r>
              <a:rPr lang="en-US" sz="2800" dirty="0">
                <a:solidFill>
                  <a:srgbClr val="FF0000"/>
                </a:solidFill>
                <a:latin typeface="Apple Chancery"/>
                <a:cs typeface="Apple Chancery"/>
              </a:rPr>
              <a:t>Assume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ball’s mass </a:t>
            </a:r>
            <a:r>
              <a:rPr lang="en-US" sz="2000" dirty="0">
                <a:latin typeface="Times New Roman"/>
                <a:cs typeface="Times New Roman"/>
              </a:rPr>
              <a:t>is</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m = 1.8 kg </a:t>
            </a:r>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rope’s length </a:t>
            </a:r>
            <a:r>
              <a:rPr lang="en-US" sz="2000" dirty="0">
                <a:solidFill>
                  <a:srgbClr val="000000"/>
                </a:solidFill>
                <a:latin typeface="Times New Roman"/>
                <a:cs typeface="Times New Roman"/>
              </a:rPr>
              <a:t>is</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L = 1.2 meters</a:t>
            </a:r>
            <a:r>
              <a:rPr lang="en-US" sz="2000" dirty="0">
                <a:solidFill>
                  <a:srgbClr val="0000FF"/>
                </a:solidFill>
                <a:latin typeface="Times New Roman"/>
                <a:cs typeface="Times New Roman"/>
              </a:rPr>
              <a:t>.</a:t>
            </a:r>
            <a:r>
              <a:rPr lang="en-US" sz="2000" dirty="0">
                <a:solidFill>
                  <a:srgbClr val="000000"/>
                </a:solidFill>
                <a:latin typeface="Times New Roman"/>
                <a:cs typeface="Times New Roman"/>
              </a:rPr>
              <a:t> If the </a:t>
            </a:r>
            <a:r>
              <a:rPr lang="en-US" sz="2000" dirty="0">
                <a:solidFill>
                  <a:srgbClr val="0000FF"/>
                </a:solidFill>
                <a:latin typeface="Times New Roman"/>
                <a:cs typeface="Times New Roman"/>
              </a:rPr>
              <a:t>velocity at the top </a:t>
            </a:r>
            <a:r>
              <a:rPr lang="en-US" sz="2000" dirty="0">
                <a:solidFill>
                  <a:srgbClr val="000000"/>
                </a:solidFill>
                <a:latin typeface="Times New Roman"/>
                <a:cs typeface="Times New Roman"/>
              </a:rPr>
              <a:t>of the arc is </a:t>
            </a:r>
            <a:r>
              <a:rPr lang="en-US" sz="2000" i="1" dirty="0">
                <a:solidFill>
                  <a:srgbClr val="0000FF"/>
                </a:solidFill>
                <a:latin typeface="Times New Roman"/>
                <a:cs typeface="Times New Roman"/>
              </a:rPr>
              <a:t>5.0 m/s</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908731869"/>
              </p:ext>
            </p:extLst>
          </p:nvPr>
        </p:nvGraphicFramePr>
        <p:xfrm>
          <a:off x="6038850" y="159898"/>
          <a:ext cx="422275" cy="404812"/>
        </p:xfrm>
        <a:graphic>
          <a:graphicData uri="http://schemas.openxmlformats.org/presentationml/2006/ole">
            <mc:AlternateContent xmlns:mc="http://schemas.openxmlformats.org/markup-compatibility/2006">
              <mc:Choice xmlns:v="urn:schemas-microsoft-com:vml" Requires="v">
                <p:oleObj name="Equation" r:id="rId2" imgW="241300" imgH="228600" progId="Equation.DSMT4">
                  <p:embed/>
                </p:oleObj>
              </mc:Choice>
              <mc:Fallback>
                <p:oleObj name="Equation" r:id="rId2" imgW="241300" imgH="228600" progId="Equation.DSMT4">
                  <p:embed/>
                  <p:pic>
                    <p:nvPicPr>
                      <p:cNvPr id="0" name=""/>
                      <p:cNvPicPr/>
                      <p:nvPr/>
                    </p:nvPicPr>
                    <p:blipFill>
                      <a:blip r:embed="rId3"/>
                      <a:stretch>
                        <a:fillRect/>
                      </a:stretch>
                    </p:blipFill>
                    <p:spPr>
                      <a:xfrm>
                        <a:off x="6038850" y="159898"/>
                        <a:ext cx="422275" cy="404812"/>
                      </a:xfrm>
                      <a:prstGeom prst="rect">
                        <a:avLst/>
                      </a:prstGeom>
                    </p:spPr>
                  </p:pic>
                </p:oleObj>
              </mc:Fallback>
            </mc:AlternateContent>
          </a:graphicData>
        </a:graphic>
      </p:graphicFrame>
      <p:grpSp>
        <p:nvGrpSpPr>
          <p:cNvPr id="87" name="Group 86"/>
          <p:cNvGrpSpPr/>
          <p:nvPr/>
        </p:nvGrpSpPr>
        <p:grpSpPr>
          <a:xfrm rot="5400000">
            <a:off x="5937012" y="1468662"/>
            <a:ext cx="1853622" cy="45719"/>
            <a:chOff x="5676900" y="1581140"/>
            <a:chExt cx="647700" cy="47634"/>
          </a:xfrm>
        </p:grpSpPr>
        <p:sp>
          <p:nvSpPr>
            <p:cNvPr id="88" name="Rectangle 87"/>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Freeform 89"/>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Freeform 90"/>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Freeform 98"/>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Oval 1"/>
          <p:cNvSpPr/>
          <p:nvPr/>
        </p:nvSpPr>
        <p:spPr>
          <a:xfrm>
            <a:off x="4991101" y="564711"/>
            <a:ext cx="3747357" cy="3747357"/>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624206" y="324137"/>
            <a:ext cx="481147" cy="48114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Line 20"/>
          <p:cNvSpPr>
            <a:spLocks noChangeShapeType="1"/>
          </p:cNvSpPr>
          <p:nvPr/>
        </p:nvSpPr>
        <p:spPr bwMode="auto">
          <a:xfrm flipH="1">
            <a:off x="6051550" y="564710"/>
            <a:ext cx="509191"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Arc 14"/>
          <p:cNvSpPr/>
          <p:nvPr/>
        </p:nvSpPr>
        <p:spPr>
          <a:xfrm>
            <a:off x="6465888" y="2032636"/>
            <a:ext cx="762000" cy="762000"/>
          </a:xfrm>
          <a:prstGeom prst="arc">
            <a:avLst>
              <a:gd name="adj1" fmla="val 12564652"/>
              <a:gd name="adj2" fmla="val 20493903"/>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15" idx="0"/>
          </p:cNvCxnSpPr>
          <p:nvPr/>
        </p:nvCxnSpPr>
        <p:spPr>
          <a:xfrm flipV="1">
            <a:off x="6514991" y="2032636"/>
            <a:ext cx="73134" cy="19390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6517824" y="2143125"/>
            <a:ext cx="175076" cy="8430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069033" y="5398150"/>
            <a:ext cx="947737" cy="882081"/>
            <a:chOff x="1808163" y="2265933"/>
            <a:chExt cx="947737" cy="882081"/>
          </a:xfrm>
        </p:grpSpPr>
        <p:sp>
          <p:nvSpPr>
            <p:cNvPr id="123" name="Oval 122"/>
            <p:cNvSpPr/>
            <p:nvPr/>
          </p:nvSpPr>
          <p:spPr>
            <a:xfrm>
              <a:off x="2077393" y="2265933"/>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Line 20"/>
            <p:cNvSpPr>
              <a:spLocks noChangeShapeType="1"/>
            </p:cNvSpPr>
            <p:nvPr/>
          </p:nvSpPr>
          <p:spPr bwMode="auto">
            <a:xfrm flipH="1">
              <a:off x="2168526" y="2451220"/>
              <a:ext cx="0" cy="442793"/>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0"/>
            <p:cNvSpPr>
              <a:spLocks noChangeShapeType="1"/>
            </p:cNvSpPr>
            <p:nvPr/>
          </p:nvSpPr>
          <p:spPr bwMode="auto">
            <a:xfrm flipH="1">
              <a:off x="2295526" y="2451220"/>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2794392827"/>
                </p:ext>
              </p:extLst>
            </p:nvPr>
          </p:nvGraphicFramePr>
          <p:xfrm>
            <a:off x="2333625" y="2820988"/>
            <a:ext cx="422275" cy="292100"/>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0" name=""/>
                        <p:cNvPicPr/>
                        <p:nvPr/>
                      </p:nvPicPr>
                      <p:blipFill>
                        <a:blip r:embed="rId5"/>
                        <a:stretch>
                          <a:fillRect/>
                        </a:stretch>
                      </p:blipFill>
                      <p:spPr>
                        <a:xfrm>
                          <a:off x="2333625" y="2820988"/>
                          <a:ext cx="422275" cy="292100"/>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1007491357"/>
                </p:ext>
              </p:extLst>
            </p:nvPr>
          </p:nvGraphicFramePr>
          <p:xfrm>
            <a:off x="1808163" y="2778125"/>
            <a:ext cx="244475" cy="269875"/>
          </p:xfrm>
          <a:graphic>
            <a:graphicData uri="http://schemas.openxmlformats.org/presentationml/2006/ole">
              <mc:AlternateContent xmlns:mc="http://schemas.openxmlformats.org/markup-compatibility/2006">
                <mc:Choice xmlns:v="urn:schemas-microsoft-com:vml" Requires="v">
                  <p:oleObj name="Equation" r:id="rId6" imgW="139700" imgH="152400" progId="Equation.DSMT4">
                    <p:embed/>
                  </p:oleObj>
                </mc:Choice>
                <mc:Fallback>
                  <p:oleObj name="Equation" r:id="rId6" imgW="139700" imgH="152400" progId="Equation.DSMT4">
                    <p:embed/>
                    <p:pic>
                      <p:nvPicPr>
                        <p:cNvPr id="0" name=""/>
                        <p:cNvPicPr/>
                        <p:nvPr/>
                      </p:nvPicPr>
                      <p:blipFill>
                        <a:blip r:embed="rId7"/>
                        <a:stretch>
                          <a:fillRect/>
                        </a:stretch>
                      </p:blipFill>
                      <p:spPr>
                        <a:xfrm>
                          <a:off x="1808163" y="2778125"/>
                          <a:ext cx="244475" cy="269875"/>
                        </a:xfrm>
                        <a:prstGeom prst="rect">
                          <a:avLst/>
                        </a:prstGeom>
                      </p:spPr>
                    </p:pic>
                  </p:oleObj>
                </mc:Fallback>
              </mc:AlternateContent>
            </a:graphicData>
          </a:graphic>
        </p:graphicFrame>
      </p:grpSp>
      <p:sp>
        <p:nvSpPr>
          <p:cNvPr id="127" name="TextBox 126"/>
          <p:cNvSpPr txBox="1"/>
          <p:nvPr/>
        </p:nvSpPr>
        <p:spPr>
          <a:xfrm>
            <a:off x="507602" y="1272113"/>
            <a:ext cx="4686698" cy="707886"/>
          </a:xfrm>
          <a:prstGeom prst="rect">
            <a:avLst/>
          </a:prstGeom>
          <a:noFill/>
          <a:ln>
            <a:noFill/>
          </a:ln>
        </p:spPr>
        <p:txBody>
          <a:bodyPr wrap="square" rtlCol="0">
            <a:spAutoFit/>
          </a:bodyPr>
          <a:lstStyle/>
          <a:p>
            <a:r>
              <a:rPr lang="en-US" sz="2000" dirty="0">
                <a:solidFill>
                  <a:srgbClr val="0000FF"/>
                </a:solidFill>
                <a:latin typeface="Apple Chancery"/>
                <a:cs typeface="Apple Chancery"/>
              </a:rPr>
              <a:t>a.) What is </a:t>
            </a:r>
            <a:r>
              <a:rPr lang="en-US" sz="2000" dirty="0">
                <a:solidFill>
                  <a:srgbClr val="000000"/>
                </a:solidFill>
                <a:latin typeface="Times New Roman"/>
                <a:cs typeface="Times New Roman"/>
              </a:rPr>
              <a:t>the </a:t>
            </a:r>
            <a:r>
              <a:rPr lang="en-US" sz="2000" dirty="0">
                <a:solidFill>
                  <a:srgbClr val="FF0000"/>
                </a:solidFill>
                <a:latin typeface="Times New Roman"/>
                <a:cs typeface="Times New Roman"/>
              </a:rPr>
              <a:t>net centripetal force </a:t>
            </a:r>
            <a:r>
              <a:rPr lang="en-US" sz="2000" dirty="0">
                <a:solidFill>
                  <a:srgbClr val="000000"/>
                </a:solidFill>
                <a:latin typeface="Times New Roman"/>
                <a:cs typeface="Times New Roman"/>
              </a:rPr>
              <a:t>required for the ball to execute the motion?</a:t>
            </a:r>
            <a:endParaRPr lang="en-US" sz="2000" dirty="0">
              <a:solidFill>
                <a:srgbClr val="FF0000"/>
              </a:solidFill>
              <a:latin typeface="Apple Chancery"/>
              <a:cs typeface="Apple Chancery"/>
            </a:endParaRPr>
          </a:p>
        </p:txBody>
      </p:sp>
      <p:graphicFrame>
        <p:nvGraphicFramePr>
          <p:cNvPr id="139" name="Object 138"/>
          <p:cNvGraphicFramePr>
            <a:graphicFrameLocks noChangeAspect="1"/>
          </p:cNvGraphicFramePr>
          <p:nvPr>
            <p:extLst>
              <p:ext uri="{D42A27DB-BD31-4B8C-83A1-F6EECF244321}">
                <p14:modId xmlns:p14="http://schemas.microsoft.com/office/powerpoint/2010/main" val="3594106255"/>
              </p:ext>
            </p:extLst>
          </p:nvPr>
        </p:nvGraphicFramePr>
        <p:xfrm>
          <a:off x="6921963" y="1328789"/>
          <a:ext cx="244475" cy="269875"/>
        </p:xfrm>
        <a:graphic>
          <a:graphicData uri="http://schemas.openxmlformats.org/presentationml/2006/ole">
            <mc:AlternateContent xmlns:mc="http://schemas.openxmlformats.org/markup-compatibility/2006">
              <mc:Choice xmlns:v="urn:schemas-microsoft-com:vml" Requires="v">
                <p:oleObj name="Equation" r:id="rId8" imgW="139700" imgH="152400" progId="Equation.DSMT4">
                  <p:embed/>
                </p:oleObj>
              </mc:Choice>
              <mc:Fallback>
                <p:oleObj name="Equation" r:id="rId8" imgW="139700" imgH="152400" progId="Equation.DSMT4">
                  <p:embed/>
                  <p:pic>
                    <p:nvPicPr>
                      <p:cNvPr id="0" name=""/>
                      <p:cNvPicPr/>
                      <p:nvPr/>
                    </p:nvPicPr>
                    <p:blipFill>
                      <a:blip r:embed="rId9"/>
                      <a:stretch>
                        <a:fillRect/>
                      </a:stretch>
                    </p:blipFill>
                    <p:spPr>
                      <a:xfrm>
                        <a:off x="6921963" y="1328789"/>
                        <a:ext cx="244475" cy="269875"/>
                      </a:xfrm>
                      <a:prstGeom prst="rect">
                        <a:avLst/>
                      </a:prstGeom>
                    </p:spPr>
                  </p:pic>
                </p:oleObj>
              </mc:Fallback>
            </mc:AlternateContent>
          </a:graphicData>
        </a:graphic>
      </p:graphicFrame>
      <p:graphicFrame>
        <p:nvGraphicFramePr>
          <p:cNvPr id="140" name="Object 139"/>
          <p:cNvGraphicFramePr>
            <a:graphicFrameLocks noChangeAspect="1"/>
          </p:cNvGraphicFramePr>
          <p:nvPr>
            <p:extLst>
              <p:ext uri="{D42A27DB-BD31-4B8C-83A1-F6EECF244321}">
                <p14:modId xmlns:p14="http://schemas.microsoft.com/office/powerpoint/2010/main" val="971323051"/>
              </p:ext>
            </p:extLst>
          </p:nvPr>
        </p:nvGraphicFramePr>
        <p:xfrm>
          <a:off x="7056438" y="155575"/>
          <a:ext cx="288925" cy="225425"/>
        </p:xfrm>
        <a:graphic>
          <a:graphicData uri="http://schemas.openxmlformats.org/presentationml/2006/ole">
            <mc:AlternateContent xmlns:mc="http://schemas.openxmlformats.org/markup-compatibility/2006">
              <mc:Choice xmlns:v="urn:schemas-microsoft-com:vml" Requires="v">
                <p:oleObj name="Equation" r:id="rId10" imgW="165100" imgH="127000" progId="Equation.DSMT4">
                  <p:embed/>
                </p:oleObj>
              </mc:Choice>
              <mc:Fallback>
                <p:oleObj name="Equation" r:id="rId10" imgW="165100" imgH="127000" progId="Equation.DSMT4">
                  <p:embed/>
                  <p:pic>
                    <p:nvPicPr>
                      <p:cNvPr id="0" name=""/>
                      <p:cNvPicPr/>
                      <p:nvPr/>
                    </p:nvPicPr>
                    <p:blipFill>
                      <a:blip r:embed="rId11"/>
                      <a:stretch>
                        <a:fillRect/>
                      </a:stretch>
                    </p:blipFill>
                    <p:spPr>
                      <a:xfrm>
                        <a:off x="7056438" y="155575"/>
                        <a:ext cx="288925" cy="225425"/>
                      </a:xfrm>
                      <a:prstGeom prst="rect">
                        <a:avLst/>
                      </a:prstGeom>
                    </p:spPr>
                  </p:pic>
                </p:oleObj>
              </mc:Fallback>
            </mc:AlternateContent>
          </a:graphicData>
        </a:graphic>
      </p:graphicFrame>
      <p:sp>
        <p:nvSpPr>
          <p:cNvPr id="64" name="TextBox 63"/>
          <p:cNvSpPr txBox="1"/>
          <p:nvPr/>
        </p:nvSpPr>
        <p:spPr>
          <a:xfrm>
            <a:off x="692398" y="1981473"/>
            <a:ext cx="2286398" cy="369332"/>
          </a:xfrm>
          <a:prstGeom prst="rect">
            <a:avLst/>
          </a:prstGeom>
          <a:noFill/>
          <a:ln>
            <a:noFill/>
          </a:ln>
        </p:spPr>
        <p:txBody>
          <a:bodyPr wrap="square" rtlCol="0">
            <a:spAutoFit/>
          </a:bodyPr>
          <a:lstStyle/>
          <a:p>
            <a:r>
              <a:rPr lang="en-US" dirty="0">
                <a:solidFill>
                  <a:srgbClr val="000000"/>
                </a:solidFill>
                <a:latin typeface="Times New Roman"/>
                <a:cs typeface="Times New Roman"/>
              </a:rPr>
              <a:t>This is just “ma.”</a:t>
            </a:r>
            <a:endParaRPr lang="en-US" dirty="0">
              <a:solidFill>
                <a:srgbClr val="FF0000"/>
              </a:solidFill>
              <a:latin typeface="Apple Chancery"/>
              <a:cs typeface="Apple Chancery"/>
            </a:endParaRPr>
          </a:p>
        </p:txBody>
      </p:sp>
      <p:graphicFrame>
        <p:nvGraphicFramePr>
          <p:cNvPr id="65" name="Object 64"/>
          <p:cNvGraphicFramePr>
            <a:graphicFrameLocks noChangeAspect="1"/>
          </p:cNvGraphicFramePr>
          <p:nvPr>
            <p:extLst>
              <p:ext uri="{D42A27DB-BD31-4B8C-83A1-F6EECF244321}">
                <p14:modId xmlns:p14="http://schemas.microsoft.com/office/powerpoint/2010/main" val="3271834215"/>
              </p:ext>
            </p:extLst>
          </p:nvPr>
        </p:nvGraphicFramePr>
        <p:xfrm>
          <a:off x="2612728" y="2054878"/>
          <a:ext cx="2319337" cy="1619250"/>
        </p:xfrm>
        <a:graphic>
          <a:graphicData uri="http://schemas.openxmlformats.org/presentationml/2006/ole">
            <mc:AlternateContent xmlns:mc="http://schemas.openxmlformats.org/markup-compatibility/2006">
              <mc:Choice xmlns:v="urn:schemas-microsoft-com:vml" Requires="v">
                <p:oleObj name="Equation" r:id="rId12" imgW="1435100" imgH="1003300" progId="Equation.DSMT4">
                  <p:embed/>
                </p:oleObj>
              </mc:Choice>
              <mc:Fallback>
                <p:oleObj name="Equation" r:id="rId12" imgW="1435100" imgH="1003300" progId="Equation.DSMT4">
                  <p:embed/>
                  <p:pic>
                    <p:nvPicPr>
                      <p:cNvPr id="0" name=""/>
                      <p:cNvPicPr/>
                      <p:nvPr/>
                    </p:nvPicPr>
                    <p:blipFill>
                      <a:blip r:embed="rId13"/>
                      <a:stretch>
                        <a:fillRect/>
                      </a:stretch>
                    </p:blipFill>
                    <p:spPr>
                      <a:xfrm>
                        <a:off x="2612728" y="2054878"/>
                        <a:ext cx="2319337" cy="1619250"/>
                      </a:xfrm>
                      <a:prstGeom prst="rect">
                        <a:avLst/>
                      </a:prstGeom>
                    </p:spPr>
                  </p:pic>
                </p:oleObj>
              </mc:Fallback>
            </mc:AlternateContent>
          </a:graphicData>
        </a:graphic>
      </p:graphicFrame>
      <p:sp>
        <p:nvSpPr>
          <p:cNvPr id="67" name="TextBox 66"/>
          <p:cNvSpPr txBox="1"/>
          <p:nvPr/>
        </p:nvSpPr>
        <p:spPr>
          <a:xfrm>
            <a:off x="182810" y="4921664"/>
            <a:ext cx="2286398" cy="369332"/>
          </a:xfrm>
          <a:prstGeom prst="rect">
            <a:avLst/>
          </a:prstGeom>
          <a:noFill/>
          <a:ln>
            <a:noFill/>
          </a:ln>
        </p:spPr>
        <p:txBody>
          <a:bodyPr wrap="square" rtlCol="0">
            <a:spAutoFit/>
          </a:bodyPr>
          <a:lstStyle/>
          <a:p>
            <a:r>
              <a:rPr lang="en-US" dirty="0" err="1">
                <a:solidFill>
                  <a:srgbClr val="000000"/>
                </a:solidFill>
                <a:latin typeface="Times New Roman"/>
                <a:cs typeface="Times New Roman"/>
              </a:rPr>
              <a:t>f.b.d</a:t>
            </a:r>
            <a:r>
              <a:rPr lang="en-US" dirty="0">
                <a:solidFill>
                  <a:srgbClr val="000000"/>
                </a:solidFill>
                <a:latin typeface="Times New Roman"/>
                <a:cs typeface="Times New Roman"/>
              </a:rPr>
              <a:t>. at top</a:t>
            </a:r>
            <a:endParaRPr lang="en-US" dirty="0">
              <a:solidFill>
                <a:srgbClr val="FF0000"/>
              </a:solidFill>
              <a:latin typeface="Apple Chancery"/>
              <a:cs typeface="Apple Chancery"/>
            </a:endParaRPr>
          </a:p>
        </p:txBody>
      </p:sp>
      <p:graphicFrame>
        <p:nvGraphicFramePr>
          <p:cNvPr id="68" name="Object 67"/>
          <p:cNvGraphicFramePr>
            <a:graphicFrameLocks noChangeAspect="1"/>
          </p:cNvGraphicFramePr>
          <p:nvPr>
            <p:extLst>
              <p:ext uri="{D42A27DB-BD31-4B8C-83A1-F6EECF244321}">
                <p14:modId xmlns:p14="http://schemas.microsoft.com/office/powerpoint/2010/main" val="3571652963"/>
              </p:ext>
            </p:extLst>
          </p:nvPr>
        </p:nvGraphicFramePr>
        <p:xfrm>
          <a:off x="2778125" y="4464050"/>
          <a:ext cx="5764213" cy="2197100"/>
        </p:xfrm>
        <a:graphic>
          <a:graphicData uri="http://schemas.openxmlformats.org/presentationml/2006/ole">
            <mc:AlternateContent xmlns:mc="http://schemas.openxmlformats.org/markup-compatibility/2006">
              <mc:Choice xmlns:v="urn:schemas-microsoft-com:vml" Requires="v">
                <p:oleObj name="Equation" r:id="rId14" imgW="3454400" imgH="1308100" progId="Equation.DSMT4">
                  <p:embed/>
                </p:oleObj>
              </mc:Choice>
              <mc:Fallback>
                <p:oleObj name="Equation" r:id="rId14" imgW="3454400" imgH="1308100" progId="Equation.DSMT4">
                  <p:embed/>
                  <p:pic>
                    <p:nvPicPr>
                      <p:cNvPr id="0" name=""/>
                      <p:cNvPicPr/>
                      <p:nvPr/>
                    </p:nvPicPr>
                    <p:blipFill>
                      <a:blip r:embed="rId15"/>
                      <a:stretch>
                        <a:fillRect/>
                      </a:stretch>
                    </p:blipFill>
                    <p:spPr>
                      <a:xfrm>
                        <a:off x="2778125" y="4464050"/>
                        <a:ext cx="5764213" cy="2197100"/>
                      </a:xfrm>
                      <a:prstGeom prst="rect">
                        <a:avLst/>
                      </a:prstGeom>
                    </p:spPr>
                  </p:pic>
                </p:oleObj>
              </mc:Fallback>
            </mc:AlternateContent>
          </a:graphicData>
        </a:graphic>
      </p:graphicFrame>
      <p:sp>
        <p:nvSpPr>
          <p:cNvPr id="4" name="Freeform 3"/>
          <p:cNvSpPr/>
          <p:nvPr/>
        </p:nvSpPr>
        <p:spPr>
          <a:xfrm>
            <a:off x="1460500" y="2832100"/>
            <a:ext cx="2781460" cy="1295400"/>
          </a:xfrm>
          <a:custGeom>
            <a:avLst/>
            <a:gdLst>
              <a:gd name="connsiteX0" fmla="*/ 0 w 2781460"/>
              <a:gd name="connsiteY0" fmla="*/ 0 h 1295400"/>
              <a:gd name="connsiteX1" fmla="*/ 215900 w 2781460"/>
              <a:gd name="connsiteY1" fmla="*/ 12700 h 1295400"/>
              <a:gd name="connsiteX2" fmla="*/ 304800 w 2781460"/>
              <a:gd name="connsiteY2" fmla="*/ 50800 h 1295400"/>
              <a:gd name="connsiteX3" fmla="*/ 355600 w 2781460"/>
              <a:gd name="connsiteY3" fmla="*/ 63500 h 1295400"/>
              <a:gd name="connsiteX4" fmla="*/ 393700 w 2781460"/>
              <a:gd name="connsiteY4" fmla="*/ 76200 h 1295400"/>
              <a:gd name="connsiteX5" fmla="*/ 444500 w 2781460"/>
              <a:gd name="connsiteY5" fmla="*/ 88900 h 1295400"/>
              <a:gd name="connsiteX6" fmla="*/ 508000 w 2781460"/>
              <a:gd name="connsiteY6" fmla="*/ 114300 h 1295400"/>
              <a:gd name="connsiteX7" fmla="*/ 546100 w 2781460"/>
              <a:gd name="connsiteY7" fmla="*/ 139700 h 1295400"/>
              <a:gd name="connsiteX8" fmla="*/ 596900 w 2781460"/>
              <a:gd name="connsiteY8" fmla="*/ 165100 h 1295400"/>
              <a:gd name="connsiteX9" fmla="*/ 635000 w 2781460"/>
              <a:gd name="connsiteY9" fmla="*/ 215900 h 1295400"/>
              <a:gd name="connsiteX10" fmla="*/ 711200 w 2781460"/>
              <a:gd name="connsiteY10" fmla="*/ 279400 h 1295400"/>
              <a:gd name="connsiteX11" fmla="*/ 787400 w 2781460"/>
              <a:gd name="connsiteY11" fmla="*/ 355600 h 1295400"/>
              <a:gd name="connsiteX12" fmla="*/ 825500 w 2781460"/>
              <a:gd name="connsiteY12" fmla="*/ 444500 h 1295400"/>
              <a:gd name="connsiteX13" fmla="*/ 901700 w 2781460"/>
              <a:gd name="connsiteY13" fmla="*/ 495300 h 1295400"/>
              <a:gd name="connsiteX14" fmla="*/ 939800 w 2781460"/>
              <a:gd name="connsiteY14" fmla="*/ 520700 h 1295400"/>
              <a:gd name="connsiteX15" fmla="*/ 965200 w 2781460"/>
              <a:gd name="connsiteY15" fmla="*/ 571500 h 1295400"/>
              <a:gd name="connsiteX16" fmla="*/ 1041400 w 2781460"/>
              <a:gd name="connsiteY16" fmla="*/ 660400 h 1295400"/>
              <a:gd name="connsiteX17" fmla="*/ 1079500 w 2781460"/>
              <a:gd name="connsiteY17" fmla="*/ 685800 h 1295400"/>
              <a:gd name="connsiteX18" fmla="*/ 1130300 w 2781460"/>
              <a:gd name="connsiteY18" fmla="*/ 723900 h 1295400"/>
              <a:gd name="connsiteX19" fmla="*/ 1193800 w 2781460"/>
              <a:gd name="connsiteY19" fmla="*/ 749300 h 1295400"/>
              <a:gd name="connsiteX20" fmla="*/ 1231900 w 2781460"/>
              <a:gd name="connsiteY20" fmla="*/ 787400 h 1295400"/>
              <a:gd name="connsiteX21" fmla="*/ 1282700 w 2781460"/>
              <a:gd name="connsiteY21" fmla="*/ 863600 h 1295400"/>
              <a:gd name="connsiteX22" fmla="*/ 1358900 w 2781460"/>
              <a:gd name="connsiteY22" fmla="*/ 914400 h 1295400"/>
              <a:gd name="connsiteX23" fmla="*/ 1409700 w 2781460"/>
              <a:gd name="connsiteY23" fmla="*/ 939800 h 1295400"/>
              <a:gd name="connsiteX24" fmla="*/ 1460500 w 2781460"/>
              <a:gd name="connsiteY24" fmla="*/ 977900 h 1295400"/>
              <a:gd name="connsiteX25" fmla="*/ 1498600 w 2781460"/>
              <a:gd name="connsiteY25" fmla="*/ 1003300 h 1295400"/>
              <a:gd name="connsiteX26" fmla="*/ 1562100 w 2781460"/>
              <a:gd name="connsiteY26" fmla="*/ 1054100 h 1295400"/>
              <a:gd name="connsiteX27" fmla="*/ 1663700 w 2781460"/>
              <a:gd name="connsiteY27" fmla="*/ 1092200 h 1295400"/>
              <a:gd name="connsiteX28" fmla="*/ 1714500 w 2781460"/>
              <a:gd name="connsiteY28" fmla="*/ 1104900 h 1295400"/>
              <a:gd name="connsiteX29" fmla="*/ 1803400 w 2781460"/>
              <a:gd name="connsiteY29" fmla="*/ 1143000 h 1295400"/>
              <a:gd name="connsiteX30" fmla="*/ 2044700 w 2781460"/>
              <a:gd name="connsiteY30" fmla="*/ 1168400 h 1295400"/>
              <a:gd name="connsiteX31" fmla="*/ 2133600 w 2781460"/>
              <a:gd name="connsiteY31" fmla="*/ 1181100 h 1295400"/>
              <a:gd name="connsiteX32" fmla="*/ 2755900 w 2781460"/>
              <a:gd name="connsiteY32" fmla="*/ 1219200 h 1295400"/>
              <a:gd name="connsiteX33" fmla="*/ 2781300 w 2781460"/>
              <a:gd name="connsiteY33" fmla="*/ 1295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81460" h="1295400">
                <a:moveTo>
                  <a:pt x="0" y="0"/>
                </a:moveTo>
                <a:cubicBezTo>
                  <a:pt x="71967" y="4233"/>
                  <a:pt x="144790" y="848"/>
                  <a:pt x="215900" y="12700"/>
                </a:cubicBezTo>
                <a:cubicBezTo>
                  <a:pt x="247701" y="18000"/>
                  <a:pt x="274501" y="39782"/>
                  <a:pt x="304800" y="50800"/>
                </a:cubicBezTo>
                <a:cubicBezTo>
                  <a:pt x="321204" y="56765"/>
                  <a:pt x="338817" y="58705"/>
                  <a:pt x="355600" y="63500"/>
                </a:cubicBezTo>
                <a:cubicBezTo>
                  <a:pt x="368472" y="67178"/>
                  <a:pt x="380828" y="72522"/>
                  <a:pt x="393700" y="76200"/>
                </a:cubicBezTo>
                <a:cubicBezTo>
                  <a:pt x="410483" y="80995"/>
                  <a:pt x="427941" y="83380"/>
                  <a:pt x="444500" y="88900"/>
                </a:cubicBezTo>
                <a:cubicBezTo>
                  <a:pt x="466127" y="96109"/>
                  <a:pt x="487610" y="104105"/>
                  <a:pt x="508000" y="114300"/>
                </a:cubicBezTo>
                <a:cubicBezTo>
                  <a:pt x="521652" y="121126"/>
                  <a:pt x="532848" y="132127"/>
                  <a:pt x="546100" y="139700"/>
                </a:cubicBezTo>
                <a:cubicBezTo>
                  <a:pt x="562538" y="149093"/>
                  <a:pt x="579967" y="156633"/>
                  <a:pt x="596900" y="165100"/>
                </a:cubicBezTo>
                <a:cubicBezTo>
                  <a:pt x="609600" y="182033"/>
                  <a:pt x="620033" y="200933"/>
                  <a:pt x="635000" y="215900"/>
                </a:cubicBezTo>
                <a:cubicBezTo>
                  <a:pt x="752581" y="333481"/>
                  <a:pt x="586366" y="133761"/>
                  <a:pt x="711200" y="279400"/>
                </a:cubicBezTo>
                <a:cubicBezTo>
                  <a:pt x="774211" y="352913"/>
                  <a:pt x="720329" y="310886"/>
                  <a:pt x="787400" y="355600"/>
                </a:cubicBezTo>
                <a:cubicBezTo>
                  <a:pt x="794990" y="378370"/>
                  <a:pt x="809807" y="428807"/>
                  <a:pt x="825500" y="444500"/>
                </a:cubicBezTo>
                <a:cubicBezTo>
                  <a:pt x="847086" y="466086"/>
                  <a:pt x="876300" y="478367"/>
                  <a:pt x="901700" y="495300"/>
                </a:cubicBezTo>
                <a:lnTo>
                  <a:pt x="939800" y="520700"/>
                </a:lnTo>
                <a:cubicBezTo>
                  <a:pt x="948267" y="537633"/>
                  <a:pt x="955166" y="555446"/>
                  <a:pt x="965200" y="571500"/>
                </a:cubicBezTo>
                <a:cubicBezTo>
                  <a:pt x="983480" y="600748"/>
                  <a:pt x="1014295" y="637812"/>
                  <a:pt x="1041400" y="660400"/>
                </a:cubicBezTo>
                <a:cubicBezTo>
                  <a:pt x="1053126" y="670171"/>
                  <a:pt x="1067080" y="676928"/>
                  <a:pt x="1079500" y="685800"/>
                </a:cubicBezTo>
                <a:cubicBezTo>
                  <a:pt x="1096724" y="698103"/>
                  <a:pt x="1111797" y="713621"/>
                  <a:pt x="1130300" y="723900"/>
                </a:cubicBezTo>
                <a:cubicBezTo>
                  <a:pt x="1150228" y="734971"/>
                  <a:pt x="1172633" y="740833"/>
                  <a:pt x="1193800" y="749300"/>
                </a:cubicBezTo>
                <a:cubicBezTo>
                  <a:pt x="1206500" y="762000"/>
                  <a:pt x="1220873" y="773223"/>
                  <a:pt x="1231900" y="787400"/>
                </a:cubicBezTo>
                <a:cubicBezTo>
                  <a:pt x="1250642" y="811497"/>
                  <a:pt x="1257300" y="846667"/>
                  <a:pt x="1282700" y="863600"/>
                </a:cubicBezTo>
                <a:cubicBezTo>
                  <a:pt x="1308100" y="880533"/>
                  <a:pt x="1331596" y="900748"/>
                  <a:pt x="1358900" y="914400"/>
                </a:cubicBezTo>
                <a:cubicBezTo>
                  <a:pt x="1375833" y="922867"/>
                  <a:pt x="1393646" y="929766"/>
                  <a:pt x="1409700" y="939800"/>
                </a:cubicBezTo>
                <a:cubicBezTo>
                  <a:pt x="1427649" y="951018"/>
                  <a:pt x="1443276" y="965597"/>
                  <a:pt x="1460500" y="977900"/>
                </a:cubicBezTo>
                <a:cubicBezTo>
                  <a:pt x="1472920" y="986772"/>
                  <a:pt x="1486389" y="994142"/>
                  <a:pt x="1498600" y="1003300"/>
                </a:cubicBezTo>
                <a:cubicBezTo>
                  <a:pt x="1520285" y="1019564"/>
                  <a:pt x="1538856" y="1040154"/>
                  <a:pt x="1562100" y="1054100"/>
                </a:cubicBezTo>
                <a:cubicBezTo>
                  <a:pt x="1574300" y="1061420"/>
                  <a:pt x="1641396" y="1085827"/>
                  <a:pt x="1663700" y="1092200"/>
                </a:cubicBezTo>
                <a:cubicBezTo>
                  <a:pt x="1680483" y="1096995"/>
                  <a:pt x="1698157" y="1098771"/>
                  <a:pt x="1714500" y="1104900"/>
                </a:cubicBezTo>
                <a:cubicBezTo>
                  <a:pt x="1787193" y="1132160"/>
                  <a:pt x="1740325" y="1127231"/>
                  <a:pt x="1803400" y="1143000"/>
                </a:cubicBezTo>
                <a:cubicBezTo>
                  <a:pt x="1896966" y="1166391"/>
                  <a:pt x="1922988" y="1156808"/>
                  <a:pt x="2044700" y="1168400"/>
                </a:cubicBezTo>
                <a:cubicBezTo>
                  <a:pt x="2074499" y="1171238"/>
                  <a:pt x="2103742" y="1178967"/>
                  <a:pt x="2133600" y="1181100"/>
                </a:cubicBezTo>
                <a:cubicBezTo>
                  <a:pt x="2340894" y="1195907"/>
                  <a:pt x="2548467" y="1206500"/>
                  <a:pt x="2755900" y="1219200"/>
                </a:cubicBezTo>
                <a:cubicBezTo>
                  <a:pt x="2785086" y="1277573"/>
                  <a:pt x="2781300" y="1251068"/>
                  <a:pt x="2781300" y="12954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1031874" y="5560075"/>
            <a:ext cx="9588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1492250" y="5006428"/>
            <a:ext cx="674" cy="1404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9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4" grpId="0"/>
      <p:bldP spid="67"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44.)</a:t>
            </a:r>
          </a:p>
        </p:txBody>
      </p:sp>
      <p:graphicFrame>
        <p:nvGraphicFramePr>
          <p:cNvPr id="20" name="Object 19"/>
          <p:cNvGraphicFramePr>
            <a:graphicFrameLocks noChangeAspect="1"/>
          </p:cNvGraphicFramePr>
          <p:nvPr>
            <p:extLst>
              <p:ext uri="{D42A27DB-BD31-4B8C-83A1-F6EECF244321}">
                <p14:modId xmlns:p14="http://schemas.microsoft.com/office/powerpoint/2010/main" val="109139423"/>
              </p:ext>
            </p:extLst>
          </p:nvPr>
        </p:nvGraphicFramePr>
        <p:xfrm>
          <a:off x="6038850" y="159898"/>
          <a:ext cx="422275" cy="404812"/>
        </p:xfrm>
        <a:graphic>
          <a:graphicData uri="http://schemas.openxmlformats.org/presentationml/2006/ole">
            <mc:AlternateContent xmlns:mc="http://schemas.openxmlformats.org/markup-compatibility/2006">
              <mc:Choice xmlns:v="urn:schemas-microsoft-com:vml" Requires="v">
                <p:oleObj name="Equation" r:id="rId2" imgW="241300" imgH="228600" progId="Equation.DSMT4">
                  <p:embed/>
                </p:oleObj>
              </mc:Choice>
              <mc:Fallback>
                <p:oleObj name="Equation" r:id="rId2" imgW="241300" imgH="228600" progId="Equation.DSMT4">
                  <p:embed/>
                  <p:pic>
                    <p:nvPicPr>
                      <p:cNvPr id="0" name=""/>
                      <p:cNvPicPr/>
                      <p:nvPr/>
                    </p:nvPicPr>
                    <p:blipFill>
                      <a:blip r:embed="rId3"/>
                      <a:stretch>
                        <a:fillRect/>
                      </a:stretch>
                    </p:blipFill>
                    <p:spPr>
                      <a:xfrm>
                        <a:off x="6038850" y="159898"/>
                        <a:ext cx="422275" cy="404812"/>
                      </a:xfrm>
                      <a:prstGeom prst="rect">
                        <a:avLst/>
                      </a:prstGeom>
                    </p:spPr>
                  </p:pic>
                </p:oleObj>
              </mc:Fallback>
            </mc:AlternateContent>
          </a:graphicData>
        </a:graphic>
      </p:graphicFrame>
      <p:grpSp>
        <p:nvGrpSpPr>
          <p:cNvPr id="87" name="Group 86"/>
          <p:cNvGrpSpPr/>
          <p:nvPr/>
        </p:nvGrpSpPr>
        <p:grpSpPr>
          <a:xfrm rot="5400000">
            <a:off x="5937012" y="1468662"/>
            <a:ext cx="1853622" cy="45719"/>
            <a:chOff x="5676900" y="1581140"/>
            <a:chExt cx="647700" cy="47634"/>
          </a:xfrm>
        </p:grpSpPr>
        <p:sp>
          <p:nvSpPr>
            <p:cNvPr id="88" name="Rectangle 87"/>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Freeform 89"/>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Freeform 90"/>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Freeform 98"/>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Oval 1"/>
          <p:cNvSpPr/>
          <p:nvPr/>
        </p:nvSpPr>
        <p:spPr>
          <a:xfrm>
            <a:off x="4991101" y="564711"/>
            <a:ext cx="3747357" cy="3747357"/>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624206" y="324137"/>
            <a:ext cx="481147" cy="48114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Line 20"/>
          <p:cNvSpPr>
            <a:spLocks noChangeShapeType="1"/>
          </p:cNvSpPr>
          <p:nvPr/>
        </p:nvSpPr>
        <p:spPr bwMode="auto">
          <a:xfrm flipH="1">
            <a:off x="6051550" y="564710"/>
            <a:ext cx="509191"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Arc 14"/>
          <p:cNvSpPr/>
          <p:nvPr/>
        </p:nvSpPr>
        <p:spPr>
          <a:xfrm>
            <a:off x="6465888" y="2032636"/>
            <a:ext cx="762000" cy="762000"/>
          </a:xfrm>
          <a:prstGeom prst="arc">
            <a:avLst>
              <a:gd name="adj1" fmla="val 12564652"/>
              <a:gd name="adj2" fmla="val 20493903"/>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15" idx="0"/>
          </p:cNvCxnSpPr>
          <p:nvPr/>
        </p:nvCxnSpPr>
        <p:spPr>
          <a:xfrm flipV="1">
            <a:off x="6514991" y="2032636"/>
            <a:ext cx="73134" cy="19390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6517824" y="2143125"/>
            <a:ext cx="175076" cy="8430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002059" y="5446395"/>
            <a:ext cx="947737" cy="882081"/>
            <a:chOff x="1808163" y="2265933"/>
            <a:chExt cx="947737" cy="882081"/>
          </a:xfrm>
        </p:grpSpPr>
        <p:sp>
          <p:nvSpPr>
            <p:cNvPr id="123" name="Oval 122"/>
            <p:cNvSpPr/>
            <p:nvPr/>
          </p:nvSpPr>
          <p:spPr>
            <a:xfrm>
              <a:off x="2077393" y="2265933"/>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Line 20"/>
            <p:cNvSpPr>
              <a:spLocks noChangeShapeType="1"/>
            </p:cNvSpPr>
            <p:nvPr/>
          </p:nvSpPr>
          <p:spPr bwMode="auto">
            <a:xfrm flipH="1">
              <a:off x="2168526" y="2451220"/>
              <a:ext cx="0" cy="442793"/>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0"/>
            <p:cNvSpPr>
              <a:spLocks noChangeShapeType="1"/>
            </p:cNvSpPr>
            <p:nvPr/>
          </p:nvSpPr>
          <p:spPr bwMode="auto">
            <a:xfrm flipH="1">
              <a:off x="2295526" y="2451220"/>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132545768"/>
                </p:ext>
              </p:extLst>
            </p:nvPr>
          </p:nvGraphicFramePr>
          <p:xfrm>
            <a:off x="2333625" y="2820988"/>
            <a:ext cx="422275" cy="292100"/>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0" name=""/>
                        <p:cNvPicPr/>
                        <p:nvPr/>
                      </p:nvPicPr>
                      <p:blipFill>
                        <a:blip r:embed="rId5"/>
                        <a:stretch>
                          <a:fillRect/>
                        </a:stretch>
                      </p:blipFill>
                      <p:spPr>
                        <a:xfrm>
                          <a:off x="2333625" y="2820988"/>
                          <a:ext cx="422275" cy="292100"/>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1513175077"/>
                </p:ext>
              </p:extLst>
            </p:nvPr>
          </p:nvGraphicFramePr>
          <p:xfrm>
            <a:off x="1808163" y="2778125"/>
            <a:ext cx="244475" cy="269875"/>
          </p:xfrm>
          <a:graphic>
            <a:graphicData uri="http://schemas.openxmlformats.org/presentationml/2006/ole">
              <mc:AlternateContent xmlns:mc="http://schemas.openxmlformats.org/markup-compatibility/2006">
                <mc:Choice xmlns:v="urn:schemas-microsoft-com:vml" Requires="v">
                  <p:oleObj name="Equation" r:id="rId6" imgW="139700" imgH="152400" progId="Equation.DSMT4">
                    <p:embed/>
                  </p:oleObj>
                </mc:Choice>
                <mc:Fallback>
                  <p:oleObj name="Equation" r:id="rId6" imgW="139700" imgH="152400" progId="Equation.DSMT4">
                    <p:embed/>
                    <p:pic>
                      <p:nvPicPr>
                        <p:cNvPr id="0" name=""/>
                        <p:cNvPicPr/>
                        <p:nvPr/>
                      </p:nvPicPr>
                      <p:blipFill>
                        <a:blip r:embed="rId7"/>
                        <a:stretch>
                          <a:fillRect/>
                        </a:stretch>
                      </p:blipFill>
                      <p:spPr>
                        <a:xfrm>
                          <a:off x="1808163" y="2778125"/>
                          <a:ext cx="244475" cy="269875"/>
                        </a:xfrm>
                        <a:prstGeom prst="rect">
                          <a:avLst/>
                        </a:prstGeom>
                      </p:spPr>
                    </p:pic>
                  </p:oleObj>
                </mc:Fallback>
              </mc:AlternateContent>
            </a:graphicData>
          </a:graphic>
        </p:graphicFrame>
      </p:grpSp>
      <p:sp>
        <p:nvSpPr>
          <p:cNvPr id="127" name="TextBox 126"/>
          <p:cNvSpPr txBox="1"/>
          <p:nvPr/>
        </p:nvSpPr>
        <p:spPr>
          <a:xfrm>
            <a:off x="304403" y="253140"/>
            <a:ext cx="4686698"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c.) What is </a:t>
            </a:r>
            <a:r>
              <a:rPr lang="en-US" sz="2000" dirty="0">
                <a:solidFill>
                  <a:srgbClr val="000000"/>
                </a:solidFill>
                <a:latin typeface="Times New Roman"/>
                <a:cs typeface="Times New Roman"/>
              </a:rPr>
              <a:t>the the </a:t>
            </a:r>
            <a:r>
              <a:rPr lang="en-US" sz="2000" i="1" dirty="0">
                <a:solidFill>
                  <a:srgbClr val="FF0000"/>
                </a:solidFill>
                <a:latin typeface="Times New Roman"/>
                <a:cs typeface="Times New Roman"/>
              </a:rPr>
              <a:t>minimum speed </a:t>
            </a:r>
            <a:r>
              <a:rPr lang="en-US" sz="2000" dirty="0">
                <a:solidFill>
                  <a:srgbClr val="000000"/>
                </a:solidFill>
                <a:latin typeface="Times New Roman"/>
                <a:cs typeface="Times New Roman"/>
              </a:rPr>
              <a:t>the ball could pass through the top without falling out of the arc (in fact, it would fall out before reaching the top)?  Do from scratch. </a:t>
            </a:r>
            <a:endParaRPr lang="en-US" sz="2000" dirty="0">
              <a:solidFill>
                <a:srgbClr val="FF0000"/>
              </a:solidFill>
              <a:latin typeface="Apple Chancery"/>
              <a:cs typeface="Apple Chancery"/>
            </a:endParaRPr>
          </a:p>
        </p:txBody>
      </p:sp>
      <p:graphicFrame>
        <p:nvGraphicFramePr>
          <p:cNvPr id="139" name="Object 138"/>
          <p:cNvGraphicFramePr>
            <a:graphicFrameLocks noChangeAspect="1"/>
          </p:cNvGraphicFramePr>
          <p:nvPr>
            <p:extLst>
              <p:ext uri="{D42A27DB-BD31-4B8C-83A1-F6EECF244321}">
                <p14:modId xmlns:p14="http://schemas.microsoft.com/office/powerpoint/2010/main" val="1447090931"/>
              </p:ext>
            </p:extLst>
          </p:nvPr>
        </p:nvGraphicFramePr>
        <p:xfrm>
          <a:off x="6921963" y="1328789"/>
          <a:ext cx="244475" cy="269875"/>
        </p:xfrm>
        <a:graphic>
          <a:graphicData uri="http://schemas.openxmlformats.org/presentationml/2006/ole">
            <mc:AlternateContent xmlns:mc="http://schemas.openxmlformats.org/markup-compatibility/2006">
              <mc:Choice xmlns:v="urn:schemas-microsoft-com:vml" Requires="v">
                <p:oleObj name="Equation" r:id="rId8" imgW="139700" imgH="152400" progId="Equation.DSMT4">
                  <p:embed/>
                </p:oleObj>
              </mc:Choice>
              <mc:Fallback>
                <p:oleObj name="Equation" r:id="rId8" imgW="139700" imgH="152400" progId="Equation.DSMT4">
                  <p:embed/>
                  <p:pic>
                    <p:nvPicPr>
                      <p:cNvPr id="0" name=""/>
                      <p:cNvPicPr/>
                      <p:nvPr/>
                    </p:nvPicPr>
                    <p:blipFill>
                      <a:blip r:embed="rId9"/>
                      <a:stretch>
                        <a:fillRect/>
                      </a:stretch>
                    </p:blipFill>
                    <p:spPr>
                      <a:xfrm>
                        <a:off x="6921963" y="1328789"/>
                        <a:ext cx="244475" cy="269875"/>
                      </a:xfrm>
                      <a:prstGeom prst="rect">
                        <a:avLst/>
                      </a:prstGeom>
                    </p:spPr>
                  </p:pic>
                </p:oleObj>
              </mc:Fallback>
            </mc:AlternateContent>
          </a:graphicData>
        </a:graphic>
      </p:graphicFrame>
      <p:graphicFrame>
        <p:nvGraphicFramePr>
          <p:cNvPr id="140" name="Object 139"/>
          <p:cNvGraphicFramePr>
            <a:graphicFrameLocks noChangeAspect="1"/>
          </p:cNvGraphicFramePr>
          <p:nvPr>
            <p:extLst>
              <p:ext uri="{D42A27DB-BD31-4B8C-83A1-F6EECF244321}">
                <p14:modId xmlns:p14="http://schemas.microsoft.com/office/powerpoint/2010/main" val="3746671755"/>
              </p:ext>
            </p:extLst>
          </p:nvPr>
        </p:nvGraphicFramePr>
        <p:xfrm>
          <a:off x="7056438" y="155575"/>
          <a:ext cx="288925" cy="225425"/>
        </p:xfrm>
        <a:graphic>
          <a:graphicData uri="http://schemas.openxmlformats.org/presentationml/2006/ole">
            <mc:AlternateContent xmlns:mc="http://schemas.openxmlformats.org/markup-compatibility/2006">
              <mc:Choice xmlns:v="urn:schemas-microsoft-com:vml" Requires="v">
                <p:oleObj name="Equation" r:id="rId10" imgW="165100" imgH="127000" progId="Equation.DSMT4">
                  <p:embed/>
                </p:oleObj>
              </mc:Choice>
              <mc:Fallback>
                <p:oleObj name="Equation" r:id="rId10" imgW="165100" imgH="127000" progId="Equation.DSMT4">
                  <p:embed/>
                  <p:pic>
                    <p:nvPicPr>
                      <p:cNvPr id="0" name=""/>
                      <p:cNvPicPr/>
                      <p:nvPr/>
                    </p:nvPicPr>
                    <p:blipFill>
                      <a:blip r:embed="rId11"/>
                      <a:stretch>
                        <a:fillRect/>
                      </a:stretch>
                    </p:blipFill>
                    <p:spPr>
                      <a:xfrm>
                        <a:off x="7056438" y="155575"/>
                        <a:ext cx="288925" cy="225425"/>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14786583"/>
              </p:ext>
            </p:extLst>
          </p:nvPr>
        </p:nvGraphicFramePr>
        <p:xfrm>
          <a:off x="3214688" y="4254500"/>
          <a:ext cx="4470400" cy="2239963"/>
        </p:xfrm>
        <a:graphic>
          <a:graphicData uri="http://schemas.openxmlformats.org/presentationml/2006/ole">
            <mc:AlternateContent xmlns:mc="http://schemas.openxmlformats.org/markup-compatibility/2006">
              <mc:Choice xmlns:v="urn:schemas-microsoft-com:vml" Requires="v">
                <p:oleObj name="Equation" r:id="rId12" imgW="2679700" imgH="1333500" progId="Equation.DSMT4">
                  <p:embed/>
                </p:oleObj>
              </mc:Choice>
              <mc:Fallback>
                <p:oleObj name="Equation" r:id="rId12" imgW="2679700" imgH="1333500" progId="Equation.DSMT4">
                  <p:embed/>
                  <p:pic>
                    <p:nvPicPr>
                      <p:cNvPr id="0" name=""/>
                      <p:cNvPicPr/>
                      <p:nvPr/>
                    </p:nvPicPr>
                    <p:blipFill>
                      <a:blip r:embed="rId13"/>
                      <a:stretch>
                        <a:fillRect/>
                      </a:stretch>
                    </p:blipFill>
                    <p:spPr>
                      <a:xfrm>
                        <a:off x="3214688" y="4254500"/>
                        <a:ext cx="4470400" cy="2239963"/>
                      </a:xfrm>
                      <a:prstGeom prst="rect">
                        <a:avLst/>
                      </a:prstGeom>
                    </p:spPr>
                  </p:pic>
                </p:oleObj>
              </mc:Fallback>
            </mc:AlternateContent>
          </a:graphicData>
        </a:graphic>
      </p:graphicFrame>
      <p:sp>
        <p:nvSpPr>
          <p:cNvPr id="46" name="TextBox 45"/>
          <p:cNvSpPr txBox="1"/>
          <p:nvPr/>
        </p:nvSpPr>
        <p:spPr>
          <a:xfrm>
            <a:off x="141239" y="4674329"/>
            <a:ext cx="1143199" cy="923330"/>
          </a:xfrm>
          <a:prstGeom prst="rect">
            <a:avLst/>
          </a:prstGeom>
          <a:noFill/>
          <a:ln>
            <a:noFill/>
          </a:ln>
        </p:spPr>
        <p:txBody>
          <a:bodyPr wrap="square" rtlCol="0">
            <a:spAutoFit/>
          </a:bodyPr>
          <a:lstStyle/>
          <a:p>
            <a:r>
              <a:rPr lang="en-US" dirty="0">
                <a:solidFill>
                  <a:srgbClr val="000000"/>
                </a:solidFill>
                <a:latin typeface="Times New Roman"/>
                <a:cs typeface="Times New Roman"/>
              </a:rPr>
              <a:t>general </a:t>
            </a:r>
            <a:r>
              <a:rPr lang="en-US" dirty="0" err="1">
                <a:solidFill>
                  <a:srgbClr val="000000"/>
                </a:solidFill>
                <a:latin typeface="Times New Roman"/>
                <a:cs typeface="Times New Roman"/>
              </a:rPr>
              <a:t>f.b.d</a:t>
            </a:r>
            <a:r>
              <a:rPr lang="en-US" dirty="0">
                <a:solidFill>
                  <a:srgbClr val="000000"/>
                </a:solidFill>
                <a:latin typeface="Times New Roman"/>
                <a:cs typeface="Times New Roman"/>
              </a:rPr>
              <a:t>. for top</a:t>
            </a:r>
            <a:endParaRPr lang="en-US" dirty="0">
              <a:solidFill>
                <a:srgbClr val="FF0000"/>
              </a:solidFill>
              <a:latin typeface="Apple Chancery"/>
              <a:cs typeface="Apple Chancery"/>
            </a:endParaRPr>
          </a:p>
        </p:txBody>
      </p:sp>
      <p:sp>
        <p:nvSpPr>
          <p:cNvPr id="47" name="TextBox 46"/>
          <p:cNvSpPr txBox="1"/>
          <p:nvPr/>
        </p:nvSpPr>
        <p:spPr>
          <a:xfrm>
            <a:off x="507603" y="1576579"/>
            <a:ext cx="4115197" cy="2554545"/>
          </a:xfrm>
          <a:prstGeom prst="rect">
            <a:avLst/>
          </a:prstGeom>
          <a:noFill/>
          <a:ln>
            <a:noFill/>
          </a:ln>
        </p:spPr>
        <p:txBody>
          <a:bodyPr wrap="square" rtlCol="0">
            <a:spAutoFit/>
          </a:bodyPr>
          <a:lstStyle/>
          <a:p>
            <a:r>
              <a:rPr lang="en-US" sz="2000" dirty="0">
                <a:solidFill>
                  <a:srgbClr val="0000FF"/>
                </a:solidFill>
                <a:latin typeface="Apple Chancery"/>
                <a:cs typeface="Apple Chancery"/>
              </a:rPr>
              <a:t>Once you’ve done a general </a:t>
            </a:r>
            <a:r>
              <a:rPr lang="en-US" sz="2000" dirty="0" err="1">
                <a:solidFill>
                  <a:srgbClr val="0000FF"/>
                </a:solidFill>
                <a:latin typeface="Apple Chancery"/>
                <a:cs typeface="Apple Chancery"/>
              </a:rPr>
              <a:t>f.b.d</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the key is to notice that </a:t>
            </a:r>
            <a:r>
              <a:rPr lang="en-US" sz="2000" dirty="0">
                <a:solidFill>
                  <a:srgbClr val="FF0000"/>
                </a:solidFill>
                <a:latin typeface="Times New Roman"/>
                <a:cs typeface="Times New Roman"/>
              </a:rPr>
              <a:t>if</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ball</a:t>
            </a:r>
            <a:r>
              <a:rPr lang="en-US" sz="2000" dirty="0">
                <a:solidFill>
                  <a:srgbClr val="000000"/>
                </a:solidFill>
                <a:latin typeface="Times New Roman"/>
                <a:cs typeface="Times New Roman"/>
              </a:rPr>
              <a:t> is to </a:t>
            </a:r>
            <a:r>
              <a:rPr lang="en-US" sz="2000" dirty="0">
                <a:solidFill>
                  <a:srgbClr val="FF0000"/>
                </a:solidFill>
                <a:latin typeface="Times New Roman"/>
                <a:cs typeface="Times New Roman"/>
              </a:rPr>
              <a:t>just barely skim through the top </a:t>
            </a:r>
            <a:r>
              <a:rPr lang="en-US" sz="2000" dirty="0">
                <a:solidFill>
                  <a:srgbClr val="000000"/>
                </a:solidFill>
                <a:latin typeface="Times New Roman"/>
                <a:cs typeface="Times New Roman"/>
              </a:rPr>
              <a:t>of the arc, the </a:t>
            </a:r>
            <a:r>
              <a:rPr lang="en-US" sz="2000" i="1" dirty="0">
                <a:solidFill>
                  <a:srgbClr val="FF0000"/>
                </a:solidFill>
                <a:latin typeface="Times New Roman"/>
                <a:cs typeface="Times New Roman"/>
              </a:rPr>
              <a:t>tension must go to zero </a:t>
            </a:r>
            <a:r>
              <a:rPr lang="en-US" sz="2000" dirty="0">
                <a:solidFill>
                  <a:srgbClr val="000000"/>
                </a:solidFill>
                <a:latin typeface="Times New Roman"/>
                <a:cs typeface="Times New Roman"/>
              </a:rPr>
              <a:t>(it will not be needed as gravity will do everything that is required to centripetally accelerate the ball).  With that in mind:</a:t>
            </a:r>
            <a:endParaRPr lang="en-US" sz="2000" dirty="0">
              <a:solidFill>
                <a:srgbClr val="FF0000"/>
              </a:solidFill>
              <a:latin typeface="Apple Chancery"/>
              <a:cs typeface="Apple Chancery"/>
            </a:endParaRPr>
          </a:p>
        </p:txBody>
      </p:sp>
      <p:cxnSp>
        <p:nvCxnSpPr>
          <p:cNvPr id="48" name="Straight Connector 47"/>
          <p:cNvCxnSpPr/>
          <p:nvPr/>
        </p:nvCxnSpPr>
        <p:spPr>
          <a:xfrm flipV="1">
            <a:off x="3695309" y="4639597"/>
            <a:ext cx="381781" cy="412837"/>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1802893857"/>
              </p:ext>
            </p:extLst>
          </p:nvPr>
        </p:nvGraphicFramePr>
        <p:xfrm>
          <a:off x="4077090" y="4495721"/>
          <a:ext cx="149304" cy="179388"/>
        </p:xfrm>
        <a:graphic>
          <a:graphicData uri="http://schemas.openxmlformats.org/presentationml/2006/ole">
            <mc:AlternateContent xmlns:mc="http://schemas.openxmlformats.org/markup-compatibility/2006">
              <mc:Choice xmlns:v="urn:schemas-microsoft-com:vml" Requires="v">
                <p:oleObj name="Equation" r:id="rId14" imgW="127000" imgH="152400" progId="Equation.DSMT4">
                  <p:embed/>
                </p:oleObj>
              </mc:Choice>
              <mc:Fallback>
                <p:oleObj name="Equation" r:id="rId14" imgW="127000" imgH="152400" progId="Equation.DSMT4">
                  <p:embed/>
                  <p:pic>
                    <p:nvPicPr>
                      <p:cNvPr id="0" name=""/>
                      <p:cNvPicPr/>
                      <p:nvPr/>
                    </p:nvPicPr>
                    <p:blipFill>
                      <a:blip r:embed="rId15"/>
                      <a:stretch>
                        <a:fillRect/>
                      </a:stretch>
                    </p:blipFill>
                    <p:spPr>
                      <a:xfrm>
                        <a:off x="4077090" y="4495721"/>
                        <a:ext cx="149304" cy="179388"/>
                      </a:xfrm>
                      <a:prstGeom prst="rect">
                        <a:avLst/>
                      </a:prstGeom>
                    </p:spPr>
                  </p:pic>
                </p:oleObj>
              </mc:Fallback>
            </mc:AlternateContent>
          </a:graphicData>
        </a:graphic>
      </p:graphicFrame>
      <p:cxnSp>
        <p:nvCxnSpPr>
          <p:cNvPr id="38" name="Straight Connector 37"/>
          <p:cNvCxnSpPr/>
          <p:nvPr/>
        </p:nvCxnSpPr>
        <p:spPr>
          <a:xfrm>
            <a:off x="968374" y="5601350"/>
            <a:ext cx="9588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1425575" y="5047703"/>
            <a:ext cx="674" cy="1404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51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45.)</a:t>
            </a:r>
          </a:p>
        </p:txBody>
      </p:sp>
      <p:sp>
        <p:nvSpPr>
          <p:cNvPr id="2" name="Oval 1"/>
          <p:cNvSpPr/>
          <p:nvPr/>
        </p:nvSpPr>
        <p:spPr>
          <a:xfrm>
            <a:off x="4991101" y="564711"/>
            <a:ext cx="3747357" cy="3747357"/>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flipV="1">
            <a:off x="6624206" y="2450999"/>
            <a:ext cx="481147" cy="2094196"/>
            <a:chOff x="6624206" y="324137"/>
            <a:chExt cx="481147" cy="2094196"/>
          </a:xfrm>
        </p:grpSpPr>
        <p:grpSp>
          <p:nvGrpSpPr>
            <p:cNvPr id="87" name="Group 86"/>
            <p:cNvGrpSpPr/>
            <p:nvPr/>
          </p:nvGrpSpPr>
          <p:grpSpPr>
            <a:xfrm rot="5400000">
              <a:off x="5937012" y="1468662"/>
              <a:ext cx="1853622" cy="45719"/>
              <a:chOff x="5676900" y="1581140"/>
              <a:chExt cx="647700" cy="47634"/>
            </a:xfrm>
          </p:grpSpPr>
          <p:sp>
            <p:nvSpPr>
              <p:cNvPr id="88" name="Rectangle 87"/>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Freeform 89"/>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Freeform 90"/>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Freeform 98"/>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1" name="Oval 100"/>
            <p:cNvSpPr/>
            <p:nvPr/>
          </p:nvSpPr>
          <p:spPr>
            <a:xfrm>
              <a:off x="6624206" y="324137"/>
              <a:ext cx="481147" cy="48114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flipH="1" flipV="1">
            <a:off x="6465888" y="2032636"/>
            <a:ext cx="762000" cy="762000"/>
            <a:chOff x="6465888" y="2032636"/>
            <a:chExt cx="762000" cy="762000"/>
          </a:xfrm>
        </p:grpSpPr>
        <p:sp>
          <p:nvSpPr>
            <p:cNvPr id="15" name="Arc 14"/>
            <p:cNvSpPr/>
            <p:nvPr/>
          </p:nvSpPr>
          <p:spPr>
            <a:xfrm>
              <a:off x="6465888" y="2032636"/>
              <a:ext cx="762000" cy="762000"/>
            </a:xfrm>
            <a:prstGeom prst="arc">
              <a:avLst>
                <a:gd name="adj1" fmla="val 12564652"/>
                <a:gd name="adj2" fmla="val 20493903"/>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15" idx="0"/>
            </p:cNvCxnSpPr>
            <p:nvPr/>
          </p:nvCxnSpPr>
          <p:spPr>
            <a:xfrm flipV="1">
              <a:off x="6514991" y="2032636"/>
              <a:ext cx="73134" cy="19390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6517824" y="2143125"/>
              <a:ext cx="175076" cy="8430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7" name="TextBox 126"/>
          <p:cNvSpPr txBox="1"/>
          <p:nvPr/>
        </p:nvSpPr>
        <p:spPr>
          <a:xfrm>
            <a:off x="304403" y="253140"/>
            <a:ext cx="4686698" cy="1015663"/>
          </a:xfrm>
          <a:prstGeom prst="rect">
            <a:avLst/>
          </a:prstGeom>
          <a:noFill/>
          <a:ln>
            <a:noFill/>
          </a:ln>
        </p:spPr>
        <p:txBody>
          <a:bodyPr wrap="square" rtlCol="0">
            <a:spAutoFit/>
          </a:bodyPr>
          <a:lstStyle/>
          <a:p>
            <a:r>
              <a:rPr lang="en-US" sz="2000" dirty="0">
                <a:solidFill>
                  <a:srgbClr val="0000FF"/>
                </a:solidFill>
                <a:latin typeface="Apple Chancery"/>
                <a:cs typeface="Apple Chancery"/>
              </a:rPr>
              <a:t>d.) At the bottom </a:t>
            </a:r>
            <a:r>
              <a:rPr lang="en-US" sz="2000" dirty="0">
                <a:solidFill>
                  <a:srgbClr val="000000"/>
                </a:solidFill>
                <a:latin typeface="Times New Roman"/>
                <a:cs typeface="Times New Roman"/>
              </a:rPr>
              <a:t>of the arc, the ball was observed to be moving 8.49 m/s. What would the </a:t>
            </a:r>
            <a:r>
              <a:rPr lang="en-US" sz="2000" dirty="0">
                <a:solidFill>
                  <a:srgbClr val="FF0000"/>
                </a:solidFill>
                <a:latin typeface="Times New Roman"/>
                <a:cs typeface="Times New Roman"/>
              </a:rPr>
              <a:t>tension</a:t>
            </a:r>
            <a:r>
              <a:rPr lang="en-US" sz="2000" dirty="0">
                <a:solidFill>
                  <a:srgbClr val="000000"/>
                </a:solidFill>
                <a:latin typeface="Times New Roman"/>
                <a:cs typeface="Times New Roman"/>
              </a:rPr>
              <a:t> be there (from scratch)?</a:t>
            </a:r>
            <a:endParaRPr lang="en-US" sz="2000" dirty="0">
              <a:solidFill>
                <a:srgbClr val="FF0000"/>
              </a:solidFill>
              <a:latin typeface="Apple Chancery"/>
              <a:cs typeface="Apple Chancery"/>
            </a:endParaRPr>
          </a:p>
        </p:txBody>
      </p:sp>
      <p:graphicFrame>
        <p:nvGraphicFramePr>
          <p:cNvPr id="139" name="Object 138"/>
          <p:cNvGraphicFramePr>
            <a:graphicFrameLocks noChangeAspect="1"/>
          </p:cNvGraphicFramePr>
          <p:nvPr>
            <p:extLst>
              <p:ext uri="{D42A27DB-BD31-4B8C-83A1-F6EECF244321}">
                <p14:modId xmlns:p14="http://schemas.microsoft.com/office/powerpoint/2010/main" val="2962716993"/>
              </p:ext>
            </p:extLst>
          </p:nvPr>
        </p:nvGraphicFramePr>
        <p:xfrm>
          <a:off x="6983115" y="3333735"/>
          <a:ext cx="244475" cy="269875"/>
        </p:xfrm>
        <a:graphic>
          <a:graphicData uri="http://schemas.openxmlformats.org/presentationml/2006/ole">
            <mc:AlternateContent xmlns:mc="http://schemas.openxmlformats.org/markup-compatibility/2006">
              <mc:Choice xmlns:v="urn:schemas-microsoft-com:vml" Requires="v">
                <p:oleObj name="Equation" r:id="rId2" imgW="139700" imgH="152400" progId="Equation.DSMT4">
                  <p:embed/>
                </p:oleObj>
              </mc:Choice>
              <mc:Fallback>
                <p:oleObj name="Equation" r:id="rId2" imgW="139700" imgH="152400" progId="Equation.DSMT4">
                  <p:embed/>
                  <p:pic>
                    <p:nvPicPr>
                      <p:cNvPr id="0" name=""/>
                      <p:cNvPicPr/>
                      <p:nvPr/>
                    </p:nvPicPr>
                    <p:blipFill>
                      <a:blip r:embed="rId3"/>
                      <a:stretch>
                        <a:fillRect/>
                      </a:stretch>
                    </p:blipFill>
                    <p:spPr>
                      <a:xfrm>
                        <a:off x="6983115" y="3333735"/>
                        <a:ext cx="244475" cy="269875"/>
                      </a:xfrm>
                      <a:prstGeom prst="rect">
                        <a:avLst/>
                      </a:prstGeom>
                    </p:spPr>
                  </p:pic>
                </p:oleObj>
              </mc:Fallback>
            </mc:AlternateContent>
          </a:graphicData>
        </a:graphic>
      </p:graphicFrame>
      <p:graphicFrame>
        <p:nvGraphicFramePr>
          <p:cNvPr id="140" name="Object 139"/>
          <p:cNvGraphicFramePr>
            <a:graphicFrameLocks noChangeAspect="1"/>
          </p:cNvGraphicFramePr>
          <p:nvPr>
            <p:extLst>
              <p:ext uri="{D42A27DB-BD31-4B8C-83A1-F6EECF244321}">
                <p14:modId xmlns:p14="http://schemas.microsoft.com/office/powerpoint/2010/main" val="1460707784"/>
              </p:ext>
            </p:extLst>
          </p:nvPr>
        </p:nvGraphicFramePr>
        <p:xfrm>
          <a:off x="6373361" y="3825063"/>
          <a:ext cx="288925" cy="225425"/>
        </p:xfrm>
        <a:graphic>
          <a:graphicData uri="http://schemas.openxmlformats.org/presentationml/2006/ole">
            <mc:AlternateContent xmlns:mc="http://schemas.openxmlformats.org/markup-compatibility/2006">
              <mc:Choice xmlns:v="urn:schemas-microsoft-com:vml" Requires="v">
                <p:oleObj name="Equation" r:id="rId4" imgW="165100" imgH="127000" progId="Equation.DSMT4">
                  <p:embed/>
                </p:oleObj>
              </mc:Choice>
              <mc:Fallback>
                <p:oleObj name="Equation" r:id="rId4" imgW="165100" imgH="127000" progId="Equation.DSMT4">
                  <p:embed/>
                  <p:pic>
                    <p:nvPicPr>
                      <p:cNvPr id="0" name=""/>
                      <p:cNvPicPr/>
                      <p:nvPr/>
                    </p:nvPicPr>
                    <p:blipFill>
                      <a:blip r:embed="rId5"/>
                      <a:stretch>
                        <a:fillRect/>
                      </a:stretch>
                    </p:blipFill>
                    <p:spPr>
                      <a:xfrm>
                        <a:off x="6373361" y="3825063"/>
                        <a:ext cx="288925" cy="225425"/>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2541659426"/>
              </p:ext>
            </p:extLst>
          </p:nvPr>
        </p:nvGraphicFramePr>
        <p:xfrm>
          <a:off x="652011" y="3825063"/>
          <a:ext cx="5721350" cy="2176463"/>
        </p:xfrm>
        <a:graphic>
          <a:graphicData uri="http://schemas.openxmlformats.org/presentationml/2006/ole">
            <mc:AlternateContent xmlns:mc="http://schemas.openxmlformats.org/markup-compatibility/2006">
              <mc:Choice xmlns:v="urn:schemas-microsoft-com:vml" Requires="v">
                <p:oleObj name="Equation" r:id="rId6" imgW="3429000" imgH="1295400" progId="Equation.DSMT4">
                  <p:embed/>
                </p:oleObj>
              </mc:Choice>
              <mc:Fallback>
                <p:oleObj name="Equation" r:id="rId6" imgW="3429000" imgH="1295400" progId="Equation.DSMT4">
                  <p:embed/>
                  <p:pic>
                    <p:nvPicPr>
                      <p:cNvPr id="0" name=""/>
                      <p:cNvPicPr/>
                      <p:nvPr/>
                    </p:nvPicPr>
                    <p:blipFill>
                      <a:blip r:embed="rId7"/>
                      <a:stretch>
                        <a:fillRect/>
                      </a:stretch>
                    </p:blipFill>
                    <p:spPr>
                      <a:xfrm>
                        <a:off x="652011" y="3825063"/>
                        <a:ext cx="5721350" cy="2176463"/>
                      </a:xfrm>
                      <a:prstGeom prst="rect">
                        <a:avLst/>
                      </a:prstGeom>
                    </p:spPr>
                  </p:pic>
                </p:oleObj>
              </mc:Fallback>
            </mc:AlternateContent>
          </a:graphicData>
        </a:graphic>
      </p:graphicFrame>
      <p:grpSp>
        <p:nvGrpSpPr>
          <p:cNvPr id="7" name="Group 6"/>
          <p:cNvGrpSpPr/>
          <p:nvPr/>
        </p:nvGrpSpPr>
        <p:grpSpPr>
          <a:xfrm>
            <a:off x="89646" y="1328789"/>
            <a:ext cx="1821706" cy="2023456"/>
            <a:chOff x="89646" y="1328789"/>
            <a:chExt cx="1821706" cy="2023456"/>
          </a:xfrm>
        </p:grpSpPr>
        <p:sp>
          <p:nvSpPr>
            <p:cNvPr id="46" name="TextBox 45"/>
            <p:cNvSpPr txBox="1"/>
            <p:nvPr/>
          </p:nvSpPr>
          <p:spPr>
            <a:xfrm>
              <a:off x="89646" y="1328789"/>
              <a:ext cx="1143199" cy="646331"/>
            </a:xfrm>
            <a:prstGeom prst="rect">
              <a:avLst/>
            </a:prstGeom>
            <a:noFill/>
            <a:ln>
              <a:noFill/>
            </a:ln>
          </p:spPr>
          <p:txBody>
            <a:bodyPr wrap="square" rtlCol="0">
              <a:spAutoFit/>
            </a:bodyPr>
            <a:lstStyle/>
            <a:p>
              <a:r>
                <a:rPr lang="en-US" dirty="0" err="1">
                  <a:solidFill>
                    <a:srgbClr val="000000"/>
                  </a:solidFill>
                  <a:latin typeface="Times New Roman"/>
                  <a:cs typeface="Times New Roman"/>
                </a:rPr>
                <a:t>f.b.d</a:t>
              </a:r>
              <a:r>
                <a:rPr lang="en-US" dirty="0">
                  <a:solidFill>
                    <a:srgbClr val="000000"/>
                  </a:solidFill>
                  <a:latin typeface="Times New Roman"/>
                  <a:cs typeface="Times New Roman"/>
                </a:rPr>
                <a:t>. at bottom</a:t>
              </a:r>
              <a:endParaRPr lang="en-US" dirty="0">
                <a:solidFill>
                  <a:srgbClr val="FF0000"/>
                </a:solidFill>
                <a:latin typeface="Apple Chancery"/>
                <a:cs typeface="Apple Chancery"/>
              </a:endParaRPr>
            </a:p>
          </p:txBody>
        </p:sp>
        <p:sp>
          <p:nvSpPr>
            <p:cNvPr id="41" name="Oval 40"/>
            <p:cNvSpPr/>
            <p:nvPr/>
          </p:nvSpPr>
          <p:spPr>
            <a:xfrm>
              <a:off x="1232845" y="2470164"/>
              <a:ext cx="312440" cy="312440"/>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ine 20"/>
            <p:cNvSpPr>
              <a:spLocks noChangeShapeType="1"/>
            </p:cNvSpPr>
            <p:nvPr/>
          </p:nvSpPr>
          <p:spPr bwMode="auto">
            <a:xfrm flipH="1" flipV="1">
              <a:off x="1387478" y="1438030"/>
              <a:ext cx="0" cy="1121538"/>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0"/>
            <p:cNvSpPr>
              <a:spLocks noChangeShapeType="1"/>
            </p:cNvSpPr>
            <p:nvPr/>
          </p:nvSpPr>
          <p:spPr bwMode="auto">
            <a:xfrm flipH="1">
              <a:off x="1387478" y="2655451"/>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44" name="Object 43"/>
            <p:cNvGraphicFramePr>
              <a:graphicFrameLocks noChangeAspect="1"/>
            </p:cNvGraphicFramePr>
            <p:nvPr>
              <p:extLst>
                <p:ext uri="{D42A27DB-BD31-4B8C-83A1-F6EECF244321}">
                  <p14:modId xmlns:p14="http://schemas.microsoft.com/office/powerpoint/2010/main" val="2759317083"/>
                </p:ext>
              </p:extLst>
            </p:nvPr>
          </p:nvGraphicFramePr>
          <p:xfrm>
            <a:off x="1489077" y="3025219"/>
            <a:ext cx="422275" cy="292100"/>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1489077" y="3025219"/>
                          <a:ext cx="422275" cy="2921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355494050"/>
                </p:ext>
              </p:extLst>
            </p:nvPr>
          </p:nvGraphicFramePr>
          <p:xfrm>
            <a:off x="1066804" y="1736058"/>
            <a:ext cx="244475" cy="269875"/>
          </p:xfrm>
          <a:graphic>
            <a:graphicData uri="http://schemas.openxmlformats.org/presentationml/2006/ole">
              <mc:AlternateContent xmlns:mc="http://schemas.openxmlformats.org/markup-compatibility/2006">
                <mc:Choice xmlns:v="urn:schemas-microsoft-com:vml" Requires="v">
                  <p:oleObj name="Equation" r:id="rId10" imgW="139700" imgH="152400" progId="Equation.DSMT4">
                    <p:embed/>
                  </p:oleObj>
                </mc:Choice>
                <mc:Fallback>
                  <p:oleObj name="Equation" r:id="rId10" imgW="139700" imgH="152400" progId="Equation.DSMT4">
                    <p:embed/>
                    <p:pic>
                      <p:nvPicPr>
                        <p:cNvPr id="0" name=""/>
                        <p:cNvPicPr/>
                        <p:nvPr/>
                      </p:nvPicPr>
                      <p:blipFill>
                        <a:blip r:embed="rId11"/>
                        <a:stretch>
                          <a:fillRect/>
                        </a:stretch>
                      </p:blipFill>
                      <p:spPr>
                        <a:xfrm>
                          <a:off x="1066804" y="1736058"/>
                          <a:ext cx="244475" cy="269875"/>
                        </a:xfrm>
                        <a:prstGeom prst="rect">
                          <a:avLst/>
                        </a:prstGeom>
                      </p:spPr>
                    </p:pic>
                  </p:oleObj>
                </mc:Fallback>
              </mc:AlternateContent>
            </a:graphicData>
          </a:graphic>
        </p:graphicFrame>
      </p:grpSp>
      <p:sp>
        <p:nvSpPr>
          <p:cNvPr id="47" name="Line 20"/>
          <p:cNvSpPr>
            <a:spLocks noChangeShapeType="1"/>
          </p:cNvSpPr>
          <p:nvPr/>
        </p:nvSpPr>
        <p:spPr bwMode="auto">
          <a:xfrm>
            <a:off x="7146527" y="4312068"/>
            <a:ext cx="1593121"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3103404374"/>
              </p:ext>
            </p:extLst>
          </p:nvPr>
        </p:nvGraphicFramePr>
        <p:xfrm>
          <a:off x="7616825" y="4311650"/>
          <a:ext cx="666750" cy="360363"/>
        </p:xfrm>
        <a:graphic>
          <a:graphicData uri="http://schemas.openxmlformats.org/presentationml/2006/ole">
            <mc:AlternateContent xmlns:mc="http://schemas.openxmlformats.org/markup-compatibility/2006">
              <mc:Choice xmlns:v="urn:schemas-microsoft-com:vml" Requires="v">
                <p:oleObj name="Equation" r:id="rId12" imgW="381000" imgH="203200" progId="Equation.DSMT4">
                  <p:embed/>
                </p:oleObj>
              </mc:Choice>
              <mc:Fallback>
                <p:oleObj name="Equation" r:id="rId12" imgW="381000" imgH="203200" progId="Equation.DSMT4">
                  <p:embed/>
                  <p:pic>
                    <p:nvPicPr>
                      <p:cNvPr id="0" name=""/>
                      <p:cNvPicPr/>
                      <p:nvPr/>
                    </p:nvPicPr>
                    <p:blipFill>
                      <a:blip r:embed="rId13"/>
                      <a:stretch>
                        <a:fillRect/>
                      </a:stretch>
                    </p:blipFill>
                    <p:spPr>
                      <a:xfrm>
                        <a:off x="7616825" y="4311650"/>
                        <a:ext cx="666750" cy="360363"/>
                      </a:xfrm>
                      <a:prstGeom prst="rect">
                        <a:avLst/>
                      </a:prstGeom>
                    </p:spPr>
                  </p:pic>
                </p:oleObj>
              </mc:Fallback>
            </mc:AlternateContent>
          </a:graphicData>
        </a:graphic>
      </p:graphicFrame>
    </p:spTree>
    <p:extLst>
      <p:ext uri="{BB962C8B-B14F-4D97-AF65-F5344CB8AC3E}">
        <p14:creationId xmlns:p14="http://schemas.microsoft.com/office/powerpoint/2010/main" val="40385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676275" y="4763038"/>
            <a:ext cx="9588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146176" y="4209391"/>
            <a:ext cx="674" cy="1404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914400" y="4609501"/>
            <a:ext cx="469900" cy="305399"/>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46.)</a:t>
            </a:r>
          </a:p>
        </p:txBody>
      </p:sp>
      <p:sp>
        <p:nvSpPr>
          <p:cNvPr id="40" name="TextBox 39"/>
          <p:cNvSpPr txBox="1"/>
          <p:nvPr/>
        </p:nvSpPr>
        <p:spPr>
          <a:xfrm>
            <a:off x="204389" y="402897"/>
            <a:ext cx="4532711"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100 kg rollercoaster car </a:t>
            </a:r>
            <a:r>
              <a:rPr lang="en-US" sz="2000" dirty="0">
                <a:solidFill>
                  <a:srgbClr val="000000"/>
                </a:solidFill>
                <a:latin typeface="Times New Roman"/>
                <a:cs typeface="Times New Roman"/>
              </a:rPr>
              <a:t>traveling inverted through the top of a vertically oriented circular loop of radius 20 meters.  </a:t>
            </a:r>
            <a:endParaRPr lang="en-US" sz="2000" dirty="0">
              <a:solidFill>
                <a:srgbClr val="FF0000"/>
              </a:solidFill>
              <a:latin typeface="Apple Chancery"/>
              <a:cs typeface="Apple Chancery"/>
            </a:endParaRPr>
          </a:p>
        </p:txBody>
      </p:sp>
      <p:sp>
        <p:nvSpPr>
          <p:cNvPr id="100" name="TextBox 99"/>
          <p:cNvSpPr txBox="1"/>
          <p:nvPr/>
        </p:nvSpPr>
        <p:spPr>
          <a:xfrm>
            <a:off x="418702" y="1995677"/>
            <a:ext cx="4042811"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a.) At what speed </a:t>
            </a:r>
            <a:r>
              <a:rPr lang="en-US" sz="2000" dirty="0">
                <a:latin typeface="Times New Roman"/>
                <a:cs typeface="Times New Roman"/>
              </a:rPr>
              <a:t>should the car travel through the top of the loop if the track is not to supply any force on the car?</a:t>
            </a:r>
            <a:endParaRPr lang="en-US" sz="2000" dirty="0">
              <a:solidFill>
                <a:srgbClr val="FF0000"/>
              </a:solidFill>
              <a:latin typeface="Apple Chancery"/>
              <a:cs typeface="Apple Chancery"/>
            </a:endParaRPr>
          </a:p>
        </p:txBody>
      </p:sp>
      <p:sp>
        <p:nvSpPr>
          <p:cNvPr id="124" name="Line 20"/>
          <p:cNvSpPr>
            <a:spLocks noChangeShapeType="1"/>
          </p:cNvSpPr>
          <p:nvPr/>
        </p:nvSpPr>
        <p:spPr bwMode="auto">
          <a:xfrm flipH="1">
            <a:off x="1146176" y="4794788"/>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2804325481"/>
              </p:ext>
            </p:extLst>
          </p:nvPr>
        </p:nvGraphicFramePr>
        <p:xfrm>
          <a:off x="1254125" y="5164556"/>
          <a:ext cx="422275" cy="292100"/>
        </p:xfrm>
        <a:graphic>
          <a:graphicData uri="http://schemas.openxmlformats.org/presentationml/2006/ole">
            <mc:AlternateContent xmlns:mc="http://schemas.openxmlformats.org/markup-compatibility/2006">
              <mc:Choice xmlns:v="urn:schemas-microsoft-com:vml" Requires="v">
                <p:oleObj name="Equation" r:id="rId2" imgW="241300" imgH="165100" progId="Equation.DSMT4">
                  <p:embed/>
                </p:oleObj>
              </mc:Choice>
              <mc:Fallback>
                <p:oleObj name="Equation" r:id="rId2" imgW="241300" imgH="165100" progId="Equation.DSMT4">
                  <p:embed/>
                  <p:pic>
                    <p:nvPicPr>
                      <p:cNvPr id="0" name=""/>
                      <p:cNvPicPr/>
                      <p:nvPr/>
                    </p:nvPicPr>
                    <p:blipFill>
                      <a:blip r:embed="rId3"/>
                      <a:stretch>
                        <a:fillRect/>
                      </a:stretch>
                    </p:blipFill>
                    <p:spPr>
                      <a:xfrm>
                        <a:off x="1254125" y="5164556"/>
                        <a:ext cx="422275" cy="292100"/>
                      </a:xfrm>
                      <a:prstGeom prst="rect">
                        <a:avLst/>
                      </a:prstGeom>
                    </p:spPr>
                  </p:pic>
                </p:oleObj>
              </mc:Fallback>
            </mc:AlternateContent>
          </a:graphicData>
        </a:graphic>
      </p:graphicFrame>
      <p:sp>
        <p:nvSpPr>
          <p:cNvPr id="133" name="TextBox 132"/>
          <p:cNvSpPr txBox="1"/>
          <p:nvPr/>
        </p:nvSpPr>
        <p:spPr>
          <a:xfrm>
            <a:off x="115490" y="3595746"/>
            <a:ext cx="703660" cy="707886"/>
          </a:xfrm>
          <a:prstGeom prst="rect">
            <a:avLst/>
          </a:prstGeom>
          <a:noFill/>
          <a:ln>
            <a:noFill/>
          </a:ln>
        </p:spPr>
        <p:txBody>
          <a:bodyPr wrap="square" rtlCol="0">
            <a:spAutoFit/>
          </a:bodyPr>
          <a:lstStyle/>
          <a:p>
            <a:r>
              <a:rPr lang="en-US" sz="2000" dirty="0" err="1">
                <a:latin typeface="Times New Roman"/>
                <a:cs typeface="Times New Roman"/>
              </a:rPr>
              <a:t>f.b.d</a:t>
            </a:r>
            <a:r>
              <a:rPr lang="en-US" sz="2000" dirty="0">
                <a:latin typeface="Times New Roman"/>
                <a:cs typeface="Times New Roman"/>
              </a:rPr>
              <a:t>. </a:t>
            </a:r>
            <a:endParaRPr lang="en-US" sz="2000" dirty="0">
              <a:latin typeface="Apple Chancery"/>
              <a:cs typeface="Apple Chancery"/>
            </a:endParaRPr>
          </a:p>
        </p:txBody>
      </p:sp>
      <p:pic>
        <p:nvPicPr>
          <p:cNvPr id="63" name="Picture 62"/>
          <p:cNvPicPr>
            <a:picLocks noChangeAspect="1"/>
          </p:cNvPicPr>
          <p:nvPr/>
        </p:nvPicPr>
        <p:blipFill>
          <a:blip r:embed="rId4">
            <a:alphaModFix amt="50000"/>
          </a:blip>
          <a:stretch>
            <a:fillRect/>
          </a:stretch>
        </p:blipFill>
        <p:spPr>
          <a:xfrm>
            <a:off x="4737100" y="263143"/>
            <a:ext cx="4025996" cy="2739053"/>
          </a:xfrm>
          <a:prstGeom prst="rect">
            <a:avLst/>
          </a:prstGeom>
        </p:spPr>
      </p:pic>
      <p:graphicFrame>
        <p:nvGraphicFramePr>
          <p:cNvPr id="65" name="Object 64"/>
          <p:cNvGraphicFramePr>
            <a:graphicFrameLocks noChangeAspect="1"/>
          </p:cNvGraphicFramePr>
          <p:nvPr>
            <p:extLst>
              <p:ext uri="{D42A27DB-BD31-4B8C-83A1-F6EECF244321}">
                <p14:modId xmlns:p14="http://schemas.microsoft.com/office/powerpoint/2010/main" val="2427039186"/>
              </p:ext>
            </p:extLst>
          </p:nvPr>
        </p:nvGraphicFramePr>
        <p:xfrm>
          <a:off x="3100388" y="3625850"/>
          <a:ext cx="3771900" cy="2665413"/>
        </p:xfrm>
        <a:graphic>
          <a:graphicData uri="http://schemas.openxmlformats.org/presentationml/2006/ole">
            <mc:AlternateContent xmlns:mc="http://schemas.openxmlformats.org/markup-compatibility/2006">
              <mc:Choice xmlns:v="urn:schemas-microsoft-com:vml" Requires="v">
                <p:oleObj name="Equation" r:id="rId5" imgW="2260600" imgH="1587500" progId="Equation.DSMT4">
                  <p:embed/>
                </p:oleObj>
              </mc:Choice>
              <mc:Fallback>
                <p:oleObj name="Equation" r:id="rId5" imgW="2260600" imgH="1587500" progId="Equation.DSMT4">
                  <p:embed/>
                  <p:pic>
                    <p:nvPicPr>
                      <p:cNvPr id="0" name=""/>
                      <p:cNvPicPr/>
                      <p:nvPr/>
                    </p:nvPicPr>
                    <p:blipFill>
                      <a:blip r:embed="rId6"/>
                      <a:stretch>
                        <a:fillRect/>
                      </a:stretch>
                    </p:blipFill>
                    <p:spPr>
                      <a:xfrm>
                        <a:off x="3100388" y="3625850"/>
                        <a:ext cx="3771900" cy="2665413"/>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1627953096"/>
              </p:ext>
            </p:extLst>
          </p:nvPr>
        </p:nvGraphicFramePr>
        <p:xfrm>
          <a:off x="1156299" y="4136261"/>
          <a:ext cx="135926" cy="152916"/>
        </p:xfrm>
        <a:graphic>
          <a:graphicData uri="http://schemas.openxmlformats.org/presentationml/2006/ole">
            <mc:AlternateContent xmlns:mc="http://schemas.openxmlformats.org/markup-compatibility/2006">
              <mc:Choice xmlns:v="urn:schemas-microsoft-com:vml" Requires="v">
                <p:oleObj name="Equation" r:id="rId7" imgW="114300" imgH="127000" progId="Equation.DSMT4">
                  <p:embed/>
                </p:oleObj>
              </mc:Choice>
              <mc:Fallback>
                <p:oleObj name="Equation" r:id="rId7" imgW="114300" imgH="127000" progId="Equation.DSMT4">
                  <p:embed/>
                  <p:pic>
                    <p:nvPicPr>
                      <p:cNvPr id="0" name=""/>
                      <p:cNvPicPr/>
                      <p:nvPr/>
                    </p:nvPicPr>
                    <p:blipFill>
                      <a:blip r:embed="rId8"/>
                      <a:stretch>
                        <a:fillRect/>
                      </a:stretch>
                    </p:blipFill>
                    <p:spPr>
                      <a:xfrm>
                        <a:off x="1156299" y="4136261"/>
                        <a:ext cx="135926" cy="152916"/>
                      </a:xfrm>
                      <a:prstGeom prst="rect">
                        <a:avLst/>
                      </a:prstGeom>
                    </p:spPr>
                  </p:pic>
                </p:oleObj>
              </mc:Fallback>
            </mc:AlternateContent>
          </a:graphicData>
        </a:graphic>
      </p:graphicFrame>
      <p:sp>
        <p:nvSpPr>
          <p:cNvPr id="83" name="Line 20"/>
          <p:cNvSpPr>
            <a:spLocks noChangeShapeType="1"/>
          </p:cNvSpPr>
          <p:nvPr/>
        </p:nvSpPr>
        <p:spPr bwMode="auto">
          <a:xfrm flipH="1">
            <a:off x="6645276" y="1501050"/>
            <a:ext cx="0" cy="696794"/>
          </a:xfrm>
          <a:prstGeom prst="line">
            <a:avLst/>
          </a:prstGeom>
          <a:noFill/>
          <a:ln w="5715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84" name="Object 83"/>
          <p:cNvGraphicFramePr>
            <a:graphicFrameLocks noChangeAspect="1"/>
          </p:cNvGraphicFramePr>
          <p:nvPr>
            <p:extLst>
              <p:ext uri="{D42A27DB-BD31-4B8C-83A1-F6EECF244321}">
                <p14:modId xmlns:p14="http://schemas.microsoft.com/office/powerpoint/2010/main" val="1385168893"/>
              </p:ext>
            </p:extLst>
          </p:nvPr>
        </p:nvGraphicFramePr>
        <p:xfrm>
          <a:off x="6780213" y="1950059"/>
          <a:ext cx="422275" cy="292100"/>
        </p:xfrm>
        <a:graphic>
          <a:graphicData uri="http://schemas.openxmlformats.org/presentationml/2006/ole">
            <mc:AlternateContent xmlns:mc="http://schemas.openxmlformats.org/markup-compatibility/2006">
              <mc:Choice xmlns:v="urn:schemas-microsoft-com:vml" Requires="v">
                <p:oleObj name="Equation" r:id="rId9" imgW="241300" imgH="165100" progId="Equation.DSMT4">
                  <p:embed/>
                </p:oleObj>
              </mc:Choice>
              <mc:Fallback>
                <p:oleObj name="Equation" r:id="rId9" imgW="241300" imgH="165100" progId="Equation.DSMT4">
                  <p:embed/>
                  <p:pic>
                    <p:nvPicPr>
                      <p:cNvPr id="0" name=""/>
                      <p:cNvPicPr/>
                      <p:nvPr/>
                    </p:nvPicPr>
                    <p:blipFill>
                      <a:blip r:embed="rId3"/>
                      <a:stretch>
                        <a:fillRect/>
                      </a:stretch>
                    </p:blipFill>
                    <p:spPr>
                      <a:xfrm>
                        <a:off x="6780213" y="1950059"/>
                        <a:ext cx="422275" cy="292100"/>
                      </a:xfrm>
                      <a:prstGeom prst="rect">
                        <a:avLst/>
                      </a:prstGeom>
                    </p:spPr>
                  </p:pic>
                </p:oleObj>
              </mc:Fallback>
            </mc:AlternateContent>
          </a:graphicData>
        </a:graphic>
      </p:graphicFrame>
    </p:spTree>
    <p:extLst>
      <p:ext uri="{BB962C8B-B14F-4D97-AF65-F5344CB8AC3E}">
        <p14:creationId xmlns:p14="http://schemas.microsoft.com/office/powerpoint/2010/main" val="11029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p:bldP spid="124" grpId="0" animBg="1"/>
      <p:bldP spid="133" grpId="0"/>
      <p:bldP spid="8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876301" y="4171958"/>
            <a:ext cx="9588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346202" y="3618311"/>
            <a:ext cx="674" cy="1404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114426" y="4018421"/>
            <a:ext cx="469900" cy="305399"/>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47.)</a:t>
            </a:r>
          </a:p>
        </p:txBody>
      </p:sp>
      <p:sp>
        <p:nvSpPr>
          <p:cNvPr id="100" name="TextBox 99"/>
          <p:cNvSpPr txBox="1"/>
          <p:nvPr/>
        </p:nvSpPr>
        <p:spPr>
          <a:xfrm>
            <a:off x="329802" y="408177"/>
            <a:ext cx="4042811"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b.) Describe the force </a:t>
            </a:r>
            <a:r>
              <a:rPr lang="en-US" sz="2000" dirty="0">
                <a:latin typeface="Times New Roman"/>
                <a:cs typeface="Times New Roman"/>
              </a:rPr>
              <a:t>supplied by the track if the car travels 5 m/s faster than the </a:t>
            </a:r>
            <a:r>
              <a:rPr lang="en-US" sz="2000" i="1" dirty="0">
                <a:latin typeface="Times New Roman"/>
                <a:cs typeface="Times New Roman"/>
              </a:rPr>
              <a:t>free fall </a:t>
            </a:r>
            <a:r>
              <a:rPr lang="en-US" sz="2000" dirty="0">
                <a:latin typeface="Times New Roman"/>
                <a:cs typeface="Times New Roman"/>
              </a:rPr>
              <a:t>speed calculated in Part a.</a:t>
            </a:r>
            <a:endParaRPr lang="en-US" sz="2000" dirty="0">
              <a:solidFill>
                <a:srgbClr val="FF0000"/>
              </a:solidFill>
              <a:latin typeface="Apple Chancery"/>
              <a:cs typeface="Apple Chancery"/>
            </a:endParaRPr>
          </a:p>
        </p:txBody>
      </p:sp>
      <p:sp>
        <p:nvSpPr>
          <p:cNvPr id="124" name="Line 20"/>
          <p:cNvSpPr>
            <a:spLocks noChangeShapeType="1"/>
          </p:cNvSpPr>
          <p:nvPr/>
        </p:nvSpPr>
        <p:spPr bwMode="auto">
          <a:xfrm flipH="1">
            <a:off x="1473202" y="4203708"/>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2398712090"/>
              </p:ext>
            </p:extLst>
          </p:nvPr>
        </p:nvGraphicFramePr>
        <p:xfrm>
          <a:off x="1581151" y="4573476"/>
          <a:ext cx="422275" cy="292100"/>
        </p:xfrm>
        <a:graphic>
          <a:graphicData uri="http://schemas.openxmlformats.org/presentationml/2006/ole">
            <mc:AlternateContent xmlns:mc="http://schemas.openxmlformats.org/markup-compatibility/2006">
              <mc:Choice xmlns:v="urn:schemas-microsoft-com:vml" Requires="v">
                <p:oleObj name="Equation" r:id="rId2" imgW="241300" imgH="165100" progId="Equation.DSMT4">
                  <p:embed/>
                </p:oleObj>
              </mc:Choice>
              <mc:Fallback>
                <p:oleObj name="Equation" r:id="rId2" imgW="241300" imgH="165100" progId="Equation.DSMT4">
                  <p:embed/>
                  <p:pic>
                    <p:nvPicPr>
                      <p:cNvPr id="0" name=""/>
                      <p:cNvPicPr/>
                      <p:nvPr/>
                    </p:nvPicPr>
                    <p:blipFill>
                      <a:blip r:embed="rId3"/>
                      <a:stretch>
                        <a:fillRect/>
                      </a:stretch>
                    </p:blipFill>
                    <p:spPr>
                      <a:xfrm>
                        <a:off x="1581151" y="4573476"/>
                        <a:ext cx="422275" cy="292100"/>
                      </a:xfrm>
                      <a:prstGeom prst="rect">
                        <a:avLst/>
                      </a:prstGeom>
                    </p:spPr>
                  </p:pic>
                </p:oleObj>
              </mc:Fallback>
            </mc:AlternateContent>
          </a:graphicData>
        </a:graphic>
      </p:graphicFrame>
      <p:sp>
        <p:nvSpPr>
          <p:cNvPr id="133" name="TextBox 132"/>
          <p:cNvSpPr txBox="1"/>
          <p:nvPr/>
        </p:nvSpPr>
        <p:spPr>
          <a:xfrm>
            <a:off x="352028" y="3285804"/>
            <a:ext cx="703660" cy="707886"/>
          </a:xfrm>
          <a:prstGeom prst="rect">
            <a:avLst/>
          </a:prstGeom>
          <a:noFill/>
          <a:ln>
            <a:noFill/>
          </a:ln>
        </p:spPr>
        <p:txBody>
          <a:bodyPr wrap="square" rtlCol="0">
            <a:spAutoFit/>
          </a:bodyPr>
          <a:lstStyle/>
          <a:p>
            <a:r>
              <a:rPr lang="en-US" sz="2000" dirty="0" err="1">
                <a:latin typeface="Times New Roman"/>
                <a:cs typeface="Times New Roman"/>
              </a:rPr>
              <a:t>f.b.d</a:t>
            </a:r>
            <a:r>
              <a:rPr lang="en-US" sz="2000" dirty="0">
                <a:latin typeface="Times New Roman"/>
                <a:cs typeface="Times New Roman"/>
              </a:rPr>
              <a:t>. </a:t>
            </a:r>
            <a:endParaRPr lang="en-US" sz="2000" dirty="0">
              <a:latin typeface="Apple Chancery"/>
              <a:cs typeface="Apple Chancery"/>
            </a:endParaRPr>
          </a:p>
        </p:txBody>
      </p:sp>
      <p:pic>
        <p:nvPicPr>
          <p:cNvPr id="63" name="Picture 62"/>
          <p:cNvPicPr>
            <a:picLocks noChangeAspect="1"/>
          </p:cNvPicPr>
          <p:nvPr/>
        </p:nvPicPr>
        <p:blipFill>
          <a:blip r:embed="rId4">
            <a:alphaModFix amt="50000"/>
          </a:blip>
          <a:stretch>
            <a:fillRect/>
          </a:stretch>
        </p:blipFill>
        <p:spPr>
          <a:xfrm>
            <a:off x="4737100" y="263143"/>
            <a:ext cx="4025996" cy="2739053"/>
          </a:xfrm>
          <a:prstGeom prst="rect">
            <a:avLst/>
          </a:prstGeom>
        </p:spPr>
      </p:pic>
      <p:graphicFrame>
        <p:nvGraphicFramePr>
          <p:cNvPr id="65" name="Object 64"/>
          <p:cNvGraphicFramePr>
            <a:graphicFrameLocks noChangeAspect="1"/>
          </p:cNvGraphicFramePr>
          <p:nvPr>
            <p:extLst>
              <p:ext uri="{D42A27DB-BD31-4B8C-83A1-F6EECF244321}">
                <p14:modId xmlns:p14="http://schemas.microsoft.com/office/powerpoint/2010/main" val="726274645"/>
              </p:ext>
            </p:extLst>
          </p:nvPr>
        </p:nvGraphicFramePr>
        <p:xfrm>
          <a:off x="3086100" y="3883025"/>
          <a:ext cx="5656263" cy="2452688"/>
        </p:xfrm>
        <a:graphic>
          <a:graphicData uri="http://schemas.openxmlformats.org/presentationml/2006/ole">
            <mc:AlternateContent xmlns:mc="http://schemas.openxmlformats.org/markup-compatibility/2006">
              <mc:Choice xmlns:v="urn:schemas-microsoft-com:vml" Requires="v">
                <p:oleObj name="Equation" r:id="rId5" imgW="3390900" imgH="1460500" progId="Equation.DSMT4">
                  <p:embed/>
                </p:oleObj>
              </mc:Choice>
              <mc:Fallback>
                <p:oleObj name="Equation" r:id="rId5" imgW="3390900" imgH="1460500" progId="Equation.DSMT4">
                  <p:embed/>
                  <p:pic>
                    <p:nvPicPr>
                      <p:cNvPr id="0" name=""/>
                      <p:cNvPicPr/>
                      <p:nvPr/>
                    </p:nvPicPr>
                    <p:blipFill>
                      <a:blip r:embed="rId6"/>
                      <a:stretch>
                        <a:fillRect/>
                      </a:stretch>
                    </p:blipFill>
                    <p:spPr>
                      <a:xfrm>
                        <a:off x="3086100" y="3883025"/>
                        <a:ext cx="5656263" cy="24526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31397363"/>
              </p:ext>
            </p:extLst>
          </p:nvPr>
        </p:nvGraphicFramePr>
        <p:xfrm>
          <a:off x="1356325" y="3545181"/>
          <a:ext cx="135926" cy="152916"/>
        </p:xfrm>
        <a:graphic>
          <a:graphicData uri="http://schemas.openxmlformats.org/presentationml/2006/ole">
            <mc:AlternateContent xmlns:mc="http://schemas.openxmlformats.org/markup-compatibility/2006">
              <mc:Choice xmlns:v="urn:schemas-microsoft-com:vml" Requires="v">
                <p:oleObj name="Equation" r:id="rId7" imgW="114300" imgH="127000" progId="Equation.DSMT4">
                  <p:embed/>
                </p:oleObj>
              </mc:Choice>
              <mc:Fallback>
                <p:oleObj name="Equation" r:id="rId7" imgW="114300" imgH="127000" progId="Equation.DSMT4">
                  <p:embed/>
                  <p:pic>
                    <p:nvPicPr>
                      <p:cNvPr id="0" name=""/>
                      <p:cNvPicPr/>
                      <p:nvPr/>
                    </p:nvPicPr>
                    <p:blipFill>
                      <a:blip r:embed="rId8"/>
                      <a:stretch>
                        <a:fillRect/>
                      </a:stretch>
                    </p:blipFill>
                    <p:spPr>
                      <a:xfrm>
                        <a:off x="1356325" y="3545181"/>
                        <a:ext cx="135926" cy="152916"/>
                      </a:xfrm>
                      <a:prstGeom prst="rect">
                        <a:avLst/>
                      </a:prstGeom>
                    </p:spPr>
                  </p:pic>
                </p:oleObj>
              </mc:Fallback>
            </mc:AlternateContent>
          </a:graphicData>
        </a:graphic>
      </p:graphicFrame>
      <p:sp>
        <p:nvSpPr>
          <p:cNvPr id="83" name="Line 20"/>
          <p:cNvSpPr>
            <a:spLocks noChangeShapeType="1"/>
          </p:cNvSpPr>
          <p:nvPr/>
        </p:nvSpPr>
        <p:spPr bwMode="auto">
          <a:xfrm flipH="1">
            <a:off x="6734176" y="1501050"/>
            <a:ext cx="0" cy="696794"/>
          </a:xfrm>
          <a:prstGeom prst="line">
            <a:avLst/>
          </a:prstGeom>
          <a:noFill/>
          <a:ln w="5715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84" name="Object 83"/>
          <p:cNvGraphicFramePr>
            <a:graphicFrameLocks noChangeAspect="1"/>
          </p:cNvGraphicFramePr>
          <p:nvPr>
            <p:extLst>
              <p:ext uri="{D42A27DB-BD31-4B8C-83A1-F6EECF244321}">
                <p14:modId xmlns:p14="http://schemas.microsoft.com/office/powerpoint/2010/main" val="2236317723"/>
              </p:ext>
            </p:extLst>
          </p:nvPr>
        </p:nvGraphicFramePr>
        <p:xfrm>
          <a:off x="6869113" y="1950059"/>
          <a:ext cx="422275" cy="292100"/>
        </p:xfrm>
        <a:graphic>
          <a:graphicData uri="http://schemas.openxmlformats.org/presentationml/2006/ole">
            <mc:AlternateContent xmlns:mc="http://schemas.openxmlformats.org/markup-compatibility/2006">
              <mc:Choice xmlns:v="urn:schemas-microsoft-com:vml" Requires="v">
                <p:oleObj name="Equation" r:id="rId9" imgW="241300" imgH="165100" progId="Equation.DSMT4">
                  <p:embed/>
                </p:oleObj>
              </mc:Choice>
              <mc:Fallback>
                <p:oleObj name="Equation" r:id="rId9" imgW="241300" imgH="165100" progId="Equation.DSMT4">
                  <p:embed/>
                  <p:pic>
                    <p:nvPicPr>
                      <p:cNvPr id="0" name=""/>
                      <p:cNvPicPr/>
                      <p:nvPr/>
                    </p:nvPicPr>
                    <p:blipFill>
                      <a:blip r:embed="rId3"/>
                      <a:stretch>
                        <a:fillRect/>
                      </a:stretch>
                    </p:blipFill>
                    <p:spPr>
                      <a:xfrm>
                        <a:off x="6869113" y="1950059"/>
                        <a:ext cx="422275" cy="292100"/>
                      </a:xfrm>
                      <a:prstGeom prst="rect">
                        <a:avLst/>
                      </a:prstGeom>
                    </p:spPr>
                  </p:pic>
                </p:oleObj>
              </mc:Fallback>
            </mc:AlternateContent>
          </a:graphicData>
        </a:graphic>
      </p:graphicFrame>
      <p:sp>
        <p:nvSpPr>
          <p:cNvPr id="18" name="Line 20"/>
          <p:cNvSpPr>
            <a:spLocks noChangeShapeType="1"/>
          </p:cNvSpPr>
          <p:nvPr/>
        </p:nvSpPr>
        <p:spPr bwMode="auto">
          <a:xfrm flipH="1">
            <a:off x="1244602" y="4203708"/>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191297922"/>
              </p:ext>
            </p:extLst>
          </p:nvPr>
        </p:nvGraphicFramePr>
        <p:xfrm>
          <a:off x="787401" y="4521799"/>
          <a:ext cx="288925" cy="269875"/>
        </p:xfrm>
        <a:graphic>
          <a:graphicData uri="http://schemas.openxmlformats.org/presentationml/2006/ole">
            <mc:AlternateContent xmlns:mc="http://schemas.openxmlformats.org/markup-compatibility/2006">
              <mc:Choice xmlns:v="urn:schemas-microsoft-com:vml" Requires="v">
                <p:oleObj name="Equation" r:id="rId10" imgW="165100" imgH="152400" progId="Equation.DSMT4">
                  <p:embed/>
                </p:oleObj>
              </mc:Choice>
              <mc:Fallback>
                <p:oleObj name="Equation" r:id="rId10" imgW="165100" imgH="152400" progId="Equation.DSMT4">
                  <p:embed/>
                  <p:pic>
                    <p:nvPicPr>
                      <p:cNvPr id="0" name=""/>
                      <p:cNvPicPr/>
                      <p:nvPr/>
                    </p:nvPicPr>
                    <p:blipFill>
                      <a:blip r:embed="rId11"/>
                      <a:stretch>
                        <a:fillRect/>
                      </a:stretch>
                    </p:blipFill>
                    <p:spPr>
                      <a:xfrm>
                        <a:off x="787401" y="4521799"/>
                        <a:ext cx="288925" cy="269875"/>
                      </a:xfrm>
                      <a:prstGeom prst="rect">
                        <a:avLst/>
                      </a:prstGeom>
                    </p:spPr>
                  </p:pic>
                </p:oleObj>
              </mc:Fallback>
            </mc:AlternateContent>
          </a:graphicData>
        </a:graphic>
      </p:graphicFrame>
      <p:sp>
        <p:nvSpPr>
          <p:cNvPr id="20" name="TextBox 19"/>
          <p:cNvSpPr txBox="1"/>
          <p:nvPr/>
        </p:nvSpPr>
        <p:spPr>
          <a:xfrm>
            <a:off x="678415" y="1735274"/>
            <a:ext cx="3918985"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The track </a:t>
            </a:r>
            <a:r>
              <a:rPr lang="en-US" sz="2000" dirty="0">
                <a:latin typeface="Times New Roman"/>
                <a:cs typeface="Times New Roman"/>
              </a:rPr>
              <a:t>will have to provide a normal force to appropriately push the car out of its straight line motion.  </a:t>
            </a:r>
            <a:r>
              <a:rPr lang="en-US" sz="2000" dirty="0" err="1">
                <a:latin typeface="Times New Roman"/>
                <a:cs typeface="Times New Roman"/>
              </a:rPr>
              <a:t>Soooo</a:t>
            </a:r>
            <a:r>
              <a:rPr lang="en-US" sz="2000" dirty="0">
                <a:latin typeface="Times New Roman"/>
                <a:cs typeface="Times New Roman"/>
              </a:rPr>
              <a:t> . . . </a:t>
            </a:r>
            <a:endParaRPr lang="en-US" sz="2000" dirty="0">
              <a:solidFill>
                <a:srgbClr val="FF0000"/>
              </a:solidFill>
              <a:latin typeface="Apple Chancery"/>
              <a:cs typeface="Apple Chancery"/>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264676588"/>
              </p:ext>
            </p:extLst>
          </p:nvPr>
        </p:nvGraphicFramePr>
        <p:xfrm>
          <a:off x="6192839" y="1680184"/>
          <a:ext cx="288925" cy="269875"/>
        </p:xfrm>
        <a:graphic>
          <a:graphicData uri="http://schemas.openxmlformats.org/presentationml/2006/ole">
            <mc:AlternateContent xmlns:mc="http://schemas.openxmlformats.org/markup-compatibility/2006">
              <mc:Choice xmlns:v="urn:schemas-microsoft-com:vml" Requires="v">
                <p:oleObj name="Equation" r:id="rId12" imgW="165100" imgH="152400" progId="Equation.DSMT4">
                  <p:embed/>
                </p:oleObj>
              </mc:Choice>
              <mc:Fallback>
                <p:oleObj name="Equation" r:id="rId12" imgW="165100" imgH="152400" progId="Equation.DSMT4">
                  <p:embed/>
                  <p:pic>
                    <p:nvPicPr>
                      <p:cNvPr id="0" name=""/>
                      <p:cNvPicPr/>
                      <p:nvPr/>
                    </p:nvPicPr>
                    <p:blipFill>
                      <a:blip r:embed="rId11"/>
                      <a:stretch>
                        <a:fillRect/>
                      </a:stretch>
                    </p:blipFill>
                    <p:spPr>
                      <a:xfrm>
                        <a:off x="6192839" y="1680184"/>
                        <a:ext cx="288925" cy="269875"/>
                      </a:xfrm>
                      <a:prstGeom prst="rect">
                        <a:avLst/>
                      </a:prstGeom>
                    </p:spPr>
                  </p:pic>
                </p:oleObj>
              </mc:Fallback>
            </mc:AlternateContent>
          </a:graphicData>
        </a:graphic>
      </p:graphicFrame>
      <p:sp>
        <p:nvSpPr>
          <p:cNvPr id="22" name="Line 20"/>
          <p:cNvSpPr>
            <a:spLocks noChangeShapeType="1"/>
          </p:cNvSpPr>
          <p:nvPr/>
        </p:nvSpPr>
        <p:spPr bwMode="auto">
          <a:xfrm flipH="1">
            <a:off x="6518276" y="1501050"/>
            <a:ext cx="0" cy="696794"/>
          </a:xfrm>
          <a:prstGeom prst="line">
            <a:avLst/>
          </a:prstGeom>
          <a:noFill/>
          <a:ln w="5715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6814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4" grpId="0" animBg="1"/>
      <p:bldP spid="133" grpId="0"/>
      <p:bldP spid="83" grpId="0" animBg="1"/>
      <p:bldP spid="18" grpId="0" animBg="1"/>
      <p:bldP spid="20"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939799" y="4887643"/>
            <a:ext cx="9588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1409700" y="3993690"/>
            <a:ext cx="0" cy="1962611"/>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177924" y="4734106"/>
            <a:ext cx="469900" cy="305399"/>
          </a:xfrm>
          <a:prstGeom prst="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48.)</a:t>
            </a:r>
          </a:p>
        </p:txBody>
      </p:sp>
      <p:sp>
        <p:nvSpPr>
          <p:cNvPr id="100" name="TextBox 99"/>
          <p:cNvSpPr txBox="1"/>
          <p:nvPr/>
        </p:nvSpPr>
        <p:spPr>
          <a:xfrm>
            <a:off x="329802" y="408177"/>
            <a:ext cx="4042811"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c.) Describe the force </a:t>
            </a:r>
            <a:r>
              <a:rPr lang="en-US" sz="2000" dirty="0">
                <a:latin typeface="Times New Roman"/>
                <a:cs typeface="Times New Roman"/>
              </a:rPr>
              <a:t>supplied by the track if the car travels </a:t>
            </a:r>
            <a:r>
              <a:rPr lang="en-US" sz="2000" dirty="0">
                <a:solidFill>
                  <a:srgbClr val="0000FF"/>
                </a:solidFill>
                <a:latin typeface="Times New Roman"/>
                <a:cs typeface="Times New Roman"/>
              </a:rPr>
              <a:t>5 m/s</a:t>
            </a:r>
            <a:r>
              <a:rPr lang="en-US" sz="2000" dirty="0">
                <a:latin typeface="Times New Roman"/>
                <a:cs typeface="Times New Roman"/>
              </a:rPr>
              <a:t> </a:t>
            </a:r>
            <a:r>
              <a:rPr lang="en-US" sz="2000" i="1" dirty="0">
                <a:solidFill>
                  <a:srgbClr val="FF0000"/>
                </a:solidFill>
                <a:latin typeface="Times New Roman"/>
                <a:cs typeface="Times New Roman"/>
              </a:rPr>
              <a:t>slower</a:t>
            </a:r>
            <a:r>
              <a:rPr lang="en-US" sz="2000" dirty="0">
                <a:latin typeface="Times New Roman"/>
                <a:cs typeface="Times New Roman"/>
              </a:rPr>
              <a:t> </a:t>
            </a:r>
            <a:r>
              <a:rPr lang="en-US" sz="2000" dirty="0">
                <a:solidFill>
                  <a:srgbClr val="FF0000"/>
                </a:solidFill>
                <a:latin typeface="Times New Roman"/>
                <a:cs typeface="Times New Roman"/>
              </a:rPr>
              <a:t>than</a:t>
            </a:r>
            <a:r>
              <a:rPr lang="en-US" sz="2000" dirty="0">
                <a:latin typeface="Times New Roman"/>
                <a:cs typeface="Times New Roman"/>
              </a:rPr>
              <a:t> the </a:t>
            </a:r>
            <a:r>
              <a:rPr lang="en-US" sz="2000" i="1" dirty="0">
                <a:solidFill>
                  <a:srgbClr val="FF0000"/>
                </a:solidFill>
                <a:latin typeface="Times New Roman"/>
                <a:cs typeface="Times New Roman"/>
              </a:rPr>
              <a:t>free fall </a:t>
            </a:r>
            <a:r>
              <a:rPr lang="en-US" sz="2000" dirty="0">
                <a:solidFill>
                  <a:srgbClr val="FF0000"/>
                </a:solidFill>
                <a:latin typeface="Times New Roman"/>
                <a:cs typeface="Times New Roman"/>
              </a:rPr>
              <a:t>speed </a:t>
            </a:r>
            <a:r>
              <a:rPr lang="en-US" sz="2000" dirty="0">
                <a:latin typeface="Times New Roman"/>
                <a:cs typeface="Times New Roman"/>
              </a:rPr>
              <a:t>calculated in Part a.</a:t>
            </a:r>
            <a:endParaRPr lang="en-US" sz="2000" dirty="0">
              <a:solidFill>
                <a:srgbClr val="FF0000"/>
              </a:solidFill>
              <a:latin typeface="Apple Chancery"/>
              <a:cs typeface="Apple Chancery"/>
            </a:endParaRPr>
          </a:p>
        </p:txBody>
      </p:sp>
      <p:sp>
        <p:nvSpPr>
          <p:cNvPr id="124" name="Line 20"/>
          <p:cNvSpPr>
            <a:spLocks noChangeShapeType="1"/>
          </p:cNvSpPr>
          <p:nvPr/>
        </p:nvSpPr>
        <p:spPr bwMode="auto">
          <a:xfrm flipH="1">
            <a:off x="1409700" y="4938054"/>
            <a:ext cx="0" cy="696794"/>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25" name="Object 124"/>
          <p:cNvGraphicFramePr>
            <a:graphicFrameLocks noChangeAspect="1"/>
          </p:cNvGraphicFramePr>
          <p:nvPr>
            <p:extLst>
              <p:ext uri="{D42A27DB-BD31-4B8C-83A1-F6EECF244321}">
                <p14:modId xmlns:p14="http://schemas.microsoft.com/office/powerpoint/2010/main" val="1803891975"/>
              </p:ext>
            </p:extLst>
          </p:nvPr>
        </p:nvGraphicFramePr>
        <p:xfrm>
          <a:off x="1419223" y="5289161"/>
          <a:ext cx="422275" cy="292100"/>
        </p:xfrm>
        <a:graphic>
          <a:graphicData uri="http://schemas.openxmlformats.org/presentationml/2006/ole">
            <mc:AlternateContent xmlns:mc="http://schemas.openxmlformats.org/markup-compatibility/2006">
              <mc:Choice xmlns:v="urn:schemas-microsoft-com:vml" Requires="v">
                <p:oleObj name="Equation" r:id="rId2" imgW="241300" imgH="165100" progId="Equation.DSMT4">
                  <p:embed/>
                </p:oleObj>
              </mc:Choice>
              <mc:Fallback>
                <p:oleObj name="Equation" r:id="rId2" imgW="241300" imgH="165100" progId="Equation.DSMT4">
                  <p:embed/>
                  <p:pic>
                    <p:nvPicPr>
                      <p:cNvPr id="0" name=""/>
                      <p:cNvPicPr/>
                      <p:nvPr/>
                    </p:nvPicPr>
                    <p:blipFill>
                      <a:blip r:embed="rId3"/>
                      <a:stretch>
                        <a:fillRect/>
                      </a:stretch>
                    </p:blipFill>
                    <p:spPr>
                      <a:xfrm>
                        <a:off x="1419223" y="5289161"/>
                        <a:ext cx="422275" cy="292100"/>
                      </a:xfrm>
                      <a:prstGeom prst="rect">
                        <a:avLst/>
                      </a:prstGeom>
                    </p:spPr>
                  </p:pic>
                </p:oleObj>
              </mc:Fallback>
            </mc:AlternateContent>
          </a:graphicData>
        </a:graphic>
      </p:graphicFrame>
      <p:sp>
        <p:nvSpPr>
          <p:cNvPr id="133" name="TextBox 132"/>
          <p:cNvSpPr txBox="1"/>
          <p:nvPr/>
        </p:nvSpPr>
        <p:spPr>
          <a:xfrm>
            <a:off x="352028" y="3285804"/>
            <a:ext cx="703660" cy="707886"/>
          </a:xfrm>
          <a:prstGeom prst="rect">
            <a:avLst/>
          </a:prstGeom>
          <a:noFill/>
          <a:ln>
            <a:noFill/>
          </a:ln>
        </p:spPr>
        <p:txBody>
          <a:bodyPr wrap="square" rtlCol="0">
            <a:spAutoFit/>
          </a:bodyPr>
          <a:lstStyle/>
          <a:p>
            <a:r>
              <a:rPr lang="en-US" sz="2000" dirty="0" err="1">
                <a:latin typeface="Times New Roman"/>
                <a:cs typeface="Times New Roman"/>
              </a:rPr>
              <a:t>f.b.d</a:t>
            </a:r>
            <a:r>
              <a:rPr lang="en-US" sz="2000" dirty="0">
                <a:latin typeface="Times New Roman"/>
                <a:cs typeface="Times New Roman"/>
              </a:rPr>
              <a:t>. </a:t>
            </a:r>
            <a:endParaRPr lang="en-US" sz="2000" dirty="0">
              <a:latin typeface="Apple Chancery"/>
              <a:cs typeface="Apple Chancery"/>
            </a:endParaRPr>
          </a:p>
        </p:txBody>
      </p:sp>
      <p:pic>
        <p:nvPicPr>
          <p:cNvPr id="63" name="Picture 62"/>
          <p:cNvPicPr>
            <a:picLocks noChangeAspect="1"/>
          </p:cNvPicPr>
          <p:nvPr/>
        </p:nvPicPr>
        <p:blipFill>
          <a:blip r:embed="rId4">
            <a:alphaModFix amt="50000"/>
          </a:blip>
          <a:stretch>
            <a:fillRect/>
          </a:stretch>
        </p:blipFill>
        <p:spPr>
          <a:xfrm>
            <a:off x="4737100" y="263143"/>
            <a:ext cx="4025996" cy="2739053"/>
          </a:xfrm>
          <a:prstGeom prst="rect">
            <a:avLst/>
          </a:prstGeom>
        </p:spPr>
      </p:pic>
      <p:graphicFrame>
        <p:nvGraphicFramePr>
          <p:cNvPr id="65" name="Object 64"/>
          <p:cNvGraphicFramePr>
            <a:graphicFrameLocks noChangeAspect="1"/>
          </p:cNvGraphicFramePr>
          <p:nvPr>
            <p:extLst>
              <p:ext uri="{D42A27DB-BD31-4B8C-83A1-F6EECF244321}">
                <p14:modId xmlns:p14="http://schemas.microsoft.com/office/powerpoint/2010/main" val="1934911465"/>
              </p:ext>
            </p:extLst>
          </p:nvPr>
        </p:nvGraphicFramePr>
        <p:xfrm>
          <a:off x="3222625" y="3883025"/>
          <a:ext cx="5381625" cy="2452688"/>
        </p:xfrm>
        <a:graphic>
          <a:graphicData uri="http://schemas.openxmlformats.org/presentationml/2006/ole">
            <mc:AlternateContent xmlns:mc="http://schemas.openxmlformats.org/markup-compatibility/2006">
              <mc:Choice xmlns:v="urn:schemas-microsoft-com:vml" Requires="v">
                <p:oleObj name="Equation" r:id="rId5" imgW="3225800" imgH="1460500" progId="Equation.DSMT4">
                  <p:embed/>
                </p:oleObj>
              </mc:Choice>
              <mc:Fallback>
                <p:oleObj name="Equation" r:id="rId5" imgW="3225800" imgH="1460500" progId="Equation.DSMT4">
                  <p:embed/>
                  <p:pic>
                    <p:nvPicPr>
                      <p:cNvPr id="0" name=""/>
                      <p:cNvPicPr/>
                      <p:nvPr/>
                    </p:nvPicPr>
                    <p:blipFill>
                      <a:blip r:embed="rId6"/>
                      <a:stretch>
                        <a:fillRect/>
                      </a:stretch>
                    </p:blipFill>
                    <p:spPr>
                      <a:xfrm>
                        <a:off x="3222625" y="3883025"/>
                        <a:ext cx="5381625" cy="2452688"/>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408818221"/>
              </p:ext>
            </p:extLst>
          </p:nvPr>
        </p:nvGraphicFramePr>
        <p:xfrm>
          <a:off x="1458521" y="3993690"/>
          <a:ext cx="135926" cy="152916"/>
        </p:xfrm>
        <a:graphic>
          <a:graphicData uri="http://schemas.openxmlformats.org/presentationml/2006/ole">
            <mc:AlternateContent xmlns:mc="http://schemas.openxmlformats.org/markup-compatibility/2006">
              <mc:Choice xmlns:v="urn:schemas-microsoft-com:vml" Requires="v">
                <p:oleObj name="Equation" r:id="rId7" imgW="114300" imgH="127000" progId="Equation.DSMT4">
                  <p:embed/>
                </p:oleObj>
              </mc:Choice>
              <mc:Fallback>
                <p:oleObj name="Equation" r:id="rId7" imgW="114300" imgH="127000" progId="Equation.DSMT4">
                  <p:embed/>
                  <p:pic>
                    <p:nvPicPr>
                      <p:cNvPr id="0" name=""/>
                      <p:cNvPicPr/>
                      <p:nvPr/>
                    </p:nvPicPr>
                    <p:blipFill>
                      <a:blip r:embed="rId8"/>
                      <a:stretch>
                        <a:fillRect/>
                      </a:stretch>
                    </p:blipFill>
                    <p:spPr>
                      <a:xfrm>
                        <a:off x="1458521" y="3993690"/>
                        <a:ext cx="135926" cy="152916"/>
                      </a:xfrm>
                      <a:prstGeom prst="rect">
                        <a:avLst/>
                      </a:prstGeom>
                    </p:spPr>
                  </p:pic>
                </p:oleObj>
              </mc:Fallback>
            </mc:AlternateContent>
          </a:graphicData>
        </a:graphic>
      </p:graphicFrame>
      <p:sp>
        <p:nvSpPr>
          <p:cNvPr id="83" name="Line 20"/>
          <p:cNvSpPr>
            <a:spLocks noChangeShapeType="1"/>
          </p:cNvSpPr>
          <p:nvPr/>
        </p:nvSpPr>
        <p:spPr bwMode="auto">
          <a:xfrm flipH="1">
            <a:off x="6734176" y="1501050"/>
            <a:ext cx="0" cy="696794"/>
          </a:xfrm>
          <a:prstGeom prst="line">
            <a:avLst/>
          </a:prstGeom>
          <a:noFill/>
          <a:ln w="5715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84" name="Object 83"/>
          <p:cNvGraphicFramePr>
            <a:graphicFrameLocks noChangeAspect="1"/>
          </p:cNvGraphicFramePr>
          <p:nvPr>
            <p:extLst>
              <p:ext uri="{D42A27DB-BD31-4B8C-83A1-F6EECF244321}">
                <p14:modId xmlns:p14="http://schemas.microsoft.com/office/powerpoint/2010/main" val="2563831025"/>
              </p:ext>
            </p:extLst>
          </p:nvPr>
        </p:nvGraphicFramePr>
        <p:xfrm>
          <a:off x="6869113" y="1950059"/>
          <a:ext cx="422275" cy="292100"/>
        </p:xfrm>
        <a:graphic>
          <a:graphicData uri="http://schemas.openxmlformats.org/presentationml/2006/ole">
            <mc:AlternateContent xmlns:mc="http://schemas.openxmlformats.org/markup-compatibility/2006">
              <mc:Choice xmlns:v="urn:schemas-microsoft-com:vml" Requires="v">
                <p:oleObj name="Equation" r:id="rId9" imgW="241300" imgH="165100" progId="Equation.DSMT4">
                  <p:embed/>
                </p:oleObj>
              </mc:Choice>
              <mc:Fallback>
                <p:oleObj name="Equation" r:id="rId9" imgW="241300" imgH="165100" progId="Equation.DSMT4">
                  <p:embed/>
                  <p:pic>
                    <p:nvPicPr>
                      <p:cNvPr id="0" name=""/>
                      <p:cNvPicPr/>
                      <p:nvPr/>
                    </p:nvPicPr>
                    <p:blipFill>
                      <a:blip r:embed="rId3"/>
                      <a:stretch>
                        <a:fillRect/>
                      </a:stretch>
                    </p:blipFill>
                    <p:spPr>
                      <a:xfrm>
                        <a:off x="6869113" y="1950059"/>
                        <a:ext cx="422275" cy="292100"/>
                      </a:xfrm>
                      <a:prstGeom prst="rect">
                        <a:avLst/>
                      </a:prstGeom>
                    </p:spPr>
                  </p:pic>
                </p:oleObj>
              </mc:Fallback>
            </mc:AlternateContent>
          </a:graphicData>
        </a:graphic>
      </p:graphicFrame>
      <p:sp>
        <p:nvSpPr>
          <p:cNvPr id="18" name="Line 20"/>
          <p:cNvSpPr>
            <a:spLocks noChangeShapeType="1"/>
          </p:cNvSpPr>
          <p:nvPr/>
        </p:nvSpPr>
        <p:spPr bwMode="auto">
          <a:xfrm flipH="1" flipV="1">
            <a:off x="1409700" y="4368799"/>
            <a:ext cx="0" cy="487093"/>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559276368"/>
              </p:ext>
            </p:extLst>
          </p:nvPr>
        </p:nvGraphicFramePr>
        <p:xfrm>
          <a:off x="1033461" y="4192758"/>
          <a:ext cx="288925" cy="269875"/>
        </p:xfrm>
        <a:graphic>
          <a:graphicData uri="http://schemas.openxmlformats.org/presentationml/2006/ole">
            <mc:AlternateContent xmlns:mc="http://schemas.openxmlformats.org/markup-compatibility/2006">
              <mc:Choice xmlns:v="urn:schemas-microsoft-com:vml" Requires="v">
                <p:oleObj name="Equation" r:id="rId10" imgW="165100" imgH="152400" progId="Equation.DSMT4">
                  <p:embed/>
                </p:oleObj>
              </mc:Choice>
              <mc:Fallback>
                <p:oleObj name="Equation" r:id="rId10" imgW="165100" imgH="152400" progId="Equation.DSMT4">
                  <p:embed/>
                  <p:pic>
                    <p:nvPicPr>
                      <p:cNvPr id="0" name=""/>
                      <p:cNvPicPr/>
                      <p:nvPr/>
                    </p:nvPicPr>
                    <p:blipFill>
                      <a:blip r:embed="rId11"/>
                      <a:stretch>
                        <a:fillRect/>
                      </a:stretch>
                    </p:blipFill>
                    <p:spPr>
                      <a:xfrm>
                        <a:off x="1033461" y="4192758"/>
                        <a:ext cx="288925" cy="269875"/>
                      </a:xfrm>
                      <a:prstGeom prst="rect">
                        <a:avLst/>
                      </a:prstGeom>
                    </p:spPr>
                  </p:pic>
                </p:oleObj>
              </mc:Fallback>
            </mc:AlternateContent>
          </a:graphicData>
        </a:graphic>
      </p:graphicFrame>
      <p:sp>
        <p:nvSpPr>
          <p:cNvPr id="20" name="TextBox 19"/>
          <p:cNvSpPr txBox="1"/>
          <p:nvPr/>
        </p:nvSpPr>
        <p:spPr>
          <a:xfrm>
            <a:off x="678415" y="1735274"/>
            <a:ext cx="3918985" cy="1323439"/>
          </a:xfrm>
          <a:prstGeom prst="rect">
            <a:avLst/>
          </a:prstGeom>
          <a:noFill/>
          <a:ln>
            <a:noFill/>
          </a:ln>
        </p:spPr>
        <p:txBody>
          <a:bodyPr wrap="square" rtlCol="0">
            <a:spAutoFit/>
          </a:bodyPr>
          <a:lstStyle/>
          <a:p>
            <a:r>
              <a:rPr lang="en-US" sz="2000" dirty="0">
                <a:solidFill>
                  <a:srgbClr val="0000FF"/>
                </a:solidFill>
                <a:latin typeface="Apple Chancery"/>
                <a:cs typeface="Apple Chancery"/>
              </a:rPr>
              <a:t>The track </a:t>
            </a:r>
            <a:r>
              <a:rPr lang="en-US" sz="2000" dirty="0">
                <a:latin typeface="Times New Roman"/>
                <a:cs typeface="Times New Roman"/>
              </a:rPr>
              <a:t>will again have to </a:t>
            </a:r>
            <a:r>
              <a:rPr lang="en-US" sz="2000" dirty="0">
                <a:solidFill>
                  <a:srgbClr val="FF0000"/>
                </a:solidFill>
                <a:latin typeface="Times New Roman"/>
                <a:cs typeface="Times New Roman"/>
              </a:rPr>
              <a:t>provide</a:t>
            </a:r>
            <a:r>
              <a:rPr lang="en-US" sz="2000" dirty="0">
                <a:latin typeface="Times New Roman"/>
                <a:cs typeface="Times New Roman"/>
              </a:rPr>
              <a:t> a </a:t>
            </a:r>
            <a:r>
              <a:rPr lang="en-US" sz="2000" dirty="0">
                <a:solidFill>
                  <a:srgbClr val="FF0000"/>
                </a:solidFill>
                <a:latin typeface="Times New Roman"/>
                <a:cs typeface="Times New Roman"/>
              </a:rPr>
              <a:t>normal force </a:t>
            </a:r>
            <a:r>
              <a:rPr lang="en-US" sz="2000" dirty="0">
                <a:latin typeface="Times New Roman"/>
                <a:cs typeface="Times New Roman"/>
              </a:rPr>
              <a:t>in the centripetal direction, this time to keep the car from falling.  </a:t>
            </a:r>
            <a:r>
              <a:rPr lang="en-US" sz="2000" dirty="0" err="1">
                <a:latin typeface="Times New Roman"/>
                <a:cs typeface="Times New Roman"/>
              </a:rPr>
              <a:t>Soooo</a:t>
            </a:r>
            <a:r>
              <a:rPr lang="en-US" sz="2000" dirty="0">
                <a:latin typeface="Times New Roman"/>
                <a:cs typeface="Times New Roman"/>
              </a:rPr>
              <a:t> . . . </a:t>
            </a:r>
            <a:endParaRPr lang="en-US" sz="2000" dirty="0">
              <a:solidFill>
                <a:srgbClr val="FF0000"/>
              </a:solidFill>
              <a:latin typeface="Apple Chancery"/>
              <a:cs typeface="Apple Chancery"/>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92628355"/>
              </p:ext>
            </p:extLst>
          </p:nvPr>
        </p:nvGraphicFramePr>
        <p:xfrm>
          <a:off x="6192839" y="1007084"/>
          <a:ext cx="288925" cy="269875"/>
        </p:xfrm>
        <a:graphic>
          <a:graphicData uri="http://schemas.openxmlformats.org/presentationml/2006/ole">
            <mc:AlternateContent xmlns:mc="http://schemas.openxmlformats.org/markup-compatibility/2006">
              <mc:Choice xmlns:v="urn:schemas-microsoft-com:vml" Requires="v">
                <p:oleObj name="Equation" r:id="rId12" imgW="165100" imgH="152400" progId="Equation.DSMT4">
                  <p:embed/>
                </p:oleObj>
              </mc:Choice>
              <mc:Fallback>
                <p:oleObj name="Equation" r:id="rId12" imgW="165100" imgH="152400" progId="Equation.DSMT4">
                  <p:embed/>
                  <p:pic>
                    <p:nvPicPr>
                      <p:cNvPr id="0" name=""/>
                      <p:cNvPicPr/>
                      <p:nvPr/>
                    </p:nvPicPr>
                    <p:blipFill>
                      <a:blip r:embed="rId11"/>
                      <a:stretch>
                        <a:fillRect/>
                      </a:stretch>
                    </p:blipFill>
                    <p:spPr>
                      <a:xfrm>
                        <a:off x="6192839" y="1007084"/>
                        <a:ext cx="288925" cy="269875"/>
                      </a:xfrm>
                      <a:prstGeom prst="rect">
                        <a:avLst/>
                      </a:prstGeom>
                    </p:spPr>
                  </p:pic>
                </p:oleObj>
              </mc:Fallback>
            </mc:AlternateContent>
          </a:graphicData>
        </a:graphic>
      </p:graphicFrame>
      <p:sp>
        <p:nvSpPr>
          <p:cNvPr id="22" name="Line 20"/>
          <p:cNvSpPr>
            <a:spLocks noChangeShapeType="1"/>
          </p:cNvSpPr>
          <p:nvPr/>
        </p:nvSpPr>
        <p:spPr bwMode="auto">
          <a:xfrm flipH="1" flipV="1">
            <a:off x="6518276" y="804256"/>
            <a:ext cx="0" cy="696794"/>
          </a:xfrm>
          <a:prstGeom prst="line">
            <a:avLst/>
          </a:prstGeom>
          <a:noFill/>
          <a:ln w="57150"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98717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4" grpId="0" animBg="1"/>
      <p:bldP spid="133" grpId="0"/>
      <p:bldP spid="83" grpId="0" animBg="1"/>
      <p:bldP spid="18" grpId="0" animBg="1"/>
      <p:bldP spid="20" grpId="0"/>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49.)</a:t>
            </a:r>
          </a:p>
        </p:txBody>
      </p:sp>
      <p:sp>
        <p:nvSpPr>
          <p:cNvPr id="40" name="TextBox 39"/>
          <p:cNvSpPr txBox="1"/>
          <p:nvPr/>
        </p:nvSpPr>
        <p:spPr>
          <a:xfrm>
            <a:off x="201312" y="1008036"/>
            <a:ext cx="4967588" cy="1446550"/>
          </a:xfrm>
          <a:prstGeom prst="rect">
            <a:avLst/>
          </a:prstGeom>
          <a:noFill/>
          <a:ln>
            <a:noFill/>
          </a:ln>
        </p:spPr>
        <p:txBody>
          <a:bodyPr wrap="square" rtlCol="0">
            <a:spAutoFit/>
          </a:bodyPr>
          <a:lstStyle/>
          <a:p>
            <a:r>
              <a:rPr lang="en-US" sz="2800" dirty="0">
                <a:solidFill>
                  <a:srgbClr val="0000FF"/>
                </a:solidFill>
                <a:latin typeface="Apple Chancery"/>
                <a:cs typeface="Apple Chancery"/>
              </a:rPr>
              <a:t>Consider</a:t>
            </a:r>
            <a:r>
              <a:rPr lang="en-US" sz="2800" dirty="0">
                <a:solidFill>
                  <a:srgbClr val="FF0000"/>
                </a:solidFill>
                <a:latin typeface="Apple Chancery"/>
                <a:cs typeface="Apple Chancery"/>
              </a:rPr>
              <a:t> </a:t>
            </a:r>
            <a:r>
              <a:rPr lang="en-US" sz="2000" dirty="0">
                <a:solidFill>
                  <a:srgbClr val="000000"/>
                </a:solidFill>
                <a:latin typeface="Times New Roman"/>
                <a:cs typeface="Times New Roman"/>
              </a:rPr>
              <a:t>a mass m attached to a </a:t>
            </a:r>
            <a:r>
              <a:rPr lang="en-US" sz="2000" dirty="0">
                <a:solidFill>
                  <a:srgbClr val="0000FF"/>
                </a:solidFill>
                <a:latin typeface="Times New Roman"/>
                <a:cs typeface="Times New Roman"/>
              </a:rPr>
              <a:t>string</a:t>
            </a:r>
            <a:r>
              <a:rPr lang="en-US" sz="2000" dirty="0">
                <a:solidFill>
                  <a:srgbClr val="000000"/>
                </a:solidFill>
                <a:latin typeface="Times New Roman"/>
                <a:cs typeface="Times New Roman"/>
              </a:rPr>
              <a:t> of </a:t>
            </a:r>
            <a:r>
              <a:rPr lang="en-US" sz="2000" i="1" dirty="0">
                <a:solidFill>
                  <a:srgbClr val="FF0000"/>
                </a:solidFill>
                <a:latin typeface="Times New Roman"/>
                <a:cs typeface="Times New Roman"/>
              </a:rPr>
              <a:t>length L</a:t>
            </a:r>
            <a:r>
              <a:rPr lang="en-US" sz="2000" dirty="0">
                <a:solidFill>
                  <a:srgbClr val="000000"/>
                </a:solidFill>
                <a:latin typeface="Times New Roman"/>
                <a:cs typeface="Times New Roman"/>
              </a:rPr>
              <a:t> that is suspended from the ceiling.  At some point, it makes an </a:t>
            </a:r>
            <a:r>
              <a:rPr lang="en-US" sz="2000" i="1" dirty="0">
                <a:solidFill>
                  <a:srgbClr val="FF0000"/>
                </a:solidFill>
                <a:latin typeface="Times New Roman"/>
                <a:cs typeface="Times New Roman"/>
              </a:rPr>
              <a:t>angle</a:t>
            </a:r>
            <a:r>
              <a:rPr lang="en-US" sz="2000" dirty="0">
                <a:solidFill>
                  <a:srgbClr val="000000"/>
                </a:solidFill>
                <a:latin typeface="Times New Roman"/>
                <a:cs typeface="Times New Roman"/>
              </a:rPr>
              <a:t>     with the vertical moving upward with </a:t>
            </a:r>
            <a:r>
              <a:rPr lang="en-US" sz="2000" i="1" dirty="0">
                <a:solidFill>
                  <a:srgbClr val="FF0000"/>
                </a:solidFill>
                <a:latin typeface="Times New Roman"/>
                <a:cs typeface="Times New Roman"/>
              </a:rPr>
              <a:t>velocity    </a:t>
            </a:r>
            <a:r>
              <a:rPr lang="en-US" sz="2000" dirty="0">
                <a:solidFill>
                  <a:srgbClr val="000000"/>
                </a:solidFill>
                <a:latin typeface="Times New Roman"/>
                <a:cs typeface="Times New Roman"/>
              </a:rPr>
              <a:t>.  </a:t>
            </a:r>
            <a:endParaRPr lang="en-US" sz="2000" dirty="0">
              <a:solidFill>
                <a:srgbClr val="FF0000"/>
              </a:solidFill>
              <a:latin typeface="Apple Chancery"/>
              <a:cs typeface="Apple Chancery"/>
            </a:endParaRPr>
          </a:p>
        </p:txBody>
      </p:sp>
      <p:sp>
        <p:nvSpPr>
          <p:cNvPr id="32" name="TextBox 31"/>
          <p:cNvSpPr txBox="1"/>
          <p:nvPr/>
        </p:nvSpPr>
        <p:spPr>
          <a:xfrm>
            <a:off x="3028346" y="3972095"/>
            <a:ext cx="2688719" cy="338554"/>
          </a:xfrm>
          <a:prstGeom prst="rect">
            <a:avLst/>
          </a:prstGeom>
          <a:noFill/>
          <a:ln>
            <a:noFill/>
          </a:ln>
        </p:spPr>
        <p:txBody>
          <a:bodyPr wrap="square" rtlCol="0">
            <a:spAutoFit/>
          </a:bodyPr>
          <a:lstStyle/>
          <a:p>
            <a:r>
              <a:rPr lang="en-US" sz="1600" dirty="0">
                <a:solidFill>
                  <a:srgbClr val="FF0000"/>
                </a:solidFill>
                <a:latin typeface="Apple Chancery"/>
                <a:cs typeface="Apple Chancery"/>
              </a:rPr>
              <a:t>What’s tricky is the axes . . . </a:t>
            </a:r>
          </a:p>
        </p:txBody>
      </p:sp>
      <p:sp>
        <p:nvSpPr>
          <p:cNvPr id="33" name="TextBox 32"/>
          <p:cNvSpPr txBox="1"/>
          <p:nvPr/>
        </p:nvSpPr>
        <p:spPr>
          <a:xfrm>
            <a:off x="201312" y="3313827"/>
            <a:ext cx="715232"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a:t>
            </a:r>
          </a:p>
        </p:txBody>
      </p:sp>
      <p:graphicFrame>
        <p:nvGraphicFramePr>
          <p:cNvPr id="79" name="Object 78"/>
          <p:cNvGraphicFramePr>
            <a:graphicFrameLocks noChangeAspect="1"/>
          </p:cNvGraphicFramePr>
          <p:nvPr>
            <p:extLst>
              <p:ext uri="{D42A27DB-BD31-4B8C-83A1-F6EECF244321}">
                <p14:modId xmlns:p14="http://schemas.microsoft.com/office/powerpoint/2010/main" val="182450949"/>
              </p:ext>
            </p:extLst>
          </p:nvPr>
        </p:nvGraphicFramePr>
        <p:xfrm>
          <a:off x="1717675" y="3767138"/>
          <a:ext cx="233363" cy="255587"/>
        </p:xfrm>
        <a:graphic>
          <a:graphicData uri="http://schemas.openxmlformats.org/presentationml/2006/ole">
            <mc:AlternateContent xmlns:mc="http://schemas.openxmlformats.org/markup-compatibility/2006">
              <mc:Choice xmlns:v="urn:schemas-microsoft-com:vml" Requires="v">
                <p:oleObj name="Equation" r:id="rId2" imgW="139700" imgH="152400" progId="Equation.DSMT4">
                  <p:embed/>
                </p:oleObj>
              </mc:Choice>
              <mc:Fallback>
                <p:oleObj name="Equation" r:id="rId2" imgW="139700" imgH="152400" progId="Equation.DSMT4">
                  <p:embed/>
                  <p:pic>
                    <p:nvPicPr>
                      <p:cNvPr id="0" name=""/>
                      <p:cNvPicPr/>
                      <p:nvPr/>
                    </p:nvPicPr>
                    <p:blipFill>
                      <a:blip r:embed="rId3"/>
                      <a:stretch>
                        <a:fillRect/>
                      </a:stretch>
                    </p:blipFill>
                    <p:spPr>
                      <a:xfrm>
                        <a:off x="1717675" y="3767138"/>
                        <a:ext cx="233363" cy="255587"/>
                      </a:xfrm>
                      <a:prstGeom prst="rect">
                        <a:avLst/>
                      </a:prstGeom>
                    </p:spPr>
                  </p:pic>
                </p:oleObj>
              </mc:Fallback>
            </mc:AlternateContent>
          </a:graphicData>
        </a:graphic>
      </p:graphicFrame>
      <p:sp>
        <p:nvSpPr>
          <p:cNvPr id="76" name="Rectangle 75"/>
          <p:cNvSpPr/>
          <p:nvPr/>
        </p:nvSpPr>
        <p:spPr>
          <a:xfrm rot="18419003">
            <a:off x="1272178" y="4370858"/>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559028" y="3313828"/>
            <a:ext cx="1969874" cy="259167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8419003" flipV="1">
            <a:off x="1556524" y="3613391"/>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2" name="Object 81"/>
          <p:cNvGraphicFramePr>
            <a:graphicFrameLocks noChangeAspect="1"/>
          </p:cNvGraphicFramePr>
          <p:nvPr>
            <p:extLst>
              <p:ext uri="{D42A27DB-BD31-4B8C-83A1-F6EECF244321}">
                <p14:modId xmlns:p14="http://schemas.microsoft.com/office/powerpoint/2010/main" val="792504375"/>
              </p:ext>
            </p:extLst>
          </p:nvPr>
        </p:nvGraphicFramePr>
        <p:xfrm>
          <a:off x="2466772" y="3348187"/>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2466772" y="3348187"/>
                        <a:ext cx="139700" cy="157163"/>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2927199406"/>
              </p:ext>
            </p:extLst>
          </p:nvPr>
        </p:nvGraphicFramePr>
        <p:xfrm>
          <a:off x="533628" y="3971118"/>
          <a:ext cx="155575" cy="201612"/>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533628" y="3971118"/>
                        <a:ext cx="155575" cy="201612"/>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3025842218"/>
              </p:ext>
            </p:extLst>
          </p:nvPr>
        </p:nvGraphicFramePr>
        <p:xfrm>
          <a:off x="1628537" y="5586343"/>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1628537" y="5586343"/>
                        <a:ext cx="403225" cy="277812"/>
                      </a:xfrm>
                      <a:prstGeom prst="rect">
                        <a:avLst/>
                      </a:prstGeom>
                    </p:spPr>
                  </p:pic>
                </p:oleObj>
              </mc:Fallback>
            </mc:AlternateContent>
          </a:graphicData>
        </a:graphic>
      </p:graphicFrame>
      <p:grpSp>
        <p:nvGrpSpPr>
          <p:cNvPr id="12" name="Group 11"/>
          <p:cNvGrpSpPr/>
          <p:nvPr/>
        </p:nvGrpSpPr>
        <p:grpSpPr>
          <a:xfrm>
            <a:off x="5332006" y="-1391601"/>
            <a:ext cx="5486390" cy="5432374"/>
            <a:chOff x="5105400" y="-2192629"/>
            <a:chExt cx="5486390" cy="5432374"/>
          </a:xfrm>
        </p:grpSpPr>
        <p:graphicFrame>
          <p:nvGraphicFramePr>
            <p:cNvPr id="24" name="Object 2"/>
            <p:cNvGraphicFramePr>
              <a:graphicFrameLocks noChangeAspect="1"/>
            </p:cNvGraphicFramePr>
            <p:nvPr>
              <p:extLst>
                <p:ext uri="{D42A27DB-BD31-4B8C-83A1-F6EECF244321}">
                  <p14:modId xmlns:p14="http://schemas.microsoft.com/office/powerpoint/2010/main" val="2697500697"/>
                </p:ext>
              </p:extLst>
            </p:nvPr>
          </p:nvGraphicFramePr>
          <p:xfrm>
            <a:off x="6905778" y="2031635"/>
            <a:ext cx="647700" cy="347663"/>
          </p:xfrm>
          <a:graphic>
            <a:graphicData uri="http://schemas.openxmlformats.org/presentationml/2006/ole">
              <mc:AlternateContent xmlns:mc="http://schemas.openxmlformats.org/markup-compatibility/2006">
                <mc:Choice xmlns:v="urn:schemas-microsoft-com:vml" Requires="v">
                  <p:oleObj name="Equation" r:id="rId10" imgW="381000" imgH="203200" progId="Equation.DSMT4">
                    <p:embed/>
                  </p:oleObj>
                </mc:Choice>
                <mc:Fallback>
                  <p:oleObj name="Equation" r:id="rId10" imgW="381000" imgH="203200" progId="Equation.DSMT4">
                    <p:embed/>
                    <p:pic>
                      <p:nvPicPr>
                        <p:cNvPr id="0" name=""/>
                        <p:cNvPicPr>
                          <a:picLocks noChangeAspect="1" noChangeArrowheads="1"/>
                        </p:cNvPicPr>
                        <p:nvPr/>
                      </p:nvPicPr>
                      <p:blipFill>
                        <a:blip r:embed="rId11"/>
                        <a:srcRect/>
                        <a:stretch>
                          <a:fillRect/>
                        </a:stretch>
                      </p:blipFill>
                      <p:spPr bwMode="auto">
                        <a:xfrm>
                          <a:off x="6905778" y="2031635"/>
                          <a:ext cx="647700" cy="347663"/>
                        </a:xfrm>
                        <a:prstGeom prst="rect">
                          <a:avLst/>
                        </a:prstGeom>
                        <a:noFill/>
                        <a:ln>
                          <a:noFill/>
                        </a:ln>
                      </p:spPr>
                    </p:pic>
                  </p:oleObj>
                </mc:Fallback>
              </mc:AlternateContent>
            </a:graphicData>
          </a:graphic>
        </p:graphicFrame>
        <p:graphicFrame>
          <p:nvGraphicFramePr>
            <p:cNvPr id="104" name="Object 103"/>
            <p:cNvGraphicFramePr>
              <a:graphicFrameLocks noChangeAspect="1"/>
            </p:cNvGraphicFramePr>
            <p:nvPr>
              <p:extLst>
                <p:ext uri="{D42A27DB-BD31-4B8C-83A1-F6EECF244321}">
                  <p14:modId xmlns:p14="http://schemas.microsoft.com/office/powerpoint/2010/main" val="111499467"/>
                </p:ext>
              </p:extLst>
            </p:nvPr>
          </p:nvGraphicFramePr>
          <p:xfrm>
            <a:off x="6893037" y="1193889"/>
            <a:ext cx="244475" cy="269875"/>
          </p:xfrm>
          <a:graphic>
            <a:graphicData uri="http://schemas.openxmlformats.org/presentationml/2006/ole">
              <mc:AlternateContent xmlns:mc="http://schemas.openxmlformats.org/markup-compatibility/2006">
                <mc:Choice xmlns:v="urn:schemas-microsoft-com:vml" Requires="v">
                  <p:oleObj name="Equation" r:id="rId12" imgW="139700" imgH="152400" progId="Equation.DSMT4">
                    <p:embed/>
                  </p:oleObj>
                </mc:Choice>
                <mc:Fallback>
                  <p:oleObj name="Equation" r:id="rId12" imgW="139700" imgH="152400" progId="Equation.DSMT4">
                    <p:embed/>
                    <p:pic>
                      <p:nvPicPr>
                        <p:cNvPr id="0" name=""/>
                        <p:cNvPicPr/>
                        <p:nvPr/>
                      </p:nvPicPr>
                      <p:blipFill>
                        <a:blip r:embed="rId13"/>
                        <a:stretch>
                          <a:fillRect/>
                        </a:stretch>
                      </p:blipFill>
                      <p:spPr>
                        <a:xfrm>
                          <a:off x="6893037" y="1193889"/>
                          <a:ext cx="244475" cy="269875"/>
                        </a:xfrm>
                        <a:prstGeom prst="rect">
                          <a:avLst/>
                        </a:prstGeom>
                      </p:spPr>
                    </p:pic>
                  </p:oleObj>
                </mc:Fallback>
              </mc:AlternateContent>
            </a:graphicData>
          </a:graphic>
        </p:graphicFrame>
        <p:graphicFrame>
          <p:nvGraphicFramePr>
            <p:cNvPr id="105" name="Object 104"/>
            <p:cNvGraphicFramePr>
              <a:graphicFrameLocks noChangeAspect="1"/>
            </p:cNvGraphicFramePr>
            <p:nvPr>
              <p:extLst>
                <p:ext uri="{D42A27DB-BD31-4B8C-83A1-F6EECF244321}">
                  <p14:modId xmlns:p14="http://schemas.microsoft.com/office/powerpoint/2010/main" val="299172512"/>
                </p:ext>
              </p:extLst>
            </p:nvPr>
          </p:nvGraphicFramePr>
          <p:xfrm>
            <a:off x="5797022" y="2578610"/>
            <a:ext cx="288925" cy="225425"/>
          </p:xfrm>
          <a:graphic>
            <a:graphicData uri="http://schemas.openxmlformats.org/presentationml/2006/ole">
              <mc:AlternateContent xmlns:mc="http://schemas.openxmlformats.org/markup-compatibility/2006">
                <mc:Choice xmlns:v="urn:schemas-microsoft-com:vml" Requires="v">
                  <p:oleObj name="Equation" r:id="rId14" imgW="165100" imgH="127000" progId="Equation.DSMT4">
                    <p:embed/>
                  </p:oleObj>
                </mc:Choice>
                <mc:Fallback>
                  <p:oleObj name="Equation" r:id="rId14" imgW="165100" imgH="127000" progId="Equation.DSMT4">
                    <p:embed/>
                    <p:pic>
                      <p:nvPicPr>
                        <p:cNvPr id="0" name=""/>
                        <p:cNvPicPr/>
                        <p:nvPr/>
                      </p:nvPicPr>
                      <p:blipFill>
                        <a:blip r:embed="rId15"/>
                        <a:stretch>
                          <a:fillRect/>
                        </a:stretch>
                      </p:blipFill>
                      <p:spPr>
                        <a:xfrm>
                          <a:off x="5797022" y="2578610"/>
                          <a:ext cx="288925" cy="225425"/>
                        </a:xfrm>
                        <a:prstGeom prst="rect">
                          <a:avLst/>
                        </a:prstGeom>
                      </p:spPr>
                    </p:pic>
                  </p:oleObj>
                </mc:Fallback>
              </mc:AlternateContent>
            </a:graphicData>
          </a:graphic>
        </p:graphicFrame>
        <p:graphicFrame>
          <p:nvGraphicFramePr>
            <p:cNvPr id="107" name="Object 106"/>
            <p:cNvGraphicFramePr>
              <a:graphicFrameLocks noChangeAspect="1"/>
            </p:cNvGraphicFramePr>
            <p:nvPr>
              <p:extLst>
                <p:ext uri="{D42A27DB-BD31-4B8C-83A1-F6EECF244321}">
                  <p14:modId xmlns:p14="http://schemas.microsoft.com/office/powerpoint/2010/main" val="2825220568"/>
                </p:ext>
              </p:extLst>
            </p:nvPr>
          </p:nvGraphicFramePr>
          <p:xfrm>
            <a:off x="5388934" y="2218247"/>
            <a:ext cx="266700" cy="360363"/>
          </p:xfrm>
          <a:graphic>
            <a:graphicData uri="http://schemas.openxmlformats.org/presentationml/2006/ole">
              <mc:AlternateContent xmlns:mc="http://schemas.openxmlformats.org/markup-compatibility/2006">
                <mc:Choice xmlns:v="urn:schemas-microsoft-com:vml" Requires="v">
                  <p:oleObj name="Equation" r:id="rId16" imgW="152400" imgH="203200" progId="Equation.DSMT4">
                    <p:embed/>
                  </p:oleObj>
                </mc:Choice>
                <mc:Fallback>
                  <p:oleObj name="Equation" r:id="rId16" imgW="152400" imgH="203200" progId="Equation.DSMT4">
                    <p:embed/>
                    <p:pic>
                      <p:nvPicPr>
                        <p:cNvPr id="0" name=""/>
                        <p:cNvPicPr/>
                        <p:nvPr/>
                      </p:nvPicPr>
                      <p:blipFill>
                        <a:blip r:embed="rId17"/>
                        <a:stretch>
                          <a:fillRect/>
                        </a:stretch>
                      </p:blipFill>
                      <p:spPr>
                        <a:xfrm>
                          <a:off x="5388934" y="2218247"/>
                          <a:ext cx="266700" cy="360363"/>
                        </a:xfrm>
                        <a:prstGeom prst="rect">
                          <a:avLst/>
                        </a:prstGeom>
                      </p:spPr>
                    </p:pic>
                  </p:oleObj>
                </mc:Fallback>
              </mc:AlternateContent>
            </a:graphicData>
          </a:graphic>
        </p:graphicFrame>
        <p:grpSp>
          <p:nvGrpSpPr>
            <p:cNvPr id="4" name="Group 3"/>
            <p:cNvGrpSpPr/>
            <p:nvPr/>
          </p:nvGrpSpPr>
          <p:grpSpPr>
            <a:xfrm>
              <a:off x="5894776" y="333610"/>
              <a:ext cx="4188250" cy="220927"/>
              <a:chOff x="6515100" y="495300"/>
              <a:chExt cx="2908300" cy="152400"/>
            </a:xfrm>
          </p:grpSpPr>
          <p:cxnSp>
            <p:nvCxnSpPr>
              <p:cNvPr id="23" name="Straight Connector 22"/>
              <p:cNvCxnSpPr/>
              <p:nvPr/>
            </p:nvCxnSpPr>
            <p:spPr>
              <a:xfrm>
                <a:off x="6515100" y="647700"/>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66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92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17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42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68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93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819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844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869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895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920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 name="Oval 49"/>
            <p:cNvSpPr/>
            <p:nvPr/>
          </p:nvSpPr>
          <p:spPr>
            <a:xfrm>
              <a:off x="5195212" y="-2192629"/>
              <a:ext cx="5396578" cy="5432374"/>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Line 20"/>
            <p:cNvSpPr>
              <a:spLocks noChangeShapeType="1"/>
            </p:cNvSpPr>
            <p:nvPr/>
          </p:nvSpPr>
          <p:spPr bwMode="auto">
            <a:xfrm rot="10800000">
              <a:off x="5306794" y="2062519"/>
              <a:ext cx="883654" cy="579591"/>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09" name="Group 108"/>
            <p:cNvGrpSpPr/>
            <p:nvPr/>
          </p:nvGrpSpPr>
          <p:grpSpPr>
            <a:xfrm rot="18231652" flipV="1">
              <a:off x="5775981" y="1655690"/>
              <a:ext cx="2687112" cy="65840"/>
              <a:chOff x="5676900" y="1581140"/>
              <a:chExt cx="647700" cy="47634"/>
            </a:xfrm>
          </p:grpSpPr>
          <p:sp>
            <p:nvSpPr>
              <p:cNvPr id="111" name="Rectangle 110"/>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Freeform 113"/>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0" name="Oval 109"/>
            <p:cNvSpPr/>
            <p:nvPr/>
          </p:nvSpPr>
          <p:spPr>
            <a:xfrm rot="2031652" flipV="1">
              <a:off x="6145858" y="2557144"/>
              <a:ext cx="465608" cy="46869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V="1">
              <a:off x="7861379" y="603149"/>
              <a:ext cx="0" cy="1717999"/>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7554530" y="1033360"/>
              <a:ext cx="292629" cy="158194"/>
            </a:xfrm>
            <a:custGeom>
              <a:avLst/>
              <a:gdLst>
                <a:gd name="connsiteX0" fmla="*/ 0 w 203200"/>
                <a:gd name="connsiteY0" fmla="*/ 0 h 109125"/>
                <a:gd name="connsiteX1" fmla="*/ 76200 w 203200"/>
                <a:gd name="connsiteY1" fmla="*/ 101600 h 109125"/>
                <a:gd name="connsiteX2" fmla="*/ 203200 w 203200"/>
                <a:gd name="connsiteY2" fmla="*/ 101600 h 109125"/>
              </a:gdLst>
              <a:ahLst/>
              <a:cxnLst>
                <a:cxn ang="0">
                  <a:pos x="connsiteX0" y="connsiteY0"/>
                </a:cxn>
                <a:cxn ang="0">
                  <a:pos x="connsiteX1" y="connsiteY1"/>
                </a:cxn>
                <a:cxn ang="0">
                  <a:pos x="connsiteX2" y="connsiteY2"/>
                </a:cxn>
              </a:cxnLst>
              <a:rect l="l" t="t" r="r" b="b"/>
              <a:pathLst>
                <a:path w="203200" h="109125">
                  <a:moveTo>
                    <a:pt x="0" y="0"/>
                  </a:moveTo>
                  <a:cubicBezTo>
                    <a:pt x="21166" y="42333"/>
                    <a:pt x="42333" y="84667"/>
                    <a:pt x="76200" y="101600"/>
                  </a:cubicBezTo>
                  <a:cubicBezTo>
                    <a:pt x="110067" y="118533"/>
                    <a:pt x="203200" y="101600"/>
                    <a:pt x="203200" y="101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5105400" y="-1131228"/>
              <a:ext cx="691622" cy="29567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1" name="Object 2">
              <a:extLst>
                <a:ext uri="{FF2B5EF4-FFF2-40B4-BE49-F238E27FC236}">
                  <a16:creationId xmlns:a16="http://schemas.microsoft.com/office/drawing/2014/main" id="{D07DDCF6-BE12-AB47-BA38-6A08DE85D5C1}"/>
                </a:ext>
              </a:extLst>
            </p:cNvPr>
            <p:cNvGraphicFramePr>
              <a:graphicFrameLocks noChangeAspect="1"/>
            </p:cNvGraphicFramePr>
            <p:nvPr>
              <p:extLst>
                <p:ext uri="{D42A27DB-BD31-4B8C-83A1-F6EECF244321}">
                  <p14:modId xmlns:p14="http://schemas.microsoft.com/office/powerpoint/2010/main" val="2149235839"/>
                </p:ext>
              </p:extLst>
            </p:nvPr>
          </p:nvGraphicFramePr>
          <p:xfrm>
            <a:off x="7562481" y="1162947"/>
            <a:ext cx="215900" cy="304800"/>
          </p:xfrm>
          <a:graphic>
            <a:graphicData uri="http://schemas.openxmlformats.org/presentationml/2006/ole">
              <mc:AlternateContent xmlns:mc="http://schemas.openxmlformats.org/markup-compatibility/2006">
                <mc:Choice xmlns:v="urn:schemas-microsoft-com:vml" Requires="v">
                  <p:oleObj name="Equation" r:id="rId18" imgW="127000" imgH="177800" progId="Equation.DSMT4">
                    <p:embed/>
                  </p:oleObj>
                </mc:Choice>
                <mc:Fallback>
                  <p:oleObj name="Equation" r:id="rId18" imgW="127000" imgH="177800" progId="Equation.DSMT4">
                    <p:embed/>
                    <p:pic>
                      <p:nvPicPr>
                        <p:cNvPr id="24" name="Object 2"/>
                        <p:cNvPicPr>
                          <a:picLocks noChangeAspect="1" noChangeArrowheads="1"/>
                        </p:cNvPicPr>
                        <p:nvPr/>
                      </p:nvPicPr>
                      <p:blipFill>
                        <a:blip r:embed="rId19"/>
                        <a:srcRect/>
                        <a:stretch>
                          <a:fillRect/>
                        </a:stretch>
                      </p:blipFill>
                      <p:spPr bwMode="auto">
                        <a:xfrm>
                          <a:off x="7562481" y="1162947"/>
                          <a:ext cx="215900" cy="304800"/>
                        </a:xfrm>
                        <a:prstGeom prst="rect">
                          <a:avLst/>
                        </a:prstGeom>
                        <a:noFill/>
                        <a:ln>
                          <a:noFill/>
                        </a:ln>
                      </p:spPr>
                    </p:pic>
                  </p:oleObj>
                </mc:Fallback>
              </mc:AlternateContent>
            </a:graphicData>
          </a:graphic>
        </p:graphicFrame>
      </p:grpSp>
      <p:sp>
        <p:nvSpPr>
          <p:cNvPr id="124" name="TextBox 123"/>
          <p:cNvSpPr txBox="1"/>
          <p:nvPr/>
        </p:nvSpPr>
        <p:spPr>
          <a:xfrm>
            <a:off x="0" y="217420"/>
            <a:ext cx="9144000" cy="584776"/>
          </a:xfrm>
          <a:prstGeom prst="rect">
            <a:avLst/>
          </a:prstGeom>
          <a:noFill/>
          <a:ln>
            <a:noFill/>
          </a:ln>
        </p:spPr>
        <p:txBody>
          <a:bodyPr wrap="square" rtlCol="0">
            <a:spAutoFit/>
          </a:bodyPr>
          <a:lstStyle/>
          <a:p>
            <a:pPr algn="ctr"/>
            <a:r>
              <a:rPr lang="en-US" sz="3200" dirty="0">
                <a:solidFill>
                  <a:srgbClr val="FF0000"/>
                </a:solidFill>
                <a:latin typeface="Apple Chancery"/>
                <a:cs typeface="Apple Chancery"/>
              </a:rPr>
              <a:t>Non-uniform Circular Motion:</a:t>
            </a:r>
            <a:endParaRPr lang="en-US" sz="2400" dirty="0">
              <a:solidFill>
                <a:srgbClr val="FF0000"/>
              </a:solidFill>
              <a:latin typeface="Apple Chancery"/>
              <a:cs typeface="Apple Chancery"/>
            </a:endParaRPr>
          </a:p>
        </p:txBody>
      </p:sp>
      <p:sp>
        <p:nvSpPr>
          <p:cNvPr id="57" name="TextBox 56"/>
          <p:cNvSpPr txBox="1"/>
          <p:nvPr/>
        </p:nvSpPr>
        <p:spPr>
          <a:xfrm>
            <a:off x="533628" y="2428509"/>
            <a:ext cx="4292372" cy="707886"/>
          </a:xfrm>
          <a:prstGeom prst="rect">
            <a:avLst/>
          </a:prstGeom>
          <a:noFill/>
          <a:ln>
            <a:noFill/>
          </a:ln>
        </p:spPr>
        <p:txBody>
          <a:bodyPr wrap="square" rtlCol="0">
            <a:spAutoFit/>
          </a:bodyPr>
          <a:lstStyle/>
          <a:p>
            <a:r>
              <a:rPr lang="en-US" sz="2000" dirty="0">
                <a:solidFill>
                  <a:srgbClr val="FF0000"/>
                </a:solidFill>
                <a:latin typeface="Apple Chancery"/>
                <a:cs typeface="Apple Chancery"/>
              </a:rPr>
              <a:t>a.) Derive</a:t>
            </a:r>
            <a:r>
              <a:rPr lang="en-US" sz="2000" dirty="0">
                <a:solidFill>
                  <a:srgbClr val="000000"/>
                </a:solidFill>
                <a:latin typeface="Apple Chancery"/>
                <a:cs typeface="Apple Chancery"/>
              </a:rPr>
              <a:t> </a:t>
            </a:r>
            <a:r>
              <a:rPr lang="en-US" sz="2000" dirty="0">
                <a:solidFill>
                  <a:srgbClr val="FF0000"/>
                </a:solidFill>
                <a:latin typeface="Apple Chancery"/>
                <a:cs typeface="Apple Chancery"/>
              </a:rPr>
              <a:t>an expression </a:t>
            </a:r>
            <a:r>
              <a:rPr lang="en-US" sz="2000" dirty="0">
                <a:solidFill>
                  <a:srgbClr val="000000"/>
                </a:solidFill>
                <a:latin typeface="Times New Roman"/>
                <a:cs typeface="Times New Roman"/>
              </a:rPr>
              <a:t>for the </a:t>
            </a:r>
            <a:r>
              <a:rPr lang="en-US" sz="2000" dirty="0">
                <a:solidFill>
                  <a:srgbClr val="0000FF"/>
                </a:solidFill>
                <a:latin typeface="Times New Roman"/>
                <a:cs typeface="Times New Roman"/>
              </a:rPr>
              <a:t>tension in the string</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graphicFrame>
        <p:nvGraphicFramePr>
          <p:cNvPr id="68" name="Object 67"/>
          <p:cNvGraphicFramePr>
            <a:graphicFrameLocks noChangeAspect="1"/>
          </p:cNvGraphicFramePr>
          <p:nvPr>
            <p:extLst>
              <p:ext uri="{D42A27DB-BD31-4B8C-83A1-F6EECF244321}">
                <p14:modId xmlns:p14="http://schemas.microsoft.com/office/powerpoint/2010/main" val="1670648437"/>
              </p:ext>
            </p:extLst>
          </p:nvPr>
        </p:nvGraphicFramePr>
        <p:xfrm>
          <a:off x="3379133" y="1798033"/>
          <a:ext cx="212725" cy="298450"/>
        </p:xfrm>
        <a:graphic>
          <a:graphicData uri="http://schemas.openxmlformats.org/presentationml/2006/ole">
            <mc:AlternateContent xmlns:mc="http://schemas.openxmlformats.org/markup-compatibility/2006">
              <mc:Choice xmlns:v="urn:schemas-microsoft-com:vml" Requires="v">
                <p:oleObj name="Equation" r:id="rId20" imgW="127000" imgH="177800" progId="Equation.DSMT4">
                  <p:embed/>
                </p:oleObj>
              </mc:Choice>
              <mc:Fallback>
                <p:oleObj name="Equation" r:id="rId20" imgW="127000" imgH="177800" progId="Equation.DSMT4">
                  <p:embed/>
                  <p:pic>
                    <p:nvPicPr>
                      <p:cNvPr id="0" name=""/>
                      <p:cNvPicPr/>
                      <p:nvPr/>
                    </p:nvPicPr>
                    <p:blipFill>
                      <a:blip r:embed="rId21"/>
                      <a:stretch>
                        <a:fillRect/>
                      </a:stretch>
                    </p:blipFill>
                    <p:spPr>
                      <a:xfrm>
                        <a:off x="3379133" y="1798033"/>
                        <a:ext cx="212725" cy="298450"/>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3315932129"/>
              </p:ext>
            </p:extLst>
          </p:nvPr>
        </p:nvGraphicFramePr>
        <p:xfrm>
          <a:off x="4117118" y="2110093"/>
          <a:ext cx="255588" cy="339725"/>
        </p:xfrm>
        <a:graphic>
          <a:graphicData uri="http://schemas.openxmlformats.org/presentationml/2006/ole">
            <mc:AlternateContent xmlns:mc="http://schemas.openxmlformats.org/markup-compatibility/2006">
              <mc:Choice xmlns:v="urn:schemas-microsoft-com:vml" Requires="v">
                <p:oleObj name="Equation" r:id="rId22" imgW="152400" imgH="203200" progId="Equation.DSMT4">
                  <p:embed/>
                </p:oleObj>
              </mc:Choice>
              <mc:Fallback>
                <p:oleObj name="Equation" r:id="rId22" imgW="152400" imgH="203200" progId="Equation.DSMT4">
                  <p:embed/>
                  <p:pic>
                    <p:nvPicPr>
                      <p:cNvPr id="0" name=""/>
                      <p:cNvPicPr/>
                      <p:nvPr/>
                    </p:nvPicPr>
                    <p:blipFill>
                      <a:blip r:embed="rId23"/>
                      <a:stretch>
                        <a:fillRect/>
                      </a:stretch>
                    </p:blipFill>
                    <p:spPr>
                      <a:xfrm>
                        <a:off x="4117118" y="2110093"/>
                        <a:ext cx="255588" cy="339725"/>
                      </a:xfrm>
                      <a:prstGeom prst="rect">
                        <a:avLst/>
                      </a:prstGeom>
                    </p:spPr>
                  </p:pic>
                </p:oleObj>
              </mc:Fallback>
            </mc:AlternateContent>
          </a:graphicData>
        </a:graphic>
      </p:graphicFrame>
      <p:cxnSp>
        <p:nvCxnSpPr>
          <p:cNvPr id="78" name="Straight Arrow Connector 77"/>
          <p:cNvCxnSpPr/>
          <p:nvPr/>
        </p:nvCxnSpPr>
        <p:spPr>
          <a:xfrm flipV="1">
            <a:off x="1702672" y="3807805"/>
            <a:ext cx="443807" cy="58322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1523593" y="4683373"/>
            <a:ext cx="0" cy="138722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6"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731520" y="34290"/>
            <a:ext cx="8183880" cy="914400"/>
          </a:xfrm>
        </p:spPr>
        <p:txBody>
          <a:bodyPr/>
          <a:lstStyle/>
          <a:p>
            <a:r>
              <a:rPr lang="en-US" dirty="0">
                <a:solidFill>
                  <a:srgbClr val="FF0000"/>
                </a:solidFill>
                <a:latin typeface="Apple Chancery"/>
                <a:cs typeface="Apple Chancery"/>
              </a:rPr>
              <a:t>The MOB Maneuver</a:t>
            </a:r>
          </a:p>
        </p:txBody>
      </p:sp>
      <p:sp>
        <p:nvSpPr>
          <p:cNvPr id="21506" name="Rectangle 3"/>
          <p:cNvSpPr>
            <a:spLocks noChangeArrowheads="1"/>
          </p:cNvSpPr>
          <p:nvPr/>
        </p:nvSpPr>
        <p:spPr bwMode="auto">
          <a:xfrm>
            <a:off x="697230" y="1229470"/>
            <a:ext cx="153242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The Problem:  </a:t>
            </a:r>
          </a:p>
        </p:txBody>
      </p:sp>
      <p:sp>
        <p:nvSpPr>
          <p:cNvPr id="20484" name="Rectangle 4"/>
          <p:cNvSpPr>
            <a:spLocks noChangeArrowheads="1"/>
          </p:cNvSpPr>
          <p:nvPr/>
        </p:nvSpPr>
        <p:spPr bwMode="auto">
          <a:xfrm>
            <a:off x="1165860" y="1743820"/>
            <a:ext cx="293135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 are on a second date. </a:t>
            </a:r>
          </a:p>
        </p:txBody>
      </p:sp>
      <p:sp>
        <p:nvSpPr>
          <p:cNvPr id="20485" name="Rectangle 5"/>
          <p:cNvSpPr>
            <a:spLocks noChangeArrowheads="1"/>
          </p:cNvSpPr>
          <p:nvPr/>
        </p:nvSpPr>
        <p:spPr bwMode="auto">
          <a:xfrm>
            <a:off x="1165860" y="2269600"/>
            <a:ext cx="30287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 kind of like your date.</a:t>
            </a:r>
          </a:p>
        </p:txBody>
      </p:sp>
      <p:sp>
        <p:nvSpPr>
          <p:cNvPr id="20486" name="Rectangle 6"/>
          <p:cNvSpPr>
            <a:spLocks noChangeArrowheads="1"/>
          </p:cNvSpPr>
          <p:nvPr/>
        </p:nvSpPr>
        <p:spPr bwMode="auto">
          <a:xfrm>
            <a:off x="1165860" y="2852530"/>
            <a:ext cx="313771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Your date kind of likes you.</a:t>
            </a:r>
          </a:p>
        </p:txBody>
      </p:sp>
      <p:sp>
        <p:nvSpPr>
          <p:cNvPr id="20487" name="Rectangle 7"/>
          <p:cNvSpPr>
            <a:spLocks noChangeArrowheads="1"/>
          </p:cNvSpPr>
          <p:nvPr/>
        </p:nvSpPr>
        <p:spPr bwMode="auto">
          <a:xfrm>
            <a:off x="1165860" y="3458320"/>
            <a:ext cx="480045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 don’</a:t>
            </a:r>
            <a:r>
              <a:rPr lang="en-US" altLang="ja-JP" sz="2200" dirty="0">
                <a:latin typeface="Times New Roman"/>
                <a:cs typeface="Times New Roman"/>
              </a:rPr>
              <a:t>t want to seem overly aggressive.</a:t>
            </a:r>
            <a:endParaRPr lang="en-US" sz="2200" dirty="0">
              <a:latin typeface="Times New Roman"/>
              <a:cs typeface="Times New Roman"/>
            </a:endParaRPr>
          </a:p>
        </p:txBody>
      </p:sp>
      <p:sp>
        <p:nvSpPr>
          <p:cNvPr id="20488" name="Rectangle 8"/>
          <p:cNvSpPr>
            <a:spLocks noChangeArrowheads="1"/>
          </p:cNvSpPr>
          <p:nvPr/>
        </p:nvSpPr>
        <p:spPr bwMode="auto">
          <a:xfrm>
            <a:off x="1165860" y="4075540"/>
            <a:ext cx="46002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Your date doesn’</a:t>
            </a:r>
            <a:r>
              <a:rPr lang="en-US" altLang="ja-JP" sz="2200" dirty="0">
                <a:latin typeface="Times New Roman"/>
                <a:cs typeface="Times New Roman"/>
              </a:rPr>
              <a:t>t want to seem too easy.</a:t>
            </a:r>
            <a:endParaRPr lang="en-US" sz="2200" dirty="0">
              <a:latin typeface="Times New Roman"/>
              <a:cs typeface="Times New Roman"/>
            </a:endParaRPr>
          </a:p>
        </p:txBody>
      </p:sp>
      <p:sp>
        <p:nvSpPr>
          <p:cNvPr id="20489" name="Rectangle 9"/>
          <p:cNvSpPr>
            <a:spLocks noChangeArrowheads="1"/>
          </p:cNvSpPr>
          <p:nvPr/>
        </p:nvSpPr>
        <p:spPr bwMode="auto">
          <a:xfrm>
            <a:off x="1165860" y="4658470"/>
            <a:ext cx="802424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So there your date sits, way over there, next to the passenger-side door.</a:t>
            </a:r>
          </a:p>
        </p:txBody>
      </p:sp>
      <p:sp>
        <p:nvSpPr>
          <p:cNvPr id="20490" name="Rectangle 10"/>
          <p:cNvSpPr>
            <a:spLocks noChangeArrowheads="1"/>
          </p:cNvSpPr>
          <p:nvPr/>
        </p:nvSpPr>
        <p:spPr bwMode="auto">
          <a:xfrm>
            <a:off x="1165860" y="5277833"/>
            <a:ext cx="7520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l"/>
            <a:r>
              <a:rPr lang="en-US" sz="2200" dirty="0">
                <a:latin typeface="Times New Roman"/>
                <a:cs typeface="Times New Roman"/>
              </a:rPr>
              <a:t>You’d like </a:t>
            </a:r>
            <a:r>
              <a:rPr lang="en-US" sz="2200">
                <a:latin typeface="Times New Roman"/>
                <a:cs typeface="Times New Roman"/>
              </a:rPr>
              <a:t>your date </a:t>
            </a:r>
            <a:r>
              <a:rPr lang="en-US" sz="2200" dirty="0">
                <a:latin typeface="Times New Roman"/>
                <a:cs typeface="Times New Roman"/>
              </a:rPr>
              <a:t>sitting next to you.</a:t>
            </a:r>
          </a:p>
        </p:txBody>
      </p:sp>
      <p:sp>
        <p:nvSpPr>
          <p:cNvPr id="21514" name="Line 11"/>
          <p:cNvSpPr>
            <a:spLocks noChangeShapeType="1"/>
          </p:cNvSpPr>
          <p:nvPr/>
        </p:nvSpPr>
        <p:spPr bwMode="auto">
          <a:xfrm rot="10800000" flipH="1">
            <a:off x="1725930" y="788670"/>
            <a:ext cx="6275070" cy="1143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12" name="Rectangle 10"/>
          <p:cNvSpPr>
            <a:spLocks noChangeArrowheads="1"/>
          </p:cNvSpPr>
          <p:nvPr/>
        </p:nvSpPr>
        <p:spPr bwMode="auto">
          <a:xfrm>
            <a:off x="1143000" y="5862907"/>
            <a:ext cx="306801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algn="l"/>
            <a:r>
              <a:rPr lang="en-US" sz="2200" dirty="0">
                <a:latin typeface="Times New Roman"/>
                <a:cs typeface="Times New Roman"/>
              </a:rPr>
              <a:t>Enter the </a:t>
            </a:r>
            <a:r>
              <a:rPr lang="en-US" sz="2200" dirty="0">
                <a:solidFill>
                  <a:srgbClr val="FF0000"/>
                </a:solidFill>
                <a:latin typeface="Apple Chancery"/>
                <a:cs typeface="Apple Chancery"/>
              </a:rPr>
              <a:t>MOB maneuver</a:t>
            </a:r>
            <a:r>
              <a:rPr lang="en-US" sz="2200" dirty="0">
                <a:latin typeface="Times New Roman"/>
                <a:cs typeface="Times New Roman"/>
              </a:rPr>
              <a:t>.</a:t>
            </a:r>
          </a:p>
        </p:txBody>
      </p:sp>
      <p:sp>
        <p:nvSpPr>
          <p:cNvPr id="14" name="Rectangle 1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a:t>
            </a:r>
          </a:p>
        </p:txBody>
      </p:sp>
    </p:spTree>
    <p:extLst>
      <p:ext uri="{BB962C8B-B14F-4D97-AF65-F5344CB8AC3E}">
        <p14:creationId xmlns:p14="http://schemas.microsoft.com/office/powerpoint/2010/main" val="414909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4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4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5" grpId="0" autoUpdateAnimBg="0"/>
      <p:bldP spid="20486" grpId="0" autoUpdateAnimBg="0"/>
      <p:bldP spid="20487" grpId="0" autoUpdateAnimBg="0"/>
      <p:bldP spid="20488" grpId="0" autoUpdateAnimBg="0"/>
      <p:bldP spid="20489" grpId="0" autoUpdateAnimBg="0"/>
      <p:bldP spid="20490" grpId="0" autoUpdateAnimBg="0"/>
      <p:bldP spid="1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50.)</a:t>
            </a:r>
          </a:p>
        </p:txBody>
      </p:sp>
      <p:sp>
        <p:nvSpPr>
          <p:cNvPr id="33" name="TextBox 32"/>
          <p:cNvSpPr txBox="1"/>
          <p:nvPr/>
        </p:nvSpPr>
        <p:spPr>
          <a:xfrm>
            <a:off x="569724" y="842426"/>
            <a:ext cx="715232"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a:t>
            </a:r>
          </a:p>
        </p:txBody>
      </p:sp>
      <p:graphicFrame>
        <p:nvGraphicFramePr>
          <p:cNvPr id="79" name="Object 78"/>
          <p:cNvGraphicFramePr>
            <a:graphicFrameLocks noChangeAspect="1"/>
          </p:cNvGraphicFramePr>
          <p:nvPr>
            <p:extLst>
              <p:ext uri="{D42A27DB-BD31-4B8C-83A1-F6EECF244321}">
                <p14:modId xmlns:p14="http://schemas.microsoft.com/office/powerpoint/2010/main" val="324772797"/>
              </p:ext>
            </p:extLst>
          </p:nvPr>
        </p:nvGraphicFramePr>
        <p:xfrm>
          <a:off x="2086087" y="1295737"/>
          <a:ext cx="233363" cy="255587"/>
        </p:xfrm>
        <a:graphic>
          <a:graphicData uri="http://schemas.openxmlformats.org/presentationml/2006/ole">
            <mc:AlternateContent xmlns:mc="http://schemas.openxmlformats.org/markup-compatibility/2006">
              <mc:Choice xmlns:v="urn:schemas-microsoft-com:vml" Requires="v">
                <p:oleObj name="Equation" r:id="rId2" imgW="139700" imgH="152400" progId="Equation.DSMT4">
                  <p:embed/>
                </p:oleObj>
              </mc:Choice>
              <mc:Fallback>
                <p:oleObj name="Equation" r:id="rId2" imgW="139700" imgH="152400" progId="Equation.DSMT4">
                  <p:embed/>
                  <p:pic>
                    <p:nvPicPr>
                      <p:cNvPr id="0" name=""/>
                      <p:cNvPicPr/>
                      <p:nvPr/>
                    </p:nvPicPr>
                    <p:blipFill>
                      <a:blip r:embed="rId3"/>
                      <a:stretch>
                        <a:fillRect/>
                      </a:stretch>
                    </p:blipFill>
                    <p:spPr>
                      <a:xfrm>
                        <a:off x="2086087" y="1295737"/>
                        <a:ext cx="233363" cy="255587"/>
                      </a:xfrm>
                      <a:prstGeom prst="rect">
                        <a:avLst/>
                      </a:prstGeom>
                    </p:spPr>
                  </p:pic>
                </p:oleObj>
              </mc:Fallback>
            </mc:AlternateContent>
          </a:graphicData>
        </a:graphic>
      </p:graphicFrame>
      <p:sp>
        <p:nvSpPr>
          <p:cNvPr id="76" name="Rectangle 75"/>
          <p:cNvSpPr/>
          <p:nvPr/>
        </p:nvSpPr>
        <p:spPr>
          <a:xfrm rot="18419003">
            <a:off x="1640590" y="1899457"/>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927440" y="842427"/>
            <a:ext cx="1969874" cy="259167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8419003" flipV="1">
            <a:off x="1924936" y="1141990"/>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2" name="Object 81"/>
          <p:cNvGraphicFramePr>
            <a:graphicFrameLocks noChangeAspect="1"/>
          </p:cNvGraphicFramePr>
          <p:nvPr>
            <p:extLst>
              <p:ext uri="{D42A27DB-BD31-4B8C-83A1-F6EECF244321}">
                <p14:modId xmlns:p14="http://schemas.microsoft.com/office/powerpoint/2010/main" val="92262403"/>
              </p:ext>
            </p:extLst>
          </p:nvPr>
        </p:nvGraphicFramePr>
        <p:xfrm>
          <a:off x="2835184" y="876786"/>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2835184" y="876786"/>
                        <a:ext cx="139700" cy="157163"/>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3329065883"/>
              </p:ext>
            </p:extLst>
          </p:nvPr>
        </p:nvGraphicFramePr>
        <p:xfrm>
          <a:off x="902040" y="1499717"/>
          <a:ext cx="155575" cy="201612"/>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902040" y="1499717"/>
                        <a:ext cx="155575" cy="201612"/>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2411616018"/>
              </p:ext>
            </p:extLst>
          </p:nvPr>
        </p:nvGraphicFramePr>
        <p:xfrm>
          <a:off x="2024943" y="3156287"/>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2024943" y="3156287"/>
                        <a:ext cx="403225" cy="277812"/>
                      </a:xfrm>
                      <a:prstGeom prst="rect">
                        <a:avLst/>
                      </a:prstGeom>
                    </p:spPr>
                  </p:pic>
                </p:oleObj>
              </mc:Fallback>
            </mc:AlternateContent>
          </a:graphicData>
        </a:graphic>
      </p:graphicFrame>
      <p:grpSp>
        <p:nvGrpSpPr>
          <p:cNvPr id="12" name="Group 11"/>
          <p:cNvGrpSpPr/>
          <p:nvPr/>
        </p:nvGrpSpPr>
        <p:grpSpPr>
          <a:xfrm>
            <a:off x="5332006" y="-2255201"/>
            <a:ext cx="5486390" cy="5432374"/>
            <a:chOff x="5105400" y="-2192629"/>
            <a:chExt cx="5486390" cy="5432374"/>
          </a:xfrm>
        </p:grpSpPr>
        <p:graphicFrame>
          <p:nvGraphicFramePr>
            <p:cNvPr id="24" name="Object 2"/>
            <p:cNvGraphicFramePr>
              <a:graphicFrameLocks noChangeAspect="1"/>
            </p:cNvGraphicFramePr>
            <p:nvPr>
              <p:extLst>
                <p:ext uri="{D42A27DB-BD31-4B8C-83A1-F6EECF244321}">
                  <p14:modId xmlns:p14="http://schemas.microsoft.com/office/powerpoint/2010/main" val="3179980187"/>
                </p:ext>
              </p:extLst>
            </p:nvPr>
          </p:nvGraphicFramePr>
          <p:xfrm>
            <a:off x="7564007" y="1238373"/>
            <a:ext cx="215900" cy="304800"/>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7564007" y="1238373"/>
                          <a:ext cx="215900" cy="304800"/>
                        </a:xfrm>
                        <a:prstGeom prst="rect">
                          <a:avLst/>
                        </a:prstGeom>
                        <a:noFill/>
                        <a:ln>
                          <a:noFill/>
                        </a:ln>
                      </p:spPr>
                    </p:pic>
                  </p:oleObj>
                </mc:Fallback>
              </mc:AlternateContent>
            </a:graphicData>
          </a:graphic>
        </p:graphicFrame>
        <p:graphicFrame>
          <p:nvGraphicFramePr>
            <p:cNvPr id="104" name="Object 103"/>
            <p:cNvGraphicFramePr>
              <a:graphicFrameLocks noChangeAspect="1"/>
            </p:cNvGraphicFramePr>
            <p:nvPr>
              <p:extLst>
                <p:ext uri="{D42A27DB-BD31-4B8C-83A1-F6EECF244321}">
                  <p14:modId xmlns:p14="http://schemas.microsoft.com/office/powerpoint/2010/main" val="1240815226"/>
                </p:ext>
              </p:extLst>
            </p:nvPr>
          </p:nvGraphicFramePr>
          <p:xfrm>
            <a:off x="6893037" y="1193889"/>
            <a:ext cx="244475" cy="269875"/>
          </p:xfrm>
          <a:graphic>
            <a:graphicData uri="http://schemas.openxmlformats.org/presentationml/2006/ole">
              <mc:AlternateContent xmlns:mc="http://schemas.openxmlformats.org/markup-compatibility/2006">
                <mc:Choice xmlns:v="urn:schemas-microsoft-com:vml" Requires="v">
                  <p:oleObj name="Equation" r:id="rId12" imgW="139700" imgH="152400" progId="Equation.DSMT4">
                    <p:embed/>
                  </p:oleObj>
                </mc:Choice>
                <mc:Fallback>
                  <p:oleObj name="Equation" r:id="rId12" imgW="139700" imgH="152400" progId="Equation.DSMT4">
                    <p:embed/>
                    <p:pic>
                      <p:nvPicPr>
                        <p:cNvPr id="0" name=""/>
                        <p:cNvPicPr/>
                        <p:nvPr/>
                      </p:nvPicPr>
                      <p:blipFill>
                        <a:blip r:embed="rId13"/>
                        <a:stretch>
                          <a:fillRect/>
                        </a:stretch>
                      </p:blipFill>
                      <p:spPr>
                        <a:xfrm>
                          <a:off x="6893037" y="1193889"/>
                          <a:ext cx="244475" cy="269875"/>
                        </a:xfrm>
                        <a:prstGeom prst="rect">
                          <a:avLst/>
                        </a:prstGeom>
                      </p:spPr>
                    </p:pic>
                  </p:oleObj>
                </mc:Fallback>
              </mc:AlternateContent>
            </a:graphicData>
          </a:graphic>
        </p:graphicFrame>
        <p:graphicFrame>
          <p:nvGraphicFramePr>
            <p:cNvPr id="105" name="Object 104"/>
            <p:cNvGraphicFramePr>
              <a:graphicFrameLocks noChangeAspect="1"/>
            </p:cNvGraphicFramePr>
            <p:nvPr>
              <p:extLst>
                <p:ext uri="{D42A27DB-BD31-4B8C-83A1-F6EECF244321}">
                  <p14:modId xmlns:p14="http://schemas.microsoft.com/office/powerpoint/2010/main" val="1156861196"/>
                </p:ext>
              </p:extLst>
            </p:nvPr>
          </p:nvGraphicFramePr>
          <p:xfrm>
            <a:off x="5797022" y="2578610"/>
            <a:ext cx="288925" cy="225425"/>
          </p:xfrm>
          <a:graphic>
            <a:graphicData uri="http://schemas.openxmlformats.org/presentationml/2006/ole">
              <mc:AlternateContent xmlns:mc="http://schemas.openxmlformats.org/markup-compatibility/2006">
                <mc:Choice xmlns:v="urn:schemas-microsoft-com:vml" Requires="v">
                  <p:oleObj name="Equation" r:id="rId14" imgW="165100" imgH="127000" progId="Equation.DSMT4">
                    <p:embed/>
                  </p:oleObj>
                </mc:Choice>
                <mc:Fallback>
                  <p:oleObj name="Equation" r:id="rId14" imgW="165100" imgH="127000" progId="Equation.DSMT4">
                    <p:embed/>
                    <p:pic>
                      <p:nvPicPr>
                        <p:cNvPr id="0" name=""/>
                        <p:cNvPicPr/>
                        <p:nvPr/>
                      </p:nvPicPr>
                      <p:blipFill>
                        <a:blip r:embed="rId15"/>
                        <a:stretch>
                          <a:fillRect/>
                        </a:stretch>
                      </p:blipFill>
                      <p:spPr>
                        <a:xfrm>
                          <a:off x="5797022" y="2578610"/>
                          <a:ext cx="288925" cy="225425"/>
                        </a:xfrm>
                        <a:prstGeom prst="rect">
                          <a:avLst/>
                        </a:prstGeom>
                      </p:spPr>
                    </p:pic>
                  </p:oleObj>
                </mc:Fallback>
              </mc:AlternateContent>
            </a:graphicData>
          </a:graphic>
        </p:graphicFrame>
        <p:graphicFrame>
          <p:nvGraphicFramePr>
            <p:cNvPr id="107" name="Object 106"/>
            <p:cNvGraphicFramePr>
              <a:graphicFrameLocks noChangeAspect="1"/>
            </p:cNvGraphicFramePr>
            <p:nvPr>
              <p:extLst>
                <p:ext uri="{D42A27DB-BD31-4B8C-83A1-F6EECF244321}">
                  <p14:modId xmlns:p14="http://schemas.microsoft.com/office/powerpoint/2010/main" val="4154861659"/>
                </p:ext>
              </p:extLst>
            </p:nvPr>
          </p:nvGraphicFramePr>
          <p:xfrm>
            <a:off x="5388934" y="2218247"/>
            <a:ext cx="266700" cy="360363"/>
          </p:xfrm>
          <a:graphic>
            <a:graphicData uri="http://schemas.openxmlformats.org/presentationml/2006/ole">
              <mc:AlternateContent xmlns:mc="http://schemas.openxmlformats.org/markup-compatibility/2006">
                <mc:Choice xmlns:v="urn:schemas-microsoft-com:vml" Requires="v">
                  <p:oleObj name="Equation" r:id="rId16" imgW="152400" imgH="203200" progId="Equation.DSMT4">
                    <p:embed/>
                  </p:oleObj>
                </mc:Choice>
                <mc:Fallback>
                  <p:oleObj name="Equation" r:id="rId16" imgW="152400" imgH="203200" progId="Equation.DSMT4">
                    <p:embed/>
                    <p:pic>
                      <p:nvPicPr>
                        <p:cNvPr id="0" name=""/>
                        <p:cNvPicPr/>
                        <p:nvPr/>
                      </p:nvPicPr>
                      <p:blipFill>
                        <a:blip r:embed="rId17"/>
                        <a:stretch>
                          <a:fillRect/>
                        </a:stretch>
                      </p:blipFill>
                      <p:spPr>
                        <a:xfrm>
                          <a:off x="5388934" y="2218247"/>
                          <a:ext cx="266700" cy="360363"/>
                        </a:xfrm>
                        <a:prstGeom prst="rect">
                          <a:avLst/>
                        </a:prstGeom>
                      </p:spPr>
                    </p:pic>
                  </p:oleObj>
                </mc:Fallback>
              </mc:AlternateContent>
            </a:graphicData>
          </a:graphic>
        </p:graphicFrame>
        <p:grpSp>
          <p:nvGrpSpPr>
            <p:cNvPr id="4" name="Group 3"/>
            <p:cNvGrpSpPr/>
            <p:nvPr/>
          </p:nvGrpSpPr>
          <p:grpSpPr>
            <a:xfrm>
              <a:off x="5894776" y="333610"/>
              <a:ext cx="4188250" cy="220927"/>
              <a:chOff x="6515100" y="495300"/>
              <a:chExt cx="2908300" cy="152400"/>
            </a:xfrm>
          </p:grpSpPr>
          <p:cxnSp>
            <p:nvCxnSpPr>
              <p:cNvPr id="23" name="Straight Connector 22"/>
              <p:cNvCxnSpPr/>
              <p:nvPr/>
            </p:nvCxnSpPr>
            <p:spPr>
              <a:xfrm>
                <a:off x="6515100" y="647700"/>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66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92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17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42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68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93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819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844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869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895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920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 name="Oval 49"/>
            <p:cNvSpPr/>
            <p:nvPr/>
          </p:nvSpPr>
          <p:spPr>
            <a:xfrm>
              <a:off x="5195212" y="-2192629"/>
              <a:ext cx="5396578" cy="5432374"/>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Line 20"/>
            <p:cNvSpPr>
              <a:spLocks noChangeShapeType="1"/>
            </p:cNvSpPr>
            <p:nvPr/>
          </p:nvSpPr>
          <p:spPr bwMode="auto">
            <a:xfrm rot="10800000">
              <a:off x="5306794" y="2062519"/>
              <a:ext cx="883654" cy="579591"/>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09" name="Group 108"/>
            <p:cNvGrpSpPr/>
            <p:nvPr/>
          </p:nvGrpSpPr>
          <p:grpSpPr>
            <a:xfrm rot="18231652" flipV="1">
              <a:off x="5775981" y="1655682"/>
              <a:ext cx="2687112" cy="65855"/>
              <a:chOff x="5676900" y="1581140"/>
              <a:chExt cx="647700" cy="47645"/>
            </a:xfrm>
          </p:grpSpPr>
          <p:sp>
            <p:nvSpPr>
              <p:cNvPr id="111" name="Rectangle 110"/>
              <p:cNvSpPr/>
              <p:nvPr/>
            </p:nvSpPr>
            <p:spPr>
              <a:xfrm>
                <a:off x="5676900" y="1583066"/>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Freeform 113"/>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0" name="Oval 109"/>
            <p:cNvSpPr/>
            <p:nvPr/>
          </p:nvSpPr>
          <p:spPr>
            <a:xfrm rot="2031652" flipV="1">
              <a:off x="6145858" y="2557144"/>
              <a:ext cx="465608" cy="46869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V="1">
              <a:off x="7861379" y="603149"/>
              <a:ext cx="0" cy="1717999"/>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7554530" y="1033360"/>
              <a:ext cx="292629" cy="158194"/>
            </a:xfrm>
            <a:custGeom>
              <a:avLst/>
              <a:gdLst>
                <a:gd name="connsiteX0" fmla="*/ 0 w 203200"/>
                <a:gd name="connsiteY0" fmla="*/ 0 h 109125"/>
                <a:gd name="connsiteX1" fmla="*/ 76200 w 203200"/>
                <a:gd name="connsiteY1" fmla="*/ 101600 h 109125"/>
                <a:gd name="connsiteX2" fmla="*/ 203200 w 203200"/>
                <a:gd name="connsiteY2" fmla="*/ 101600 h 109125"/>
              </a:gdLst>
              <a:ahLst/>
              <a:cxnLst>
                <a:cxn ang="0">
                  <a:pos x="connsiteX0" y="connsiteY0"/>
                </a:cxn>
                <a:cxn ang="0">
                  <a:pos x="connsiteX1" y="connsiteY1"/>
                </a:cxn>
                <a:cxn ang="0">
                  <a:pos x="connsiteX2" y="connsiteY2"/>
                </a:cxn>
              </a:cxnLst>
              <a:rect l="l" t="t" r="r" b="b"/>
              <a:pathLst>
                <a:path w="203200" h="109125">
                  <a:moveTo>
                    <a:pt x="0" y="0"/>
                  </a:moveTo>
                  <a:cubicBezTo>
                    <a:pt x="21166" y="42333"/>
                    <a:pt x="42333" y="84667"/>
                    <a:pt x="76200" y="101600"/>
                  </a:cubicBezTo>
                  <a:cubicBezTo>
                    <a:pt x="110067" y="118533"/>
                    <a:pt x="203200" y="101600"/>
                    <a:pt x="203200" y="101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5105400" y="-1131228"/>
              <a:ext cx="691622" cy="29567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TextBox 56"/>
          <p:cNvSpPr txBox="1"/>
          <p:nvPr/>
        </p:nvSpPr>
        <p:spPr>
          <a:xfrm>
            <a:off x="251161" y="193309"/>
            <a:ext cx="3635040" cy="400110"/>
          </a:xfrm>
          <a:prstGeom prst="rect">
            <a:avLst/>
          </a:prstGeom>
          <a:noFill/>
          <a:ln>
            <a:noFill/>
          </a:ln>
        </p:spPr>
        <p:txBody>
          <a:bodyPr wrap="square" rtlCol="0">
            <a:spAutoFit/>
          </a:bodyPr>
          <a:lstStyle/>
          <a:p>
            <a:r>
              <a:rPr lang="en-US" sz="2000" dirty="0">
                <a:solidFill>
                  <a:srgbClr val="FF0000"/>
                </a:solidFill>
                <a:latin typeface="Apple Chancery"/>
                <a:cs typeface="Apple Chancery"/>
              </a:rPr>
              <a:t>Breaking forces </a:t>
            </a:r>
            <a:r>
              <a:rPr lang="en-US" sz="2000" dirty="0">
                <a:latin typeface="Times New Roman"/>
                <a:cs typeface="Times New Roman"/>
              </a:rPr>
              <a:t>into components:</a:t>
            </a:r>
            <a:endParaRPr lang="en-US" sz="2000" dirty="0">
              <a:solidFill>
                <a:srgbClr val="FF0000"/>
              </a:solidFill>
              <a:latin typeface="Apple Chancery"/>
              <a:cs typeface="Apple Chancery"/>
            </a:endParaRPr>
          </a:p>
        </p:txBody>
      </p:sp>
      <p:graphicFrame>
        <p:nvGraphicFramePr>
          <p:cNvPr id="68" name="Object 67"/>
          <p:cNvGraphicFramePr>
            <a:graphicFrameLocks noChangeAspect="1"/>
          </p:cNvGraphicFramePr>
          <p:nvPr>
            <p:extLst>
              <p:ext uri="{D42A27DB-BD31-4B8C-83A1-F6EECF244321}">
                <p14:modId xmlns:p14="http://schemas.microsoft.com/office/powerpoint/2010/main" val="2911936891"/>
              </p:ext>
            </p:extLst>
          </p:nvPr>
        </p:nvGraphicFramePr>
        <p:xfrm>
          <a:off x="1625600" y="2529472"/>
          <a:ext cx="212725" cy="298450"/>
        </p:xfrm>
        <a:graphic>
          <a:graphicData uri="http://schemas.openxmlformats.org/presentationml/2006/ole">
            <mc:AlternateContent xmlns:mc="http://schemas.openxmlformats.org/markup-compatibility/2006">
              <mc:Choice xmlns:v="urn:schemas-microsoft-com:vml" Requires="v">
                <p:oleObj name="Equation" r:id="rId18" imgW="127000" imgH="177800" progId="Equation.DSMT4">
                  <p:embed/>
                </p:oleObj>
              </mc:Choice>
              <mc:Fallback>
                <p:oleObj name="Equation" r:id="rId18" imgW="127000" imgH="177800" progId="Equation.DSMT4">
                  <p:embed/>
                  <p:pic>
                    <p:nvPicPr>
                      <p:cNvPr id="0" name=""/>
                      <p:cNvPicPr/>
                      <p:nvPr/>
                    </p:nvPicPr>
                    <p:blipFill>
                      <a:blip r:embed="rId19"/>
                      <a:stretch>
                        <a:fillRect/>
                      </a:stretch>
                    </p:blipFill>
                    <p:spPr>
                      <a:xfrm>
                        <a:off x="1625600" y="2529472"/>
                        <a:ext cx="212725" cy="298450"/>
                      </a:xfrm>
                      <a:prstGeom prst="rect">
                        <a:avLst/>
                      </a:prstGeom>
                    </p:spPr>
                  </p:pic>
                </p:oleObj>
              </mc:Fallback>
            </mc:AlternateContent>
          </a:graphicData>
        </a:graphic>
      </p:graphicFrame>
      <p:cxnSp>
        <p:nvCxnSpPr>
          <p:cNvPr id="78" name="Straight Arrow Connector 77"/>
          <p:cNvCxnSpPr/>
          <p:nvPr/>
        </p:nvCxnSpPr>
        <p:spPr>
          <a:xfrm flipV="1">
            <a:off x="2071084" y="1336404"/>
            <a:ext cx="443807" cy="58322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1892005" y="2211972"/>
            <a:ext cx="0" cy="1387227"/>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flipH="1">
            <a:off x="1200150" y="2204159"/>
            <a:ext cx="657915" cy="85971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200150" y="3092450"/>
            <a:ext cx="663206" cy="492935"/>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extLst>
              <p:ext uri="{D42A27DB-BD31-4B8C-83A1-F6EECF244321}">
                <p14:modId xmlns:p14="http://schemas.microsoft.com/office/powerpoint/2010/main" val="2815876057"/>
              </p:ext>
            </p:extLst>
          </p:nvPr>
        </p:nvGraphicFramePr>
        <p:xfrm>
          <a:off x="460715" y="2358816"/>
          <a:ext cx="933450" cy="341312"/>
        </p:xfrm>
        <a:graphic>
          <a:graphicData uri="http://schemas.openxmlformats.org/presentationml/2006/ole">
            <mc:AlternateContent xmlns:mc="http://schemas.openxmlformats.org/markup-compatibility/2006">
              <mc:Choice xmlns:v="urn:schemas-microsoft-com:vml" Requires="v">
                <p:oleObj name="Equation" r:id="rId20" imgW="558800" imgH="203200" progId="Equation.DSMT4">
                  <p:embed/>
                </p:oleObj>
              </mc:Choice>
              <mc:Fallback>
                <p:oleObj name="Equation" r:id="rId20" imgW="558800" imgH="203200" progId="Equation.DSMT4">
                  <p:embed/>
                  <p:pic>
                    <p:nvPicPr>
                      <p:cNvPr id="0" name=""/>
                      <p:cNvPicPr/>
                      <p:nvPr/>
                    </p:nvPicPr>
                    <p:blipFill>
                      <a:blip r:embed="rId21"/>
                      <a:stretch>
                        <a:fillRect/>
                      </a:stretch>
                    </p:blipFill>
                    <p:spPr>
                      <a:xfrm>
                        <a:off x="460715" y="2358816"/>
                        <a:ext cx="933450" cy="341312"/>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619836053"/>
              </p:ext>
            </p:extLst>
          </p:nvPr>
        </p:nvGraphicFramePr>
        <p:xfrm>
          <a:off x="601663" y="3398838"/>
          <a:ext cx="868362" cy="341312"/>
        </p:xfrm>
        <a:graphic>
          <a:graphicData uri="http://schemas.openxmlformats.org/presentationml/2006/ole">
            <mc:AlternateContent xmlns:mc="http://schemas.openxmlformats.org/markup-compatibility/2006">
              <mc:Choice xmlns:v="urn:schemas-microsoft-com:vml" Requires="v">
                <p:oleObj name="Equation" r:id="rId22" imgW="520700" imgH="203200" progId="Equation.DSMT4">
                  <p:embed/>
                </p:oleObj>
              </mc:Choice>
              <mc:Fallback>
                <p:oleObj name="Equation" r:id="rId22" imgW="520700" imgH="203200" progId="Equation.DSMT4">
                  <p:embed/>
                  <p:pic>
                    <p:nvPicPr>
                      <p:cNvPr id="0" name=""/>
                      <p:cNvPicPr/>
                      <p:nvPr/>
                    </p:nvPicPr>
                    <p:blipFill>
                      <a:blip r:embed="rId23"/>
                      <a:stretch>
                        <a:fillRect/>
                      </a:stretch>
                    </p:blipFill>
                    <p:spPr>
                      <a:xfrm>
                        <a:off x="601663" y="3398838"/>
                        <a:ext cx="868362" cy="341312"/>
                      </a:xfrm>
                      <a:prstGeom prst="rect">
                        <a:avLst/>
                      </a:prstGeom>
                    </p:spPr>
                  </p:pic>
                </p:oleObj>
              </mc:Fallback>
            </mc:AlternateContent>
          </a:graphicData>
        </a:graphic>
      </p:graphicFrame>
      <p:sp>
        <p:nvSpPr>
          <p:cNvPr id="10" name="Freeform 9"/>
          <p:cNvSpPr/>
          <p:nvPr/>
        </p:nvSpPr>
        <p:spPr>
          <a:xfrm>
            <a:off x="1625600" y="2489200"/>
            <a:ext cx="254000" cy="68203"/>
          </a:xfrm>
          <a:custGeom>
            <a:avLst/>
            <a:gdLst>
              <a:gd name="connsiteX0" fmla="*/ 0 w 254000"/>
              <a:gd name="connsiteY0" fmla="*/ 0 h 68203"/>
              <a:gd name="connsiteX1" fmla="*/ 127000 w 254000"/>
              <a:gd name="connsiteY1" fmla="*/ 63500 h 68203"/>
              <a:gd name="connsiteX2" fmla="*/ 254000 w 254000"/>
              <a:gd name="connsiteY2" fmla="*/ 63500 h 68203"/>
            </a:gdLst>
            <a:ahLst/>
            <a:cxnLst>
              <a:cxn ang="0">
                <a:pos x="connsiteX0" y="connsiteY0"/>
              </a:cxn>
              <a:cxn ang="0">
                <a:pos x="connsiteX1" y="connsiteY1"/>
              </a:cxn>
              <a:cxn ang="0">
                <a:pos x="connsiteX2" y="connsiteY2"/>
              </a:cxn>
            </a:cxnLst>
            <a:rect l="l" t="t" r="r" b="b"/>
            <a:pathLst>
              <a:path w="254000" h="68203">
                <a:moveTo>
                  <a:pt x="0" y="0"/>
                </a:moveTo>
                <a:cubicBezTo>
                  <a:pt x="42333" y="26458"/>
                  <a:pt x="84667" y="52917"/>
                  <a:pt x="127000" y="63500"/>
                </a:cubicBezTo>
                <a:cubicBezTo>
                  <a:pt x="169333" y="74083"/>
                  <a:pt x="254000" y="63500"/>
                  <a:pt x="254000" y="6350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2088646368"/>
              </p:ext>
            </p:extLst>
          </p:nvPr>
        </p:nvGraphicFramePr>
        <p:xfrm>
          <a:off x="3324878" y="2769521"/>
          <a:ext cx="2987675" cy="1406525"/>
        </p:xfrm>
        <a:graphic>
          <a:graphicData uri="http://schemas.openxmlformats.org/presentationml/2006/ole">
            <mc:AlternateContent xmlns:mc="http://schemas.openxmlformats.org/markup-compatibility/2006">
              <mc:Choice xmlns:v="urn:schemas-microsoft-com:vml" Requires="v">
                <p:oleObj name="Equation" r:id="rId24" imgW="1790700" imgH="838200" progId="Equation.DSMT4">
                  <p:embed/>
                </p:oleObj>
              </mc:Choice>
              <mc:Fallback>
                <p:oleObj name="Equation" r:id="rId24" imgW="1790700" imgH="838200" progId="Equation.DSMT4">
                  <p:embed/>
                  <p:pic>
                    <p:nvPicPr>
                      <p:cNvPr id="0" name=""/>
                      <p:cNvPicPr/>
                      <p:nvPr/>
                    </p:nvPicPr>
                    <p:blipFill>
                      <a:blip r:embed="rId25"/>
                      <a:stretch>
                        <a:fillRect/>
                      </a:stretch>
                    </p:blipFill>
                    <p:spPr>
                      <a:xfrm>
                        <a:off x="3324878" y="2769521"/>
                        <a:ext cx="2987675" cy="1406525"/>
                      </a:xfrm>
                      <a:prstGeom prst="rect">
                        <a:avLst/>
                      </a:prstGeom>
                    </p:spPr>
                  </p:pic>
                </p:oleObj>
              </mc:Fallback>
            </mc:AlternateContent>
          </a:graphicData>
        </a:graphic>
      </p:graphicFrame>
      <p:sp>
        <p:nvSpPr>
          <p:cNvPr id="75" name="TextBox 74"/>
          <p:cNvSpPr txBox="1"/>
          <p:nvPr/>
        </p:nvSpPr>
        <p:spPr>
          <a:xfrm>
            <a:off x="281982" y="4348360"/>
            <a:ext cx="8619374" cy="707886"/>
          </a:xfrm>
          <a:prstGeom prst="rect">
            <a:avLst/>
          </a:prstGeom>
          <a:noFill/>
          <a:ln>
            <a:noFill/>
          </a:ln>
        </p:spPr>
        <p:txBody>
          <a:bodyPr wrap="square" rtlCol="0">
            <a:spAutoFit/>
          </a:bodyPr>
          <a:lstStyle/>
          <a:p>
            <a:r>
              <a:rPr lang="en-US" sz="2000" dirty="0">
                <a:solidFill>
                  <a:srgbClr val="FF0000"/>
                </a:solidFill>
                <a:latin typeface="Apple Chancery"/>
                <a:cs typeface="Apple Chancery"/>
              </a:rPr>
              <a:t>b.) Derive</a:t>
            </a:r>
            <a:r>
              <a:rPr lang="en-US" sz="2000" dirty="0">
                <a:solidFill>
                  <a:srgbClr val="000000"/>
                </a:solidFill>
                <a:latin typeface="Apple Chancery"/>
                <a:cs typeface="Apple Chancery"/>
              </a:rPr>
              <a:t> </a:t>
            </a:r>
            <a:r>
              <a:rPr lang="en-US" sz="2000" dirty="0">
                <a:solidFill>
                  <a:srgbClr val="FF0000"/>
                </a:solidFill>
                <a:latin typeface="Apple Chancery"/>
                <a:cs typeface="Apple Chancery"/>
              </a:rPr>
              <a:t>an expression </a:t>
            </a:r>
            <a:r>
              <a:rPr lang="en-US" sz="2000" dirty="0">
                <a:solidFill>
                  <a:srgbClr val="000000"/>
                </a:solidFill>
                <a:latin typeface="Times New Roman"/>
                <a:cs typeface="Times New Roman"/>
              </a:rPr>
              <a:t>for the magnitude of the </a:t>
            </a:r>
            <a:r>
              <a:rPr lang="en-US" sz="2000" dirty="0">
                <a:solidFill>
                  <a:srgbClr val="0000FF"/>
                </a:solidFill>
                <a:latin typeface="Times New Roman"/>
                <a:cs typeface="Times New Roman"/>
              </a:rPr>
              <a:t>translational acceleration of the mass</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graphicFrame>
        <p:nvGraphicFramePr>
          <p:cNvPr id="85" name="Object 84"/>
          <p:cNvGraphicFramePr>
            <a:graphicFrameLocks noChangeAspect="1"/>
          </p:cNvGraphicFramePr>
          <p:nvPr>
            <p:extLst>
              <p:ext uri="{D42A27DB-BD31-4B8C-83A1-F6EECF244321}">
                <p14:modId xmlns:p14="http://schemas.microsoft.com/office/powerpoint/2010/main" val="2304958004"/>
              </p:ext>
            </p:extLst>
          </p:nvPr>
        </p:nvGraphicFramePr>
        <p:xfrm>
          <a:off x="3257550" y="5118100"/>
          <a:ext cx="2266950" cy="1087438"/>
        </p:xfrm>
        <a:graphic>
          <a:graphicData uri="http://schemas.openxmlformats.org/presentationml/2006/ole">
            <mc:AlternateContent xmlns:mc="http://schemas.openxmlformats.org/markup-compatibility/2006">
              <mc:Choice xmlns:v="urn:schemas-microsoft-com:vml" Requires="v">
                <p:oleObj name="Equation" r:id="rId26" imgW="1358900" imgH="647700" progId="Equation.DSMT4">
                  <p:embed/>
                </p:oleObj>
              </mc:Choice>
              <mc:Fallback>
                <p:oleObj name="Equation" r:id="rId26" imgW="1358900" imgH="647700" progId="Equation.DSMT4">
                  <p:embed/>
                  <p:pic>
                    <p:nvPicPr>
                      <p:cNvPr id="0" name=""/>
                      <p:cNvPicPr/>
                      <p:nvPr/>
                    </p:nvPicPr>
                    <p:blipFill>
                      <a:blip r:embed="rId27"/>
                      <a:stretch>
                        <a:fillRect/>
                      </a:stretch>
                    </p:blipFill>
                    <p:spPr>
                      <a:xfrm>
                        <a:off x="3257550" y="5118100"/>
                        <a:ext cx="2266950" cy="1087438"/>
                      </a:xfrm>
                      <a:prstGeom prst="rect">
                        <a:avLst/>
                      </a:prstGeom>
                    </p:spPr>
                  </p:pic>
                </p:oleObj>
              </mc:Fallback>
            </mc:AlternateContent>
          </a:graphicData>
        </a:graphic>
      </p:graphicFrame>
      <p:graphicFrame>
        <p:nvGraphicFramePr>
          <p:cNvPr id="69" name="Object 2">
            <a:extLst>
              <a:ext uri="{FF2B5EF4-FFF2-40B4-BE49-F238E27FC236}">
                <a16:creationId xmlns:a16="http://schemas.microsoft.com/office/drawing/2014/main" id="{EB224A4F-9F54-1643-A733-875AC3664B62}"/>
              </a:ext>
            </a:extLst>
          </p:cNvPr>
          <p:cNvGraphicFramePr>
            <a:graphicFrameLocks noChangeAspect="1"/>
          </p:cNvGraphicFramePr>
          <p:nvPr>
            <p:extLst>
              <p:ext uri="{D42A27DB-BD31-4B8C-83A1-F6EECF244321}">
                <p14:modId xmlns:p14="http://schemas.microsoft.com/office/powerpoint/2010/main" val="2062957937"/>
              </p:ext>
            </p:extLst>
          </p:nvPr>
        </p:nvGraphicFramePr>
        <p:xfrm>
          <a:off x="7032127" y="2147326"/>
          <a:ext cx="647700" cy="347663"/>
        </p:xfrm>
        <a:graphic>
          <a:graphicData uri="http://schemas.openxmlformats.org/presentationml/2006/ole">
            <mc:AlternateContent xmlns:mc="http://schemas.openxmlformats.org/markup-compatibility/2006">
              <mc:Choice xmlns:v="urn:schemas-microsoft-com:vml" Requires="v">
                <p:oleObj name="Equation" r:id="rId28" imgW="381000" imgH="203200" progId="Equation.DSMT4">
                  <p:embed/>
                </p:oleObj>
              </mc:Choice>
              <mc:Fallback>
                <p:oleObj name="Equation" r:id="rId28" imgW="381000" imgH="203200" progId="Equation.DSMT4">
                  <p:embed/>
                  <p:pic>
                    <p:nvPicPr>
                      <p:cNvPr id="24" name="Object 2"/>
                      <p:cNvPicPr>
                        <a:picLocks noChangeAspect="1" noChangeArrowheads="1"/>
                      </p:cNvPicPr>
                      <p:nvPr/>
                    </p:nvPicPr>
                    <p:blipFill>
                      <a:blip r:embed="rId29"/>
                      <a:srcRect/>
                      <a:stretch>
                        <a:fillRect/>
                      </a:stretch>
                    </p:blipFill>
                    <p:spPr bwMode="auto">
                      <a:xfrm>
                        <a:off x="7032127" y="2147326"/>
                        <a:ext cx="647700" cy="3476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010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51.)</a:t>
            </a:r>
          </a:p>
        </p:txBody>
      </p:sp>
      <p:sp>
        <p:nvSpPr>
          <p:cNvPr id="33" name="TextBox 32"/>
          <p:cNvSpPr txBox="1"/>
          <p:nvPr/>
        </p:nvSpPr>
        <p:spPr>
          <a:xfrm>
            <a:off x="569724" y="842426"/>
            <a:ext cx="715232"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a:t>
            </a:r>
          </a:p>
        </p:txBody>
      </p:sp>
      <p:graphicFrame>
        <p:nvGraphicFramePr>
          <p:cNvPr id="79" name="Object 78"/>
          <p:cNvGraphicFramePr>
            <a:graphicFrameLocks noChangeAspect="1"/>
          </p:cNvGraphicFramePr>
          <p:nvPr>
            <p:extLst>
              <p:ext uri="{D42A27DB-BD31-4B8C-83A1-F6EECF244321}">
                <p14:modId xmlns:p14="http://schemas.microsoft.com/office/powerpoint/2010/main" val="2327354107"/>
              </p:ext>
            </p:extLst>
          </p:nvPr>
        </p:nvGraphicFramePr>
        <p:xfrm>
          <a:off x="2086087" y="1295737"/>
          <a:ext cx="233363" cy="255587"/>
        </p:xfrm>
        <a:graphic>
          <a:graphicData uri="http://schemas.openxmlformats.org/presentationml/2006/ole">
            <mc:AlternateContent xmlns:mc="http://schemas.openxmlformats.org/markup-compatibility/2006">
              <mc:Choice xmlns:v="urn:schemas-microsoft-com:vml" Requires="v">
                <p:oleObj name="Equation" r:id="rId2" imgW="139700" imgH="152400" progId="Equation.DSMT4">
                  <p:embed/>
                </p:oleObj>
              </mc:Choice>
              <mc:Fallback>
                <p:oleObj name="Equation" r:id="rId2" imgW="139700" imgH="152400" progId="Equation.DSMT4">
                  <p:embed/>
                  <p:pic>
                    <p:nvPicPr>
                      <p:cNvPr id="0" name=""/>
                      <p:cNvPicPr/>
                      <p:nvPr/>
                    </p:nvPicPr>
                    <p:blipFill>
                      <a:blip r:embed="rId3"/>
                      <a:stretch>
                        <a:fillRect/>
                      </a:stretch>
                    </p:blipFill>
                    <p:spPr>
                      <a:xfrm>
                        <a:off x="2086087" y="1295737"/>
                        <a:ext cx="233363" cy="255587"/>
                      </a:xfrm>
                      <a:prstGeom prst="rect">
                        <a:avLst/>
                      </a:prstGeom>
                    </p:spPr>
                  </p:pic>
                </p:oleObj>
              </mc:Fallback>
            </mc:AlternateContent>
          </a:graphicData>
        </a:graphic>
      </p:graphicFrame>
      <p:sp>
        <p:nvSpPr>
          <p:cNvPr id="76" name="Rectangle 75"/>
          <p:cNvSpPr/>
          <p:nvPr/>
        </p:nvSpPr>
        <p:spPr>
          <a:xfrm rot="18419003">
            <a:off x="1640590" y="1899457"/>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927440" y="842427"/>
            <a:ext cx="1969874" cy="259167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8419003" flipV="1">
            <a:off x="1924936" y="1141990"/>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2" name="Object 81"/>
          <p:cNvGraphicFramePr>
            <a:graphicFrameLocks noChangeAspect="1"/>
          </p:cNvGraphicFramePr>
          <p:nvPr>
            <p:extLst>
              <p:ext uri="{D42A27DB-BD31-4B8C-83A1-F6EECF244321}">
                <p14:modId xmlns:p14="http://schemas.microsoft.com/office/powerpoint/2010/main" val="1294398499"/>
              </p:ext>
            </p:extLst>
          </p:nvPr>
        </p:nvGraphicFramePr>
        <p:xfrm>
          <a:off x="2835184" y="876786"/>
          <a:ext cx="139700" cy="157163"/>
        </p:xfrm>
        <a:graphic>
          <a:graphicData uri="http://schemas.openxmlformats.org/presentationml/2006/ole">
            <mc:AlternateContent xmlns:mc="http://schemas.openxmlformats.org/markup-compatibility/2006">
              <mc:Choice xmlns:v="urn:schemas-microsoft-com:vml" Requires="v">
                <p:oleObj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2835184" y="876786"/>
                        <a:ext cx="139700" cy="157163"/>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559495093"/>
              </p:ext>
            </p:extLst>
          </p:nvPr>
        </p:nvGraphicFramePr>
        <p:xfrm>
          <a:off x="902040" y="1499717"/>
          <a:ext cx="155575" cy="201612"/>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902040" y="1499717"/>
                        <a:ext cx="155575" cy="201612"/>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3476378214"/>
              </p:ext>
            </p:extLst>
          </p:nvPr>
        </p:nvGraphicFramePr>
        <p:xfrm>
          <a:off x="2024943" y="3156287"/>
          <a:ext cx="403225" cy="277812"/>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p:nvPr/>
                    </p:nvPicPr>
                    <p:blipFill>
                      <a:blip r:embed="rId9"/>
                      <a:stretch>
                        <a:fillRect/>
                      </a:stretch>
                    </p:blipFill>
                    <p:spPr>
                      <a:xfrm>
                        <a:off x="2024943" y="3156287"/>
                        <a:ext cx="403225" cy="277812"/>
                      </a:xfrm>
                      <a:prstGeom prst="rect">
                        <a:avLst/>
                      </a:prstGeom>
                    </p:spPr>
                  </p:pic>
                </p:oleObj>
              </mc:Fallback>
            </mc:AlternateContent>
          </a:graphicData>
        </a:graphic>
      </p:graphicFrame>
      <p:grpSp>
        <p:nvGrpSpPr>
          <p:cNvPr id="12" name="Group 11"/>
          <p:cNvGrpSpPr/>
          <p:nvPr/>
        </p:nvGrpSpPr>
        <p:grpSpPr>
          <a:xfrm>
            <a:off x="5332006" y="-2255201"/>
            <a:ext cx="5486390" cy="5432374"/>
            <a:chOff x="5105400" y="-2192629"/>
            <a:chExt cx="5486390" cy="5432374"/>
          </a:xfrm>
        </p:grpSpPr>
        <p:graphicFrame>
          <p:nvGraphicFramePr>
            <p:cNvPr id="24" name="Object 2"/>
            <p:cNvGraphicFramePr>
              <a:graphicFrameLocks noChangeAspect="1"/>
            </p:cNvGraphicFramePr>
            <p:nvPr>
              <p:extLst>
                <p:ext uri="{D42A27DB-BD31-4B8C-83A1-F6EECF244321}">
                  <p14:modId xmlns:p14="http://schemas.microsoft.com/office/powerpoint/2010/main" val="3828214935"/>
                </p:ext>
              </p:extLst>
            </p:nvPr>
          </p:nvGraphicFramePr>
          <p:xfrm>
            <a:off x="7564007" y="1238373"/>
            <a:ext cx="215900" cy="304800"/>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7564007" y="1238373"/>
                          <a:ext cx="215900" cy="304800"/>
                        </a:xfrm>
                        <a:prstGeom prst="rect">
                          <a:avLst/>
                        </a:prstGeom>
                        <a:noFill/>
                        <a:ln>
                          <a:noFill/>
                        </a:ln>
                      </p:spPr>
                    </p:pic>
                  </p:oleObj>
                </mc:Fallback>
              </mc:AlternateContent>
            </a:graphicData>
          </a:graphic>
        </p:graphicFrame>
        <p:graphicFrame>
          <p:nvGraphicFramePr>
            <p:cNvPr id="104" name="Object 103"/>
            <p:cNvGraphicFramePr>
              <a:graphicFrameLocks noChangeAspect="1"/>
            </p:cNvGraphicFramePr>
            <p:nvPr>
              <p:extLst>
                <p:ext uri="{D42A27DB-BD31-4B8C-83A1-F6EECF244321}">
                  <p14:modId xmlns:p14="http://schemas.microsoft.com/office/powerpoint/2010/main" val="2998228421"/>
                </p:ext>
              </p:extLst>
            </p:nvPr>
          </p:nvGraphicFramePr>
          <p:xfrm>
            <a:off x="6893037" y="1193889"/>
            <a:ext cx="244475" cy="269875"/>
          </p:xfrm>
          <a:graphic>
            <a:graphicData uri="http://schemas.openxmlformats.org/presentationml/2006/ole">
              <mc:AlternateContent xmlns:mc="http://schemas.openxmlformats.org/markup-compatibility/2006">
                <mc:Choice xmlns:v="urn:schemas-microsoft-com:vml" Requires="v">
                  <p:oleObj name="Equation" r:id="rId12" imgW="139700" imgH="152400" progId="Equation.DSMT4">
                    <p:embed/>
                  </p:oleObj>
                </mc:Choice>
                <mc:Fallback>
                  <p:oleObj name="Equation" r:id="rId12" imgW="139700" imgH="152400" progId="Equation.DSMT4">
                    <p:embed/>
                    <p:pic>
                      <p:nvPicPr>
                        <p:cNvPr id="0" name=""/>
                        <p:cNvPicPr/>
                        <p:nvPr/>
                      </p:nvPicPr>
                      <p:blipFill>
                        <a:blip r:embed="rId13"/>
                        <a:stretch>
                          <a:fillRect/>
                        </a:stretch>
                      </p:blipFill>
                      <p:spPr>
                        <a:xfrm>
                          <a:off x="6893037" y="1193889"/>
                          <a:ext cx="244475" cy="269875"/>
                        </a:xfrm>
                        <a:prstGeom prst="rect">
                          <a:avLst/>
                        </a:prstGeom>
                      </p:spPr>
                    </p:pic>
                  </p:oleObj>
                </mc:Fallback>
              </mc:AlternateContent>
            </a:graphicData>
          </a:graphic>
        </p:graphicFrame>
        <p:graphicFrame>
          <p:nvGraphicFramePr>
            <p:cNvPr id="105" name="Object 104"/>
            <p:cNvGraphicFramePr>
              <a:graphicFrameLocks noChangeAspect="1"/>
            </p:cNvGraphicFramePr>
            <p:nvPr>
              <p:extLst>
                <p:ext uri="{D42A27DB-BD31-4B8C-83A1-F6EECF244321}">
                  <p14:modId xmlns:p14="http://schemas.microsoft.com/office/powerpoint/2010/main" val="1426371960"/>
                </p:ext>
              </p:extLst>
            </p:nvPr>
          </p:nvGraphicFramePr>
          <p:xfrm>
            <a:off x="5797022" y="2578610"/>
            <a:ext cx="288925" cy="225425"/>
          </p:xfrm>
          <a:graphic>
            <a:graphicData uri="http://schemas.openxmlformats.org/presentationml/2006/ole">
              <mc:AlternateContent xmlns:mc="http://schemas.openxmlformats.org/markup-compatibility/2006">
                <mc:Choice xmlns:v="urn:schemas-microsoft-com:vml" Requires="v">
                  <p:oleObj name="Equation" r:id="rId14" imgW="165100" imgH="127000" progId="Equation.DSMT4">
                    <p:embed/>
                  </p:oleObj>
                </mc:Choice>
                <mc:Fallback>
                  <p:oleObj name="Equation" r:id="rId14" imgW="165100" imgH="127000" progId="Equation.DSMT4">
                    <p:embed/>
                    <p:pic>
                      <p:nvPicPr>
                        <p:cNvPr id="0" name=""/>
                        <p:cNvPicPr/>
                        <p:nvPr/>
                      </p:nvPicPr>
                      <p:blipFill>
                        <a:blip r:embed="rId15"/>
                        <a:stretch>
                          <a:fillRect/>
                        </a:stretch>
                      </p:blipFill>
                      <p:spPr>
                        <a:xfrm>
                          <a:off x="5797022" y="2578610"/>
                          <a:ext cx="288925" cy="225425"/>
                        </a:xfrm>
                        <a:prstGeom prst="rect">
                          <a:avLst/>
                        </a:prstGeom>
                      </p:spPr>
                    </p:pic>
                  </p:oleObj>
                </mc:Fallback>
              </mc:AlternateContent>
            </a:graphicData>
          </a:graphic>
        </p:graphicFrame>
        <p:graphicFrame>
          <p:nvGraphicFramePr>
            <p:cNvPr id="107" name="Object 106"/>
            <p:cNvGraphicFramePr>
              <a:graphicFrameLocks noChangeAspect="1"/>
            </p:cNvGraphicFramePr>
            <p:nvPr>
              <p:extLst>
                <p:ext uri="{D42A27DB-BD31-4B8C-83A1-F6EECF244321}">
                  <p14:modId xmlns:p14="http://schemas.microsoft.com/office/powerpoint/2010/main" val="617776824"/>
                </p:ext>
              </p:extLst>
            </p:nvPr>
          </p:nvGraphicFramePr>
          <p:xfrm>
            <a:off x="5388934" y="2218247"/>
            <a:ext cx="266700" cy="360363"/>
          </p:xfrm>
          <a:graphic>
            <a:graphicData uri="http://schemas.openxmlformats.org/presentationml/2006/ole">
              <mc:AlternateContent xmlns:mc="http://schemas.openxmlformats.org/markup-compatibility/2006">
                <mc:Choice xmlns:v="urn:schemas-microsoft-com:vml" Requires="v">
                  <p:oleObj name="Equation" r:id="rId16" imgW="152400" imgH="203200" progId="Equation.DSMT4">
                    <p:embed/>
                  </p:oleObj>
                </mc:Choice>
                <mc:Fallback>
                  <p:oleObj name="Equation" r:id="rId16" imgW="152400" imgH="203200" progId="Equation.DSMT4">
                    <p:embed/>
                    <p:pic>
                      <p:nvPicPr>
                        <p:cNvPr id="0" name=""/>
                        <p:cNvPicPr/>
                        <p:nvPr/>
                      </p:nvPicPr>
                      <p:blipFill>
                        <a:blip r:embed="rId17"/>
                        <a:stretch>
                          <a:fillRect/>
                        </a:stretch>
                      </p:blipFill>
                      <p:spPr>
                        <a:xfrm>
                          <a:off x="5388934" y="2218247"/>
                          <a:ext cx="266700" cy="360363"/>
                        </a:xfrm>
                        <a:prstGeom prst="rect">
                          <a:avLst/>
                        </a:prstGeom>
                      </p:spPr>
                    </p:pic>
                  </p:oleObj>
                </mc:Fallback>
              </mc:AlternateContent>
            </a:graphicData>
          </a:graphic>
        </p:graphicFrame>
        <p:grpSp>
          <p:nvGrpSpPr>
            <p:cNvPr id="4" name="Group 3"/>
            <p:cNvGrpSpPr/>
            <p:nvPr/>
          </p:nvGrpSpPr>
          <p:grpSpPr>
            <a:xfrm>
              <a:off x="5894776" y="333610"/>
              <a:ext cx="4188250" cy="220927"/>
              <a:chOff x="6515100" y="495300"/>
              <a:chExt cx="2908300" cy="152400"/>
            </a:xfrm>
          </p:grpSpPr>
          <p:cxnSp>
            <p:nvCxnSpPr>
              <p:cNvPr id="23" name="Straight Connector 22"/>
              <p:cNvCxnSpPr/>
              <p:nvPr/>
            </p:nvCxnSpPr>
            <p:spPr>
              <a:xfrm>
                <a:off x="6515100" y="647700"/>
                <a:ext cx="28956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66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92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17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742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68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93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8191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8445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8699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8953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9207500" y="495300"/>
                <a:ext cx="215900" cy="15240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0" name="Oval 49"/>
            <p:cNvSpPr/>
            <p:nvPr/>
          </p:nvSpPr>
          <p:spPr>
            <a:xfrm>
              <a:off x="5195212" y="-2192629"/>
              <a:ext cx="5396578" cy="5432374"/>
            </a:xfrm>
            <a:prstGeom prst="ellipse">
              <a:avLst/>
            </a:prstGeom>
            <a:noFill/>
            <a:ln w="12700" cmpd="sng">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Line 20"/>
            <p:cNvSpPr>
              <a:spLocks noChangeShapeType="1"/>
            </p:cNvSpPr>
            <p:nvPr/>
          </p:nvSpPr>
          <p:spPr bwMode="auto">
            <a:xfrm rot="10800000">
              <a:off x="5306794" y="2062519"/>
              <a:ext cx="883654" cy="579591"/>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09" name="Group 108"/>
            <p:cNvGrpSpPr/>
            <p:nvPr/>
          </p:nvGrpSpPr>
          <p:grpSpPr>
            <a:xfrm rot="18231652" flipV="1">
              <a:off x="5775981" y="1655690"/>
              <a:ext cx="2687112" cy="65840"/>
              <a:chOff x="5676900" y="1581140"/>
              <a:chExt cx="647700" cy="47634"/>
            </a:xfrm>
          </p:grpSpPr>
          <p:sp>
            <p:nvSpPr>
              <p:cNvPr id="111" name="Rectangle 110"/>
              <p:cNvSpPr/>
              <p:nvPr/>
            </p:nvSpPr>
            <p:spPr>
              <a:xfrm>
                <a:off x="5676900" y="1583055"/>
                <a:ext cx="647700" cy="45719"/>
              </a:xfrm>
              <a:prstGeom prst="rect">
                <a:avLst/>
              </a:prstGeom>
              <a:solidFill>
                <a:schemeClr val="accent6"/>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676900" y="158115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a:off x="5734050" y="1581149"/>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Freeform 113"/>
              <p:cNvSpPr/>
              <p:nvPr/>
            </p:nvSpPr>
            <p:spPr>
              <a:xfrm>
                <a:off x="5791200" y="1581148"/>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a:off x="5848350" y="1581147"/>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5905500" y="1581146"/>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a:off x="5962650" y="1581145"/>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a:off x="6019800" y="1581144"/>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a:off x="6076950" y="1581143"/>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6134100" y="1581142"/>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a:off x="6191250" y="1581141"/>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a:off x="6248400" y="1581140"/>
                <a:ext cx="63500" cy="41275"/>
              </a:xfrm>
              <a:custGeom>
                <a:avLst/>
                <a:gdLst>
                  <a:gd name="connsiteX0" fmla="*/ 0 w 63500"/>
                  <a:gd name="connsiteY0" fmla="*/ 0 h 41275"/>
                  <a:gd name="connsiteX1" fmla="*/ 63500 w 63500"/>
                  <a:gd name="connsiteY1" fmla="*/ 41275 h 41275"/>
                  <a:gd name="connsiteX2" fmla="*/ 63500 w 63500"/>
                  <a:gd name="connsiteY2" fmla="*/ 41275 h 41275"/>
                </a:gdLst>
                <a:ahLst/>
                <a:cxnLst>
                  <a:cxn ang="0">
                    <a:pos x="connsiteX0" y="connsiteY0"/>
                  </a:cxn>
                  <a:cxn ang="0">
                    <a:pos x="connsiteX1" y="connsiteY1"/>
                  </a:cxn>
                  <a:cxn ang="0">
                    <a:pos x="connsiteX2" y="connsiteY2"/>
                  </a:cxn>
                </a:cxnLst>
                <a:rect l="l" t="t" r="r" b="b"/>
                <a:pathLst>
                  <a:path w="63500" h="41275">
                    <a:moveTo>
                      <a:pt x="0" y="0"/>
                    </a:moveTo>
                    <a:lnTo>
                      <a:pt x="63500" y="41275"/>
                    </a:lnTo>
                    <a:lnTo>
                      <a:pt x="63500" y="41275"/>
                    </a:ln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0" name="Oval 109"/>
            <p:cNvSpPr/>
            <p:nvPr/>
          </p:nvSpPr>
          <p:spPr>
            <a:xfrm rot="2031652" flipV="1">
              <a:off x="6145858" y="2557144"/>
              <a:ext cx="465608" cy="468697"/>
            </a:xfrm>
            <a:prstGeom prst="ellipse">
              <a:avLst/>
            </a:prstGeom>
            <a:solidFill>
              <a:srgbClr val="008000"/>
            </a:solidFill>
            <a:ln w="12700"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flipV="1">
              <a:off x="7861379" y="603149"/>
              <a:ext cx="0" cy="1717999"/>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7554530" y="1033360"/>
              <a:ext cx="292629" cy="158194"/>
            </a:xfrm>
            <a:custGeom>
              <a:avLst/>
              <a:gdLst>
                <a:gd name="connsiteX0" fmla="*/ 0 w 203200"/>
                <a:gd name="connsiteY0" fmla="*/ 0 h 109125"/>
                <a:gd name="connsiteX1" fmla="*/ 76200 w 203200"/>
                <a:gd name="connsiteY1" fmla="*/ 101600 h 109125"/>
                <a:gd name="connsiteX2" fmla="*/ 203200 w 203200"/>
                <a:gd name="connsiteY2" fmla="*/ 101600 h 109125"/>
              </a:gdLst>
              <a:ahLst/>
              <a:cxnLst>
                <a:cxn ang="0">
                  <a:pos x="connsiteX0" y="connsiteY0"/>
                </a:cxn>
                <a:cxn ang="0">
                  <a:pos x="connsiteX1" y="connsiteY1"/>
                </a:cxn>
                <a:cxn ang="0">
                  <a:pos x="connsiteX2" y="connsiteY2"/>
                </a:cxn>
              </a:cxnLst>
              <a:rect l="l" t="t" r="r" b="b"/>
              <a:pathLst>
                <a:path w="203200" h="109125">
                  <a:moveTo>
                    <a:pt x="0" y="0"/>
                  </a:moveTo>
                  <a:cubicBezTo>
                    <a:pt x="21166" y="42333"/>
                    <a:pt x="42333" y="84667"/>
                    <a:pt x="76200" y="101600"/>
                  </a:cubicBezTo>
                  <a:cubicBezTo>
                    <a:pt x="110067" y="118533"/>
                    <a:pt x="203200" y="101600"/>
                    <a:pt x="203200" y="1016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5105400" y="-1131228"/>
              <a:ext cx="691622" cy="29567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TextBox 56"/>
          <p:cNvSpPr txBox="1"/>
          <p:nvPr/>
        </p:nvSpPr>
        <p:spPr>
          <a:xfrm>
            <a:off x="251160" y="193309"/>
            <a:ext cx="5772467" cy="400110"/>
          </a:xfrm>
          <a:prstGeom prst="rect">
            <a:avLst/>
          </a:prstGeom>
          <a:noFill/>
          <a:ln>
            <a:noFill/>
          </a:ln>
        </p:spPr>
        <p:txBody>
          <a:bodyPr wrap="square" rtlCol="0">
            <a:spAutoFit/>
          </a:bodyPr>
          <a:lstStyle/>
          <a:p>
            <a:r>
              <a:rPr lang="en-US" sz="2000" dirty="0">
                <a:solidFill>
                  <a:srgbClr val="FF0000"/>
                </a:solidFill>
                <a:latin typeface="Apple Chancery"/>
                <a:cs typeface="Apple Chancery"/>
              </a:rPr>
              <a:t>c.) Write out </a:t>
            </a:r>
            <a:r>
              <a:rPr lang="en-US" sz="2000" dirty="0">
                <a:latin typeface="Times New Roman"/>
                <a:cs typeface="Times New Roman"/>
              </a:rPr>
              <a:t>the net </a:t>
            </a:r>
            <a:r>
              <a:rPr lang="en-US" sz="2000" dirty="0">
                <a:solidFill>
                  <a:srgbClr val="FF0000"/>
                </a:solidFill>
                <a:latin typeface="Times New Roman"/>
                <a:cs typeface="Times New Roman"/>
              </a:rPr>
              <a:t>force</a:t>
            </a:r>
            <a:r>
              <a:rPr lang="en-US" sz="2000" dirty="0">
                <a:latin typeface="Times New Roman"/>
                <a:cs typeface="Times New Roman"/>
              </a:rPr>
              <a:t> using a </a:t>
            </a:r>
            <a:r>
              <a:rPr lang="en-US" sz="2000" i="1" dirty="0">
                <a:solidFill>
                  <a:srgbClr val="0000FF"/>
                </a:solidFill>
                <a:latin typeface="Times New Roman"/>
                <a:cs typeface="Times New Roman"/>
              </a:rPr>
              <a:t>unit vector notation</a:t>
            </a:r>
            <a:r>
              <a:rPr lang="en-US" sz="2000" dirty="0">
                <a:latin typeface="Times New Roman"/>
                <a:cs typeface="Times New Roman"/>
              </a:rPr>
              <a:t>.</a:t>
            </a:r>
            <a:endParaRPr lang="en-US" sz="2000" dirty="0">
              <a:solidFill>
                <a:srgbClr val="FF0000"/>
              </a:solidFill>
              <a:latin typeface="Apple Chancery"/>
              <a:cs typeface="Apple Chancery"/>
            </a:endParaRPr>
          </a:p>
        </p:txBody>
      </p:sp>
      <p:graphicFrame>
        <p:nvGraphicFramePr>
          <p:cNvPr id="68" name="Object 67"/>
          <p:cNvGraphicFramePr>
            <a:graphicFrameLocks noChangeAspect="1"/>
          </p:cNvGraphicFramePr>
          <p:nvPr>
            <p:extLst>
              <p:ext uri="{D42A27DB-BD31-4B8C-83A1-F6EECF244321}">
                <p14:modId xmlns:p14="http://schemas.microsoft.com/office/powerpoint/2010/main" val="2318281998"/>
              </p:ext>
            </p:extLst>
          </p:nvPr>
        </p:nvGraphicFramePr>
        <p:xfrm>
          <a:off x="1625600" y="2529472"/>
          <a:ext cx="212725" cy="298450"/>
        </p:xfrm>
        <a:graphic>
          <a:graphicData uri="http://schemas.openxmlformats.org/presentationml/2006/ole">
            <mc:AlternateContent xmlns:mc="http://schemas.openxmlformats.org/markup-compatibility/2006">
              <mc:Choice xmlns:v="urn:schemas-microsoft-com:vml" Requires="v">
                <p:oleObj name="Equation" r:id="rId18" imgW="127000" imgH="177800" progId="Equation.DSMT4">
                  <p:embed/>
                </p:oleObj>
              </mc:Choice>
              <mc:Fallback>
                <p:oleObj name="Equation" r:id="rId18" imgW="127000" imgH="177800" progId="Equation.DSMT4">
                  <p:embed/>
                  <p:pic>
                    <p:nvPicPr>
                      <p:cNvPr id="0" name=""/>
                      <p:cNvPicPr/>
                      <p:nvPr/>
                    </p:nvPicPr>
                    <p:blipFill>
                      <a:blip r:embed="rId19"/>
                      <a:stretch>
                        <a:fillRect/>
                      </a:stretch>
                    </p:blipFill>
                    <p:spPr>
                      <a:xfrm>
                        <a:off x="1625600" y="2529472"/>
                        <a:ext cx="212725" cy="298450"/>
                      </a:xfrm>
                      <a:prstGeom prst="rect">
                        <a:avLst/>
                      </a:prstGeom>
                    </p:spPr>
                  </p:pic>
                </p:oleObj>
              </mc:Fallback>
            </mc:AlternateContent>
          </a:graphicData>
        </a:graphic>
      </p:graphicFrame>
      <p:cxnSp>
        <p:nvCxnSpPr>
          <p:cNvPr id="78" name="Straight Arrow Connector 77"/>
          <p:cNvCxnSpPr/>
          <p:nvPr/>
        </p:nvCxnSpPr>
        <p:spPr>
          <a:xfrm flipV="1">
            <a:off x="2071084" y="1336404"/>
            <a:ext cx="443807" cy="58322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1892005" y="2211972"/>
            <a:ext cx="0" cy="1387227"/>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flipH="1">
            <a:off x="1200150" y="2204159"/>
            <a:ext cx="657915" cy="85971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200150" y="3092450"/>
            <a:ext cx="663206" cy="492935"/>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extLst>
              <p:ext uri="{D42A27DB-BD31-4B8C-83A1-F6EECF244321}">
                <p14:modId xmlns:p14="http://schemas.microsoft.com/office/powerpoint/2010/main" val="3797318257"/>
              </p:ext>
            </p:extLst>
          </p:nvPr>
        </p:nvGraphicFramePr>
        <p:xfrm>
          <a:off x="460715" y="2358816"/>
          <a:ext cx="933450" cy="341312"/>
        </p:xfrm>
        <a:graphic>
          <a:graphicData uri="http://schemas.openxmlformats.org/presentationml/2006/ole">
            <mc:AlternateContent xmlns:mc="http://schemas.openxmlformats.org/markup-compatibility/2006">
              <mc:Choice xmlns:v="urn:schemas-microsoft-com:vml" Requires="v">
                <p:oleObj name="Equation" r:id="rId20" imgW="558800" imgH="203200" progId="Equation.DSMT4">
                  <p:embed/>
                </p:oleObj>
              </mc:Choice>
              <mc:Fallback>
                <p:oleObj name="Equation" r:id="rId20" imgW="558800" imgH="203200" progId="Equation.DSMT4">
                  <p:embed/>
                  <p:pic>
                    <p:nvPicPr>
                      <p:cNvPr id="0" name=""/>
                      <p:cNvPicPr/>
                      <p:nvPr/>
                    </p:nvPicPr>
                    <p:blipFill>
                      <a:blip r:embed="rId21"/>
                      <a:stretch>
                        <a:fillRect/>
                      </a:stretch>
                    </p:blipFill>
                    <p:spPr>
                      <a:xfrm>
                        <a:off x="460715" y="2358816"/>
                        <a:ext cx="933450" cy="341312"/>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149956541"/>
              </p:ext>
            </p:extLst>
          </p:nvPr>
        </p:nvGraphicFramePr>
        <p:xfrm>
          <a:off x="601663" y="3398838"/>
          <a:ext cx="868362" cy="341312"/>
        </p:xfrm>
        <a:graphic>
          <a:graphicData uri="http://schemas.openxmlformats.org/presentationml/2006/ole">
            <mc:AlternateContent xmlns:mc="http://schemas.openxmlformats.org/markup-compatibility/2006">
              <mc:Choice xmlns:v="urn:schemas-microsoft-com:vml" Requires="v">
                <p:oleObj name="Equation" r:id="rId22" imgW="520700" imgH="203200" progId="Equation.DSMT4">
                  <p:embed/>
                </p:oleObj>
              </mc:Choice>
              <mc:Fallback>
                <p:oleObj name="Equation" r:id="rId22" imgW="520700" imgH="203200" progId="Equation.DSMT4">
                  <p:embed/>
                  <p:pic>
                    <p:nvPicPr>
                      <p:cNvPr id="0" name=""/>
                      <p:cNvPicPr/>
                      <p:nvPr/>
                    </p:nvPicPr>
                    <p:blipFill>
                      <a:blip r:embed="rId23"/>
                      <a:stretch>
                        <a:fillRect/>
                      </a:stretch>
                    </p:blipFill>
                    <p:spPr>
                      <a:xfrm>
                        <a:off x="601663" y="3398838"/>
                        <a:ext cx="868362" cy="341312"/>
                      </a:xfrm>
                      <a:prstGeom prst="rect">
                        <a:avLst/>
                      </a:prstGeom>
                    </p:spPr>
                  </p:pic>
                </p:oleObj>
              </mc:Fallback>
            </mc:AlternateContent>
          </a:graphicData>
        </a:graphic>
      </p:graphicFrame>
      <p:sp>
        <p:nvSpPr>
          <p:cNvPr id="10" name="Freeform 9"/>
          <p:cNvSpPr/>
          <p:nvPr/>
        </p:nvSpPr>
        <p:spPr>
          <a:xfrm>
            <a:off x="1625600" y="2489200"/>
            <a:ext cx="254000" cy="68203"/>
          </a:xfrm>
          <a:custGeom>
            <a:avLst/>
            <a:gdLst>
              <a:gd name="connsiteX0" fmla="*/ 0 w 254000"/>
              <a:gd name="connsiteY0" fmla="*/ 0 h 68203"/>
              <a:gd name="connsiteX1" fmla="*/ 127000 w 254000"/>
              <a:gd name="connsiteY1" fmla="*/ 63500 h 68203"/>
              <a:gd name="connsiteX2" fmla="*/ 254000 w 254000"/>
              <a:gd name="connsiteY2" fmla="*/ 63500 h 68203"/>
            </a:gdLst>
            <a:ahLst/>
            <a:cxnLst>
              <a:cxn ang="0">
                <a:pos x="connsiteX0" y="connsiteY0"/>
              </a:cxn>
              <a:cxn ang="0">
                <a:pos x="connsiteX1" y="connsiteY1"/>
              </a:cxn>
              <a:cxn ang="0">
                <a:pos x="connsiteX2" y="connsiteY2"/>
              </a:cxn>
            </a:cxnLst>
            <a:rect l="l" t="t" r="r" b="b"/>
            <a:pathLst>
              <a:path w="254000" h="68203">
                <a:moveTo>
                  <a:pt x="0" y="0"/>
                </a:moveTo>
                <a:cubicBezTo>
                  <a:pt x="42333" y="26458"/>
                  <a:pt x="84667" y="52917"/>
                  <a:pt x="127000" y="63500"/>
                </a:cubicBezTo>
                <a:cubicBezTo>
                  <a:pt x="169333" y="74083"/>
                  <a:pt x="254000" y="63500"/>
                  <a:pt x="254000" y="6350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TextBox 74"/>
          <p:cNvSpPr txBox="1"/>
          <p:nvPr/>
        </p:nvSpPr>
        <p:spPr>
          <a:xfrm>
            <a:off x="281982" y="4348360"/>
            <a:ext cx="8704854" cy="707886"/>
          </a:xfrm>
          <a:prstGeom prst="rect">
            <a:avLst/>
          </a:prstGeom>
          <a:noFill/>
          <a:ln>
            <a:noFill/>
          </a:ln>
        </p:spPr>
        <p:txBody>
          <a:bodyPr wrap="square" rtlCol="0">
            <a:spAutoFit/>
          </a:bodyPr>
          <a:lstStyle/>
          <a:p>
            <a:r>
              <a:rPr lang="en-US" sz="2000" dirty="0">
                <a:solidFill>
                  <a:srgbClr val="FF0000"/>
                </a:solidFill>
                <a:latin typeface="Apple Chancery"/>
                <a:cs typeface="Apple Chancery"/>
              </a:rPr>
              <a:t>d.) Write out </a:t>
            </a:r>
            <a:r>
              <a:rPr lang="en-US" sz="2000" dirty="0">
                <a:solidFill>
                  <a:srgbClr val="000000"/>
                </a:solidFill>
                <a:latin typeface="Times New Roman"/>
                <a:cs typeface="Times New Roman"/>
              </a:rPr>
              <a:t>the </a:t>
            </a:r>
            <a:r>
              <a:rPr lang="en-US" sz="2000" dirty="0">
                <a:solidFill>
                  <a:srgbClr val="FF0000"/>
                </a:solidFill>
                <a:latin typeface="Times New Roman"/>
                <a:cs typeface="Times New Roman"/>
              </a:rPr>
              <a:t>acceleration</a:t>
            </a:r>
            <a:r>
              <a:rPr lang="en-US" sz="2000" dirty="0">
                <a:solidFill>
                  <a:srgbClr val="000000"/>
                </a:solidFill>
                <a:latin typeface="Times New Roman"/>
                <a:cs typeface="Times New Roman"/>
              </a:rPr>
              <a:t> of the mass at the point of interest using a </a:t>
            </a:r>
            <a:r>
              <a:rPr lang="en-US" sz="2000" i="1" dirty="0">
                <a:solidFill>
                  <a:srgbClr val="0000FF"/>
                </a:solidFill>
                <a:latin typeface="Times New Roman"/>
                <a:cs typeface="Times New Roman"/>
              </a:rPr>
              <a:t>unit vector notation</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graphicFrame>
        <p:nvGraphicFramePr>
          <p:cNvPr id="85" name="Object 2">
            <a:extLst>
              <a:ext uri="{FF2B5EF4-FFF2-40B4-BE49-F238E27FC236}">
                <a16:creationId xmlns:a16="http://schemas.microsoft.com/office/drawing/2014/main" id="{C114AFB2-B87D-5247-92C2-35922B1A872F}"/>
              </a:ext>
            </a:extLst>
          </p:cNvPr>
          <p:cNvGraphicFramePr>
            <a:graphicFrameLocks noChangeAspect="1"/>
          </p:cNvGraphicFramePr>
          <p:nvPr>
            <p:extLst>
              <p:ext uri="{D42A27DB-BD31-4B8C-83A1-F6EECF244321}">
                <p14:modId xmlns:p14="http://schemas.microsoft.com/office/powerpoint/2010/main" val="1154721571"/>
              </p:ext>
            </p:extLst>
          </p:nvPr>
        </p:nvGraphicFramePr>
        <p:xfrm>
          <a:off x="7032127" y="2147326"/>
          <a:ext cx="647700" cy="347663"/>
        </p:xfrm>
        <a:graphic>
          <a:graphicData uri="http://schemas.openxmlformats.org/presentationml/2006/ole">
            <mc:AlternateContent xmlns:mc="http://schemas.openxmlformats.org/markup-compatibility/2006">
              <mc:Choice xmlns:v="urn:schemas-microsoft-com:vml" Requires="v">
                <p:oleObj name="Equation" r:id="rId24" imgW="381000" imgH="203200" progId="Equation.DSMT4">
                  <p:embed/>
                </p:oleObj>
              </mc:Choice>
              <mc:Fallback>
                <p:oleObj name="Equation" r:id="rId24" imgW="381000" imgH="203200" progId="Equation.DSMT4">
                  <p:embed/>
                  <p:pic>
                    <p:nvPicPr>
                      <p:cNvPr id="69" name="Object 2">
                        <a:extLst>
                          <a:ext uri="{FF2B5EF4-FFF2-40B4-BE49-F238E27FC236}">
                            <a16:creationId xmlns:a16="http://schemas.microsoft.com/office/drawing/2014/main" id="{EB224A4F-9F54-1643-A733-875AC3664B62}"/>
                          </a:ext>
                        </a:extLst>
                      </p:cNvPr>
                      <p:cNvPicPr>
                        <a:picLocks noChangeAspect="1" noChangeArrowheads="1"/>
                      </p:cNvPicPr>
                      <p:nvPr/>
                    </p:nvPicPr>
                    <p:blipFill>
                      <a:blip r:embed="rId25"/>
                      <a:srcRect/>
                      <a:stretch>
                        <a:fillRect/>
                      </a:stretch>
                    </p:blipFill>
                    <p:spPr bwMode="auto">
                      <a:xfrm>
                        <a:off x="7032127" y="2147326"/>
                        <a:ext cx="647700" cy="347663"/>
                      </a:xfrm>
                      <a:prstGeom prst="rect">
                        <a:avLst/>
                      </a:prstGeom>
                      <a:noFill/>
                      <a:ln>
                        <a:noFill/>
                      </a:ln>
                    </p:spPr>
                  </p:pic>
                </p:oleObj>
              </mc:Fallback>
            </mc:AlternateContent>
          </a:graphicData>
        </a:graphic>
      </p:graphicFrame>
      <p:pic>
        <p:nvPicPr>
          <p:cNvPr id="5" name="Picture 4">
            <a:extLst>
              <a:ext uri="{FF2B5EF4-FFF2-40B4-BE49-F238E27FC236}">
                <a16:creationId xmlns:a16="http://schemas.microsoft.com/office/drawing/2014/main" id="{7462CC7A-B183-DF22-8101-CFF32DD9AF25}"/>
              </a:ext>
            </a:extLst>
          </p:cNvPr>
          <p:cNvPicPr>
            <a:picLocks/>
          </p:cNvPicPr>
          <p:nvPr/>
        </p:nvPicPr>
        <p:blipFill>
          <a:blip r:embed="rId26"/>
          <a:stretch>
            <a:fillRect/>
          </a:stretch>
        </p:blipFill>
        <p:spPr>
          <a:xfrm>
            <a:off x="3196350" y="5249237"/>
            <a:ext cx="2971740" cy="707886"/>
          </a:xfrm>
          <a:prstGeom prst="rect">
            <a:avLst/>
          </a:prstGeom>
        </p:spPr>
      </p:pic>
      <p:pic>
        <p:nvPicPr>
          <p:cNvPr id="6" name="Picture 5">
            <a:extLst>
              <a:ext uri="{FF2B5EF4-FFF2-40B4-BE49-F238E27FC236}">
                <a16:creationId xmlns:a16="http://schemas.microsoft.com/office/drawing/2014/main" id="{0BA004B6-6941-3A2C-F8BD-FC5E0E036F22}"/>
              </a:ext>
            </a:extLst>
          </p:cNvPr>
          <p:cNvPicPr>
            <a:picLocks/>
          </p:cNvPicPr>
          <p:nvPr/>
        </p:nvPicPr>
        <p:blipFill>
          <a:blip r:embed="rId27"/>
          <a:stretch>
            <a:fillRect/>
          </a:stretch>
        </p:blipFill>
        <p:spPr>
          <a:xfrm>
            <a:off x="2895100" y="3071201"/>
            <a:ext cx="3597606" cy="720935"/>
          </a:xfrm>
          <a:prstGeom prst="rect">
            <a:avLst/>
          </a:prstGeom>
        </p:spPr>
      </p:pic>
    </p:spTree>
    <p:extLst>
      <p:ext uri="{BB962C8B-B14F-4D97-AF65-F5344CB8AC3E}">
        <p14:creationId xmlns:p14="http://schemas.microsoft.com/office/powerpoint/2010/main" val="401610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flipV="1">
            <a:off x="6871659" y="3645531"/>
            <a:ext cx="1622094" cy="1"/>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060994" y="2438400"/>
            <a:ext cx="0" cy="228886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01312" y="2895406"/>
            <a:ext cx="5515753" cy="1446550"/>
          </a:xfrm>
          <a:prstGeom prst="rect">
            <a:avLst/>
          </a:prstGeom>
          <a:noFill/>
          <a:ln>
            <a:noFill/>
          </a:ln>
        </p:spPr>
        <p:txBody>
          <a:bodyPr wrap="square" rtlCol="0">
            <a:spAutoFit/>
          </a:bodyPr>
          <a:lstStyle/>
          <a:p>
            <a:r>
              <a:rPr lang="en-US" sz="2800" dirty="0">
                <a:solidFill>
                  <a:srgbClr val="FF0000"/>
                </a:solidFill>
                <a:latin typeface="Apple Chancery"/>
                <a:cs typeface="Apple Chancery"/>
              </a:rPr>
              <a:t>For fun,</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derive</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velocity </a:t>
            </a:r>
            <a:r>
              <a:rPr lang="en-US" sz="2000" dirty="0">
                <a:solidFill>
                  <a:srgbClr val="000000"/>
                </a:solidFill>
                <a:latin typeface="Times New Roman"/>
                <a:cs typeface="Times New Roman"/>
              </a:rPr>
              <a:t>a rider of mass </a:t>
            </a:r>
            <a:r>
              <a:rPr lang="en-US" sz="2000" i="1" dirty="0">
                <a:solidFill>
                  <a:srgbClr val="000000"/>
                </a:solidFill>
                <a:latin typeface="Times New Roman"/>
                <a:cs typeface="Times New Roman"/>
              </a:rPr>
              <a:t>m </a:t>
            </a:r>
            <a:r>
              <a:rPr lang="en-US" sz="2000" dirty="0">
                <a:solidFill>
                  <a:srgbClr val="000000"/>
                </a:solidFill>
                <a:latin typeface="Times New Roman"/>
                <a:cs typeface="Times New Roman"/>
              </a:rPr>
              <a:t> would need to just barely stick to the wall if the ride’s </a:t>
            </a:r>
            <a:r>
              <a:rPr lang="en-US" sz="2000" dirty="0">
                <a:solidFill>
                  <a:srgbClr val="FF0000"/>
                </a:solidFill>
                <a:latin typeface="Times New Roman"/>
                <a:cs typeface="Times New Roman"/>
              </a:rPr>
              <a:t>radius was </a:t>
            </a:r>
            <a:r>
              <a:rPr lang="en-US" sz="2000" i="1" dirty="0">
                <a:solidFill>
                  <a:srgbClr val="FF0000"/>
                </a:solidFill>
                <a:latin typeface="Times New Roman"/>
                <a:cs typeface="Times New Roman"/>
              </a:rPr>
              <a:t>R </a:t>
            </a:r>
            <a:r>
              <a:rPr lang="en-US" sz="2000" dirty="0">
                <a:solidFill>
                  <a:srgbClr val="000000"/>
                </a:solidFill>
                <a:latin typeface="Times New Roman"/>
                <a:cs typeface="Times New Roman"/>
              </a:rPr>
              <a:t>and the </a:t>
            </a:r>
            <a:r>
              <a:rPr lang="en-US" sz="2000" dirty="0">
                <a:solidFill>
                  <a:srgbClr val="FF0000"/>
                </a:solidFill>
                <a:latin typeface="Times New Roman"/>
                <a:cs typeface="Times New Roman"/>
              </a:rPr>
              <a:t>coefficient of static friction </a:t>
            </a:r>
            <a:r>
              <a:rPr lang="en-US" sz="2000" dirty="0">
                <a:solidFill>
                  <a:srgbClr val="000000"/>
                </a:solidFill>
                <a:latin typeface="Times New Roman"/>
                <a:cs typeface="Times New Roman"/>
              </a:rPr>
              <a:t>between the rider and wall was     .</a:t>
            </a:r>
            <a:endParaRPr lang="en-US" sz="2000" dirty="0">
              <a:solidFill>
                <a:srgbClr val="FF0000"/>
              </a:solidFill>
              <a:latin typeface="Apple Chancery"/>
              <a:cs typeface="Apple Chancery"/>
            </a:endParaRPr>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52.)</a:t>
            </a:r>
          </a:p>
        </p:txBody>
      </p:sp>
      <p:sp>
        <p:nvSpPr>
          <p:cNvPr id="40" name="TextBox 39"/>
          <p:cNvSpPr txBox="1"/>
          <p:nvPr/>
        </p:nvSpPr>
        <p:spPr>
          <a:xfrm>
            <a:off x="201311" y="833303"/>
            <a:ext cx="6020969" cy="2062103"/>
          </a:xfrm>
          <a:prstGeom prst="rect">
            <a:avLst/>
          </a:prstGeom>
          <a:noFill/>
          <a:ln>
            <a:noFill/>
          </a:ln>
        </p:spPr>
        <p:txBody>
          <a:bodyPr wrap="square" rtlCol="0">
            <a:spAutoFit/>
          </a:bodyPr>
          <a:lstStyle/>
          <a:p>
            <a:r>
              <a:rPr lang="en-US" sz="2800" dirty="0">
                <a:solidFill>
                  <a:srgbClr val="FF0000"/>
                </a:solidFill>
                <a:latin typeface="Apple Chancery"/>
                <a:cs typeface="Apple Chancery"/>
              </a:rPr>
              <a:t>A classic </a:t>
            </a:r>
            <a:r>
              <a:rPr lang="en-US" sz="2000" dirty="0">
                <a:solidFill>
                  <a:srgbClr val="000000"/>
                </a:solidFill>
                <a:latin typeface="Times New Roman"/>
                <a:cs typeface="Times New Roman"/>
              </a:rPr>
              <a:t>carnival ride consists of a huge, </a:t>
            </a:r>
            <a:r>
              <a:rPr lang="en-US" sz="2000" dirty="0">
                <a:solidFill>
                  <a:srgbClr val="0000FF"/>
                </a:solidFill>
                <a:latin typeface="Times New Roman"/>
                <a:cs typeface="Times New Roman"/>
              </a:rPr>
              <a:t>rotating cylinder </a:t>
            </a:r>
            <a:r>
              <a:rPr lang="en-US" sz="2000" dirty="0">
                <a:solidFill>
                  <a:srgbClr val="000000"/>
                </a:solidFill>
                <a:latin typeface="Times New Roman"/>
                <a:cs typeface="Times New Roman"/>
              </a:rPr>
              <a:t>in which people stand with their </a:t>
            </a:r>
            <a:r>
              <a:rPr lang="en-US" sz="2000" dirty="0">
                <a:solidFill>
                  <a:srgbClr val="0000FF"/>
                </a:solidFill>
                <a:latin typeface="Times New Roman"/>
                <a:cs typeface="Times New Roman"/>
              </a:rPr>
              <a:t>back against the wall</a:t>
            </a:r>
            <a:r>
              <a:rPr lang="en-US" sz="2000" dirty="0">
                <a:solidFill>
                  <a:srgbClr val="000000"/>
                </a:solidFill>
                <a:latin typeface="Times New Roman"/>
                <a:cs typeface="Times New Roman"/>
              </a:rPr>
              <a:t>.  As the cylinder rotates faster and faster, </a:t>
            </a:r>
            <a:r>
              <a:rPr lang="en-US" sz="2000" dirty="0">
                <a:solidFill>
                  <a:srgbClr val="FF0000"/>
                </a:solidFill>
                <a:latin typeface="Times New Roman"/>
                <a:cs typeface="Times New Roman"/>
              </a:rPr>
              <a:t>friction</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between the people and the wall “stick” the riders to the wall</a:t>
            </a:r>
            <a:r>
              <a:rPr lang="en-US" sz="2000" dirty="0">
                <a:solidFill>
                  <a:srgbClr val="000000"/>
                </a:solidFill>
                <a:latin typeface="Times New Roman"/>
                <a:cs typeface="Times New Roman"/>
              </a:rPr>
              <a:t>, and at some point the </a:t>
            </a:r>
            <a:r>
              <a:rPr lang="en-US" sz="2000" dirty="0">
                <a:solidFill>
                  <a:srgbClr val="FF0000"/>
                </a:solidFill>
                <a:latin typeface="Times New Roman"/>
                <a:cs typeface="Times New Roman"/>
              </a:rPr>
              <a:t>floor drops out </a:t>
            </a:r>
            <a:r>
              <a:rPr lang="en-US" sz="2000" dirty="0">
                <a:solidFill>
                  <a:srgbClr val="000000"/>
                </a:solidFill>
                <a:latin typeface="Times New Roman"/>
                <a:cs typeface="Times New Roman"/>
              </a:rPr>
              <a:t>leaving the riders suspended, whirling round and round.  </a:t>
            </a:r>
            <a:endParaRPr lang="en-US" sz="2000" dirty="0">
              <a:solidFill>
                <a:srgbClr val="FF0000"/>
              </a:solidFill>
              <a:latin typeface="Apple Chancery"/>
              <a:cs typeface="Apple Chancery"/>
            </a:endParaRPr>
          </a:p>
        </p:txBody>
      </p:sp>
      <p:sp>
        <p:nvSpPr>
          <p:cNvPr id="124" name="TextBox 123"/>
          <p:cNvSpPr txBox="1"/>
          <p:nvPr/>
        </p:nvSpPr>
        <p:spPr>
          <a:xfrm>
            <a:off x="0" y="217420"/>
            <a:ext cx="9144000" cy="584776"/>
          </a:xfrm>
          <a:prstGeom prst="rect">
            <a:avLst/>
          </a:prstGeom>
          <a:noFill/>
          <a:ln>
            <a:noFill/>
          </a:ln>
        </p:spPr>
        <p:txBody>
          <a:bodyPr wrap="square" rtlCol="0">
            <a:spAutoFit/>
          </a:bodyPr>
          <a:lstStyle/>
          <a:p>
            <a:pPr algn="ctr"/>
            <a:r>
              <a:rPr lang="en-US" sz="3200" dirty="0">
                <a:solidFill>
                  <a:srgbClr val="FF0000"/>
                </a:solidFill>
                <a:latin typeface="Apple Chancery"/>
                <a:cs typeface="Apple Chancery"/>
              </a:rPr>
              <a:t>Carnival Ride:</a:t>
            </a:r>
            <a:endParaRPr lang="en-US" sz="2400" dirty="0">
              <a:solidFill>
                <a:srgbClr val="FF0000"/>
              </a:solidFill>
              <a:latin typeface="Apple Chancery"/>
              <a:cs typeface="Apple Chancery"/>
            </a:endParaRPr>
          </a:p>
        </p:txBody>
      </p:sp>
      <p:graphicFrame>
        <p:nvGraphicFramePr>
          <p:cNvPr id="69" name="Object 68"/>
          <p:cNvGraphicFramePr>
            <a:graphicFrameLocks noChangeAspect="1"/>
          </p:cNvGraphicFramePr>
          <p:nvPr>
            <p:extLst>
              <p:ext uri="{D42A27DB-BD31-4B8C-83A1-F6EECF244321}">
                <p14:modId xmlns:p14="http://schemas.microsoft.com/office/powerpoint/2010/main" val="62630586"/>
              </p:ext>
            </p:extLst>
          </p:nvPr>
        </p:nvGraphicFramePr>
        <p:xfrm>
          <a:off x="4298830" y="3979183"/>
          <a:ext cx="296863" cy="339725"/>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0" name=""/>
                      <p:cNvPicPr/>
                      <p:nvPr/>
                    </p:nvPicPr>
                    <p:blipFill>
                      <a:blip r:embed="rId3"/>
                      <a:stretch>
                        <a:fillRect/>
                      </a:stretch>
                    </p:blipFill>
                    <p:spPr>
                      <a:xfrm>
                        <a:off x="4298830" y="3979183"/>
                        <a:ext cx="296863" cy="339725"/>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222281" y="1337685"/>
            <a:ext cx="2688571" cy="457677"/>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8781339" y="1406525"/>
            <a:ext cx="130886" cy="339725"/>
          </a:xfrm>
          <a:custGeom>
            <a:avLst/>
            <a:gdLst>
              <a:gd name="connsiteX0" fmla="*/ 124536 w 130886"/>
              <a:gd name="connsiteY0" fmla="*/ 15875 h 339725"/>
              <a:gd name="connsiteX1" fmla="*/ 57861 w 130886"/>
              <a:gd name="connsiteY1" fmla="*/ 19050 h 339725"/>
              <a:gd name="connsiteX2" fmla="*/ 64211 w 130886"/>
              <a:gd name="connsiteY2" fmla="*/ 44450 h 339725"/>
              <a:gd name="connsiteX3" fmla="*/ 92786 w 130886"/>
              <a:gd name="connsiteY3" fmla="*/ 41275 h 339725"/>
              <a:gd name="connsiteX4" fmla="*/ 124536 w 130886"/>
              <a:gd name="connsiteY4" fmla="*/ 25400 h 339725"/>
              <a:gd name="connsiteX5" fmla="*/ 130886 w 130886"/>
              <a:gd name="connsiteY5" fmla="*/ 15875 h 339725"/>
              <a:gd name="connsiteX6" fmla="*/ 124536 w 130886"/>
              <a:gd name="connsiteY6" fmla="*/ 3175 h 339725"/>
              <a:gd name="connsiteX7" fmla="*/ 111836 w 130886"/>
              <a:gd name="connsiteY7" fmla="*/ 0 h 339725"/>
              <a:gd name="connsiteX8" fmla="*/ 86436 w 130886"/>
              <a:gd name="connsiteY8" fmla="*/ 6350 h 339725"/>
              <a:gd name="connsiteX9" fmla="*/ 61036 w 130886"/>
              <a:gd name="connsiteY9" fmla="*/ 9525 h 339725"/>
              <a:gd name="connsiteX10" fmla="*/ 51511 w 130886"/>
              <a:gd name="connsiteY10" fmla="*/ 15875 h 339725"/>
              <a:gd name="connsiteX11" fmla="*/ 35636 w 130886"/>
              <a:gd name="connsiteY11" fmla="*/ 31750 h 339725"/>
              <a:gd name="connsiteX12" fmla="*/ 26111 w 130886"/>
              <a:gd name="connsiteY12" fmla="*/ 53975 h 339725"/>
              <a:gd name="connsiteX13" fmla="*/ 16586 w 130886"/>
              <a:gd name="connsiteY13" fmla="*/ 60325 h 339725"/>
              <a:gd name="connsiteX14" fmla="*/ 38811 w 130886"/>
              <a:gd name="connsiteY14" fmla="*/ 57150 h 339725"/>
              <a:gd name="connsiteX15" fmla="*/ 61036 w 130886"/>
              <a:gd name="connsiteY15" fmla="*/ 41275 h 339725"/>
              <a:gd name="connsiteX16" fmla="*/ 67386 w 130886"/>
              <a:gd name="connsiteY16" fmla="*/ 28575 h 339725"/>
              <a:gd name="connsiteX17" fmla="*/ 64211 w 130886"/>
              <a:gd name="connsiteY17" fmla="*/ 69850 h 339725"/>
              <a:gd name="connsiteX18" fmla="*/ 70561 w 130886"/>
              <a:gd name="connsiteY18" fmla="*/ 79375 h 339725"/>
              <a:gd name="connsiteX19" fmla="*/ 73736 w 130886"/>
              <a:gd name="connsiteY19" fmla="*/ 101600 h 339725"/>
              <a:gd name="connsiteX20" fmla="*/ 80086 w 130886"/>
              <a:gd name="connsiteY20" fmla="*/ 142875 h 339725"/>
              <a:gd name="connsiteX21" fmla="*/ 76911 w 130886"/>
              <a:gd name="connsiteY21" fmla="*/ 225425 h 339725"/>
              <a:gd name="connsiteX22" fmla="*/ 73736 w 130886"/>
              <a:gd name="connsiteY22" fmla="*/ 234950 h 339725"/>
              <a:gd name="connsiteX23" fmla="*/ 67386 w 130886"/>
              <a:gd name="connsiteY23" fmla="*/ 266700 h 339725"/>
              <a:gd name="connsiteX24" fmla="*/ 67386 w 130886"/>
              <a:gd name="connsiteY24" fmla="*/ 320675 h 339725"/>
              <a:gd name="connsiteX25" fmla="*/ 19761 w 130886"/>
              <a:gd name="connsiteY25" fmla="*/ 323850 h 339725"/>
              <a:gd name="connsiteX26" fmla="*/ 10236 w 130886"/>
              <a:gd name="connsiteY26" fmla="*/ 333375 h 339725"/>
              <a:gd name="connsiteX27" fmla="*/ 19761 w 130886"/>
              <a:gd name="connsiteY27" fmla="*/ 336550 h 339725"/>
              <a:gd name="connsiteX28" fmla="*/ 54686 w 130886"/>
              <a:gd name="connsiteY28" fmla="*/ 339725 h 339725"/>
              <a:gd name="connsiteX29" fmla="*/ 108661 w 130886"/>
              <a:gd name="connsiteY29" fmla="*/ 333375 h 339725"/>
              <a:gd name="connsiteX30" fmla="*/ 118186 w 130886"/>
              <a:gd name="connsiteY30" fmla="*/ 327025 h 339725"/>
              <a:gd name="connsiteX31" fmla="*/ 130886 w 130886"/>
              <a:gd name="connsiteY31" fmla="*/ 320675 h 339725"/>
              <a:gd name="connsiteX32" fmla="*/ 127711 w 130886"/>
              <a:gd name="connsiteY32" fmla="*/ 298450 h 339725"/>
              <a:gd name="connsiteX33" fmla="*/ 118186 w 130886"/>
              <a:gd name="connsiteY33" fmla="*/ 292100 h 339725"/>
              <a:gd name="connsiteX34" fmla="*/ 111836 w 130886"/>
              <a:gd name="connsiteY34" fmla="*/ 282575 h 339725"/>
              <a:gd name="connsiteX35" fmla="*/ 115011 w 130886"/>
              <a:gd name="connsiteY35" fmla="*/ 168275 h 339725"/>
              <a:gd name="connsiteX36" fmla="*/ 118186 w 130886"/>
              <a:gd name="connsiteY36" fmla="*/ 152400 h 339725"/>
              <a:gd name="connsiteX37" fmla="*/ 111836 w 130886"/>
              <a:gd name="connsiteY37" fmla="*/ 104775 h 339725"/>
              <a:gd name="connsiteX38" fmla="*/ 108661 w 130886"/>
              <a:gd name="connsiteY38" fmla="*/ 28575 h 339725"/>
              <a:gd name="connsiteX39" fmla="*/ 105486 w 130886"/>
              <a:gd name="connsiteY39" fmla="*/ 41275 h 339725"/>
              <a:gd name="connsiteX40" fmla="*/ 92786 w 130886"/>
              <a:gd name="connsiteY40" fmla="*/ 66675 h 339725"/>
              <a:gd name="connsiteX41" fmla="*/ 89611 w 130886"/>
              <a:gd name="connsiteY41" fmla="*/ 76200 h 339725"/>
              <a:gd name="connsiteX42" fmla="*/ 80086 w 130886"/>
              <a:gd name="connsiteY42" fmla="*/ 82550 h 339725"/>
              <a:gd name="connsiteX43" fmla="*/ 76911 w 130886"/>
              <a:gd name="connsiteY43" fmla="*/ 95250 h 339725"/>
              <a:gd name="connsiteX44" fmla="*/ 95961 w 130886"/>
              <a:gd name="connsiteY44" fmla="*/ 73025 h 339725"/>
              <a:gd name="connsiteX45" fmla="*/ 105486 w 130886"/>
              <a:gd name="connsiteY45" fmla="*/ 66675 h 339725"/>
              <a:gd name="connsiteX46" fmla="*/ 111836 w 130886"/>
              <a:gd name="connsiteY46" fmla="*/ 57150 h 339725"/>
              <a:gd name="connsiteX47" fmla="*/ 102311 w 130886"/>
              <a:gd name="connsiteY47" fmla="*/ 50800 h 339725"/>
              <a:gd name="connsiteX48" fmla="*/ 92786 w 130886"/>
              <a:gd name="connsiteY48" fmla="*/ 53975 h 339725"/>
              <a:gd name="connsiteX49" fmla="*/ 76911 w 130886"/>
              <a:gd name="connsiteY49" fmla="*/ 57150 h 339725"/>
              <a:gd name="connsiteX50" fmla="*/ 80086 w 130886"/>
              <a:gd name="connsiteY50" fmla="*/ 66675 h 339725"/>
              <a:gd name="connsiteX51" fmla="*/ 89611 w 130886"/>
              <a:gd name="connsiteY51" fmla="*/ 69850 h 339725"/>
              <a:gd name="connsiteX52" fmla="*/ 86436 w 130886"/>
              <a:gd name="connsiteY52" fmla="*/ 88900 h 339725"/>
              <a:gd name="connsiteX53" fmla="*/ 76911 w 130886"/>
              <a:gd name="connsiteY53" fmla="*/ 82550 h 339725"/>
              <a:gd name="connsiteX54" fmla="*/ 73736 w 130886"/>
              <a:gd name="connsiteY54" fmla="*/ 92075 h 339725"/>
              <a:gd name="connsiteX55" fmla="*/ 57861 w 130886"/>
              <a:gd name="connsiteY55" fmla="*/ 104775 h 339725"/>
              <a:gd name="connsiteX56" fmla="*/ 48336 w 130886"/>
              <a:gd name="connsiteY56" fmla="*/ 127000 h 339725"/>
              <a:gd name="connsiteX57" fmla="*/ 38811 w 130886"/>
              <a:gd name="connsiteY57" fmla="*/ 130175 h 339725"/>
              <a:gd name="connsiteX58" fmla="*/ 19761 w 130886"/>
              <a:gd name="connsiteY58" fmla="*/ 146050 h 339725"/>
              <a:gd name="connsiteX59" fmla="*/ 16586 w 130886"/>
              <a:gd name="connsiteY59" fmla="*/ 155575 h 339725"/>
              <a:gd name="connsiteX60" fmla="*/ 7061 w 130886"/>
              <a:gd name="connsiteY60" fmla="*/ 149225 h 339725"/>
              <a:gd name="connsiteX61" fmla="*/ 16586 w 130886"/>
              <a:gd name="connsiteY61" fmla="*/ 120650 h 339725"/>
              <a:gd name="connsiteX62" fmla="*/ 35636 w 130886"/>
              <a:gd name="connsiteY62" fmla="*/ 114300 h 339725"/>
              <a:gd name="connsiteX63" fmla="*/ 41986 w 130886"/>
              <a:gd name="connsiteY63" fmla="*/ 104775 h 339725"/>
              <a:gd name="connsiteX64" fmla="*/ 51511 w 130886"/>
              <a:gd name="connsiteY64" fmla="*/ 98425 h 339725"/>
              <a:gd name="connsiteX65" fmla="*/ 54686 w 130886"/>
              <a:gd name="connsiteY65" fmla="*/ 88900 h 339725"/>
              <a:gd name="connsiteX66" fmla="*/ 73736 w 130886"/>
              <a:gd name="connsiteY66" fmla="*/ 76200 h 339725"/>
              <a:gd name="connsiteX67" fmla="*/ 76911 w 130886"/>
              <a:gd name="connsiteY67" fmla="*/ 66675 h 339725"/>
              <a:gd name="connsiteX68" fmla="*/ 124536 w 130886"/>
              <a:gd name="connsiteY68" fmla="*/ 15875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30886" h="339725">
                <a:moveTo>
                  <a:pt x="124536" y="15875"/>
                </a:moveTo>
                <a:cubicBezTo>
                  <a:pt x="121361" y="7937"/>
                  <a:pt x="77969" y="9525"/>
                  <a:pt x="57861" y="19050"/>
                </a:cubicBezTo>
                <a:cubicBezTo>
                  <a:pt x="49974" y="22786"/>
                  <a:pt x="56848" y="39765"/>
                  <a:pt x="64211" y="44450"/>
                </a:cubicBezTo>
                <a:cubicBezTo>
                  <a:pt x="72296" y="49595"/>
                  <a:pt x="83261" y="42333"/>
                  <a:pt x="92786" y="41275"/>
                </a:cubicBezTo>
                <a:cubicBezTo>
                  <a:pt x="108292" y="36106"/>
                  <a:pt x="113252" y="36684"/>
                  <a:pt x="124536" y="25400"/>
                </a:cubicBezTo>
                <a:cubicBezTo>
                  <a:pt x="127234" y="22702"/>
                  <a:pt x="128769" y="19050"/>
                  <a:pt x="130886" y="15875"/>
                </a:cubicBezTo>
                <a:cubicBezTo>
                  <a:pt x="128769" y="11642"/>
                  <a:pt x="128172" y="6205"/>
                  <a:pt x="124536" y="3175"/>
                </a:cubicBezTo>
                <a:cubicBezTo>
                  <a:pt x="121184" y="381"/>
                  <a:pt x="116200" y="0"/>
                  <a:pt x="111836" y="0"/>
                </a:cubicBezTo>
                <a:cubicBezTo>
                  <a:pt x="94074" y="0"/>
                  <a:pt x="100216" y="3845"/>
                  <a:pt x="86436" y="6350"/>
                </a:cubicBezTo>
                <a:cubicBezTo>
                  <a:pt x="78041" y="7876"/>
                  <a:pt x="69503" y="8467"/>
                  <a:pt x="61036" y="9525"/>
                </a:cubicBezTo>
                <a:cubicBezTo>
                  <a:pt x="57861" y="11642"/>
                  <a:pt x="54209" y="13177"/>
                  <a:pt x="51511" y="15875"/>
                </a:cubicBezTo>
                <a:cubicBezTo>
                  <a:pt x="30344" y="37042"/>
                  <a:pt x="61036" y="14817"/>
                  <a:pt x="35636" y="31750"/>
                </a:cubicBezTo>
                <a:cubicBezTo>
                  <a:pt x="33207" y="41466"/>
                  <a:pt x="33420" y="46666"/>
                  <a:pt x="26111" y="53975"/>
                </a:cubicBezTo>
                <a:cubicBezTo>
                  <a:pt x="23413" y="56673"/>
                  <a:pt x="12884" y="59400"/>
                  <a:pt x="16586" y="60325"/>
                </a:cubicBezTo>
                <a:cubicBezTo>
                  <a:pt x="23846" y="62140"/>
                  <a:pt x="31403" y="58208"/>
                  <a:pt x="38811" y="57150"/>
                </a:cubicBezTo>
                <a:cubicBezTo>
                  <a:pt x="43273" y="54176"/>
                  <a:pt x="58411" y="44338"/>
                  <a:pt x="61036" y="41275"/>
                </a:cubicBezTo>
                <a:cubicBezTo>
                  <a:pt x="64116" y="37681"/>
                  <a:pt x="65269" y="32808"/>
                  <a:pt x="67386" y="28575"/>
                </a:cubicBezTo>
                <a:cubicBezTo>
                  <a:pt x="66328" y="42333"/>
                  <a:pt x="63350" y="56078"/>
                  <a:pt x="64211" y="69850"/>
                </a:cubicBezTo>
                <a:cubicBezTo>
                  <a:pt x="64449" y="73658"/>
                  <a:pt x="69465" y="75720"/>
                  <a:pt x="70561" y="79375"/>
                </a:cubicBezTo>
                <a:cubicBezTo>
                  <a:pt x="72711" y="86543"/>
                  <a:pt x="72862" y="94168"/>
                  <a:pt x="73736" y="101600"/>
                </a:cubicBezTo>
                <a:cubicBezTo>
                  <a:pt x="78201" y="139550"/>
                  <a:pt x="73247" y="122357"/>
                  <a:pt x="80086" y="142875"/>
                </a:cubicBezTo>
                <a:cubicBezTo>
                  <a:pt x="79028" y="170392"/>
                  <a:pt x="78806" y="197953"/>
                  <a:pt x="76911" y="225425"/>
                </a:cubicBezTo>
                <a:cubicBezTo>
                  <a:pt x="76681" y="228764"/>
                  <a:pt x="74489" y="231689"/>
                  <a:pt x="73736" y="234950"/>
                </a:cubicBezTo>
                <a:cubicBezTo>
                  <a:pt x="71309" y="245467"/>
                  <a:pt x="67386" y="266700"/>
                  <a:pt x="67386" y="266700"/>
                </a:cubicBezTo>
                <a:cubicBezTo>
                  <a:pt x="68724" y="276069"/>
                  <a:pt x="76054" y="314716"/>
                  <a:pt x="67386" y="320675"/>
                </a:cubicBezTo>
                <a:cubicBezTo>
                  <a:pt x="54275" y="329689"/>
                  <a:pt x="35636" y="322792"/>
                  <a:pt x="19761" y="323850"/>
                </a:cubicBezTo>
                <a:cubicBezTo>
                  <a:pt x="16586" y="327025"/>
                  <a:pt x="10236" y="328885"/>
                  <a:pt x="10236" y="333375"/>
                </a:cubicBezTo>
                <a:cubicBezTo>
                  <a:pt x="10236" y="336722"/>
                  <a:pt x="16448" y="336077"/>
                  <a:pt x="19761" y="336550"/>
                </a:cubicBezTo>
                <a:cubicBezTo>
                  <a:pt x="31333" y="338203"/>
                  <a:pt x="43044" y="338667"/>
                  <a:pt x="54686" y="339725"/>
                </a:cubicBezTo>
                <a:cubicBezTo>
                  <a:pt x="58420" y="339438"/>
                  <a:pt x="95821" y="338878"/>
                  <a:pt x="108661" y="333375"/>
                </a:cubicBezTo>
                <a:cubicBezTo>
                  <a:pt x="112168" y="331872"/>
                  <a:pt x="114873" y="328918"/>
                  <a:pt x="118186" y="327025"/>
                </a:cubicBezTo>
                <a:cubicBezTo>
                  <a:pt x="122295" y="324677"/>
                  <a:pt x="126653" y="322792"/>
                  <a:pt x="130886" y="320675"/>
                </a:cubicBezTo>
                <a:cubicBezTo>
                  <a:pt x="129828" y="313267"/>
                  <a:pt x="130750" y="305289"/>
                  <a:pt x="127711" y="298450"/>
                </a:cubicBezTo>
                <a:cubicBezTo>
                  <a:pt x="126161" y="294963"/>
                  <a:pt x="120884" y="294798"/>
                  <a:pt x="118186" y="292100"/>
                </a:cubicBezTo>
                <a:cubicBezTo>
                  <a:pt x="115488" y="289402"/>
                  <a:pt x="113953" y="285750"/>
                  <a:pt x="111836" y="282575"/>
                </a:cubicBezTo>
                <a:cubicBezTo>
                  <a:pt x="112894" y="244475"/>
                  <a:pt x="113154" y="206344"/>
                  <a:pt x="115011" y="168275"/>
                </a:cubicBezTo>
                <a:cubicBezTo>
                  <a:pt x="115274" y="162885"/>
                  <a:pt x="118186" y="157796"/>
                  <a:pt x="118186" y="152400"/>
                </a:cubicBezTo>
                <a:cubicBezTo>
                  <a:pt x="118186" y="121324"/>
                  <a:pt x="118134" y="123670"/>
                  <a:pt x="111836" y="104775"/>
                </a:cubicBezTo>
                <a:cubicBezTo>
                  <a:pt x="110778" y="79375"/>
                  <a:pt x="111191" y="53871"/>
                  <a:pt x="108661" y="28575"/>
                </a:cubicBezTo>
                <a:cubicBezTo>
                  <a:pt x="108227" y="24233"/>
                  <a:pt x="106866" y="37135"/>
                  <a:pt x="105486" y="41275"/>
                </a:cubicBezTo>
                <a:cubicBezTo>
                  <a:pt x="94499" y="74235"/>
                  <a:pt x="104453" y="43341"/>
                  <a:pt x="92786" y="66675"/>
                </a:cubicBezTo>
                <a:cubicBezTo>
                  <a:pt x="91289" y="69668"/>
                  <a:pt x="91702" y="73587"/>
                  <a:pt x="89611" y="76200"/>
                </a:cubicBezTo>
                <a:cubicBezTo>
                  <a:pt x="87227" y="79180"/>
                  <a:pt x="83261" y="80433"/>
                  <a:pt x="80086" y="82550"/>
                </a:cubicBezTo>
                <a:cubicBezTo>
                  <a:pt x="79028" y="86783"/>
                  <a:pt x="72547" y="95250"/>
                  <a:pt x="76911" y="95250"/>
                </a:cubicBezTo>
                <a:cubicBezTo>
                  <a:pt x="84497" y="95250"/>
                  <a:pt x="91269" y="77717"/>
                  <a:pt x="95961" y="73025"/>
                </a:cubicBezTo>
                <a:cubicBezTo>
                  <a:pt x="98659" y="70327"/>
                  <a:pt x="102311" y="68792"/>
                  <a:pt x="105486" y="66675"/>
                </a:cubicBezTo>
                <a:cubicBezTo>
                  <a:pt x="107603" y="63500"/>
                  <a:pt x="112584" y="60892"/>
                  <a:pt x="111836" y="57150"/>
                </a:cubicBezTo>
                <a:cubicBezTo>
                  <a:pt x="111088" y="53408"/>
                  <a:pt x="106075" y="51427"/>
                  <a:pt x="102311" y="50800"/>
                </a:cubicBezTo>
                <a:cubicBezTo>
                  <a:pt x="99010" y="50250"/>
                  <a:pt x="96033" y="53163"/>
                  <a:pt x="92786" y="53975"/>
                </a:cubicBezTo>
                <a:cubicBezTo>
                  <a:pt x="87551" y="55284"/>
                  <a:pt x="82203" y="56092"/>
                  <a:pt x="76911" y="57150"/>
                </a:cubicBezTo>
                <a:cubicBezTo>
                  <a:pt x="77969" y="60325"/>
                  <a:pt x="77719" y="64308"/>
                  <a:pt x="80086" y="66675"/>
                </a:cubicBezTo>
                <a:cubicBezTo>
                  <a:pt x="82453" y="69042"/>
                  <a:pt x="88692" y="66632"/>
                  <a:pt x="89611" y="69850"/>
                </a:cubicBezTo>
                <a:cubicBezTo>
                  <a:pt x="91380" y="76040"/>
                  <a:pt x="87494" y="82550"/>
                  <a:pt x="86436" y="88900"/>
                </a:cubicBezTo>
                <a:cubicBezTo>
                  <a:pt x="83261" y="86783"/>
                  <a:pt x="80613" y="81625"/>
                  <a:pt x="76911" y="82550"/>
                </a:cubicBezTo>
                <a:cubicBezTo>
                  <a:pt x="73664" y="83362"/>
                  <a:pt x="75233" y="89082"/>
                  <a:pt x="73736" y="92075"/>
                </a:cubicBezTo>
                <a:cubicBezTo>
                  <a:pt x="67991" y="103564"/>
                  <a:pt x="68847" y="101113"/>
                  <a:pt x="57861" y="104775"/>
                </a:cubicBezTo>
                <a:cubicBezTo>
                  <a:pt x="55954" y="112401"/>
                  <a:pt x="55188" y="121518"/>
                  <a:pt x="48336" y="127000"/>
                </a:cubicBezTo>
                <a:cubicBezTo>
                  <a:pt x="45723" y="129091"/>
                  <a:pt x="41986" y="129117"/>
                  <a:pt x="38811" y="130175"/>
                </a:cubicBezTo>
                <a:cubicBezTo>
                  <a:pt x="16845" y="163124"/>
                  <a:pt x="51987" y="113824"/>
                  <a:pt x="19761" y="146050"/>
                </a:cubicBezTo>
                <a:cubicBezTo>
                  <a:pt x="17394" y="148417"/>
                  <a:pt x="17644" y="152400"/>
                  <a:pt x="16586" y="155575"/>
                </a:cubicBezTo>
                <a:cubicBezTo>
                  <a:pt x="13411" y="153458"/>
                  <a:pt x="9445" y="152205"/>
                  <a:pt x="7061" y="149225"/>
                </a:cubicBezTo>
                <a:cubicBezTo>
                  <a:pt x="0" y="140398"/>
                  <a:pt x="5389" y="124382"/>
                  <a:pt x="16586" y="120650"/>
                </a:cubicBezTo>
                <a:lnTo>
                  <a:pt x="35636" y="114300"/>
                </a:lnTo>
                <a:cubicBezTo>
                  <a:pt x="37753" y="111125"/>
                  <a:pt x="39288" y="107473"/>
                  <a:pt x="41986" y="104775"/>
                </a:cubicBezTo>
                <a:cubicBezTo>
                  <a:pt x="44684" y="102077"/>
                  <a:pt x="49127" y="101405"/>
                  <a:pt x="51511" y="98425"/>
                </a:cubicBezTo>
                <a:cubicBezTo>
                  <a:pt x="53602" y="95812"/>
                  <a:pt x="52830" y="91685"/>
                  <a:pt x="54686" y="88900"/>
                </a:cubicBezTo>
                <a:cubicBezTo>
                  <a:pt x="61481" y="78707"/>
                  <a:pt x="63750" y="79529"/>
                  <a:pt x="73736" y="76200"/>
                </a:cubicBezTo>
                <a:cubicBezTo>
                  <a:pt x="74794" y="73025"/>
                  <a:pt x="74544" y="69042"/>
                  <a:pt x="76911" y="66675"/>
                </a:cubicBezTo>
                <a:cubicBezTo>
                  <a:pt x="90198" y="53388"/>
                  <a:pt x="127711" y="23813"/>
                  <a:pt x="124536" y="15875"/>
                </a:cubicBezTo>
                <a:close/>
              </a:path>
            </a:pathLst>
          </a:custGeom>
          <a:solidFill>
            <a:srgbClr val="FF0000"/>
          </a:solidFill>
          <a:ln w="9525"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184181" y="1782662"/>
            <a:ext cx="2769319"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5400000">
            <a:off x="7092950" y="1511300"/>
            <a:ext cx="927100" cy="1588"/>
          </a:xfrm>
          <a:prstGeom prst="line">
            <a:avLst/>
          </a:prstGeom>
          <a:ln w="9525"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2" idx="1"/>
            <a:endCxn id="22" idx="3"/>
          </p:cNvCxnSpPr>
          <p:nvPr/>
        </p:nvCxnSpPr>
        <p:spPr>
          <a:xfrm rot="10800000" flipH="1">
            <a:off x="6184180" y="1805522"/>
            <a:ext cx="2769319" cy="1588"/>
          </a:xfrm>
          <a:prstGeom prst="line">
            <a:avLst/>
          </a:prstGeom>
          <a:ln w="12700"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25" name="Object 2"/>
          <p:cNvGraphicFramePr>
            <a:graphicFrameLocks noChangeAspect="1"/>
          </p:cNvGraphicFramePr>
          <p:nvPr>
            <p:extLst>
              <p:ext uri="{D42A27DB-BD31-4B8C-83A1-F6EECF244321}">
                <p14:modId xmlns:p14="http://schemas.microsoft.com/office/powerpoint/2010/main" val="2287894278"/>
              </p:ext>
            </p:extLst>
          </p:nvPr>
        </p:nvGraphicFramePr>
        <p:xfrm>
          <a:off x="7866939" y="1893094"/>
          <a:ext cx="914400" cy="165100"/>
        </p:xfrm>
        <a:graphic>
          <a:graphicData uri="http://schemas.openxmlformats.org/presentationml/2006/ole">
            <mc:AlternateContent xmlns:mc="http://schemas.openxmlformats.org/markup-compatibility/2006">
              <mc:Choice xmlns:v="urn:schemas-microsoft-com:vml" Requires="v">
                <p:oleObj name="Equation" r:id="rId4" imgW="914400" imgH="165100" progId="Equation.DSMT4">
                  <p:embed/>
                </p:oleObj>
              </mc:Choice>
              <mc:Fallback>
                <p:oleObj name="Equation" r:id="rId4" imgW="914400" imgH="165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939" y="1893094"/>
                        <a:ext cx="914400" cy="165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229531458"/>
              </p:ext>
            </p:extLst>
          </p:nvPr>
        </p:nvGraphicFramePr>
        <p:xfrm>
          <a:off x="7137400" y="654050"/>
          <a:ext cx="850900" cy="317500"/>
        </p:xfrm>
        <a:graphic>
          <a:graphicData uri="http://schemas.openxmlformats.org/presentationml/2006/ole">
            <mc:AlternateContent xmlns:mc="http://schemas.openxmlformats.org/markup-compatibility/2006">
              <mc:Choice xmlns:v="urn:schemas-microsoft-com:vml" Requires="v">
                <p:oleObj name="Equation" r:id="rId6" imgW="850900" imgH="317500" progId="Equation.DSMT4">
                  <p:embed/>
                </p:oleObj>
              </mc:Choice>
              <mc:Fallback>
                <p:oleObj name="Equation" r:id="rId6" imgW="850900" imgH="3175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7400" y="654050"/>
                        <a:ext cx="850900" cy="317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5" name="Object 2"/>
          <p:cNvGraphicFramePr>
            <a:graphicFrameLocks noChangeAspect="1"/>
          </p:cNvGraphicFramePr>
          <p:nvPr>
            <p:extLst>
              <p:ext uri="{D42A27DB-BD31-4B8C-83A1-F6EECF244321}">
                <p14:modId xmlns:p14="http://schemas.microsoft.com/office/powerpoint/2010/main" val="2692872946"/>
              </p:ext>
            </p:extLst>
          </p:nvPr>
        </p:nvGraphicFramePr>
        <p:xfrm>
          <a:off x="8172449" y="2811300"/>
          <a:ext cx="717550" cy="265112"/>
        </p:xfrm>
        <a:graphic>
          <a:graphicData uri="http://schemas.openxmlformats.org/presentationml/2006/ole">
            <mc:AlternateContent xmlns:mc="http://schemas.openxmlformats.org/markup-compatibility/2006">
              <mc:Choice xmlns:v="urn:schemas-microsoft-com:vml" Requires="v">
                <p:oleObj name="Equation" r:id="rId8" imgW="546100" imgH="203200" progId="Equation.DSMT4">
                  <p:embed/>
                </p:oleObj>
              </mc:Choice>
              <mc:Fallback>
                <p:oleObj name="Equation" r:id="rId8" imgW="546100" imgH="203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2449" y="2811300"/>
                        <a:ext cx="717550" cy="265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8" name="Freeform 17"/>
          <p:cNvSpPr/>
          <p:nvPr/>
        </p:nvSpPr>
        <p:spPr>
          <a:xfrm>
            <a:off x="7764146" y="3129725"/>
            <a:ext cx="400679" cy="1031612"/>
          </a:xfrm>
          <a:custGeom>
            <a:avLst/>
            <a:gdLst>
              <a:gd name="connsiteX0" fmla="*/ 311779 w 400679"/>
              <a:gd name="connsiteY0" fmla="*/ 101600 h 1031612"/>
              <a:gd name="connsiteX1" fmla="*/ 235579 w 400679"/>
              <a:gd name="connsiteY1" fmla="*/ 38100 h 1031612"/>
              <a:gd name="connsiteX2" fmla="*/ 197479 w 400679"/>
              <a:gd name="connsiteY2" fmla="*/ 50800 h 1031612"/>
              <a:gd name="connsiteX3" fmla="*/ 197479 w 400679"/>
              <a:gd name="connsiteY3" fmla="*/ 139700 h 1031612"/>
              <a:gd name="connsiteX4" fmla="*/ 273679 w 400679"/>
              <a:gd name="connsiteY4" fmla="*/ 152400 h 1031612"/>
              <a:gd name="connsiteX5" fmla="*/ 286379 w 400679"/>
              <a:gd name="connsiteY5" fmla="*/ 190500 h 1031612"/>
              <a:gd name="connsiteX6" fmla="*/ 273679 w 400679"/>
              <a:gd name="connsiteY6" fmla="*/ 139700 h 1031612"/>
              <a:gd name="connsiteX7" fmla="*/ 286379 w 400679"/>
              <a:gd name="connsiteY7" fmla="*/ 63500 h 1031612"/>
              <a:gd name="connsiteX8" fmla="*/ 375279 w 400679"/>
              <a:gd name="connsiteY8" fmla="*/ 0 h 1031612"/>
              <a:gd name="connsiteX9" fmla="*/ 387979 w 400679"/>
              <a:gd name="connsiteY9" fmla="*/ 63500 h 1031612"/>
              <a:gd name="connsiteX10" fmla="*/ 311779 w 400679"/>
              <a:gd name="connsiteY10" fmla="*/ 165100 h 1031612"/>
              <a:gd name="connsiteX11" fmla="*/ 222879 w 400679"/>
              <a:gd name="connsiteY11" fmla="*/ 152400 h 1031612"/>
              <a:gd name="connsiteX12" fmla="*/ 235579 w 400679"/>
              <a:gd name="connsiteY12" fmla="*/ 114300 h 1031612"/>
              <a:gd name="connsiteX13" fmla="*/ 260979 w 400679"/>
              <a:gd name="connsiteY13" fmla="*/ 76200 h 1031612"/>
              <a:gd name="connsiteX14" fmla="*/ 248279 w 400679"/>
              <a:gd name="connsiteY14" fmla="*/ 114300 h 1031612"/>
              <a:gd name="connsiteX15" fmla="*/ 222879 w 400679"/>
              <a:gd name="connsiteY15" fmla="*/ 165100 h 1031612"/>
              <a:gd name="connsiteX16" fmla="*/ 210179 w 400679"/>
              <a:gd name="connsiteY16" fmla="*/ 228600 h 1031612"/>
              <a:gd name="connsiteX17" fmla="*/ 172079 w 400679"/>
              <a:gd name="connsiteY17" fmla="*/ 215900 h 1031612"/>
              <a:gd name="connsiteX18" fmla="*/ 95879 w 400679"/>
              <a:gd name="connsiteY18" fmla="*/ 241300 h 1031612"/>
              <a:gd name="connsiteX19" fmla="*/ 70479 w 400679"/>
              <a:gd name="connsiteY19" fmla="*/ 279400 h 1031612"/>
              <a:gd name="connsiteX20" fmla="*/ 146679 w 400679"/>
              <a:gd name="connsiteY20" fmla="*/ 266700 h 1031612"/>
              <a:gd name="connsiteX21" fmla="*/ 184779 w 400679"/>
              <a:gd name="connsiteY21" fmla="*/ 241300 h 1031612"/>
              <a:gd name="connsiteX22" fmla="*/ 286379 w 400679"/>
              <a:gd name="connsiteY22" fmla="*/ 177800 h 1031612"/>
              <a:gd name="connsiteX23" fmla="*/ 248279 w 400679"/>
              <a:gd name="connsiteY23" fmla="*/ 203200 h 1031612"/>
              <a:gd name="connsiteX24" fmla="*/ 197479 w 400679"/>
              <a:gd name="connsiteY24" fmla="*/ 241300 h 1031612"/>
              <a:gd name="connsiteX25" fmla="*/ 248279 w 400679"/>
              <a:gd name="connsiteY25" fmla="*/ 228600 h 1031612"/>
              <a:gd name="connsiteX26" fmla="*/ 222879 w 400679"/>
              <a:gd name="connsiteY26" fmla="*/ 304800 h 1031612"/>
              <a:gd name="connsiteX27" fmla="*/ 260979 w 400679"/>
              <a:gd name="connsiteY27" fmla="*/ 495300 h 1031612"/>
              <a:gd name="connsiteX28" fmla="*/ 273679 w 400679"/>
              <a:gd name="connsiteY28" fmla="*/ 546100 h 1031612"/>
              <a:gd name="connsiteX29" fmla="*/ 260979 w 400679"/>
              <a:gd name="connsiteY29" fmla="*/ 723900 h 1031612"/>
              <a:gd name="connsiteX30" fmla="*/ 248279 w 400679"/>
              <a:gd name="connsiteY30" fmla="*/ 977900 h 1031612"/>
              <a:gd name="connsiteX31" fmla="*/ 95879 w 400679"/>
              <a:gd name="connsiteY31" fmla="*/ 965200 h 1031612"/>
              <a:gd name="connsiteX32" fmla="*/ 83179 w 400679"/>
              <a:gd name="connsiteY32" fmla="*/ 1016000 h 1031612"/>
              <a:gd name="connsiteX33" fmla="*/ 146679 w 400679"/>
              <a:gd name="connsiteY33" fmla="*/ 927100 h 1031612"/>
              <a:gd name="connsiteX34" fmla="*/ 222879 w 400679"/>
              <a:gd name="connsiteY34" fmla="*/ 914400 h 1031612"/>
              <a:gd name="connsiteX35" fmla="*/ 349879 w 400679"/>
              <a:gd name="connsiteY35" fmla="*/ 927100 h 1031612"/>
              <a:gd name="connsiteX36" fmla="*/ 337179 w 400679"/>
              <a:gd name="connsiteY36" fmla="*/ 965200 h 1031612"/>
              <a:gd name="connsiteX37" fmla="*/ 260979 w 400679"/>
              <a:gd name="connsiteY37" fmla="*/ 990600 h 1031612"/>
              <a:gd name="connsiteX38" fmla="*/ 299079 w 400679"/>
              <a:gd name="connsiteY38" fmla="*/ 977900 h 1031612"/>
              <a:gd name="connsiteX39" fmla="*/ 337179 w 400679"/>
              <a:gd name="connsiteY39" fmla="*/ 965200 h 1031612"/>
              <a:gd name="connsiteX40" fmla="*/ 362579 w 400679"/>
              <a:gd name="connsiteY40" fmla="*/ 927100 h 1031612"/>
              <a:gd name="connsiteX41" fmla="*/ 337179 w 400679"/>
              <a:gd name="connsiteY41" fmla="*/ 800100 h 1031612"/>
              <a:gd name="connsiteX42" fmla="*/ 311779 w 400679"/>
              <a:gd name="connsiteY42" fmla="*/ 635000 h 1031612"/>
              <a:gd name="connsiteX43" fmla="*/ 324479 w 400679"/>
              <a:gd name="connsiteY43" fmla="*/ 571500 h 1031612"/>
              <a:gd name="connsiteX44" fmla="*/ 337179 w 400679"/>
              <a:gd name="connsiteY44" fmla="*/ 330200 h 1031612"/>
              <a:gd name="connsiteX45" fmla="*/ 375279 w 400679"/>
              <a:gd name="connsiteY45" fmla="*/ 292100 h 1031612"/>
              <a:gd name="connsiteX46" fmla="*/ 400679 w 400679"/>
              <a:gd name="connsiteY46" fmla="*/ 254000 h 1031612"/>
              <a:gd name="connsiteX47" fmla="*/ 362579 w 400679"/>
              <a:gd name="connsiteY47" fmla="*/ 241300 h 1031612"/>
              <a:gd name="connsiteX48" fmla="*/ 349879 w 400679"/>
              <a:gd name="connsiteY48" fmla="*/ 203200 h 1031612"/>
              <a:gd name="connsiteX49" fmla="*/ 337179 w 400679"/>
              <a:gd name="connsiteY49" fmla="*/ 241300 h 1031612"/>
              <a:gd name="connsiteX50" fmla="*/ 311779 w 400679"/>
              <a:gd name="connsiteY50" fmla="*/ 304800 h 1031612"/>
              <a:gd name="connsiteX51" fmla="*/ 286379 w 400679"/>
              <a:gd name="connsiteY51" fmla="*/ 381000 h 1031612"/>
              <a:gd name="connsiteX52" fmla="*/ 235579 w 400679"/>
              <a:gd name="connsiteY52" fmla="*/ 317500 h 1031612"/>
              <a:gd name="connsiteX53" fmla="*/ 222879 w 400679"/>
              <a:gd name="connsiteY53" fmla="*/ 355600 h 1031612"/>
              <a:gd name="connsiteX54" fmla="*/ 184779 w 400679"/>
              <a:gd name="connsiteY54" fmla="*/ 368300 h 1031612"/>
              <a:gd name="connsiteX55" fmla="*/ 70479 w 400679"/>
              <a:gd name="connsiteY55" fmla="*/ 431800 h 1031612"/>
              <a:gd name="connsiteX56" fmla="*/ 133979 w 400679"/>
              <a:gd name="connsiteY56" fmla="*/ 431800 h 1031612"/>
              <a:gd name="connsiteX57" fmla="*/ 172079 w 400679"/>
              <a:gd name="connsiteY57" fmla="*/ 406400 h 1031612"/>
              <a:gd name="connsiteX58" fmla="*/ 210179 w 400679"/>
              <a:gd name="connsiteY58" fmla="*/ 368300 h 1031612"/>
              <a:gd name="connsiteX59" fmla="*/ 248279 w 400679"/>
              <a:gd name="connsiteY59" fmla="*/ 355600 h 1031612"/>
              <a:gd name="connsiteX60" fmla="*/ 172079 w 400679"/>
              <a:gd name="connsiteY60" fmla="*/ 368300 h 1031612"/>
              <a:gd name="connsiteX61" fmla="*/ 95879 w 400679"/>
              <a:gd name="connsiteY61" fmla="*/ 393700 h 1031612"/>
              <a:gd name="connsiteX62" fmla="*/ 70479 w 400679"/>
              <a:gd name="connsiteY62" fmla="*/ 444500 h 1031612"/>
              <a:gd name="connsiteX63" fmla="*/ 121279 w 400679"/>
              <a:gd name="connsiteY63" fmla="*/ 419100 h 1031612"/>
              <a:gd name="connsiteX64" fmla="*/ 159379 w 400679"/>
              <a:gd name="connsiteY64" fmla="*/ 406400 h 1031612"/>
              <a:gd name="connsiteX65" fmla="*/ 235579 w 400679"/>
              <a:gd name="connsiteY65" fmla="*/ 368300 h 1031612"/>
              <a:gd name="connsiteX66" fmla="*/ 248279 w 400679"/>
              <a:gd name="connsiteY66" fmla="*/ 330200 h 1031612"/>
              <a:gd name="connsiteX67" fmla="*/ 299079 w 400679"/>
              <a:gd name="connsiteY67" fmla="*/ 406400 h 1031612"/>
              <a:gd name="connsiteX68" fmla="*/ 260979 w 400679"/>
              <a:gd name="connsiteY68" fmla="*/ 431800 h 1031612"/>
              <a:gd name="connsiteX69" fmla="*/ 248279 w 400679"/>
              <a:gd name="connsiteY69" fmla="*/ 558800 h 1031612"/>
              <a:gd name="connsiteX70" fmla="*/ 273679 w 400679"/>
              <a:gd name="connsiteY70" fmla="*/ 635000 h 1031612"/>
              <a:gd name="connsiteX71" fmla="*/ 286379 w 400679"/>
              <a:gd name="connsiteY71" fmla="*/ 596900 h 1031612"/>
              <a:gd name="connsiteX72" fmla="*/ 324479 w 400679"/>
              <a:gd name="connsiteY72" fmla="*/ 609600 h 1031612"/>
              <a:gd name="connsiteX73" fmla="*/ 299079 w 400679"/>
              <a:gd name="connsiteY73" fmla="*/ 685800 h 1031612"/>
              <a:gd name="connsiteX74" fmla="*/ 311779 w 400679"/>
              <a:gd name="connsiteY74" fmla="*/ 723900 h 1031612"/>
              <a:gd name="connsiteX75" fmla="*/ 299079 w 400679"/>
              <a:gd name="connsiteY75" fmla="*/ 889000 h 1031612"/>
              <a:gd name="connsiteX76" fmla="*/ 299079 w 400679"/>
              <a:gd name="connsiteY76" fmla="*/ 863600 h 10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0679" h="1031612">
                <a:moveTo>
                  <a:pt x="311779" y="101600"/>
                </a:moveTo>
                <a:cubicBezTo>
                  <a:pt x="300336" y="90157"/>
                  <a:pt x="256797" y="41636"/>
                  <a:pt x="235579" y="38100"/>
                </a:cubicBezTo>
                <a:cubicBezTo>
                  <a:pt x="222374" y="35899"/>
                  <a:pt x="210179" y="46567"/>
                  <a:pt x="197479" y="50800"/>
                </a:cubicBezTo>
                <a:cubicBezTo>
                  <a:pt x="190079" y="73001"/>
                  <a:pt x="167425" y="118233"/>
                  <a:pt x="197479" y="139700"/>
                </a:cubicBezTo>
                <a:cubicBezTo>
                  <a:pt x="218433" y="154667"/>
                  <a:pt x="248279" y="148167"/>
                  <a:pt x="273679" y="152400"/>
                </a:cubicBezTo>
                <a:cubicBezTo>
                  <a:pt x="277912" y="165100"/>
                  <a:pt x="286379" y="203887"/>
                  <a:pt x="286379" y="190500"/>
                </a:cubicBezTo>
                <a:cubicBezTo>
                  <a:pt x="286379" y="173046"/>
                  <a:pt x="273679" y="157154"/>
                  <a:pt x="273679" y="139700"/>
                </a:cubicBezTo>
                <a:cubicBezTo>
                  <a:pt x="273679" y="113950"/>
                  <a:pt x="273874" y="86010"/>
                  <a:pt x="286379" y="63500"/>
                </a:cubicBezTo>
                <a:cubicBezTo>
                  <a:pt x="291012" y="55160"/>
                  <a:pt x="361664" y="9077"/>
                  <a:pt x="375279" y="0"/>
                </a:cubicBezTo>
                <a:cubicBezTo>
                  <a:pt x="379512" y="21167"/>
                  <a:pt x="395728" y="43353"/>
                  <a:pt x="387979" y="63500"/>
                </a:cubicBezTo>
                <a:cubicBezTo>
                  <a:pt x="372782" y="103012"/>
                  <a:pt x="311779" y="165100"/>
                  <a:pt x="311779" y="165100"/>
                </a:cubicBezTo>
                <a:cubicBezTo>
                  <a:pt x="282146" y="160867"/>
                  <a:pt x="247786" y="169004"/>
                  <a:pt x="222879" y="152400"/>
                </a:cubicBezTo>
                <a:cubicBezTo>
                  <a:pt x="211740" y="144974"/>
                  <a:pt x="229592" y="126274"/>
                  <a:pt x="235579" y="114300"/>
                </a:cubicBezTo>
                <a:cubicBezTo>
                  <a:pt x="242405" y="100648"/>
                  <a:pt x="245715" y="76200"/>
                  <a:pt x="260979" y="76200"/>
                </a:cubicBezTo>
                <a:cubicBezTo>
                  <a:pt x="274366" y="76200"/>
                  <a:pt x="253552" y="101995"/>
                  <a:pt x="248279" y="114300"/>
                </a:cubicBezTo>
                <a:cubicBezTo>
                  <a:pt x="240821" y="131701"/>
                  <a:pt x="231346" y="148167"/>
                  <a:pt x="222879" y="165100"/>
                </a:cubicBezTo>
                <a:cubicBezTo>
                  <a:pt x="218646" y="186267"/>
                  <a:pt x="225443" y="213336"/>
                  <a:pt x="210179" y="228600"/>
                </a:cubicBezTo>
                <a:cubicBezTo>
                  <a:pt x="200713" y="238066"/>
                  <a:pt x="185384" y="214422"/>
                  <a:pt x="172079" y="215900"/>
                </a:cubicBezTo>
                <a:cubicBezTo>
                  <a:pt x="145469" y="218857"/>
                  <a:pt x="95879" y="241300"/>
                  <a:pt x="95879" y="241300"/>
                </a:cubicBezTo>
                <a:cubicBezTo>
                  <a:pt x="87412" y="254000"/>
                  <a:pt x="56827" y="272574"/>
                  <a:pt x="70479" y="279400"/>
                </a:cubicBezTo>
                <a:cubicBezTo>
                  <a:pt x="93511" y="290916"/>
                  <a:pt x="122250" y="274843"/>
                  <a:pt x="146679" y="266700"/>
                </a:cubicBezTo>
                <a:cubicBezTo>
                  <a:pt x="161159" y="261873"/>
                  <a:pt x="171527" y="248873"/>
                  <a:pt x="184779" y="241300"/>
                </a:cubicBezTo>
                <a:cubicBezTo>
                  <a:pt x="231726" y="214473"/>
                  <a:pt x="245908" y="218271"/>
                  <a:pt x="286379" y="177800"/>
                </a:cubicBezTo>
                <a:cubicBezTo>
                  <a:pt x="297172" y="167007"/>
                  <a:pt x="260699" y="194328"/>
                  <a:pt x="248279" y="203200"/>
                </a:cubicBezTo>
                <a:cubicBezTo>
                  <a:pt x="231055" y="215503"/>
                  <a:pt x="197479" y="220133"/>
                  <a:pt x="197479" y="241300"/>
                </a:cubicBezTo>
                <a:cubicBezTo>
                  <a:pt x="197479" y="258754"/>
                  <a:pt x="231346" y="232833"/>
                  <a:pt x="248279" y="228600"/>
                </a:cubicBezTo>
                <a:cubicBezTo>
                  <a:pt x="239812" y="254000"/>
                  <a:pt x="216385" y="278825"/>
                  <a:pt x="222879" y="304800"/>
                </a:cubicBezTo>
                <a:cubicBezTo>
                  <a:pt x="252317" y="422554"/>
                  <a:pt x="218195" y="281382"/>
                  <a:pt x="260979" y="495300"/>
                </a:cubicBezTo>
                <a:cubicBezTo>
                  <a:pt x="264402" y="512416"/>
                  <a:pt x="269446" y="529167"/>
                  <a:pt x="273679" y="546100"/>
                </a:cubicBezTo>
                <a:cubicBezTo>
                  <a:pt x="269446" y="605367"/>
                  <a:pt x="264468" y="664585"/>
                  <a:pt x="260979" y="723900"/>
                </a:cubicBezTo>
                <a:cubicBezTo>
                  <a:pt x="256001" y="808526"/>
                  <a:pt x="296149" y="907937"/>
                  <a:pt x="248279" y="977900"/>
                </a:cubicBezTo>
                <a:cubicBezTo>
                  <a:pt x="219494" y="1019971"/>
                  <a:pt x="146679" y="969433"/>
                  <a:pt x="95879" y="965200"/>
                </a:cubicBezTo>
                <a:cubicBezTo>
                  <a:pt x="91646" y="982133"/>
                  <a:pt x="75373" y="1031612"/>
                  <a:pt x="83179" y="1016000"/>
                </a:cubicBezTo>
                <a:cubicBezTo>
                  <a:pt x="121544" y="939271"/>
                  <a:pt x="78813" y="942181"/>
                  <a:pt x="146679" y="927100"/>
                </a:cubicBezTo>
                <a:cubicBezTo>
                  <a:pt x="171816" y="921514"/>
                  <a:pt x="197479" y="918633"/>
                  <a:pt x="222879" y="914400"/>
                </a:cubicBezTo>
                <a:cubicBezTo>
                  <a:pt x="265212" y="918633"/>
                  <a:pt x="311001" y="909821"/>
                  <a:pt x="349879" y="927100"/>
                </a:cubicBezTo>
                <a:cubicBezTo>
                  <a:pt x="362112" y="932537"/>
                  <a:pt x="348072" y="957419"/>
                  <a:pt x="337179" y="965200"/>
                </a:cubicBezTo>
                <a:cubicBezTo>
                  <a:pt x="315392" y="980762"/>
                  <a:pt x="286379" y="982133"/>
                  <a:pt x="260979" y="990600"/>
                </a:cubicBezTo>
                <a:lnTo>
                  <a:pt x="299079" y="977900"/>
                </a:lnTo>
                <a:lnTo>
                  <a:pt x="337179" y="965200"/>
                </a:lnTo>
                <a:cubicBezTo>
                  <a:pt x="345646" y="952500"/>
                  <a:pt x="362579" y="942364"/>
                  <a:pt x="362579" y="927100"/>
                </a:cubicBezTo>
                <a:cubicBezTo>
                  <a:pt x="362579" y="883928"/>
                  <a:pt x="343744" y="842770"/>
                  <a:pt x="337179" y="800100"/>
                </a:cubicBezTo>
                <a:lnTo>
                  <a:pt x="311779" y="635000"/>
                </a:lnTo>
                <a:cubicBezTo>
                  <a:pt x="316012" y="613833"/>
                  <a:pt x="322686" y="593011"/>
                  <a:pt x="324479" y="571500"/>
                </a:cubicBezTo>
                <a:cubicBezTo>
                  <a:pt x="331168" y="491234"/>
                  <a:pt x="322771" y="409445"/>
                  <a:pt x="337179" y="330200"/>
                </a:cubicBezTo>
                <a:cubicBezTo>
                  <a:pt x="340392" y="312529"/>
                  <a:pt x="363781" y="305898"/>
                  <a:pt x="375279" y="292100"/>
                </a:cubicBezTo>
                <a:cubicBezTo>
                  <a:pt x="385050" y="280374"/>
                  <a:pt x="392212" y="266700"/>
                  <a:pt x="400679" y="254000"/>
                </a:cubicBezTo>
                <a:cubicBezTo>
                  <a:pt x="387979" y="249767"/>
                  <a:pt x="372045" y="250766"/>
                  <a:pt x="362579" y="241300"/>
                </a:cubicBezTo>
                <a:cubicBezTo>
                  <a:pt x="353113" y="231834"/>
                  <a:pt x="363266" y="203200"/>
                  <a:pt x="349879" y="203200"/>
                </a:cubicBezTo>
                <a:cubicBezTo>
                  <a:pt x="336492" y="203200"/>
                  <a:pt x="341879" y="228765"/>
                  <a:pt x="337179" y="241300"/>
                </a:cubicBezTo>
                <a:cubicBezTo>
                  <a:pt x="329174" y="262646"/>
                  <a:pt x="319570" y="283375"/>
                  <a:pt x="311779" y="304800"/>
                </a:cubicBezTo>
                <a:cubicBezTo>
                  <a:pt x="302629" y="329962"/>
                  <a:pt x="286379" y="381000"/>
                  <a:pt x="286379" y="381000"/>
                </a:cubicBezTo>
                <a:cubicBezTo>
                  <a:pt x="283630" y="370003"/>
                  <a:pt x="280116" y="295232"/>
                  <a:pt x="235579" y="317500"/>
                </a:cubicBezTo>
                <a:cubicBezTo>
                  <a:pt x="223605" y="323487"/>
                  <a:pt x="232345" y="346134"/>
                  <a:pt x="222879" y="355600"/>
                </a:cubicBezTo>
                <a:cubicBezTo>
                  <a:pt x="213413" y="365066"/>
                  <a:pt x="197479" y="364067"/>
                  <a:pt x="184779" y="368300"/>
                </a:cubicBezTo>
                <a:cubicBezTo>
                  <a:pt x="127747" y="425332"/>
                  <a:pt x="163718" y="400720"/>
                  <a:pt x="70479" y="431800"/>
                </a:cubicBezTo>
                <a:cubicBezTo>
                  <a:pt x="0" y="455293"/>
                  <a:pt x="19095" y="446160"/>
                  <a:pt x="133979" y="431800"/>
                </a:cubicBezTo>
                <a:cubicBezTo>
                  <a:pt x="146679" y="423333"/>
                  <a:pt x="160353" y="416171"/>
                  <a:pt x="172079" y="406400"/>
                </a:cubicBezTo>
                <a:cubicBezTo>
                  <a:pt x="185877" y="394902"/>
                  <a:pt x="195235" y="378263"/>
                  <a:pt x="210179" y="368300"/>
                </a:cubicBezTo>
                <a:cubicBezTo>
                  <a:pt x="221318" y="360874"/>
                  <a:pt x="235579" y="359833"/>
                  <a:pt x="248279" y="355600"/>
                </a:cubicBezTo>
                <a:cubicBezTo>
                  <a:pt x="183360" y="333960"/>
                  <a:pt x="235386" y="340164"/>
                  <a:pt x="172079" y="368300"/>
                </a:cubicBezTo>
                <a:cubicBezTo>
                  <a:pt x="147613" y="379174"/>
                  <a:pt x="95879" y="393700"/>
                  <a:pt x="95879" y="393700"/>
                </a:cubicBezTo>
                <a:cubicBezTo>
                  <a:pt x="87412" y="410633"/>
                  <a:pt x="57092" y="431113"/>
                  <a:pt x="70479" y="444500"/>
                </a:cubicBezTo>
                <a:cubicBezTo>
                  <a:pt x="83866" y="457887"/>
                  <a:pt x="103878" y="426558"/>
                  <a:pt x="121279" y="419100"/>
                </a:cubicBezTo>
                <a:cubicBezTo>
                  <a:pt x="133584" y="413827"/>
                  <a:pt x="147405" y="412387"/>
                  <a:pt x="159379" y="406400"/>
                </a:cubicBezTo>
                <a:cubicBezTo>
                  <a:pt x="257856" y="357161"/>
                  <a:pt x="139814" y="400222"/>
                  <a:pt x="235579" y="368300"/>
                </a:cubicBezTo>
                <a:cubicBezTo>
                  <a:pt x="239812" y="355600"/>
                  <a:pt x="234892" y="330200"/>
                  <a:pt x="248279" y="330200"/>
                </a:cubicBezTo>
                <a:cubicBezTo>
                  <a:pt x="279990" y="330200"/>
                  <a:pt x="292517" y="386715"/>
                  <a:pt x="299079" y="406400"/>
                </a:cubicBezTo>
                <a:cubicBezTo>
                  <a:pt x="286379" y="414867"/>
                  <a:pt x="270750" y="420074"/>
                  <a:pt x="260979" y="431800"/>
                </a:cubicBezTo>
                <a:cubicBezTo>
                  <a:pt x="219961" y="481021"/>
                  <a:pt x="238046" y="497400"/>
                  <a:pt x="248279" y="558800"/>
                </a:cubicBezTo>
                <a:cubicBezTo>
                  <a:pt x="267890" y="833356"/>
                  <a:pt x="251036" y="759536"/>
                  <a:pt x="273679" y="635000"/>
                </a:cubicBezTo>
                <a:cubicBezTo>
                  <a:pt x="276074" y="621829"/>
                  <a:pt x="282146" y="609600"/>
                  <a:pt x="286379" y="596900"/>
                </a:cubicBezTo>
                <a:cubicBezTo>
                  <a:pt x="299079" y="601133"/>
                  <a:pt x="322586" y="596348"/>
                  <a:pt x="324479" y="609600"/>
                </a:cubicBezTo>
                <a:cubicBezTo>
                  <a:pt x="328265" y="636105"/>
                  <a:pt x="299079" y="685800"/>
                  <a:pt x="299079" y="685800"/>
                </a:cubicBezTo>
                <a:cubicBezTo>
                  <a:pt x="303312" y="698500"/>
                  <a:pt x="311779" y="710513"/>
                  <a:pt x="311779" y="723900"/>
                </a:cubicBezTo>
                <a:cubicBezTo>
                  <a:pt x="311779" y="779096"/>
                  <a:pt x="299079" y="944196"/>
                  <a:pt x="299079" y="889000"/>
                </a:cubicBezTo>
                <a:lnTo>
                  <a:pt x="299079" y="863600"/>
                </a:lnTo>
              </a:path>
            </a:pathLst>
          </a:cu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rot="5400000">
            <a:off x="7779756" y="4160543"/>
            <a:ext cx="565349"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6200000" flipV="1">
            <a:off x="7781345" y="3086252"/>
            <a:ext cx="565349"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flipV="1">
            <a:off x="7365997" y="3645529"/>
            <a:ext cx="695639" cy="2"/>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 name="Object 2"/>
          <p:cNvGraphicFramePr>
            <a:graphicFrameLocks noChangeAspect="1"/>
          </p:cNvGraphicFramePr>
          <p:nvPr>
            <p:extLst>
              <p:ext uri="{D42A27DB-BD31-4B8C-83A1-F6EECF244321}">
                <p14:modId xmlns:p14="http://schemas.microsoft.com/office/powerpoint/2010/main" val="656084821"/>
              </p:ext>
            </p:extLst>
          </p:nvPr>
        </p:nvGraphicFramePr>
        <p:xfrm>
          <a:off x="8177525" y="4291612"/>
          <a:ext cx="317500" cy="215900"/>
        </p:xfrm>
        <a:graphic>
          <a:graphicData uri="http://schemas.openxmlformats.org/presentationml/2006/ole">
            <mc:AlternateContent xmlns:mc="http://schemas.openxmlformats.org/markup-compatibility/2006">
              <mc:Choice xmlns:v="urn:schemas-microsoft-com:vml" Requires="v">
                <p:oleObj name="Equation" r:id="rId10" imgW="241300" imgH="165100" progId="Equation.DSMT4">
                  <p:embed/>
                </p:oleObj>
              </mc:Choice>
              <mc:Fallback>
                <p:oleObj name="Equation" r:id="rId10" imgW="241300" imgH="1651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7525" y="4291612"/>
                        <a:ext cx="317500" cy="2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1" name="Object 2"/>
          <p:cNvGraphicFramePr>
            <a:graphicFrameLocks noChangeAspect="1"/>
          </p:cNvGraphicFramePr>
          <p:nvPr>
            <p:extLst>
              <p:ext uri="{D42A27DB-BD31-4B8C-83A1-F6EECF244321}">
                <p14:modId xmlns:p14="http://schemas.microsoft.com/office/powerpoint/2010/main" val="707691579"/>
              </p:ext>
            </p:extLst>
          </p:nvPr>
        </p:nvGraphicFramePr>
        <p:xfrm>
          <a:off x="7256461" y="3365337"/>
          <a:ext cx="217488" cy="200025"/>
        </p:xfrm>
        <a:graphic>
          <a:graphicData uri="http://schemas.openxmlformats.org/presentationml/2006/ole">
            <mc:AlternateContent xmlns:mc="http://schemas.openxmlformats.org/markup-compatibility/2006">
              <mc:Choice xmlns:v="urn:schemas-microsoft-com:vml" Requires="v">
                <p:oleObj name="Equation" r:id="rId12" imgW="165100" imgH="152400" progId="Equation.DSMT4">
                  <p:embed/>
                </p:oleObj>
              </mc:Choice>
              <mc:Fallback>
                <p:oleObj name="Equation" r:id="rId12" imgW="165100" imgH="1524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6461" y="3365337"/>
                        <a:ext cx="217488"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2" name="Object 2"/>
          <p:cNvGraphicFramePr>
            <a:graphicFrameLocks noChangeAspect="1"/>
          </p:cNvGraphicFramePr>
          <p:nvPr>
            <p:extLst>
              <p:ext uri="{D42A27DB-BD31-4B8C-83A1-F6EECF244321}">
                <p14:modId xmlns:p14="http://schemas.microsoft.com/office/powerpoint/2010/main" val="903691930"/>
              </p:ext>
            </p:extLst>
          </p:nvPr>
        </p:nvGraphicFramePr>
        <p:xfrm>
          <a:off x="1535113" y="4584700"/>
          <a:ext cx="2387600" cy="1507654"/>
        </p:xfrm>
        <a:graphic>
          <a:graphicData uri="http://schemas.openxmlformats.org/presentationml/2006/ole">
            <mc:AlternateContent xmlns:mc="http://schemas.openxmlformats.org/markup-compatibility/2006">
              <mc:Choice xmlns:v="urn:schemas-microsoft-com:vml" Requires="v">
                <p:oleObj name="Equation" r:id="rId14" imgW="1498600" imgH="952500" progId="Equation.DSMT4">
                  <p:embed/>
                </p:oleObj>
              </mc:Choice>
              <mc:Fallback>
                <p:oleObj name="Equation" r:id="rId14" imgW="1498600" imgH="9525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5113" y="4584700"/>
                        <a:ext cx="2387600" cy="15076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3" name="Object 2"/>
          <p:cNvGraphicFramePr>
            <a:graphicFrameLocks noChangeAspect="1"/>
          </p:cNvGraphicFramePr>
          <p:nvPr>
            <p:extLst>
              <p:ext uri="{D42A27DB-BD31-4B8C-83A1-F6EECF244321}">
                <p14:modId xmlns:p14="http://schemas.microsoft.com/office/powerpoint/2010/main" val="1991384265"/>
              </p:ext>
            </p:extLst>
          </p:nvPr>
        </p:nvGraphicFramePr>
        <p:xfrm>
          <a:off x="4849813" y="4337050"/>
          <a:ext cx="2955925" cy="2373313"/>
        </p:xfrm>
        <a:graphic>
          <a:graphicData uri="http://schemas.openxmlformats.org/presentationml/2006/ole">
            <mc:AlternateContent xmlns:mc="http://schemas.openxmlformats.org/markup-compatibility/2006">
              <mc:Choice xmlns:v="urn:schemas-microsoft-com:vml" Requires="v">
                <p:oleObj name="Equation" r:id="rId16" imgW="1854200" imgH="1498600" progId="Equation.DSMT4">
                  <p:embed/>
                </p:oleObj>
              </mc:Choice>
              <mc:Fallback>
                <p:oleObj name="Equation" r:id="rId16" imgW="1854200" imgH="1498600" progId="Equation.DSMT4">
                  <p:embed/>
                  <p:pic>
                    <p:nvPicPr>
                      <p:cNvPr id="0" name=""/>
                      <p:cNvPicPr>
                        <a:picLocks noChangeAspect="1" noChangeArrowheads="1"/>
                      </p:cNvPicPr>
                      <p:nvPr/>
                    </p:nvPicPr>
                    <p:blipFill>
                      <a:blip r:embed="rId17"/>
                      <a:srcRect/>
                      <a:stretch>
                        <a:fillRect/>
                      </a:stretch>
                    </p:blipFill>
                    <p:spPr bwMode="auto">
                      <a:xfrm>
                        <a:off x="4849813" y="4337050"/>
                        <a:ext cx="2955925" cy="2373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272712597"/>
              </p:ext>
            </p:extLst>
          </p:nvPr>
        </p:nvGraphicFramePr>
        <p:xfrm>
          <a:off x="7839951" y="2374900"/>
          <a:ext cx="155575" cy="201612"/>
        </p:xfrm>
        <a:graphic>
          <a:graphicData uri="http://schemas.openxmlformats.org/presentationml/2006/ole">
            <mc:AlternateContent xmlns:mc="http://schemas.openxmlformats.org/markup-compatibility/2006">
              <mc:Choice xmlns:v="urn:schemas-microsoft-com:vml" Requires="v">
                <p:oleObj name="Equation" r:id="rId18" imgW="127000" imgH="165100" progId="Equation.DSMT4">
                  <p:embed/>
                </p:oleObj>
              </mc:Choice>
              <mc:Fallback>
                <p:oleObj name="Equation" r:id="rId18" imgW="127000" imgH="165100" progId="Equation.DSMT4">
                  <p:embed/>
                  <p:pic>
                    <p:nvPicPr>
                      <p:cNvPr id="0" name=""/>
                      <p:cNvPicPr/>
                      <p:nvPr/>
                    </p:nvPicPr>
                    <p:blipFill>
                      <a:blip r:embed="rId19"/>
                      <a:stretch>
                        <a:fillRect/>
                      </a:stretch>
                    </p:blipFill>
                    <p:spPr>
                      <a:xfrm>
                        <a:off x="7839951" y="2374900"/>
                        <a:ext cx="155575" cy="2016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961159951"/>
              </p:ext>
            </p:extLst>
          </p:nvPr>
        </p:nvGraphicFramePr>
        <p:xfrm>
          <a:off x="6880225" y="3659188"/>
          <a:ext cx="139700" cy="155575"/>
        </p:xfrm>
        <a:graphic>
          <a:graphicData uri="http://schemas.openxmlformats.org/presentationml/2006/ole">
            <mc:AlternateContent xmlns:mc="http://schemas.openxmlformats.org/markup-compatibility/2006">
              <mc:Choice xmlns:v="urn:schemas-microsoft-com:vml" Requires="v">
                <p:oleObj name="Equation" r:id="rId20" imgW="114300" imgH="127000" progId="Equation.DSMT4">
                  <p:embed/>
                </p:oleObj>
              </mc:Choice>
              <mc:Fallback>
                <p:oleObj name="Equation" r:id="rId20" imgW="114300" imgH="127000" progId="Equation.DSMT4">
                  <p:embed/>
                  <p:pic>
                    <p:nvPicPr>
                      <p:cNvPr id="0" name=""/>
                      <p:cNvPicPr/>
                      <p:nvPr/>
                    </p:nvPicPr>
                    <p:blipFill>
                      <a:blip r:embed="rId21"/>
                      <a:stretch>
                        <a:fillRect/>
                      </a:stretch>
                    </p:blipFill>
                    <p:spPr>
                      <a:xfrm>
                        <a:off x="6880225" y="3659188"/>
                        <a:ext cx="139700" cy="155575"/>
                      </a:xfrm>
                      <a:prstGeom prst="rect">
                        <a:avLst/>
                      </a:prstGeom>
                    </p:spPr>
                  </p:pic>
                </p:oleObj>
              </mc:Fallback>
            </mc:AlternateContent>
          </a:graphicData>
        </a:graphic>
      </p:graphicFrame>
      <p:cxnSp>
        <p:nvCxnSpPr>
          <p:cNvPr id="38" name="Straight Connector 37"/>
          <p:cNvCxnSpPr/>
          <p:nvPr/>
        </p:nvCxnSpPr>
        <p:spPr>
          <a:xfrm flipH="1">
            <a:off x="3467266" y="5003800"/>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39" name="Object 2"/>
          <p:cNvGraphicFramePr>
            <a:graphicFrameLocks noChangeAspect="1"/>
          </p:cNvGraphicFramePr>
          <p:nvPr>
            <p:extLst>
              <p:ext uri="{D42A27DB-BD31-4B8C-83A1-F6EECF244321}">
                <p14:modId xmlns:p14="http://schemas.microsoft.com/office/powerpoint/2010/main" val="2322767574"/>
              </p:ext>
            </p:extLst>
          </p:nvPr>
        </p:nvGraphicFramePr>
        <p:xfrm>
          <a:off x="3721100" y="4819640"/>
          <a:ext cx="176213" cy="209253"/>
        </p:xfrm>
        <a:graphic>
          <a:graphicData uri="http://schemas.openxmlformats.org/presentationml/2006/ole">
            <mc:AlternateContent xmlns:mc="http://schemas.openxmlformats.org/markup-compatibility/2006">
              <mc:Choice xmlns:v="urn:schemas-microsoft-com:vml" Requires="v">
                <p:oleObj name="Equation" r:id="rId22" imgW="127000" imgH="152400" progId="Equation.DSMT4">
                  <p:embed/>
                </p:oleObj>
              </mc:Choice>
              <mc:Fallback>
                <p:oleObj name="Equation" r:id="rId22" imgW="127000" imgH="152400" progId="Equation.DSMT4">
                  <p:embed/>
                  <p:pic>
                    <p:nvPicPr>
                      <p:cNvPr id="0" name=""/>
                      <p:cNvPicPr>
                        <a:picLocks noChangeAspect="1" noChangeArrowheads="1"/>
                      </p:cNvPicPr>
                      <p:nvPr/>
                    </p:nvPicPr>
                    <p:blipFill>
                      <a:blip r:embed="rId23"/>
                      <a:srcRect/>
                      <a:stretch>
                        <a:fillRect/>
                      </a:stretch>
                    </p:blipFill>
                    <p:spPr bwMode="auto">
                      <a:xfrm>
                        <a:off x="3721100" y="4819640"/>
                        <a:ext cx="176213" cy="209253"/>
                      </a:xfrm>
                      <a:prstGeom prst="rect">
                        <a:avLst/>
                      </a:prstGeom>
                      <a:noFill/>
                      <a:ln>
                        <a:noFill/>
                      </a:ln>
                    </p:spPr>
                  </p:pic>
                </p:oleObj>
              </mc:Fallback>
            </mc:AlternateContent>
          </a:graphicData>
        </a:graphic>
      </p:graphicFrame>
      <p:cxnSp>
        <p:nvCxnSpPr>
          <p:cNvPr id="41" name="Straight Connector 40"/>
          <p:cNvCxnSpPr/>
          <p:nvPr/>
        </p:nvCxnSpPr>
        <p:spPr>
          <a:xfrm flipH="1">
            <a:off x="6285781" y="5156200"/>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6977227" y="5353366"/>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320496" y="2457357"/>
            <a:ext cx="699429" cy="400110"/>
          </a:xfrm>
          <a:prstGeom prst="rect">
            <a:avLst/>
          </a:prstGeom>
          <a:noFill/>
          <a:ln>
            <a:noFill/>
          </a:ln>
        </p:spPr>
        <p:txBody>
          <a:bodyPr wrap="square" rtlCol="0">
            <a:spAutoFit/>
          </a:bodyPr>
          <a:lstStyle/>
          <a:p>
            <a:r>
              <a:rPr lang="en-US" dirty="0" err="1">
                <a:solidFill>
                  <a:srgbClr val="000000"/>
                </a:solidFill>
                <a:latin typeface="Times New Roman"/>
                <a:cs typeface="Times New Roman"/>
              </a:rPr>
              <a:t>f.b.d</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spTree>
    <p:extLst>
      <p:ext uri="{BB962C8B-B14F-4D97-AF65-F5344CB8AC3E}">
        <p14:creationId xmlns:p14="http://schemas.microsoft.com/office/powerpoint/2010/main" val="26350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1" animBg="1"/>
      <p:bldP spid="4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1A045500-B2DA-54A0-A4EE-E5C8CF119E76}"/>
              </a:ext>
            </a:extLst>
          </p:cNvPr>
          <p:cNvSpPr txBox="1"/>
          <p:nvPr/>
        </p:nvSpPr>
        <p:spPr>
          <a:xfrm>
            <a:off x="199341" y="2013743"/>
            <a:ext cx="5401139" cy="4801314"/>
          </a:xfrm>
          <a:prstGeom prst="rect">
            <a:avLst/>
          </a:prstGeom>
          <a:noFill/>
          <a:ln>
            <a:noFill/>
          </a:ln>
        </p:spPr>
        <p:txBody>
          <a:bodyPr wrap="square" rtlCol="0">
            <a:spAutoFit/>
          </a:bodyPr>
          <a:lstStyle/>
          <a:p>
            <a:r>
              <a:rPr lang="en-US" sz="1600" dirty="0">
                <a:solidFill>
                  <a:srgbClr val="000000"/>
                </a:solidFill>
                <a:latin typeface="Times New Roman"/>
                <a:cs typeface="Times New Roman"/>
              </a:rPr>
              <a:t>     If the velocity is increased some, the same outcome may well occur (see Figure 2).  At some point, though, the maximum static friction will EQUAL “mg” (see Figure 3), and now friction will hold the individual in place.</a:t>
            </a:r>
          </a:p>
          <a:p>
            <a:r>
              <a:rPr lang="en-US" dirty="0">
                <a:solidFill>
                  <a:srgbClr val="000000"/>
                </a:solidFill>
                <a:latin typeface="Times New Roman"/>
                <a:cs typeface="Times New Roman"/>
              </a:rPr>
              <a:t>     </a:t>
            </a:r>
            <a:r>
              <a:rPr lang="en-US" sz="1600" dirty="0">
                <a:solidFill>
                  <a:srgbClr val="000000"/>
                </a:solidFill>
                <a:latin typeface="Times New Roman"/>
                <a:cs typeface="Times New Roman"/>
              </a:rPr>
              <a:t>But what happens if the velocity continues to rise?  Then the maximum static friction force possible continues to increase, but the amount of static friction required to keep the individual in place will still only be “mg.”  In other words, the force you will be looking for won’t be that MAXIMUM POSSIBLE static frictional force for that speed, it will be a lesser static frictional force (see last graph).</a:t>
            </a:r>
          </a:p>
          <a:p>
            <a:r>
              <a:rPr lang="en-US" sz="1600" dirty="0">
                <a:solidFill>
                  <a:srgbClr val="000000"/>
                </a:solidFill>
                <a:latin typeface="Times New Roman"/>
                <a:cs typeface="Times New Roman"/>
              </a:rPr>
              <a:t>     I’m talking about this is because you will occasionally run into situations in which static friction is involved, but the amount of static friction required to make the system work will NOT be             . Example:  What is the static frictional force required to keep the block from moving on the incline to the right?  It isn’t the MAXIMUM possible static frictional force.  It is a lesser amount!  Just </a:t>
            </a:r>
            <a:r>
              <a:rPr lang="en-US" sz="1600" dirty="0" err="1">
                <a:solidFill>
                  <a:srgbClr val="000000"/>
                </a:solidFill>
                <a:latin typeface="Times New Roman"/>
                <a:cs typeface="Times New Roman"/>
              </a:rPr>
              <a:t>sayin</a:t>
            </a:r>
            <a:r>
              <a:rPr lang="en-US" sz="1600" dirty="0">
                <a:solidFill>
                  <a:srgbClr val="000000"/>
                </a:solidFill>
                <a:latin typeface="Times New Roman"/>
                <a:cs typeface="Times New Roman"/>
              </a:rPr>
              <a:t> . . .   </a:t>
            </a:r>
          </a:p>
          <a:p>
            <a:r>
              <a:rPr lang="en-US" sz="1600" dirty="0">
                <a:solidFill>
                  <a:srgbClr val="000000"/>
                </a:solidFill>
                <a:latin typeface="Times New Roman"/>
                <a:cs typeface="Times New Roman"/>
              </a:rPr>
              <a:t>     </a:t>
            </a:r>
            <a:endParaRPr lang="en-US" sz="1600" dirty="0">
              <a:solidFill>
                <a:srgbClr val="FF0000"/>
              </a:solidFill>
              <a:latin typeface="Apple Chancery"/>
              <a:cs typeface="Apple Chancery"/>
            </a:endParaRPr>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53.)</a:t>
            </a:r>
          </a:p>
        </p:txBody>
      </p:sp>
      <p:sp>
        <p:nvSpPr>
          <p:cNvPr id="40" name="TextBox 39"/>
          <p:cNvSpPr txBox="1"/>
          <p:nvPr/>
        </p:nvSpPr>
        <p:spPr>
          <a:xfrm>
            <a:off x="207796" y="395254"/>
            <a:ext cx="7501997" cy="1754326"/>
          </a:xfrm>
          <a:prstGeom prst="rect">
            <a:avLst/>
          </a:prstGeom>
          <a:noFill/>
          <a:ln>
            <a:noFill/>
          </a:ln>
        </p:spPr>
        <p:txBody>
          <a:bodyPr wrap="square" rtlCol="0">
            <a:spAutoFit/>
          </a:bodyPr>
          <a:lstStyle/>
          <a:p>
            <a:r>
              <a:rPr lang="en-US" sz="2400" dirty="0">
                <a:solidFill>
                  <a:srgbClr val="FF0000"/>
                </a:solidFill>
                <a:latin typeface="Apple Chancery"/>
                <a:cs typeface="Apple Chancery"/>
              </a:rPr>
              <a:t>A subtlety: </a:t>
            </a:r>
            <a:r>
              <a:rPr lang="en-US" sz="1600" dirty="0">
                <a:solidFill>
                  <a:srgbClr val="000000"/>
                </a:solidFill>
                <a:latin typeface="Times New Roman"/>
                <a:cs typeface="Times New Roman"/>
              </a:rPr>
              <a:t>Think about what is actually happening.  The cylinder begins to rotate.  At some velocity “v” there will be a normal force       providing the centripetal force required to make the rider execute the expected rotational motion.  The maximum static frictional force provided by the wall at that point will be                    which is LESS THAN “mg” (see Figure 1).  In this case, friction won’t be able to hold and the person will slip.</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FE8383E-3BE8-DD4A-BEF1-0F7D9732C6BF}"/>
              </a:ext>
            </a:extLst>
          </p:cNvPr>
          <p:cNvGrpSpPr/>
          <p:nvPr/>
        </p:nvGrpSpPr>
        <p:grpSpPr>
          <a:xfrm>
            <a:off x="7543486" y="214636"/>
            <a:ext cx="1419223" cy="1654100"/>
            <a:chOff x="6871659" y="2374900"/>
            <a:chExt cx="2018340" cy="2352369"/>
          </a:xfrm>
        </p:grpSpPr>
        <p:cxnSp>
          <p:nvCxnSpPr>
            <p:cNvPr id="36" name="Straight Connector 35"/>
            <p:cNvCxnSpPr/>
            <p:nvPr/>
          </p:nvCxnSpPr>
          <p:spPr>
            <a:xfrm flipH="1" flipV="1">
              <a:off x="6871659" y="3645531"/>
              <a:ext cx="1622094" cy="1"/>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060994" y="2438400"/>
              <a:ext cx="0" cy="228886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15" name="Object 2"/>
            <p:cNvGraphicFramePr>
              <a:graphicFrameLocks noChangeAspect="1"/>
            </p:cNvGraphicFramePr>
            <p:nvPr/>
          </p:nvGraphicFramePr>
          <p:xfrm>
            <a:off x="8172449" y="2811300"/>
            <a:ext cx="717550" cy="265112"/>
          </p:xfrm>
          <a:graphic>
            <a:graphicData uri="http://schemas.openxmlformats.org/presentationml/2006/ole">
              <mc:AlternateContent xmlns:mc="http://schemas.openxmlformats.org/markup-compatibility/2006">
                <mc:Choice xmlns:v="urn:schemas-microsoft-com:vml" Requires="v">
                  <p:oleObj name="Equation" r:id="rId2" imgW="546100" imgH="203200" progId="Equation.DSMT4">
                    <p:embed/>
                  </p:oleObj>
                </mc:Choice>
                <mc:Fallback>
                  <p:oleObj name="Equation" r:id="rId2" imgW="546100" imgH="203200" progId="Equation.DSMT4">
                    <p:embed/>
                    <p:pic>
                      <p:nvPicPr>
                        <p:cNvPr id="1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49" y="2811300"/>
                          <a:ext cx="717550" cy="265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8" name="Freeform 17"/>
            <p:cNvSpPr/>
            <p:nvPr/>
          </p:nvSpPr>
          <p:spPr>
            <a:xfrm>
              <a:off x="7764146" y="3129725"/>
              <a:ext cx="400679" cy="1031612"/>
            </a:xfrm>
            <a:custGeom>
              <a:avLst/>
              <a:gdLst>
                <a:gd name="connsiteX0" fmla="*/ 311779 w 400679"/>
                <a:gd name="connsiteY0" fmla="*/ 101600 h 1031612"/>
                <a:gd name="connsiteX1" fmla="*/ 235579 w 400679"/>
                <a:gd name="connsiteY1" fmla="*/ 38100 h 1031612"/>
                <a:gd name="connsiteX2" fmla="*/ 197479 w 400679"/>
                <a:gd name="connsiteY2" fmla="*/ 50800 h 1031612"/>
                <a:gd name="connsiteX3" fmla="*/ 197479 w 400679"/>
                <a:gd name="connsiteY3" fmla="*/ 139700 h 1031612"/>
                <a:gd name="connsiteX4" fmla="*/ 273679 w 400679"/>
                <a:gd name="connsiteY4" fmla="*/ 152400 h 1031612"/>
                <a:gd name="connsiteX5" fmla="*/ 286379 w 400679"/>
                <a:gd name="connsiteY5" fmla="*/ 190500 h 1031612"/>
                <a:gd name="connsiteX6" fmla="*/ 273679 w 400679"/>
                <a:gd name="connsiteY6" fmla="*/ 139700 h 1031612"/>
                <a:gd name="connsiteX7" fmla="*/ 286379 w 400679"/>
                <a:gd name="connsiteY7" fmla="*/ 63500 h 1031612"/>
                <a:gd name="connsiteX8" fmla="*/ 375279 w 400679"/>
                <a:gd name="connsiteY8" fmla="*/ 0 h 1031612"/>
                <a:gd name="connsiteX9" fmla="*/ 387979 w 400679"/>
                <a:gd name="connsiteY9" fmla="*/ 63500 h 1031612"/>
                <a:gd name="connsiteX10" fmla="*/ 311779 w 400679"/>
                <a:gd name="connsiteY10" fmla="*/ 165100 h 1031612"/>
                <a:gd name="connsiteX11" fmla="*/ 222879 w 400679"/>
                <a:gd name="connsiteY11" fmla="*/ 152400 h 1031612"/>
                <a:gd name="connsiteX12" fmla="*/ 235579 w 400679"/>
                <a:gd name="connsiteY12" fmla="*/ 114300 h 1031612"/>
                <a:gd name="connsiteX13" fmla="*/ 260979 w 400679"/>
                <a:gd name="connsiteY13" fmla="*/ 76200 h 1031612"/>
                <a:gd name="connsiteX14" fmla="*/ 248279 w 400679"/>
                <a:gd name="connsiteY14" fmla="*/ 114300 h 1031612"/>
                <a:gd name="connsiteX15" fmla="*/ 222879 w 400679"/>
                <a:gd name="connsiteY15" fmla="*/ 165100 h 1031612"/>
                <a:gd name="connsiteX16" fmla="*/ 210179 w 400679"/>
                <a:gd name="connsiteY16" fmla="*/ 228600 h 1031612"/>
                <a:gd name="connsiteX17" fmla="*/ 172079 w 400679"/>
                <a:gd name="connsiteY17" fmla="*/ 215900 h 1031612"/>
                <a:gd name="connsiteX18" fmla="*/ 95879 w 400679"/>
                <a:gd name="connsiteY18" fmla="*/ 241300 h 1031612"/>
                <a:gd name="connsiteX19" fmla="*/ 70479 w 400679"/>
                <a:gd name="connsiteY19" fmla="*/ 279400 h 1031612"/>
                <a:gd name="connsiteX20" fmla="*/ 146679 w 400679"/>
                <a:gd name="connsiteY20" fmla="*/ 266700 h 1031612"/>
                <a:gd name="connsiteX21" fmla="*/ 184779 w 400679"/>
                <a:gd name="connsiteY21" fmla="*/ 241300 h 1031612"/>
                <a:gd name="connsiteX22" fmla="*/ 286379 w 400679"/>
                <a:gd name="connsiteY22" fmla="*/ 177800 h 1031612"/>
                <a:gd name="connsiteX23" fmla="*/ 248279 w 400679"/>
                <a:gd name="connsiteY23" fmla="*/ 203200 h 1031612"/>
                <a:gd name="connsiteX24" fmla="*/ 197479 w 400679"/>
                <a:gd name="connsiteY24" fmla="*/ 241300 h 1031612"/>
                <a:gd name="connsiteX25" fmla="*/ 248279 w 400679"/>
                <a:gd name="connsiteY25" fmla="*/ 228600 h 1031612"/>
                <a:gd name="connsiteX26" fmla="*/ 222879 w 400679"/>
                <a:gd name="connsiteY26" fmla="*/ 304800 h 1031612"/>
                <a:gd name="connsiteX27" fmla="*/ 260979 w 400679"/>
                <a:gd name="connsiteY27" fmla="*/ 495300 h 1031612"/>
                <a:gd name="connsiteX28" fmla="*/ 273679 w 400679"/>
                <a:gd name="connsiteY28" fmla="*/ 546100 h 1031612"/>
                <a:gd name="connsiteX29" fmla="*/ 260979 w 400679"/>
                <a:gd name="connsiteY29" fmla="*/ 723900 h 1031612"/>
                <a:gd name="connsiteX30" fmla="*/ 248279 w 400679"/>
                <a:gd name="connsiteY30" fmla="*/ 977900 h 1031612"/>
                <a:gd name="connsiteX31" fmla="*/ 95879 w 400679"/>
                <a:gd name="connsiteY31" fmla="*/ 965200 h 1031612"/>
                <a:gd name="connsiteX32" fmla="*/ 83179 w 400679"/>
                <a:gd name="connsiteY32" fmla="*/ 1016000 h 1031612"/>
                <a:gd name="connsiteX33" fmla="*/ 146679 w 400679"/>
                <a:gd name="connsiteY33" fmla="*/ 927100 h 1031612"/>
                <a:gd name="connsiteX34" fmla="*/ 222879 w 400679"/>
                <a:gd name="connsiteY34" fmla="*/ 914400 h 1031612"/>
                <a:gd name="connsiteX35" fmla="*/ 349879 w 400679"/>
                <a:gd name="connsiteY35" fmla="*/ 927100 h 1031612"/>
                <a:gd name="connsiteX36" fmla="*/ 337179 w 400679"/>
                <a:gd name="connsiteY36" fmla="*/ 965200 h 1031612"/>
                <a:gd name="connsiteX37" fmla="*/ 260979 w 400679"/>
                <a:gd name="connsiteY37" fmla="*/ 990600 h 1031612"/>
                <a:gd name="connsiteX38" fmla="*/ 299079 w 400679"/>
                <a:gd name="connsiteY38" fmla="*/ 977900 h 1031612"/>
                <a:gd name="connsiteX39" fmla="*/ 337179 w 400679"/>
                <a:gd name="connsiteY39" fmla="*/ 965200 h 1031612"/>
                <a:gd name="connsiteX40" fmla="*/ 362579 w 400679"/>
                <a:gd name="connsiteY40" fmla="*/ 927100 h 1031612"/>
                <a:gd name="connsiteX41" fmla="*/ 337179 w 400679"/>
                <a:gd name="connsiteY41" fmla="*/ 800100 h 1031612"/>
                <a:gd name="connsiteX42" fmla="*/ 311779 w 400679"/>
                <a:gd name="connsiteY42" fmla="*/ 635000 h 1031612"/>
                <a:gd name="connsiteX43" fmla="*/ 324479 w 400679"/>
                <a:gd name="connsiteY43" fmla="*/ 571500 h 1031612"/>
                <a:gd name="connsiteX44" fmla="*/ 337179 w 400679"/>
                <a:gd name="connsiteY44" fmla="*/ 330200 h 1031612"/>
                <a:gd name="connsiteX45" fmla="*/ 375279 w 400679"/>
                <a:gd name="connsiteY45" fmla="*/ 292100 h 1031612"/>
                <a:gd name="connsiteX46" fmla="*/ 400679 w 400679"/>
                <a:gd name="connsiteY46" fmla="*/ 254000 h 1031612"/>
                <a:gd name="connsiteX47" fmla="*/ 362579 w 400679"/>
                <a:gd name="connsiteY47" fmla="*/ 241300 h 1031612"/>
                <a:gd name="connsiteX48" fmla="*/ 349879 w 400679"/>
                <a:gd name="connsiteY48" fmla="*/ 203200 h 1031612"/>
                <a:gd name="connsiteX49" fmla="*/ 337179 w 400679"/>
                <a:gd name="connsiteY49" fmla="*/ 241300 h 1031612"/>
                <a:gd name="connsiteX50" fmla="*/ 311779 w 400679"/>
                <a:gd name="connsiteY50" fmla="*/ 304800 h 1031612"/>
                <a:gd name="connsiteX51" fmla="*/ 286379 w 400679"/>
                <a:gd name="connsiteY51" fmla="*/ 381000 h 1031612"/>
                <a:gd name="connsiteX52" fmla="*/ 235579 w 400679"/>
                <a:gd name="connsiteY52" fmla="*/ 317500 h 1031612"/>
                <a:gd name="connsiteX53" fmla="*/ 222879 w 400679"/>
                <a:gd name="connsiteY53" fmla="*/ 355600 h 1031612"/>
                <a:gd name="connsiteX54" fmla="*/ 184779 w 400679"/>
                <a:gd name="connsiteY54" fmla="*/ 368300 h 1031612"/>
                <a:gd name="connsiteX55" fmla="*/ 70479 w 400679"/>
                <a:gd name="connsiteY55" fmla="*/ 431800 h 1031612"/>
                <a:gd name="connsiteX56" fmla="*/ 133979 w 400679"/>
                <a:gd name="connsiteY56" fmla="*/ 431800 h 1031612"/>
                <a:gd name="connsiteX57" fmla="*/ 172079 w 400679"/>
                <a:gd name="connsiteY57" fmla="*/ 406400 h 1031612"/>
                <a:gd name="connsiteX58" fmla="*/ 210179 w 400679"/>
                <a:gd name="connsiteY58" fmla="*/ 368300 h 1031612"/>
                <a:gd name="connsiteX59" fmla="*/ 248279 w 400679"/>
                <a:gd name="connsiteY59" fmla="*/ 355600 h 1031612"/>
                <a:gd name="connsiteX60" fmla="*/ 172079 w 400679"/>
                <a:gd name="connsiteY60" fmla="*/ 368300 h 1031612"/>
                <a:gd name="connsiteX61" fmla="*/ 95879 w 400679"/>
                <a:gd name="connsiteY61" fmla="*/ 393700 h 1031612"/>
                <a:gd name="connsiteX62" fmla="*/ 70479 w 400679"/>
                <a:gd name="connsiteY62" fmla="*/ 444500 h 1031612"/>
                <a:gd name="connsiteX63" fmla="*/ 121279 w 400679"/>
                <a:gd name="connsiteY63" fmla="*/ 419100 h 1031612"/>
                <a:gd name="connsiteX64" fmla="*/ 159379 w 400679"/>
                <a:gd name="connsiteY64" fmla="*/ 406400 h 1031612"/>
                <a:gd name="connsiteX65" fmla="*/ 235579 w 400679"/>
                <a:gd name="connsiteY65" fmla="*/ 368300 h 1031612"/>
                <a:gd name="connsiteX66" fmla="*/ 248279 w 400679"/>
                <a:gd name="connsiteY66" fmla="*/ 330200 h 1031612"/>
                <a:gd name="connsiteX67" fmla="*/ 299079 w 400679"/>
                <a:gd name="connsiteY67" fmla="*/ 406400 h 1031612"/>
                <a:gd name="connsiteX68" fmla="*/ 260979 w 400679"/>
                <a:gd name="connsiteY68" fmla="*/ 431800 h 1031612"/>
                <a:gd name="connsiteX69" fmla="*/ 248279 w 400679"/>
                <a:gd name="connsiteY69" fmla="*/ 558800 h 1031612"/>
                <a:gd name="connsiteX70" fmla="*/ 273679 w 400679"/>
                <a:gd name="connsiteY70" fmla="*/ 635000 h 1031612"/>
                <a:gd name="connsiteX71" fmla="*/ 286379 w 400679"/>
                <a:gd name="connsiteY71" fmla="*/ 596900 h 1031612"/>
                <a:gd name="connsiteX72" fmla="*/ 324479 w 400679"/>
                <a:gd name="connsiteY72" fmla="*/ 609600 h 1031612"/>
                <a:gd name="connsiteX73" fmla="*/ 299079 w 400679"/>
                <a:gd name="connsiteY73" fmla="*/ 685800 h 1031612"/>
                <a:gd name="connsiteX74" fmla="*/ 311779 w 400679"/>
                <a:gd name="connsiteY74" fmla="*/ 723900 h 1031612"/>
                <a:gd name="connsiteX75" fmla="*/ 299079 w 400679"/>
                <a:gd name="connsiteY75" fmla="*/ 889000 h 1031612"/>
                <a:gd name="connsiteX76" fmla="*/ 299079 w 400679"/>
                <a:gd name="connsiteY76" fmla="*/ 863600 h 10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0679" h="1031612">
                  <a:moveTo>
                    <a:pt x="311779" y="101600"/>
                  </a:moveTo>
                  <a:cubicBezTo>
                    <a:pt x="300336" y="90157"/>
                    <a:pt x="256797" y="41636"/>
                    <a:pt x="235579" y="38100"/>
                  </a:cubicBezTo>
                  <a:cubicBezTo>
                    <a:pt x="222374" y="35899"/>
                    <a:pt x="210179" y="46567"/>
                    <a:pt x="197479" y="50800"/>
                  </a:cubicBezTo>
                  <a:cubicBezTo>
                    <a:pt x="190079" y="73001"/>
                    <a:pt x="167425" y="118233"/>
                    <a:pt x="197479" y="139700"/>
                  </a:cubicBezTo>
                  <a:cubicBezTo>
                    <a:pt x="218433" y="154667"/>
                    <a:pt x="248279" y="148167"/>
                    <a:pt x="273679" y="152400"/>
                  </a:cubicBezTo>
                  <a:cubicBezTo>
                    <a:pt x="277912" y="165100"/>
                    <a:pt x="286379" y="203887"/>
                    <a:pt x="286379" y="190500"/>
                  </a:cubicBezTo>
                  <a:cubicBezTo>
                    <a:pt x="286379" y="173046"/>
                    <a:pt x="273679" y="157154"/>
                    <a:pt x="273679" y="139700"/>
                  </a:cubicBezTo>
                  <a:cubicBezTo>
                    <a:pt x="273679" y="113950"/>
                    <a:pt x="273874" y="86010"/>
                    <a:pt x="286379" y="63500"/>
                  </a:cubicBezTo>
                  <a:cubicBezTo>
                    <a:pt x="291012" y="55160"/>
                    <a:pt x="361664" y="9077"/>
                    <a:pt x="375279" y="0"/>
                  </a:cubicBezTo>
                  <a:cubicBezTo>
                    <a:pt x="379512" y="21167"/>
                    <a:pt x="395728" y="43353"/>
                    <a:pt x="387979" y="63500"/>
                  </a:cubicBezTo>
                  <a:cubicBezTo>
                    <a:pt x="372782" y="103012"/>
                    <a:pt x="311779" y="165100"/>
                    <a:pt x="311779" y="165100"/>
                  </a:cubicBezTo>
                  <a:cubicBezTo>
                    <a:pt x="282146" y="160867"/>
                    <a:pt x="247786" y="169004"/>
                    <a:pt x="222879" y="152400"/>
                  </a:cubicBezTo>
                  <a:cubicBezTo>
                    <a:pt x="211740" y="144974"/>
                    <a:pt x="229592" y="126274"/>
                    <a:pt x="235579" y="114300"/>
                  </a:cubicBezTo>
                  <a:cubicBezTo>
                    <a:pt x="242405" y="100648"/>
                    <a:pt x="245715" y="76200"/>
                    <a:pt x="260979" y="76200"/>
                  </a:cubicBezTo>
                  <a:cubicBezTo>
                    <a:pt x="274366" y="76200"/>
                    <a:pt x="253552" y="101995"/>
                    <a:pt x="248279" y="114300"/>
                  </a:cubicBezTo>
                  <a:cubicBezTo>
                    <a:pt x="240821" y="131701"/>
                    <a:pt x="231346" y="148167"/>
                    <a:pt x="222879" y="165100"/>
                  </a:cubicBezTo>
                  <a:cubicBezTo>
                    <a:pt x="218646" y="186267"/>
                    <a:pt x="225443" y="213336"/>
                    <a:pt x="210179" y="228600"/>
                  </a:cubicBezTo>
                  <a:cubicBezTo>
                    <a:pt x="200713" y="238066"/>
                    <a:pt x="185384" y="214422"/>
                    <a:pt x="172079" y="215900"/>
                  </a:cubicBezTo>
                  <a:cubicBezTo>
                    <a:pt x="145469" y="218857"/>
                    <a:pt x="95879" y="241300"/>
                    <a:pt x="95879" y="241300"/>
                  </a:cubicBezTo>
                  <a:cubicBezTo>
                    <a:pt x="87412" y="254000"/>
                    <a:pt x="56827" y="272574"/>
                    <a:pt x="70479" y="279400"/>
                  </a:cubicBezTo>
                  <a:cubicBezTo>
                    <a:pt x="93511" y="290916"/>
                    <a:pt x="122250" y="274843"/>
                    <a:pt x="146679" y="266700"/>
                  </a:cubicBezTo>
                  <a:cubicBezTo>
                    <a:pt x="161159" y="261873"/>
                    <a:pt x="171527" y="248873"/>
                    <a:pt x="184779" y="241300"/>
                  </a:cubicBezTo>
                  <a:cubicBezTo>
                    <a:pt x="231726" y="214473"/>
                    <a:pt x="245908" y="218271"/>
                    <a:pt x="286379" y="177800"/>
                  </a:cubicBezTo>
                  <a:cubicBezTo>
                    <a:pt x="297172" y="167007"/>
                    <a:pt x="260699" y="194328"/>
                    <a:pt x="248279" y="203200"/>
                  </a:cubicBezTo>
                  <a:cubicBezTo>
                    <a:pt x="231055" y="215503"/>
                    <a:pt x="197479" y="220133"/>
                    <a:pt x="197479" y="241300"/>
                  </a:cubicBezTo>
                  <a:cubicBezTo>
                    <a:pt x="197479" y="258754"/>
                    <a:pt x="231346" y="232833"/>
                    <a:pt x="248279" y="228600"/>
                  </a:cubicBezTo>
                  <a:cubicBezTo>
                    <a:pt x="239812" y="254000"/>
                    <a:pt x="216385" y="278825"/>
                    <a:pt x="222879" y="304800"/>
                  </a:cubicBezTo>
                  <a:cubicBezTo>
                    <a:pt x="252317" y="422554"/>
                    <a:pt x="218195" y="281382"/>
                    <a:pt x="260979" y="495300"/>
                  </a:cubicBezTo>
                  <a:cubicBezTo>
                    <a:pt x="264402" y="512416"/>
                    <a:pt x="269446" y="529167"/>
                    <a:pt x="273679" y="546100"/>
                  </a:cubicBezTo>
                  <a:cubicBezTo>
                    <a:pt x="269446" y="605367"/>
                    <a:pt x="264468" y="664585"/>
                    <a:pt x="260979" y="723900"/>
                  </a:cubicBezTo>
                  <a:cubicBezTo>
                    <a:pt x="256001" y="808526"/>
                    <a:pt x="296149" y="907937"/>
                    <a:pt x="248279" y="977900"/>
                  </a:cubicBezTo>
                  <a:cubicBezTo>
                    <a:pt x="219494" y="1019971"/>
                    <a:pt x="146679" y="969433"/>
                    <a:pt x="95879" y="965200"/>
                  </a:cubicBezTo>
                  <a:cubicBezTo>
                    <a:pt x="91646" y="982133"/>
                    <a:pt x="75373" y="1031612"/>
                    <a:pt x="83179" y="1016000"/>
                  </a:cubicBezTo>
                  <a:cubicBezTo>
                    <a:pt x="121544" y="939271"/>
                    <a:pt x="78813" y="942181"/>
                    <a:pt x="146679" y="927100"/>
                  </a:cubicBezTo>
                  <a:cubicBezTo>
                    <a:pt x="171816" y="921514"/>
                    <a:pt x="197479" y="918633"/>
                    <a:pt x="222879" y="914400"/>
                  </a:cubicBezTo>
                  <a:cubicBezTo>
                    <a:pt x="265212" y="918633"/>
                    <a:pt x="311001" y="909821"/>
                    <a:pt x="349879" y="927100"/>
                  </a:cubicBezTo>
                  <a:cubicBezTo>
                    <a:pt x="362112" y="932537"/>
                    <a:pt x="348072" y="957419"/>
                    <a:pt x="337179" y="965200"/>
                  </a:cubicBezTo>
                  <a:cubicBezTo>
                    <a:pt x="315392" y="980762"/>
                    <a:pt x="286379" y="982133"/>
                    <a:pt x="260979" y="990600"/>
                  </a:cubicBezTo>
                  <a:lnTo>
                    <a:pt x="299079" y="977900"/>
                  </a:lnTo>
                  <a:lnTo>
                    <a:pt x="337179" y="965200"/>
                  </a:lnTo>
                  <a:cubicBezTo>
                    <a:pt x="345646" y="952500"/>
                    <a:pt x="362579" y="942364"/>
                    <a:pt x="362579" y="927100"/>
                  </a:cubicBezTo>
                  <a:cubicBezTo>
                    <a:pt x="362579" y="883928"/>
                    <a:pt x="343744" y="842770"/>
                    <a:pt x="337179" y="800100"/>
                  </a:cubicBezTo>
                  <a:lnTo>
                    <a:pt x="311779" y="635000"/>
                  </a:lnTo>
                  <a:cubicBezTo>
                    <a:pt x="316012" y="613833"/>
                    <a:pt x="322686" y="593011"/>
                    <a:pt x="324479" y="571500"/>
                  </a:cubicBezTo>
                  <a:cubicBezTo>
                    <a:pt x="331168" y="491234"/>
                    <a:pt x="322771" y="409445"/>
                    <a:pt x="337179" y="330200"/>
                  </a:cubicBezTo>
                  <a:cubicBezTo>
                    <a:pt x="340392" y="312529"/>
                    <a:pt x="363781" y="305898"/>
                    <a:pt x="375279" y="292100"/>
                  </a:cubicBezTo>
                  <a:cubicBezTo>
                    <a:pt x="385050" y="280374"/>
                    <a:pt x="392212" y="266700"/>
                    <a:pt x="400679" y="254000"/>
                  </a:cubicBezTo>
                  <a:cubicBezTo>
                    <a:pt x="387979" y="249767"/>
                    <a:pt x="372045" y="250766"/>
                    <a:pt x="362579" y="241300"/>
                  </a:cubicBezTo>
                  <a:cubicBezTo>
                    <a:pt x="353113" y="231834"/>
                    <a:pt x="363266" y="203200"/>
                    <a:pt x="349879" y="203200"/>
                  </a:cubicBezTo>
                  <a:cubicBezTo>
                    <a:pt x="336492" y="203200"/>
                    <a:pt x="341879" y="228765"/>
                    <a:pt x="337179" y="241300"/>
                  </a:cubicBezTo>
                  <a:cubicBezTo>
                    <a:pt x="329174" y="262646"/>
                    <a:pt x="319570" y="283375"/>
                    <a:pt x="311779" y="304800"/>
                  </a:cubicBezTo>
                  <a:cubicBezTo>
                    <a:pt x="302629" y="329962"/>
                    <a:pt x="286379" y="381000"/>
                    <a:pt x="286379" y="381000"/>
                  </a:cubicBezTo>
                  <a:cubicBezTo>
                    <a:pt x="283630" y="370003"/>
                    <a:pt x="280116" y="295232"/>
                    <a:pt x="235579" y="317500"/>
                  </a:cubicBezTo>
                  <a:cubicBezTo>
                    <a:pt x="223605" y="323487"/>
                    <a:pt x="232345" y="346134"/>
                    <a:pt x="222879" y="355600"/>
                  </a:cubicBezTo>
                  <a:cubicBezTo>
                    <a:pt x="213413" y="365066"/>
                    <a:pt x="197479" y="364067"/>
                    <a:pt x="184779" y="368300"/>
                  </a:cubicBezTo>
                  <a:cubicBezTo>
                    <a:pt x="127747" y="425332"/>
                    <a:pt x="163718" y="400720"/>
                    <a:pt x="70479" y="431800"/>
                  </a:cubicBezTo>
                  <a:cubicBezTo>
                    <a:pt x="0" y="455293"/>
                    <a:pt x="19095" y="446160"/>
                    <a:pt x="133979" y="431800"/>
                  </a:cubicBezTo>
                  <a:cubicBezTo>
                    <a:pt x="146679" y="423333"/>
                    <a:pt x="160353" y="416171"/>
                    <a:pt x="172079" y="406400"/>
                  </a:cubicBezTo>
                  <a:cubicBezTo>
                    <a:pt x="185877" y="394902"/>
                    <a:pt x="195235" y="378263"/>
                    <a:pt x="210179" y="368300"/>
                  </a:cubicBezTo>
                  <a:cubicBezTo>
                    <a:pt x="221318" y="360874"/>
                    <a:pt x="235579" y="359833"/>
                    <a:pt x="248279" y="355600"/>
                  </a:cubicBezTo>
                  <a:cubicBezTo>
                    <a:pt x="183360" y="333960"/>
                    <a:pt x="235386" y="340164"/>
                    <a:pt x="172079" y="368300"/>
                  </a:cubicBezTo>
                  <a:cubicBezTo>
                    <a:pt x="147613" y="379174"/>
                    <a:pt x="95879" y="393700"/>
                    <a:pt x="95879" y="393700"/>
                  </a:cubicBezTo>
                  <a:cubicBezTo>
                    <a:pt x="87412" y="410633"/>
                    <a:pt x="57092" y="431113"/>
                    <a:pt x="70479" y="444500"/>
                  </a:cubicBezTo>
                  <a:cubicBezTo>
                    <a:pt x="83866" y="457887"/>
                    <a:pt x="103878" y="426558"/>
                    <a:pt x="121279" y="419100"/>
                  </a:cubicBezTo>
                  <a:cubicBezTo>
                    <a:pt x="133584" y="413827"/>
                    <a:pt x="147405" y="412387"/>
                    <a:pt x="159379" y="406400"/>
                  </a:cubicBezTo>
                  <a:cubicBezTo>
                    <a:pt x="257856" y="357161"/>
                    <a:pt x="139814" y="400222"/>
                    <a:pt x="235579" y="368300"/>
                  </a:cubicBezTo>
                  <a:cubicBezTo>
                    <a:pt x="239812" y="355600"/>
                    <a:pt x="234892" y="330200"/>
                    <a:pt x="248279" y="330200"/>
                  </a:cubicBezTo>
                  <a:cubicBezTo>
                    <a:pt x="279990" y="330200"/>
                    <a:pt x="292517" y="386715"/>
                    <a:pt x="299079" y="406400"/>
                  </a:cubicBezTo>
                  <a:cubicBezTo>
                    <a:pt x="286379" y="414867"/>
                    <a:pt x="270750" y="420074"/>
                    <a:pt x="260979" y="431800"/>
                  </a:cubicBezTo>
                  <a:cubicBezTo>
                    <a:pt x="219961" y="481021"/>
                    <a:pt x="238046" y="497400"/>
                    <a:pt x="248279" y="558800"/>
                  </a:cubicBezTo>
                  <a:cubicBezTo>
                    <a:pt x="267890" y="833356"/>
                    <a:pt x="251036" y="759536"/>
                    <a:pt x="273679" y="635000"/>
                  </a:cubicBezTo>
                  <a:cubicBezTo>
                    <a:pt x="276074" y="621829"/>
                    <a:pt x="282146" y="609600"/>
                    <a:pt x="286379" y="596900"/>
                  </a:cubicBezTo>
                  <a:cubicBezTo>
                    <a:pt x="299079" y="601133"/>
                    <a:pt x="322586" y="596348"/>
                    <a:pt x="324479" y="609600"/>
                  </a:cubicBezTo>
                  <a:cubicBezTo>
                    <a:pt x="328265" y="636105"/>
                    <a:pt x="299079" y="685800"/>
                    <a:pt x="299079" y="685800"/>
                  </a:cubicBezTo>
                  <a:cubicBezTo>
                    <a:pt x="303312" y="698500"/>
                    <a:pt x="311779" y="710513"/>
                    <a:pt x="311779" y="723900"/>
                  </a:cubicBezTo>
                  <a:cubicBezTo>
                    <a:pt x="311779" y="779096"/>
                    <a:pt x="299079" y="944196"/>
                    <a:pt x="299079" y="889000"/>
                  </a:cubicBezTo>
                  <a:lnTo>
                    <a:pt x="299079" y="863600"/>
                  </a:lnTo>
                </a:path>
              </a:pathLst>
            </a:cu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rot="5400000">
              <a:off x="7779756" y="4160543"/>
              <a:ext cx="565349"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6200000" flipV="1">
              <a:off x="7781345" y="3086252"/>
              <a:ext cx="565349"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flipV="1">
              <a:off x="7365997" y="3645529"/>
              <a:ext cx="695639" cy="2"/>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30" name="Object 2"/>
            <p:cNvGraphicFramePr>
              <a:graphicFrameLocks noChangeAspect="1"/>
            </p:cNvGraphicFramePr>
            <p:nvPr/>
          </p:nvGraphicFramePr>
          <p:xfrm>
            <a:off x="8177525" y="4291612"/>
            <a:ext cx="317500" cy="215900"/>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525" y="4291612"/>
                          <a:ext cx="317500" cy="2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1" name="Object 2"/>
            <p:cNvGraphicFramePr>
              <a:graphicFrameLocks noChangeAspect="1"/>
            </p:cNvGraphicFramePr>
            <p:nvPr/>
          </p:nvGraphicFramePr>
          <p:xfrm>
            <a:off x="7256461" y="3365337"/>
            <a:ext cx="217488" cy="200025"/>
          </p:xfrm>
          <a:graphic>
            <a:graphicData uri="http://schemas.openxmlformats.org/presentationml/2006/ole">
              <mc:AlternateContent xmlns:mc="http://schemas.openxmlformats.org/markup-compatibility/2006">
                <mc:Choice xmlns:v="urn:schemas-microsoft-com:vml" Requires="v">
                  <p:oleObj name="Equation" r:id="rId6" imgW="165100" imgH="152400" progId="Equation.DSMT4">
                    <p:embed/>
                  </p:oleObj>
                </mc:Choice>
                <mc:Fallback>
                  <p:oleObj name="Equation" r:id="rId6" imgW="165100" imgH="152400" progId="Equation.DSMT4">
                    <p:embed/>
                    <p:pic>
                      <p:nvPicPr>
                        <p:cNvPr id="3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461" y="3365337"/>
                          <a:ext cx="217488"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nvGraphicFramePr>
          <p:xfrm>
            <a:off x="7839951" y="2374900"/>
            <a:ext cx="155575" cy="201612"/>
          </p:xfrm>
          <a:graphic>
            <a:graphicData uri="http://schemas.openxmlformats.org/presentationml/2006/ole">
              <mc:AlternateContent xmlns:mc="http://schemas.openxmlformats.org/markup-compatibility/2006">
                <mc:Choice xmlns:v="urn:schemas-microsoft-com:vml" Requires="v">
                  <p:oleObj name="Equation" r:id="rId8" imgW="127000" imgH="165100" progId="Equation.DSMT4">
                    <p:embed/>
                  </p:oleObj>
                </mc:Choice>
                <mc:Fallback>
                  <p:oleObj name="Equation" r:id="rId8" imgW="127000" imgH="165100" progId="Equation.DSMT4">
                    <p:embed/>
                    <p:pic>
                      <p:nvPicPr>
                        <p:cNvPr id="35" name="Object 34"/>
                        <p:cNvPicPr/>
                        <p:nvPr/>
                      </p:nvPicPr>
                      <p:blipFill>
                        <a:blip r:embed="rId9"/>
                        <a:stretch>
                          <a:fillRect/>
                        </a:stretch>
                      </p:blipFill>
                      <p:spPr>
                        <a:xfrm>
                          <a:off x="7839951" y="2374900"/>
                          <a:ext cx="155575" cy="201612"/>
                        </a:xfrm>
                        <a:prstGeom prst="rect">
                          <a:avLst/>
                        </a:prstGeom>
                      </p:spPr>
                    </p:pic>
                  </p:oleObj>
                </mc:Fallback>
              </mc:AlternateContent>
            </a:graphicData>
          </a:graphic>
        </p:graphicFrame>
        <p:graphicFrame>
          <p:nvGraphicFramePr>
            <p:cNvPr id="37" name="Object 36"/>
            <p:cNvGraphicFramePr>
              <a:graphicFrameLocks noChangeAspect="1"/>
            </p:cNvGraphicFramePr>
            <p:nvPr/>
          </p:nvGraphicFramePr>
          <p:xfrm>
            <a:off x="6880225" y="3659188"/>
            <a:ext cx="139700" cy="155575"/>
          </p:xfrm>
          <a:graphic>
            <a:graphicData uri="http://schemas.openxmlformats.org/presentationml/2006/ole">
              <mc:AlternateContent xmlns:mc="http://schemas.openxmlformats.org/markup-compatibility/2006">
                <mc:Choice xmlns:v="urn:schemas-microsoft-com:vml" Requires="v">
                  <p:oleObj name="Equation" r:id="rId10" imgW="114300" imgH="127000" progId="Equation.DSMT4">
                    <p:embed/>
                  </p:oleObj>
                </mc:Choice>
                <mc:Fallback>
                  <p:oleObj name="Equation" r:id="rId10" imgW="114300" imgH="127000" progId="Equation.DSMT4">
                    <p:embed/>
                    <p:pic>
                      <p:nvPicPr>
                        <p:cNvPr id="37" name="Object 36"/>
                        <p:cNvPicPr/>
                        <p:nvPr/>
                      </p:nvPicPr>
                      <p:blipFill>
                        <a:blip r:embed="rId11"/>
                        <a:stretch>
                          <a:fillRect/>
                        </a:stretch>
                      </p:blipFill>
                      <p:spPr>
                        <a:xfrm>
                          <a:off x="6880225" y="3659188"/>
                          <a:ext cx="139700" cy="155575"/>
                        </a:xfrm>
                        <a:prstGeom prst="rect">
                          <a:avLst/>
                        </a:prstGeom>
                      </p:spPr>
                    </p:pic>
                  </p:oleObj>
                </mc:Fallback>
              </mc:AlternateContent>
            </a:graphicData>
          </a:graphic>
        </p:graphicFrame>
      </p:grpSp>
      <p:graphicFrame>
        <p:nvGraphicFramePr>
          <p:cNvPr id="47" name="Object 2">
            <a:extLst>
              <a:ext uri="{FF2B5EF4-FFF2-40B4-BE49-F238E27FC236}">
                <a16:creationId xmlns:a16="http://schemas.microsoft.com/office/drawing/2014/main" id="{7FAA30DF-7EBD-3B4F-A6D7-23E020B0BB12}"/>
              </a:ext>
            </a:extLst>
          </p:cNvPr>
          <p:cNvGraphicFramePr>
            <a:graphicFrameLocks noChangeAspect="1"/>
          </p:cNvGraphicFramePr>
          <p:nvPr>
            <p:extLst>
              <p:ext uri="{D42A27DB-BD31-4B8C-83A1-F6EECF244321}">
                <p14:modId xmlns:p14="http://schemas.microsoft.com/office/powerpoint/2010/main" val="3408177174"/>
              </p:ext>
            </p:extLst>
          </p:nvPr>
        </p:nvGraphicFramePr>
        <p:xfrm>
          <a:off x="969254" y="5523633"/>
          <a:ext cx="673421" cy="248808"/>
        </p:xfrm>
        <a:graphic>
          <a:graphicData uri="http://schemas.openxmlformats.org/presentationml/2006/ole">
            <mc:AlternateContent xmlns:mc="http://schemas.openxmlformats.org/markup-compatibility/2006">
              <mc:Choice xmlns:v="urn:schemas-microsoft-com:vml" Requires="v">
                <p:oleObj name="Equation" r:id="rId12" imgW="546100" imgH="203200" progId="Equation.DSMT4">
                  <p:embed/>
                </p:oleObj>
              </mc:Choice>
              <mc:Fallback>
                <p:oleObj name="Equation" r:id="rId12" imgW="546100" imgH="203200" progId="Equation.DSMT4">
                  <p:embed/>
                  <p:pic>
                    <p:nvPicPr>
                      <p:cNvPr id="47" name="Object 2">
                        <a:extLst>
                          <a:ext uri="{FF2B5EF4-FFF2-40B4-BE49-F238E27FC236}">
                            <a16:creationId xmlns:a16="http://schemas.microsoft.com/office/drawing/2014/main" id="{7FAA30DF-7EBD-3B4F-A6D7-23E020B0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254" y="5523633"/>
                        <a:ext cx="673421" cy="248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01659D1B-01CB-C9CF-BC62-2B6CE4EADA06}"/>
              </a:ext>
            </a:extLst>
          </p:cNvPr>
          <p:cNvPicPr>
            <a:picLocks/>
          </p:cNvPicPr>
          <p:nvPr/>
        </p:nvPicPr>
        <p:blipFill>
          <a:blip r:embed="rId13"/>
          <a:stretch>
            <a:fillRect/>
          </a:stretch>
        </p:blipFill>
        <p:spPr>
          <a:xfrm>
            <a:off x="4406092" y="872455"/>
            <a:ext cx="227341" cy="213740"/>
          </a:xfrm>
          <a:prstGeom prst="rect">
            <a:avLst/>
          </a:prstGeom>
        </p:spPr>
      </p:pic>
      <p:pic>
        <p:nvPicPr>
          <p:cNvPr id="4" name="Picture 3">
            <a:extLst>
              <a:ext uri="{FF2B5EF4-FFF2-40B4-BE49-F238E27FC236}">
                <a16:creationId xmlns:a16="http://schemas.microsoft.com/office/drawing/2014/main" id="{A09053E7-1AA1-4552-5ED1-5A4F9896B4BC}"/>
              </a:ext>
            </a:extLst>
          </p:cNvPr>
          <p:cNvPicPr>
            <a:picLocks/>
          </p:cNvPicPr>
          <p:nvPr/>
        </p:nvPicPr>
        <p:blipFill>
          <a:blip r:embed="rId14"/>
          <a:stretch>
            <a:fillRect/>
          </a:stretch>
        </p:blipFill>
        <p:spPr>
          <a:xfrm>
            <a:off x="4977570" y="1348177"/>
            <a:ext cx="876769" cy="241259"/>
          </a:xfrm>
          <a:prstGeom prst="rect">
            <a:avLst/>
          </a:prstGeom>
        </p:spPr>
      </p:pic>
      <p:grpSp>
        <p:nvGrpSpPr>
          <p:cNvPr id="32" name="Group 31">
            <a:extLst>
              <a:ext uri="{FF2B5EF4-FFF2-40B4-BE49-F238E27FC236}">
                <a16:creationId xmlns:a16="http://schemas.microsoft.com/office/drawing/2014/main" id="{A73C4A01-3CFF-7814-BB68-FF784B62E3C7}"/>
              </a:ext>
            </a:extLst>
          </p:cNvPr>
          <p:cNvGrpSpPr/>
          <p:nvPr/>
        </p:nvGrpSpPr>
        <p:grpSpPr>
          <a:xfrm>
            <a:off x="5969355" y="2240552"/>
            <a:ext cx="1443809" cy="1241265"/>
            <a:chOff x="7112481" y="2389165"/>
            <a:chExt cx="1443809" cy="1241265"/>
          </a:xfrm>
        </p:grpSpPr>
        <p:cxnSp>
          <p:nvCxnSpPr>
            <p:cNvPr id="12" name="Straight Connector 11">
              <a:extLst>
                <a:ext uri="{FF2B5EF4-FFF2-40B4-BE49-F238E27FC236}">
                  <a16:creationId xmlns:a16="http://schemas.microsoft.com/office/drawing/2014/main" id="{11F6C0BE-628A-8948-CB30-12A853ADA7CF}"/>
                </a:ext>
              </a:extLst>
            </p:cNvPr>
            <p:cNvCxnSpPr/>
            <p:nvPr/>
          </p:nvCxnSpPr>
          <p:spPr>
            <a:xfrm>
              <a:off x="7112481" y="2389165"/>
              <a:ext cx="0" cy="12412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1FF8846-CD58-20BD-452F-28A3A9891322}"/>
                </a:ext>
              </a:extLst>
            </p:cNvPr>
            <p:cNvCxnSpPr>
              <a:cxnSpLocks/>
            </p:cNvCxnSpPr>
            <p:nvPr/>
          </p:nvCxnSpPr>
          <p:spPr>
            <a:xfrm flipH="1">
              <a:off x="7112481" y="3630430"/>
              <a:ext cx="10553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9C4F54D-EE75-BB50-007E-85BCF405F624}"/>
                </a:ext>
              </a:extLst>
            </p:cNvPr>
            <p:cNvCxnSpPr>
              <a:cxnSpLocks/>
            </p:cNvCxnSpPr>
            <p:nvPr/>
          </p:nvCxnSpPr>
          <p:spPr>
            <a:xfrm flipH="1">
              <a:off x="7112481" y="2732356"/>
              <a:ext cx="1068868"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038F3D15-CDCD-C761-898E-3541BEECE8F3}"/>
                </a:ext>
              </a:extLst>
            </p:cNvPr>
            <p:cNvSpPr/>
            <p:nvPr/>
          </p:nvSpPr>
          <p:spPr>
            <a:xfrm>
              <a:off x="7320373" y="3025806"/>
              <a:ext cx="807868" cy="577049"/>
            </a:xfrm>
            <a:custGeom>
              <a:avLst/>
              <a:gdLst>
                <a:gd name="connsiteX0" fmla="*/ 0 w 807868"/>
                <a:gd name="connsiteY0" fmla="*/ 577049 h 577049"/>
                <a:gd name="connsiteX1" fmla="*/ 26633 w 807868"/>
                <a:gd name="connsiteY1" fmla="*/ 514905 h 577049"/>
                <a:gd name="connsiteX2" fmla="*/ 62144 w 807868"/>
                <a:gd name="connsiteY2" fmla="*/ 470517 h 577049"/>
                <a:gd name="connsiteX3" fmla="*/ 79899 w 807868"/>
                <a:gd name="connsiteY3" fmla="*/ 443884 h 577049"/>
                <a:gd name="connsiteX4" fmla="*/ 115410 w 807868"/>
                <a:gd name="connsiteY4" fmla="*/ 408373 h 577049"/>
                <a:gd name="connsiteX5" fmla="*/ 150920 w 807868"/>
                <a:gd name="connsiteY5" fmla="*/ 355107 h 577049"/>
                <a:gd name="connsiteX6" fmla="*/ 168676 w 807868"/>
                <a:gd name="connsiteY6" fmla="*/ 328474 h 577049"/>
                <a:gd name="connsiteX7" fmla="*/ 195309 w 807868"/>
                <a:gd name="connsiteY7" fmla="*/ 275208 h 577049"/>
                <a:gd name="connsiteX8" fmla="*/ 213064 w 807868"/>
                <a:gd name="connsiteY8" fmla="*/ 257452 h 577049"/>
                <a:gd name="connsiteX9" fmla="*/ 239697 w 807868"/>
                <a:gd name="connsiteY9" fmla="*/ 204186 h 577049"/>
                <a:gd name="connsiteX10" fmla="*/ 257453 w 807868"/>
                <a:gd name="connsiteY10" fmla="*/ 186431 h 577049"/>
                <a:gd name="connsiteX11" fmla="*/ 292963 w 807868"/>
                <a:gd name="connsiteY11" fmla="*/ 133165 h 577049"/>
                <a:gd name="connsiteX12" fmla="*/ 310719 w 807868"/>
                <a:gd name="connsiteY12" fmla="*/ 106532 h 577049"/>
                <a:gd name="connsiteX13" fmla="*/ 319596 w 807868"/>
                <a:gd name="connsiteY13" fmla="*/ 79899 h 577049"/>
                <a:gd name="connsiteX14" fmla="*/ 363985 w 807868"/>
                <a:gd name="connsiteY14" fmla="*/ 0 h 577049"/>
                <a:gd name="connsiteX15" fmla="*/ 381740 w 807868"/>
                <a:gd name="connsiteY15" fmla="*/ 26633 h 577049"/>
                <a:gd name="connsiteX16" fmla="*/ 390618 w 807868"/>
                <a:gd name="connsiteY16" fmla="*/ 150920 h 577049"/>
                <a:gd name="connsiteX17" fmla="*/ 408373 w 807868"/>
                <a:gd name="connsiteY17" fmla="*/ 168676 h 577049"/>
                <a:gd name="connsiteX18" fmla="*/ 621437 w 807868"/>
                <a:gd name="connsiteY18" fmla="*/ 177553 h 577049"/>
                <a:gd name="connsiteX19" fmla="*/ 807868 w 807868"/>
                <a:gd name="connsiteY19" fmla="*/ 186431 h 5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7868" h="577049">
                  <a:moveTo>
                    <a:pt x="0" y="577049"/>
                  </a:moveTo>
                  <a:cubicBezTo>
                    <a:pt x="8878" y="556334"/>
                    <a:pt x="16554" y="535063"/>
                    <a:pt x="26633" y="514905"/>
                  </a:cubicBezTo>
                  <a:cubicBezTo>
                    <a:pt x="44851" y="478468"/>
                    <a:pt x="40122" y="498044"/>
                    <a:pt x="62144" y="470517"/>
                  </a:cubicBezTo>
                  <a:cubicBezTo>
                    <a:pt x="68809" y="462186"/>
                    <a:pt x="72955" y="451985"/>
                    <a:pt x="79899" y="443884"/>
                  </a:cubicBezTo>
                  <a:cubicBezTo>
                    <a:pt x="90793" y="431174"/>
                    <a:pt x="106124" y="422302"/>
                    <a:pt x="115410" y="408373"/>
                  </a:cubicBezTo>
                  <a:lnTo>
                    <a:pt x="150920" y="355107"/>
                  </a:lnTo>
                  <a:lnTo>
                    <a:pt x="168676" y="328474"/>
                  </a:lnTo>
                  <a:cubicBezTo>
                    <a:pt x="178053" y="300341"/>
                    <a:pt x="175639" y="299796"/>
                    <a:pt x="195309" y="275208"/>
                  </a:cubicBezTo>
                  <a:cubicBezTo>
                    <a:pt x="200538" y="268672"/>
                    <a:pt x="207835" y="263988"/>
                    <a:pt x="213064" y="257452"/>
                  </a:cubicBezTo>
                  <a:cubicBezTo>
                    <a:pt x="266953" y="190089"/>
                    <a:pt x="200306" y="269835"/>
                    <a:pt x="239697" y="204186"/>
                  </a:cubicBezTo>
                  <a:cubicBezTo>
                    <a:pt x="244003" y="197009"/>
                    <a:pt x="252431" y="193127"/>
                    <a:pt x="257453" y="186431"/>
                  </a:cubicBezTo>
                  <a:cubicBezTo>
                    <a:pt x="270257" y="169360"/>
                    <a:pt x="281126" y="150920"/>
                    <a:pt x="292963" y="133165"/>
                  </a:cubicBezTo>
                  <a:lnTo>
                    <a:pt x="310719" y="106532"/>
                  </a:lnTo>
                  <a:cubicBezTo>
                    <a:pt x="313678" y="97654"/>
                    <a:pt x="315051" y="88079"/>
                    <a:pt x="319596" y="79899"/>
                  </a:cubicBezTo>
                  <a:cubicBezTo>
                    <a:pt x="370475" y="-11685"/>
                    <a:pt x="343896" y="60266"/>
                    <a:pt x="363985" y="0"/>
                  </a:cubicBezTo>
                  <a:cubicBezTo>
                    <a:pt x="369903" y="8878"/>
                    <a:pt x="379886" y="16126"/>
                    <a:pt x="381740" y="26633"/>
                  </a:cubicBezTo>
                  <a:cubicBezTo>
                    <a:pt x="388958" y="67536"/>
                    <a:pt x="382964" y="110097"/>
                    <a:pt x="390618" y="150920"/>
                  </a:cubicBezTo>
                  <a:cubicBezTo>
                    <a:pt x="392160" y="159147"/>
                    <a:pt x="400058" y="167717"/>
                    <a:pt x="408373" y="168676"/>
                  </a:cubicBezTo>
                  <a:cubicBezTo>
                    <a:pt x="478987" y="176824"/>
                    <a:pt x="550416" y="174594"/>
                    <a:pt x="621437" y="177553"/>
                  </a:cubicBezTo>
                  <a:cubicBezTo>
                    <a:pt x="698602" y="203276"/>
                    <a:pt x="638712" y="186431"/>
                    <a:pt x="807868" y="186431"/>
                  </a:cubicBezTo>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C23C59C-CB58-A9BE-1015-B6C20B5C0A17}"/>
                </a:ext>
              </a:extLst>
            </p:cNvPr>
            <p:cNvPicPr>
              <a:picLocks/>
            </p:cNvPicPr>
            <p:nvPr/>
          </p:nvPicPr>
          <p:blipFill>
            <a:blip r:embed="rId15"/>
            <a:stretch>
              <a:fillRect/>
            </a:stretch>
          </p:blipFill>
          <p:spPr>
            <a:xfrm>
              <a:off x="7366586" y="2854651"/>
              <a:ext cx="288440" cy="182088"/>
            </a:xfrm>
            <a:prstGeom prst="rect">
              <a:avLst/>
            </a:prstGeom>
          </p:spPr>
        </p:pic>
        <p:sp>
          <p:nvSpPr>
            <p:cNvPr id="27" name="TextBox 26">
              <a:extLst>
                <a:ext uri="{FF2B5EF4-FFF2-40B4-BE49-F238E27FC236}">
                  <a16:creationId xmlns:a16="http://schemas.microsoft.com/office/drawing/2014/main" id="{99C252AA-7AC0-62F3-F65F-6EECA35DB1AE}"/>
                </a:ext>
              </a:extLst>
            </p:cNvPr>
            <p:cNvSpPr txBox="1"/>
            <p:nvPr/>
          </p:nvSpPr>
          <p:spPr>
            <a:xfrm>
              <a:off x="8174454" y="2568212"/>
              <a:ext cx="3818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mg</a:t>
              </a:r>
            </a:p>
          </p:txBody>
        </p:sp>
      </p:grpSp>
      <p:sp>
        <p:nvSpPr>
          <p:cNvPr id="69" name="TextBox 68">
            <a:extLst>
              <a:ext uri="{FF2B5EF4-FFF2-40B4-BE49-F238E27FC236}">
                <a16:creationId xmlns:a16="http://schemas.microsoft.com/office/drawing/2014/main" id="{2F41439F-8097-C9B6-0B72-29DE606776AA}"/>
              </a:ext>
            </a:extLst>
          </p:cNvPr>
          <p:cNvSpPr txBox="1"/>
          <p:nvPr/>
        </p:nvSpPr>
        <p:spPr>
          <a:xfrm>
            <a:off x="6703898" y="2950224"/>
            <a:ext cx="53091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low v</a:t>
            </a:r>
          </a:p>
        </p:txBody>
      </p:sp>
      <p:grpSp>
        <p:nvGrpSpPr>
          <p:cNvPr id="73" name="Group 72">
            <a:extLst>
              <a:ext uri="{FF2B5EF4-FFF2-40B4-BE49-F238E27FC236}">
                <a16:creationId xmlns:a16="http://schemas.microsoft.com/office/drawing/2014/main" id="{E48109C8-84F8-B8A4-77F8-98FC7BB6045F}"/>
              </a:ext>
            </a:extLst>
          </p:cNvPr>
          <p:cNvGrpSpPr/>
          <p:nvPr/>
        </p:nvGrpSpPr>
        <p:grpSpPr>
          <a:xfrm>
            <a:off x="7492395" y="2574152"/>
            <a:ext cx="1443809" cy="1241265"/>
            <a:chOff x="7700191" y="3413706"/>
            <a:chExt cx="1443809" cy="1241265"/>
          </a:xfrm>
        </p:grpSpPr>
        <p:cxnSp>
          <p:nvCxnSpPr>
            <p:cNvPr id="38" name="Straight Connector 37">
              <a:extLst>
                <a:ext uri="{FF2B5EF4-FFF2-40B4-BE49-F238E27FC236}">
                  <a16:creationId xmlns:a16="http://schemas.microsoft.com/office/drawing/2014/main" id="{515A7E8A-83F4-E9F3-5D32-978984CE679B}"/>
                </a:ext>
              </a:extLst>
            </p:cNvPr>
            <p:cNvCxnSpPr/>
            <p:nvPr/>
          </p:nvCxnSpPr>
          <p:spPr>
            <a:xfrm>
              <a:off x="7700191" y="3413706"/>
              <a:ext cx="0" cy="12412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B285B93-AB08-7888-B43B-B6421ED5147A}"/>
                </a:ext>
              </a:extLst>
            </p:cNvPr>
            <p:cNvCxnSpPr>
              <a:cxnSpLocks/>
            </p:cNvCxnSpPr>
            <p:nvPr/>
          </p:nvCxnSpPr>
          <p:spPr>
            <a:xfrm flipH="1">
              <a:off x="7700191" y="4654971"/>
              <a:ext cx="10553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084FCA7-AA80-BD06-8F05-564F780B02E9}"/>
                </a:ext>
              </a:extLst>
            </p:cNvPr>
            <p:cNvCxnSpPr>
              <a:cxnSpLocks/>
            </p:cNvCxnSpPr>
            <p:nvPr/>
          </p:nvCxnSpPr>
          <p:spPr>
            <a:xfrm flipH="1">
              <a:off x="7700191" y="3756897"/>
              <a:ext cx="1068868"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2" name="Freeform 41">
              <a:extLst>
                <a:ext uri="{FF2B5EF4-FFF2-40B4-BE49-F238E27FC236}">
                  <a16:creationId xmlns:a16="http://schemas.microsoft.com/office/drawing/2014/main" id="{A6D7BC46-C2D8-E369-B0D9-C270DEB59DA6}"/>
                </a:ext>
              </a:extLst>
            </p:cNvPr>
            <p:cNvSpPr/>
            <p:nvPr/>
          </p:nvSpPr>
          <p:spPr>
            <a:xfrm>
              <a:off x="7908083" y="3854972"/>
              <a:ext cx="807868" cy="577049"/>
            </a:xfrm>
            <a:custGeom>
              <a:avLst/>
              <a:gdLst>
                <a:gd name="connsiteX0" fmla="*/ 0 w 807868"/>
                <a:gd name="connsiteY0" fmla="*/ 577049 h 577049"/>
                <a:gd name="connsiteX1" fmla="*/ 26633 w 807868"/>
                <a:gd name="connsiteY1" fmla="*/ 514905 h 577049"/>
                <a:gd name="connsiteX2" fmla="*/ 62144 w 807868"/>
                <a:gd name="connsiteY2" fmla="*/ 470517 h 577049"/>
                <a:gd name="connsiteX3" fmla="*/ 79899 w 807868"/>
                <a:gd name="connsiteY3" fmla="*/ 443884 h 577049"/>
                <a:gd name="connsiteX4" fmla="*/ 115410 w 807868"/>
                <a:gd name="connsiteY4" fmla="*/ 408373 h 577049"/>
                <a:gd name="connsiteX5" fmla="*/ 150920 w 807868"/>
                <a:gd name="connsiteY5" fmla="*/ 355107 h 577049"/>
                <a:gd name="connsiteX6" fmla="*/ 168676 w 807868"/>
                <a:gd name="connsiteY6" fmla="*/ 328474 h 577049"/>
                <a:gd name="connsiteX7" fmla="*/ 195309 w 807868"/>
                <a:gd name="connsiteY7" fmla="*/ 275208 h 577049"/>
                <a:gd name="connsiteX8" fmla="*/ 213064 w 807868"/>
                <a:gd name="connsiteY8" fmla="*/ 257452 h 577049"/>
                <a:gd name="connsiteX9" fmla="*/ 239697 w 807868"/>
                <a:gd name="connsiteY9" fmla="*/ 204186 h 577049"/>
                <a:gd name="connsiteX10" fmla="*/ 257453 w 807868"/>
                <a:gd name="connsiteY10" fmla="*/ 186431 h 577049"/>
                <a:gd name="connsiteX11" fmla="*/ 292963 w 807868"/>
                <a:gd name="connsiteY11" fmla="*/ 133165 h 577049"/>
                <a:gd name="connsiteX12" fmla="*/ 310719 w 807868"/>
                <a:gd name="connsiteY12" fmla="*/ 106532 h 577049"/>
                <a:gd name="connsiteX13" fmla="*/ 319596 w 807868"/>
                <a:gd name="connsiteY13" fmla="*/ 79899 h 577049"/>
                <a:gd name="connsiteX14" fmla="*/ 363985 w 807868"/>
                <a:gd name="connsiteY14" fmla="*/ 0 h 577049"/>
                <a:gd name="connsiteX15" fmla="*/ 381740 w 807868"/>
                <a:gd name="connsiteY15" fmla="*/ 26633 h 577049"/>
                <a:gd name="connsiteX16" fmla="*/ 390618 w 807868"/>
                <a:gd name="connsiteY16" fmla="*/ 150920 h 577049"/>
                <a:gd name="connsiteX17" fmla="*/ 408373 w 807868"/>
                <a:gd name="connsiteY17" fmla="*/ 168676 h 577049"/>
                <a:gd name="connsiteX18" fmla="*/ 621437 w 807868"/>
                <a:gd name="connsiteY18" fmla="*/ 177553 h 577049"/>
                <a:gd name="connsiteX19" fmla="*/ 807868 w 807868"/>
                <a:gd name="connsiteY19" fmla="*/ 186431 h 5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7868" h="577049">
                  <a:moveTo>
                    <a:pt x="0" y="577049"/>
                  </a:moveTo>
                  <a:cubicBezTo>
                    <a:pt x="8878" y="556334"/>
                    <a:pt x="16554" y="535063"/>
                    <a:pt x="26633" y="514905"/>
                  </a:cubicBezTo>
                  <a:cubicBezTo>
                    <a:pt x="44851" y="478468"/>
                    <a:pt x="40122" y="498044"/>
                    <a:pt x="62144" y="470517"/>
                  </a:cubicBezTo>
                  <a:cubicBezTo>
                    <a:pt x="68809" y="462186"/>
                    <a:pt x="72955" y="451985"/>
                    <a:pt x="79899" y="443884"/>
                  </a:cubicBezTo>
                  <a:cubicBezTo>
                    <a:pt x="90793" y="431174"/>
                    <a:pt x="106124" y="422302"/>
                    <a:pt x="115410" y="408373"/>
                  </a:cubicBezTo>
                  <a:lnTo>
                    <a:pt x="150920" y="355107"/>
                  </a:lnTo>
                  <a:lnTo>
                    <a:pt x="168676" y="328474"/>
                  </a:lnTo>
                  <a:cubicBezTo>
                    <a:pt x="178053" y="300341"/>
                    <a:pt x="175639" y="299796"/>
                    <a:pt x="195309" y="275208"/>
                  </a:cubicBezTo>
                  <a:cubicBezTo>
                    <a:pt x="200538" y="268672"/>
                    <a:pt x="207835" y="263988"/>
                    <a:pt x="213064" y="257452"/>
                  </a:cubicBezTo>
                  <a:cubicBezTo>
                    <a:pt x="266953" y="190089"/>
                    <a:pt x="200306" y="269835"/>
                    <a:pt x="239697" y="204186"/>
                  </a:cubicBezTo>
                  <a:cubicBezTo>
                    <a:pt x="244003" y="197009"/>
                    <a:pt x="252431" y="193127"/>
                    <a:pt x="257453" y="186431"/>
                  </a:cubicBezTo>
                  <a:cubicBezTo>
                    <a:pt x="270257" y="169360"/>
                    <a:pt x="281126" y="150920"/>
                    <a:pt x="292963" y="133165"/>
                  </a:cubicBezTo>
                  <a:lnTo>
                    <a:pt x="310719" y="106532"/>
                  </a:lnTo>
                  <a:cubicBezTo>
                    <a:pt x="313678" y="97654"/>
                    <a:pt x="315051" y="88079"/>
                    <a:pt x="319596" y="79899"/>
                  </a:cubicBezTo>
                  <a:cubicBezTo>
                    <a:pt x="370475" y="-11685"/>
                    <a:pt x="343896" y="60266"/>
                    <a:pt x="363985" y="0"/>
                  </a:cubicBezTo>
                  <a:cubicBezTo>
                    <a:pt x="369903" y="8878"/>
                    <a:pt x="379886" y="16126"/>
                    <a:pt x="381740" y="26633"/>
                  </a:cubicBezTo>
                  <a:cubicBezTo>
                    <a:pt x="388958" y="67536"/>
                    <a:pt x="382964" y="110097"/>
                    <a:pt x="390618" y="150920"/>
                  </a:cubicBezTo>
                  <a:cubicBezTo>
                    <a:pt x="392160" y="159147"/>
                    <a:pt x="400058" y="167717"/>
                    <a:pt x="408373" y="168676"/>
                  </a:cubicBezTo>
                  <a:cubicBezTo>
                    <a:pt x="478987" y="176824"/>
                    <a:pt x="550416" y="174594"/>
                    <a:pt x="621437" y="177553"/>
                  </a:cubicBezTo>
                  <a:cubicBezTo>
                    <a:pt x="698602" y="203276"/>
                    <a:pt x="638712" y="186431"/>
                    <a:pt x="807868" y="186431"/>
                  </a:cubicBezTo>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B4573B41-F635-232C-446A-AC24468851E5}"/>
                </a:ext>
              </a:extLst>
            </p:cNvPr>
            <p:cNvPicPr>
              <a:picLocks/>
            </p:cNvPicPr>
            <p:nvPr/>
          </p:nvPicPr>
          <p:blipFill>
            <a:blip r:embed="rId15"/>
            <a:stretch>
              <a:fillRect/>
            </a:stretch>
          </p:blipFill>
          <p:spPr>
            <a:xfrm>
              <a:off x="8315263" y="3801566"/>
              <a:ext cx="288440" cy="182088"/>
            </a:xfrm>
            <a:prstGeom prst="rect">
              <a:avLst/>
            </a:prstGeom>
          </p:spPr>
        </p:pic>
        <p:sp>
          <p:nvSpPr>
            <p:cNvPr id="46" name="TextBox 45">
              <a:extLst>
                <a:ext uri="{FF2B5EF4-FFF2-40B4-BE49-F238E27FC236}">
                  <a16:creationId xmlns:a16="http://schemas.microsoft.com/office/drawing/2014/main" id="{D16D6BB7-747A-E518-2FF6-2A0968EFE8B3}"/>
                </a:ext>
              </a:extLst>
            </p:cNvPr>
            <p:cNvSpPr txBox="1"/>
            <p:nvPr/>
          </p:nvSpPr>
          <p:spPr>
            <a:xfrm>
              <a:off x="8762164" y="3592753"/>
              <a:ext cx="3818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mg</a:t>
              </a:r>
            </a:p>
          </p:txBody>
        </p:sp>
        <p:sp>
          <p:nvSpPr>
            <p:cNvPr id="70" name="TextBox 69">
              <a:extLst>
                <a:ext uri="{FF2B5EF4-FFF2-40B4-BE49-F238E27FC236}">
                  <a16:creationId xmlns:a16="http://schemas.microsoft.com/office/drawing/2014/main" id="{80D0076C-CAC6-7678-A3A1-432535037090}"/>
                </a:ext>
              </a:extLst>
            </p:cNvPr>
            <p:cNvSpPr txBox="1"/>
            <p:nvPr/>
          </p:nvSpPr>
          <p:spPr>
            <a:xfrm>
              <a:off x="8391622" y="4251584"/>
              <a:ext cx="69442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higher v</a:t>
              </a:r>
            </a:p>
          </p:txBody>
        </p:sp>
      </p:grpSp>
      <p:grpSp>
        <p:nvGrpSpPr>
          <p:cNvPr id="81" name="Group 80">
            <a:extLst>
              <a:ext uri="{FF2B5EF4-FFF2-40B4-BE49-F238E27FC236}">
                <a16:creationId xmlns:a16="http://schemas.microsoft.com/office/drawing/2014/main" id="{E93A275F-EC59-B33D-D011-E8AE23A3C9A0}"/>
              </a:ext>
            </a:extLst>
          </p:cNvPr>
          <p:cNvGrpSpPr/>
          <p:nvPr/>
        </p:nvGrpSpPr>
        <p:grpSpPr>
          <a:xfrm>
            <a:off x="5854339" y="3723310"/>
            <a:ext cx="1443809" cy="1241265"/>
            <a:chOff x="7723073" y="4836395"/>
            <a:chExt cx="1443809" cy="1241265"/>
          </a:xfrm>
        </p:grpSpPr>
        <p:cxnSp>
          <p:nvCxnSpPr>
            <p:cNvPr id="63" name="Straight Connector 62">
              <a:extLst>
                <a:ext uri="{FF2B5EF4-FFF2-40B4-BE49-F238E27FC236}">
                  <a16:creationId xmlns:a16="http://schemas.microsoft.com/office/drawing/2014/main" id="{93D5DBE2-9DFE-7538-D708-ABF2A057E044}"/>
                </a:ext>
              </a:extLst>
            </p:cNvPr>
            <p:cNvCxnSpPr/>
            <p:nvPr/>
          </p:nvCxnSpPr>
          <p:spPr>
            <a:xfrm>
              <a:off x="7723073" y="4836395"/>
              <a:ext cx="0" cy="12412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4AB963A-23B2-0974-9009-B38B03E6E602}"/>
                </a:ext>
              </a:extLst>
            </p:cNvPr>
            <p:cNvCxnSpPr>
              <a:cxnSpLocks/>
            </p:cNvCxnSpPr>
            <p:nvPr/>
          </p:nvCxnSpPr>
          <p:spPr>
            <a:xfrm flipH="1">
              <a:off x="7723073" y="6077660"/>
              <a:ext cx="10553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AF2E2BF9-989F-EA8D-0F4A-EC5ACA809AD3}"/>
                </a:ext>
              </a:extLst>
            </p:cNvPr>
            <p:cNvCxnSpPr>
              <a:cxnSpLocks/>
            </p:cNvCxnSpPr>
            <p:nvPr/>
          </p:nvCxnSpPr>
          <p:spPr>
            <a:xfrm flipH="1">
              <a:off x="7723073" y="5179586"/>
              <a:ext cx="1068868"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6" name="Freeform 65">
              <a:extLst>
                <a:ext uri="{FF2B5EF4-FFF2-40B4-BE49-F238E27FC236}">
                  <a16:creationId xmlns:a16="http://schemas.microsoft.com/office/drawing/2014/main" id="{421F3B8F-3925-56E3-E82A-871990341FDD}"/>
                </a:ext>
              </a:extLst>
            </p:cNvPr>
            <p:cNvSpPr/>
            <p:nvPr/>
          </p:nvSpPr>
          <p:spPr>
            <a:xfrm>
              <a:off x="7930965" y="5183869"/>
              <a:ext cx="807868" cy="577049"/>
            </a:xfrm>
            <a:custGeom>
              <a:avLst/>
              <a:gdLst>
                <a:gd name="connsiteX0" fmla="*/ 0 w 807868"/>
                <a:gd name="connsiteY0" fmla="*/ 577049 h 577049"/>
                <a:gd name="connsiteX1" fmla="*/ 26633 w 807868"/>
                <a:gd name="connsiteY1" fmla="*/ 514905 h 577049"/>
                <a:gd name="connsiteX2" fmla="*/ 62144 w 807868"/>
                <a:gd name="connsiteY2" fmla="*/ 470517 h 577049"/>
                <a:gd name="connsiteX3" fmla="*/ 79899 w 807868"/>
                <a:gd name="connsiteY3" fmla="*/ 443884 h 577049"/>
                <a:gd name="connsiteX4" fmla="*/ 115410 w 807868"/>
                <a:gd name="connsiteY4" fmla="*/ 408373 h 577049"/>
                <a:gd name="connsiteX5" fmla="*/ 150920 w 807868"/>
                <a:gd name="connsiteY5" fmla="*/ 355107 h 577049"/>
                <a:gd name="connsiteX6" fmla="*/ 168676 w 807868"/>
                <a:gd name="connsiteY6" fmla="*/ 328474 h 577049"/>
                <a:gd name="connsiteX7" fmla="*/ 195309 w 807868"/>
                <a:gd name="connsiteY7" fmla="*/ 275208 h 577049"/>
                <a:gd name="connsiteX8" fmla="*/ 213064 w 807868"/>
                <a:gd name="connsiteY8" fmla="*/ 257452 h 577049"/>
                <a:gd name="connsiteX9" fmla="*/ 239697 w 807868"/>
                <a:gd name="connsiteY9" fmla="*/ 204186 h 577049"/>
                <a:gd name="connsiteX10" fmla="*/ 257453 w 807868"/>
                <a:gd name="connsiteY10" fmla="*/ 186431 h 577049"/>
                <a:gd name="connsiteX11" fmla="*/ 292963 w 807868"/>
                <a:gd name="connsiteY11" fmla="*/ 133165 h 577049"/>
                <a:gd name="connsiteX12" fmla="*/ 310719 w 807868"/>
                <a:gd name="connsiteY12" fmla="*/ 106532 h 577049"/>
                <a:gd name="connsiteX13" fmla="*/ 319596 w 807868"/>
                <a:gd name="connsiteY13" fmla="*/ 79899 h 577049"/>
                <a:gd name="connsiteX14" fmla="*/ 363985 w 807868"/>
                <a:gd name="connsiteY14" fmla="*/ 0 h 577049"/>
                <a:gd name="connsiteX15" fmla="*/ 381740 w 807868"/>
                <a:gd name="connsiteY15" fmla="*/ 26633 h 577049"/>
                <a:gd name="connsiteX16" fmla="*/ 390618 w 807868"/>
                <a:gd name="connsiteY16" fmla="*/ 150920 h 577049"/>
                <a:gd name="connsiteX17" fmla="*/ 408373 w 807868"/>
                <a:gd name="connsiteY17" fmla="*/ 168676 h 577049"/>
                <a:gd name="connsiteX18" fmla="*/ 621437 w 807868"/>
                <a:gd name="connsiteY18" fmla="*/ 177553 h 577049"/>
                <a:gd name="connsiteX19" fmla="*/ 807868 w 807868"/>
                <a:gd name="connsiteY19" fmla="*/ 186431 h 5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7868" h="577049">
                  <a:moveTo>
                    <a:pt x="0" y="577049"/>
                  </a:moveTo>
                  <a:cubicBezTo>
                    <a:pt x="8878" y="556334"/>
                    <a:pt x="16554" y="535063"/>
                    <a:pt x="26633" y="514905"/>
                  </a:cubicBezTo>
                  <a:cubicBezTo>
                    <a:pt x="44851" y="478468"/>
                    <a:pt x="40122" y="498044"/>
                    <a:pt x="62144" y="470517"/>
                  </a:cubicBezTo>
                  <a:cubicBezTo>
                    <a:pt x="68809" y="462186"/>
                    <a:pt x="72955" y="451985"/>
                    <a:pt x="79899" y="443884"/>
                  </a:cubicBezTo>
                  <a:cubicBezTo>
                    <a:pt x="90793" y="431174"/>
                    <a:pt x="106124" y="422302"/>
                    <a:pt x="115410" y="408373"/>
                  </a:cubicBezTo>
                  <a:lnTo>
                    <a:pt x="150920" y="355107"/>
                  </a:lnTo>
                  <a:lnTo>
                    <a:pt x="168676" y="328474"/>
                  </a:lnTo>
                  <a:cubicBezTo>
                    <a:pt x="178053" y="300341"/>
                    <a:pt x="175639" y="299796"/>
                    <a:pt x="195309" y="275208"/>
                  </a:cubicBezTo>
                  <a:cubicBezTo>
                    <a:pt x="200538" y="268672"/>
                    <a:pt x="207835" y="263988"/>
                    <a:pt x="213064" y="257452"/>
                  </a:cubicBezTo>
                  <a:cubicBezTo>
                    <a:pt x="266953" y="190089"/>
                    <a:pt x="200306" y="269835"/>
                    <a:pt x="239697" y="204186"/>
                  </a:cubicBezTo>
                  <a:cubicBezTo>
                    <a:pt x="244003" y="197009"/>
                    <a:pt x="252431" y="193127"/>
                    <a:pt x="257453" y="186431"/>
                  </a:cubicBezTo>
                  <a:cubicBezTo>
                    <a:pt x="270257" y="169360"/>
                    <a:pt x="281126" y="150920"/>
                    <a:pt x="292963" y="133165"/>
                  </a:cubicBezTo>
                  <a:lnTo>
                    <a:pt x="310719" y="106532"/>
                  </a:lnTo>
                  <a:cubicBezTo>
                    <a:pt x="313678" y="97654"/>
                    <a:pt x="315051" y="88079"/>
                    <a:pt x="319596" y="79899"/>
                  </a:cubicBezTo>
                  <a:cubicBezTo>
                    <a:pt x="370475" y="-11685"/>
                    <a:pt x="343896" y="60266"/>
                    <a:pt x="363985" y="0"/>
                  </a:cubicBezTo>
                  <a:cubicBezTo>
                    <a:pt x="369903" y="8878"/>
                    <a:pt x="379886" y="16126"/>
                    <a:pt x="381740" y="26633"/>
                  </a:cubicBezTo>
                  <a:cubicBezTo>
                    <a:pt x="388958" y="67536"/>
                    <a:pt x="382964" y="110097"/>
                    <a:pt x="390618" y="150920"/>
                  </a:cubicBezTo>
                  <a:cubicBezTo>
                    <a:pt x="392160" y="159147"/>
                    <a:pt x="400058" y="167717"/>
                    <a:pt x="408373" y="168676"/>
                  </a:cubicBezTo>
                  <a:cubicBezTo>
                    <a:pt x="478987" y="176824"/>
                    <a:pt x="550416" y="174594"/>
                    <a:pt x="621437" y="177553"/>
                  </a:cubicBezTo>
                  <a:cubicBezTo>
                    <a:pt x="698602" y="203276"/>
                    <a:pt x="638712" y="186431"/>
                    <a:pt x="807868" y="186431"/>
                  </a:cubicBezTo>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B432B728-01DF-FD28-697F-9D98F2FF1EA9}"/>
                </a:ext>
              </a:extLst>
            </p:cNvPr>
            <p:cNvPicPr>
              <a:picLocks/>
            </p:cNvPicPr>
            <p:nvPr/>
          </p:nvPicPr>
          <p:blipFill>
            <a:blip r:embed="rId15"/>
            <a:stretch>
              <a:fillRect/>
            </a:stretch>
          </p:blipFill>
          <p:spPr>
            <a:xfrm>
              <a:off x="7977178" y="5028344"/>
              <a:ext cx="288440" cy="182088"/>
            </a:xfrm>
            <a:prstGeom prst="rect">
              <a:avLst/>
            </a:prstGeom>
          </p:spPr>
        </p:pic>
        <p:sp>
          <p:nvSpPr>
            <p:cNvPr id="68" name="TextBox 67">
              <a:extLst>
                <a:ext uri="{FF2B5EF4-FFF2-40B4-BE49-F238E27FC236}">
                  <a16:creationId xmlns:a16="http://schemas.microsoft.com/office/drawing/2014/main" id="{0B5E1D62-F54B-C07F-601D-DF243C6B319C}"/>
                </a:ext>
              </a:extLst>
            </p:cNvPr>
            <p:cNvSpPr txBox="1"/>
            <p:nvPr/>
          </p:nvSpPr>
          <p:spPr>
            <a:xfrm>
              <a:off x="8785046" y="5015442"/>
              <a:ext cx="3818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mg</a:t>
              </a:r>
            </a:p>
          </p:txBody>
        </p:sp>
        <p:sp>
          <p:nvSpPr>
            <p:cNvPr id="71" name="TextBox 70">
              <a:extLst>
                <a:ext uri="{FF2B5EF4-FFF2-40B4-BE49-F238E27FC236}">
                  <a16:creationId xmlns:a16="http://schemas.microsoft.com/office/drawing/2014/main" id="{952788AD-C61F-DB58-4BA4-F592395D3CB3}"/>
                </a:ext>
              </a:extLst>
            </p:cNvPr>
            <p:cNvSpPr txBox="1"/>
            <p:nvPr/>
          </p:nvSpPr>
          <p:spPr>
            <a:xfrm>
              <a:off x="8184887" y="5678555"/>
              <a:ext cx="965329"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still higher v</a:t>
              </a:r>
            </a:p>
          </p:txBody>
        </p:sp>
      </p:grpSp>
      <p:grpSp>
        <p:nvGrpSpPr>
          <p:cNvPr id="83" name="Group 82">
            <a:extLst>
              <a:ext uri="{FF2B5EF4-FFF2-40B4-BE49-F238E27FC236}">
                <a16:creationId xmlns:a16="http://schemas.microsoft.com/office/drawing/2014/main" id="{22840BFD-1E17-7944-71CE-6AFD2F19A377}"/>
              </a:ext>
            </a:extLst>
          </p:cNvPr>
          <p:cNvGrpSpPr/>
          <p:nvPr/>
        </p:nvGrpSpPr>
        <p:grpSpPr>
          <a:xfrm>
            <a:off x="7377817" y="4330823"/>
            <a:ext cx="1530614" cy="1338485"/>
            <a:chOff x="5945855" y="4440687"/>
            <a:chExt cx="1530614" cy="1338485"/>
          </a:xfrm>
        </p:grpSpPr>
        <p:cxnSp>
          <p:nvCxnSpPr>
            <p:cNvPr id="74" name="Straight Connector 73">
              <a:extLst>
                <a:ext uri="{FF2B5EF4-FFF2-40B4-BE49-F238E27FC236}">
                  <a16:creationId xmlns:a16="http://schemas.microsoft.com/office/drawing/2014/main" id="{41156246-7220-A8D3-83E7-6BE56FDC67D2}"/>
                </a:ext>
              </a:extLst>
            </p:cNvPr>
            <p:cNvCxnSpPr/>
            <p:nvPr/>
          </p:nvCxnSpPr>
          <p:spPr>
            <a:xfrm>
              <a:off x="5945855" y="4537907"/>
              <a:ext cx="0" cy="12412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467DEC3-315F-47A1-663A-72D6D4207623}"/>
                </a:ext>
              </a:extLst>
            </p:cNvPr>
            <p:cNvCxnSpPr>
              <a:cxnSpLocks/>
            </p:cNvCxnSpPr>
            <p:nvPr/>
          </p:nvCxnSpPr>
          <p:spPr>
            <a:xfrm flipH="1">
              <a:off x="5945855" y="5779172"/>
              <a:ext cx="10553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EC0F2D25-5AEF-FBB2-D511-78D6848982F6}"/>
                </a:ext>
              </a:extLst>
            </p:cNvPr>
            <p:cNvCxnSpPr>
              <a:cxnSpLocks/>
            </p:cNvCxnSpPr>
            <p:nvPr/>
          </p:nvCxnSpPr>
          <p:spPr>
            <a:xfrm flipH="1">
              <a:off x="5945855" y="4881098"/>
              <a:ext cx="1068868" cy="0"/>
            </a:xfrm>
            <a:prstGeom prst="line">
              <a:avLst/>
            </a:prstGeom>
            <a:ln w="95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7" name="Freeform 76">
              <a:extLst>
                <a:ext uri="{FF2B5EF4-FFF2-40B4-BE49-F238E27FC236}">
                  <a16:creationId xmlns:a16="http://schemas.microsoft.com/office/drawing/2014/main" id="{DA462327-8461-CFC7-DC27-39D63261F49B}"/>
                </a:ext>
              </a:extLst>
            </p:cNvPr>
            <p:cNvSpPr/>
            <p:nvPr/>
          </p:nvSpPr>
          <p:spPr>
            <a:xfrm>
              <a:off x="6153747" y="4596212"/>
              <a:ext cx="807868" cy="577049"/>
            </a:xfrm>
            <a:custGeom>
              <a:avLst/>
              <a:gdLst>
                <a:gd name="connsiteX0" fmla="*/ 0 w 807868"/>
                <a:gd name="connsiteY0" fmla="*/ 577049 h 577049"/>
                <a:gd name="connsiteX1" fmla="*/ 26633 w 807868"/>
                <a:gd name="connsiteY1" fmla="*/ 514905 h 577049"/>
                <a:gd name="connsiteX2" fmla="*/ 62144 w 807868"/>
                <a:gd name="connsiteY2" fmla="*/ 470517 h 577049"/>
                <a:gd name="connsiteX3" fmla="*/ 79899 w 807868"/>
                <a:gd name="connsiteY3" fmla="*/ 443884 h 577049"/>
                <a:gd name="connsiteX4" fmla="*/ 115410 w 807868"/>
                <a:gd name="connsiteY4" fmla="*/ 408373 h 577049"/>
                <a:gd name="connsiteX5" fmla="*/ 150920 w 807868"/>
                <a:gd name="connsiteY5" fmla="*/ 355107 h 577049"/>
                <a:gd name="connsiteX6" fmla="*/ 168676 w 807868"/>
                <a:gd name="connsiteY6" fmla="*/ 328474 h 577049"/>
                <a:gd name="connsiteX7" fmla="*/ 195309 w 807868"/>
                <a:gd name="connsiteY7" fmla="*/ 275208 h 577049"/>
                <a:gd name="connsiteX8" fmla="*/ 213064 w 807868"/>
                <a:gd name="connsiteY8" fmla="*/ 257452 h 577049"/>
                <a:gd name="connsiteX9" fmla="*/ 239697 w 807868"/>
                <a:gd name="connsiteY9" fmla="*/ 204186 h 577049"/>
                <a:gd name="connsiteX10" fmla="*/ 257453 w 807868"/>
                <a:gd name="connsiteY10" fmla="*/ 186431 h 577049"/>
                <a:gd name="connsiteX11" fmla="*/ 292963 w 807868"/>
                <a:gd name="connsiteY11" fmla="*/ 133165 h 577049"/>
                <a:gd name="connsiteX12" fmla="*/ 310719 w 807868"/>
                <a:gd name="connsiteY12" fmla="*/ 106532 h 577049"/>
                <a:gd name="connsiteX13" fmla="*/ 319596 w 807868"/>
                <a:gd name="connsiteY13" fmla="*/ 79899 h 577049"/>
                <a:gd name="connsiteX14" fmla="*/ 363985 w 807868"/>
                <a:gd name="connsiteY14" fmla="*/ 0 h 577049"/>
                <a:gd name="connsiteX15" fmla="*/ 381740 w 807868"/>
                <a:gd name="connsiteY15" fmla="*/ 26633 h 577049"/>
                <a:gd name="connsiteX16" fmla="*/ 390618 w 807868"/>
                <a:gd name="connsiteY16" fmla="*/ 150920 h 577049"/>
                <a:gd name="connsiteX17" fmla="*/ 408373 w 807868"/>
                <a:gd name="connsiteY17" fmla="*/ 168676 h 577049"/>
                <a:gd name="connsiteX18" fmla="*/ 621437 w 807868"/>
                <a:gd name="connsiteY18" fmla="*/ 177553 h 577049"/>
                <a:gd name="connsiteX19" fmla="*/ 807868 w 807868"/>
                <a:gd name="connsiteY19" fmla="*/ 186431 h 5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7868" h="577049">
                  <a:moveTo>
                    <a:pt x="0" y="577049"/>
                  </a:moveTo>
                  <a:cubicBezTo>
                    <a:pt x="8878" y="556334"/>
                    <a:pt x="16554" y="535063"/>
                    <a:pt x="26633" y="514905"/>
                  </a:cubicBezTo>
                  <a:cubicBezTo>
                    <a:pt x="44851" y="478468"/>
                    <a:pt x="40122" y="498044"/>
                    <a:pt x="62144" y="470517"/>
                  </a:cubicBezTo>
                  <a:cubicBezTo>
                    <a:pt x="68809" y="462186"/>
                    <a:pt x="72955" y="451985"/>
                    <a:pt x="79899" y="443884"/>
                  </a:cubicBezTo>
                  <a:cubicBezTo>
                    <a:pt x="90793" y="431174"/>
                    <a:pt x="106124" y="422302"/>
                    <a:pt x="115410" y="408373"/>
                  </a:cubicBezTo>
                  <a:lnTo>
                    <a:pt x="150920" y="355107"/>
                  </a:lnTo>
                  <a:lnTo>
                    <a:pt x="168676" y="328474"/>
                  </a:lnTo>
                  <a:cubicBezTo>
                    <a:pt x="178053" y="300341"/>
                    <a:pt x="175639" y="299796"/>
                    <a:pt x="195309" y="275208"/>
                  </a:cubicBezTo>
                  <a:cubicBezTo>
                    <a:pt x="200538" y="268672"/>
                    <a:pt x="207835" y="263988"/>
                    <a:pt x="213064" y="257452"/>
                  </a:cubicBezTo>
                  <a:cubicBezTo>
                    <a:pt x="266953" y="190089"/>
                    <a:pt x="200306" y="269835"/>
                    <a:pt x="239697" y="204186"/>
                  </a:cubicBezTo>
                  <a:cubicBezTo>
                    <a:pt x="244003" y="197009"/>
                    <a:pt x="252431" y="193127"/>
                    <a:pt x="257453" y="186431"/>
                  </a:cubicBezTo>
                  <a:cubicBezTo>
                    <a:pt x="270257" y="169360"/>
                    <a:pt x="281126" y="150920"/>
                    <a:pt x="292963" y="133165"/>
                  </a:cubicBezTo>
                  <a:lnTo>
                    <a:pt x="310719" y="106532"/>
                  </a:lnTo>
                  <a:cubicBezTo>
                    <a:pt x="313678" y="97654"/>
                    <a:pt x="315051" y="88079"/>
                    <a:pt x="319596" y="79899"/>
                  </a:cubicBezTo>
                  <a:cubicBezTo>
                    <a:pt x="370475" y="-11685"/>
                    <a:pt x="343896" y="60266"/>
                    <a:pt x="363985" y="0"/>
                  </a:cubicBezTo>
                  <a:cubicBezTo>
                    <a:pt x="369903" y="8878"/>
                    <a:pt x="379886" y="16126"/>
                    <a:pt x="381740" y="26633"/>
                  </a:cubicBezTo>
                  <a:cubicBezTo>
                    <a:pt x="388958" y="67536"/>
                    <a:pt x="382964" y="110097"/>
                    <a:pt x="390618" y="150920"/>
                  </a:cubicBezTo>
                  <a:cubicBezTo>
                    <a:pt x="392160" y="159147"/>
                    <a:pt x="400058" y="167717"/>
                    <a:pt x="408373" y="168676"/>
                  </a:cubicBezTo>
                  <a:cubicBezTo>
                    <a:pt x="478987" y="176824"/>
                    <a:pt x="550416" y="174594"/>
                    <a:pt x="621437" y="177553"/>
                  </a:cubicBezTo>
                  <a:cubicBezTo>
                    <a:pt x="698602" y="203276"/>
                    <a:pt x="638712" y="186431"/>
                    <a:pt x="807868" y="186431"/>
                  </a:cubicBezTo>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06917EDA-870D-0297-8BCD-C4E958A5891E}"/>
                </a:ext>
              </a:extLst>
            </p:cNvPr>
            <p:cNvPicPr>
              <a:picLocks/>
            </p:cNvPicPr>
            <p:nvPr/>
          </p:nvPicPr>
          <p:blipFill>
            <a:blip r:embed="rId15"/>
            <a:stretch>
              <a:fillRect/>
            </a:stretch>
          </p:blipFill>
          <p:spPr>
            <a:xfrm>
              <a:off x="6199960" y="4440687"/>
              <a:ext cx="288440" cy="182088"/>
            </a:xfrm>
            <a:prstGeom prst="rect">
              <a:avLst/>
            </a:prstGeom>
          </p:spPr>
        </p:pic>
        <p:sp>
          <p:nvSpPr>
            <p:cNvPr id="79" name="TextBox 78">
              <a:extLst>
                <a:ext uri="{FF2B5EF4-FFF2-40B4-BE49-F238E27FC236}">
                  <a16:creationId xmlns:a16="http://schemas.microsoft.com/office/drawing/2014/main" id="{B7C2E935-7C3E-FA09-FA39-4FC776C4FAF8}"/>
                </a:ext>
              </a:extLst>
            </p:cNvPr>
            <p:cNvSpPr txBox="1"/>
            <p:nvPr/>
          </p:nvSpPr>
          <p:spPr>
            <a:xfrm>
              <a:off x="7007828" y="4716954"/>
              <a:ext cx="38183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mg</a:t>
              </a:r>
            </a:p>
          </p:txBody>
        </p:sp>
        <p:sp>
          <p:nvSpPr>
            <p:cNvPr id="80" name="TextBox 79">
              <a:extLst>
                <a:ext uri="{FF2B5EF4-FFF2-40B4-BE49-F238E27FC236}">
                  <a16:creationId xmlns:a16="http://schemas.microsoft.com/office/drawing/2014/main" id="{6D079BB2-DF9C-03A3-70E3-32774E4AF035}"/>
                </a:ext>
              </a:extLst>
            </p:cNvPr>
            <p:cNvSpPr txBox="1"/>
            <p:nvPr/>
          </p:nvSpPr>
          <p:spPr>
            <a:xfrm>
              <a:off x="6407669" y="5380067"/>
              <a:ext cx="965329"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still higher v</a:t>
              </a:r>
            </a:p>
          </p:txBody>
        </p:sp>
        <p:sp>
          <p:nvSpPr>
            <p:cNvPr id="82" name="TextBox 81">
              <a:extLst>
                <a:ext uri="{FF2B5EF4-FFF2-40B4-BE49-F238E27FC236}">
                  <a16:creationId xmlns:a16="http://schemas.microsoft.com/office/drawing/2014/main" id="{44674CF1-66A7-E1F3-072C-A752625D684A}"/>
                </a:ext>
              </a:extLst>
            </p:cNvPr>
            <p:cNvSpPr txBox="1"/>
            <p:nvPr/>
          </p:nvSpPr>
          <p:spPr>
            <a:xfrm>
              <a:off x="6260613" y="4862301"/>
              <a:ext cx="121585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Static force needed to stick</a:t>
              </a:r>
            </a:p>
          </p:txBody>
        </p:sp>
      </p:grpSp>
      <p:sp>
        <p:nvSpPr>
          <p:cNvPr id="84" name="TextBox 83">
            <a:extLst>
              <a:ext uri="{FF2B5EF4-FFF2-40B4-BE49-F238E27FC236}">
                <a16:creationId xmlns:a16="http://schemas.microsoft.com/office/drawing/2014/main" id="{E712ED8C-F971-F806-81D1-94A96D815AD0}"/>
              </a:ext>
            </a:extLst>
          </p:cNvPr>
          <p:cNvSpPr txBox="1"/>
          <p:nvPr/>
        </p:nvSpPr>
        <p:spPr>
          <a:xfrm>
            <a:off x="5571839" y="2754082"/>
            <a:ext cx="450764" cy="246221"/>
          </a:xfrm>
          <a:prstGeom prst="rect">
            <a:avLst/>
          </a:prstGeom>
          <a:noFill/>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Fig 1</a:t>
            </a:r>
          </a:p>
        </p:txBody>
      </p:sp>
      <p:sp>
        <p:nvSpPr>
          <p:cNvPr id="85" name="TextBox 84">
            <a:extLst>
              <a:ext uri="{FF2B5EF4-FFF2-40B4-BE49-F238E27FC236}">
                <a16:creationId xmlns:a16="http://schemas.microsoft.com/office/drawing/2014/main" id="{9EADA8ED-0AC5-A2ED-53F2-FAA683343B13}"/>
              </a:ext>
            </a:extLst>
          </p:cNvPr>
          <p:cNvSpPr txBox="1"/>
          <p:nvPr/>
        </p:nvSpPr>
        <p:spPr>
          <a:xfrm>
            <a:off x="7107230" y="3406652"/>
            <a:ext cx="450764" cy="246221"/>
          </a:xfrm>
          <a:prstGeom prst="rect">
            <a:avLst/>
          </a:prstGeom>
          <a:noFill/>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Fig 2</a:t>
            </a:r>
          </a:p>
        </p:txBody>
      </p:sp>
      <p:sp>
        <p:nvSpPr>
          <p:cNvPr id="86" name="TextBox 85">
            <a:extLst>
              <a:ext uri="{FF2B5EF4-FFF2-40B4-BE49-F238E27FC236}">
                <a16:creationId xmlns:a16="http://schemas.microsoft.com/office/drawing/2014/main" id="{4B047C18-5392-C4D4-6C51-47C1C908D4F1}"/>
              </a:ext>
            </a:extLst>
          </p:cNvPr>
          <p:cNvSpPr txBox="1"/>
          <p:nvPr/>
        </p:nvSpPr>
        <p:spPr>
          <a:xfrm>
            <a:off x="5461908" y="4580858"/>
            <a:ext cx="450764" cy="246221"/>
          </a:xfrm>
          <a:prstGeom prst="rect">
            <a:avLst/>
          </a:prstGeom>
          <a:noFill/>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Fig 3</a:t>
            </a:r>
          </a:p>
        </p:txBody>
      </p:sp>
      <p:sp>
        <p:nvSpPr>
          <p:cNvPr id="87" name="TextBox 86">
            <a:extLst>
              <a:ext uri="{FF2B5EF4-FFF2-40B4-BE49-F238E27FC236}">
                <a16:creationId xmlns:a16="http://schemas.microsoft.com/office/drawing/2014/main" id="{3DF333C3-ABF3-F4E1-582B-96B56A487902}"/>
              </a:ext>
            </a:extLst>
          </p:cNvPr>
          <p:cNvSpPr txBox="1"/>
          <p:nvPr/>
        </p:nvSpPr>
        <p:spPr>
          <a:xfrm>
            <a:off x="6962400" y="5153244"/>
            <a:ext cx="450764" cy="246221"/>
          </a:xfrm>
          <a:prstGeom prst="rect">
            <a:avLst/>
          </a:prstGeom>
          <a:noFill/>
        </p:spPr>
        <p:txBody>
          <a:bodyPr wrap="none" rtlCol="0">
            <a:spAutoFit/>
          </a:bodyPr>
          <a:lstStyle/>
          <a:p>
            <a:r>
              <a:rPr lang="en-US" sz="1000" dirty="0">
                <a:solidFill>
                  <a:srgbClr val="FF0000"/>
                </a:solidFill>
                <a:latin typeface="Times New Roman" panose="02020603050405020304" pitchFamily="18" charset="0"/>
                <a:cs typeface="Times New Roman" panose="02020603050405020304" pitchFamily="18" charset="0"/>
              </a:rPr>
              <a:t>Fig 4</a:t>
            </a:r>
          </a:p>
        </p:txBody>
      </p:sp>
      <p:sp>
        <p:nvSpPr>
          <p:cNvPr id="89" name="Oval 88">
            <a:extLst>
              <a:ext uri="{FF2B5EF4-FFF2-40B4-BE49-F238E27FC236}">
                <a16:creationId xmlns:a16="http://schemas.microsoft.com/office/drawing/2014/main" id="{13192590-1D2D-18D2-3AC7-A76F5D003829}"/>
              </a:ext>
            </a:extLst>
          </p:cNvPr>
          <p:cNvSpPr/>
          <p:nvPr/>
        </p:nvSpPr>
        <p:spPr>
          <a:xfrm>
            <a:off x="7757728" y="4748374"/>
            <a:ext cx="45719" cy="4571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647A9EBD-80A5-1D54-3D8D-509FA0574808}"/>
              </a:ext>
            </a:extLst>
          </p:cNvPr>
          <p:cNvGrpSpPr/>
          <p:nvPr/>
        </p:nvGrpSpPr>
        <p:grpSpPr>
          <a:xfrm>
            <a:off x="5313912" y="5589309"/>
            <a:ext cx="1709028" cy="923636"/>
            <a:chOff x="4136571" y="790575"/>
            <a:chExt cx="1709028" cy="923636"/>
          </a:xfrm>
        </p:grpSpPr>
        <p:cxnSp>
          <p:nvCxnSpPr>
            <p:cNvPr id="91" name="Straight Connector 90">
              <a:extLst>
                <a:ext uri="{FF2B5EF4-FFF2-40B4-BE49-F238E27FC236}">
                  <a16:creationId xmlns:a16="http://schemas.microsoft.com/office/drawing/2014/main" id="{E5D803C3-F6E2-0CFD-D473-2BDD0FFEFBCB}"/>
                </a:ext>
              </a:extLst>
            </p:cNvPr>
            <p:cNvCxnSpPr/>
            <p:nvPr/>
          </p:nvCxnSpPr>
          <p:spPr>
            <a:xfrm flipH="1">
              <a:off x="4136571" y="911075"/>
              <a:ext cx="1471749" cy="8031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C1EDCA0-B617-F259-D011-C6753FBC3482}"/>
                </a:ext>
              </a:extLst>
            </p:cNvPr>
            <p:cNvCxnSpPr>
              <a:cxnSpLocks/>
            </p:cNvCxnSpPr>
            <p:nvPr/>
          </p:nvCxnSpPr>
          <p:spPr>
            <a:xfrm flipH="1">
              <a:off x="5608321" y="911075"/>
              <a:ext cx="1" cy="80313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857C09F7-7D5C-BBF2-23EA-1B6CFEDEABB7}"/>
                </a:ext>
              </a:extLst>
            </p:cNvPr>
            <p:cNvCxnSpPr>
              <a:cxnSpLocks/>
            </p:cNvCxnSpPr>
            <p:nvPr/>
          </p:nvCxnSpPr>
          <p:spPr>
            <a:xfrm flipH="1">
              <a:off x="4136571" y="1714211"/>
              <a:ext cx="147175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7779B222-2EB9-1AFB-0F30-603048C44AC2}"/>
                </a:ext>
              </a:extLst>
            </p:cNvPr>
            <p:cNvSpPr/>
            <p:nvPr/>
          </p:nvSpPr>
          <p:spPr>
            <a:xfrm rot="19921313">
              <a:off x="4667721" y="1208051"/>
              <a:ext cx="182880" cy="140650"/>
            </a:xfrm>
            <a:prstGeom prst="rect">
              <a:avLst/>
            </a:prstGeom>
            <a:solidFill>
              <a:schemeClr val="accent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61283DD9-58CE-D13D-4C80-B1EEE83B143B}"/>
                </a:ext>
              </a:extLst>
            </p:cNvPr>
            <p:cNvCxnSpPr>
              <a:cxnSpLocks/>
            </p:cNvCxnSpPr>
            <p:nvPr/>
          </p:nvCxnSpPr>
          <p:spPr>
            <a:xfrm flipH="1">
              <a:off x="4848294" y="796925"/>
              <a:ext cx="806060" cy="4484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Oval 95">
              <a:extLst>
                <a:ext uri="{FF2B5EF4-FFF2-40B4-BE49-F238E27FC236}">
                  <a16:creationId xmlns:a16="http://schemas.microsoft.com/office/drawing/2014/main" id="{8A861D07-899A-5526-5DC8-710EF1F91F4F}"/>
                </a:ext>
              </a:extLst>
            </p:cNvPr>
            <p:cNvSpPr/>
            <p:nvPr/>
          </p:nvSpPr>
          <p:spPr>
            <a:xfrm>
              <a:off x="5616016" y="790575"/>
              <a:ext cx="140650" cy="140650"/>
            </a:xfrm>
            <a:prstGeom prst="ellipse">
              <a:avLst/>
            </a:prstGeom>
            <a:solidFill>
              <a:schemeClr val="accent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24F39E85-4C99-DBAC-3882-2811988D8493}"/>
                </a:ext>
              </a:extLst>
            </p:cNvPr>
            <p:cNvCxnSpPr>
              <a:cxnSpLocks/>
            </p:cNvCxnSpPr>
            <p:nvPr/>
          </p:nvCxnSpPr>
          <p:spPr>
            <a:xfrm>
              <a:off x="5751937" y="854096"/>
              <a:ext cx="4444" cy="254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Rectangle 97">
              <a:extLst>
                <a:ext uri="{FF2B5EF4-FFF2-40B4-BE49-F238E27FC236}">
                  <a16:creationId xmlns:a16="http://schemas.microsoft.com/office/drawing/2014/main" id="{6F5341E7-4A7E-DD51-8500-A0F00A5DE481}"/>
                </a:ext>
              </a:extLst>
            </p:cNvPr>
            <p:cNvSpPr/>
            <p:nvPr/>
          </p:nvSpPr>
          <p:spPr>
            <a:xfrm>
              <a:off x="5662719" y="1108100"/>
              <a:ext cx="182880" cy="140650"/>
            </a:xfrm>
            <a:prstGeom prst="rect">
              <a:avLst/>
            </a:prstGeom>
            <a:solidFill>
              <a:schemeClr val="accent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F29716FA-506C-C069-66E4-7F86D148C05F}"/>
                </a:ext>
              </a:extLst>
            </p:cNvPr>
            <p:cNvCxnSpPr>
              <a:cxnSpLocks/>
            </p:cNvCxnSpPr>
            <p:nvPr/>
          </p:nvCxnSpPr>
          <p:spPr>
            <a:xfrm flipH="1">
              <a:off x="5561092" y="842184"/>
              <a:ext cx="133402" cy="7924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568B9FE8-1F5A-0A3C-2F55-65DC2561EC0A}"/>
                </a:ext>
              </a:extLst>
            </p:cNvPr>
            <p:cNvCxnSpPr>
              <a:cxnSpLocks/>
            </p:cNvCxnSpPr>
            <p:nvPr/>
          </p:nvCxnSpPr>
          <p:spPr>
            <a:xfrm flipH="1">
              <a:off x="5605039" y="855925"/>
              <a:ext cx="107953" cy="13005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CAECD59-F809-0431-BAD4-30C9D2BB7BB6}"/>
                </a:ext>
              </a:extLst>
            </p:cNvPr>
            <p:cNvCxnSpPr>
              <a:cxnSpLocks/>
            </p:cNvCxnSpPr>
            <p:nvPr/>
          </p:nvCxnSpPr>
          <p:spPr>
            <a:xfrm flipH="1" flipV="1">
              <a:off x="5682846" y="838860"/>
              <a:ext cx="35084" cy="341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528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flipH="1" flipV="1">
            <a:off x="1157104" y="2726268"/>
            <a:ext cx="1201921" cy="2480732"/>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465667" y="3169570"/>
            <a:ext cx="2515914" cy="115255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01312" y="486598"/>
            <a:ext cx="5653388" cy="2062103"/>
          </a:xfrm>
          <a:prstGeom prst="rect">
            <a:avLst/>
          </a:prstGeom>
          <a:noFill/>
          <a:ln>
            <a:noFill/>
          </a:ln>
        </p:spPr>
        <p:txBody>
          <a:bodyPr wrap="square" rtlCol="0">
            <a:spAutoFit/>
          </a:bodyPr>
          <a:lstStyle/>
          <a:p>
            <a:r>
              <a:rPr lang="en-US" sz="2800" dirty="0">
                <a:solidFill>
                  <a:srgbClr val="0000FF"/>
                </a:solidFill>
                <a:latin typeface="Apple Chancery"/>
                <a:cs typeface="Apple Chancery"/>
              </a:rPr>
              <a:t>A second, </a:t>
            </a:r>
            <a:r>
              <a:rPr lang="en-US" sz="2000" dirty="0" err="1">
                <a:solidFill>
                  <a:srgbClr val="000000"/>
                </a:solidFill>
                <a:latin typeface="Times New Roman"/>
                <a:cs typeface="Times New Roman"/>
              </a:rPr>
              <a:t>funner</a:t>
            </a:r>
            <a:r>
              <a:rPr lang="en-US" sz="2000" dirty="0">
                <a:solidFill>
                  <a:srgbClr val="000000"/>
                </a:solidFill>
                <a:latin typeface="Times New Roman"/>
                <a:cs typeface="Times New Roman"/>
              </a:rPr>
              <a:t> scenario (just made that word up), has all of the above features along with the </a:t>
            </a:r>
            <a:r>
              <a:rPr lang="en-US" sz="2000" dirty="0">
                <a:solidFill>
                  <a:srgbClr val="0000FF"/>
                </a:solidFill>
                <a:latin typeface="Times New Roman"/>
                <a:cs typeface="Times New Roman"/>
              </a:rPr>
              <a:t>added twist </a:t>
            </a:r>
            <a:r>
              <a:rPr lang="en-US" sz="2000" dirty="0">
                <a:solidFill>
                  <a:srgbClr val="000000"/>
                </a:solidFill>
                <a:latin typeface="Times New Roman"/>
                <a:cs typeface="Times New Roman"/>
              </a:rPr>
              <a:t>of the </a:t>
            </a:r>
            <a:r>
              <a:rPr lang="en-US" sz="2000" dirty="0">
                <a:solidFill>
                  <a:srgbClr val="0000FF"/>
                </a:solidFill>
                <a:latin typeface="Times New Roman"/>
                <a:cs typeface="Times New Roman"/>
              </a:rPr>
              <a:t>ride angling upward </a:t>
            </a:r>
            <a:r>
              <a:rPr lang="en-US" sz="2000" dirty="0">
                <a:solidFill>
                  <a:srgbClr val="000000"/>
                </a:solidFill>
                <a:latin typeface="Times New Roman"/>
                <a:cs typeface="Times New Roman"/>
              </a:rPr>
              <a:t>out of the horizontal (see sketch).  For the rider-position shown, determine the </a:t>
            </a:r>
            <a:r>
              <a:rPr lang="en-US" sz="2000" dirty="0">
                <a:solidFill>
                  <a:srgbClr val="FF0000"/>
                </a:solidFill>
                <a:latin typeface="Times New Roman"/>
                <a:cs typeface="Times New Roman"/>
              </a:rPr>
              <a:t>minimum velocity </a:t>
            </a:r>
            <a:r>
              <a:rPr lang="en-US" sz="2000" dirty="0">
                <a:solidFill>
                  <a:srgbClr val="000000"/>
                </a:solidFill>
                <a:latin typeface="Times New Roman"/>
                <a:cs typeface="Times New Roman"/>
              </a:rPr>
              <a:t>the rider would have to have to </a:t>
            </a:r>
            <a:r>
              <a:rPr lang="en-US" sz="2000" dirty="0">
                <a:solidFill>
                  <a:srgbClr val="FF0000"/>
                </a:solidFill>
                <a:latin typeface="Times New Roman"/>
                <a:cs typeface="Times New Roman"/>
              </a:rPr>
              <a:t>keep from falling </a:t>
            </a:r>
            <a:r>
              <a:rPr lang="en-US" sz="2000" dirty="0">
                <a:solidFill>
                  <a:srgbClr val="000000"/>
                </a:solidFill>
                <a:latin typeface="Times New Roman"/>
                <a:cs typeface="Times New Roman"/>
              </a:rPr>
              <a:t>out of the ride.</a:t>
            </a:r>
            <a:endParaRPr lang="en-US" sz="2000" dirty="0">
              <a:solidFill>
                <a:srgbClr val="FF0000"/>
              </a:solidFill>
              <a:latin typeface="Apple Chancery"/>
              <a:cs typeface="Apple Chancery"/>
            </a:endParaRPr>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54.)</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rot="20009514">
            <a:off x="5902554" y="843915"/>
            <a:ext cx="2769320" cy="927100"/>
            <a:chOff x="5968280" y="1175544"/>
            <a:chExt cx="2769320" cy="927100"/>
          </a:xfrm>
          <a:effectLst/>
        </p:grpSpPr>
        <p:sp>
          <p:nvSpPr>
            <p:cNvPr id="29" name="Rectangle 28"/>
            <p:cNvSpPr/>
            <p:nvPr/>
          </p:nvSpPr>
          <p:spPr>
            <a:xfrm>
              <a:off x="6006381" y="1464685"/>
              <a:ext cx="2688571" cy="457677"/>
            </a:xfrm>
            <a:prstGeom prst="rect">
              <a:avLst/>
            </a:prstGeom>
            <a:no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565439" y="1533525"/>
              <a:ext cx="130886" cy="339725"/>
            </a:xfrm>
            <a:custGeom>
              <a:avLst/>
              <a:gdLst>
                <a:gd name="connsiteX0" fmla="*/ 124536 w 130886"/>
                <a:gd name="connsiteY0" fmla="*/ 15875 h 339725"/>
                <a:gd name="connsiteX1" fmla="*/ 57861 w 130886"/>
                <a:gd name="connsiteY1" fmla="*/ 19050 h 339725"/>
                <a:gd name="connsiteX2" fmla="*/ 64211 w 130886"/>
                <a:gd name="connsiteY2" fmla="*/ 44450 h 339725"/>
                <a:gd name="connsiteX3" fmla="*/ 92786 w 130886"/>
                <a:gd name="connsiteY3" fmla="*/ 41275 h 339725"/>
                <a:gd name="connsiteX4" fmla="*/ 124536 w 130886"/>
                <a:gd name="connsiteY4" fmla="*/ 25400 h 339725"/>
                <a:gd name="connsiteX5" fmla="*/ 130886 w 130886"/>
                <a:gd name="connsiteY5" fmla="*/ 15875 h 339725"/>
                <a:gd name="connsiteX6" fmla="*/ 124536 w 130886"/>
                <a:gd name="connsiteY6" fmla="*/ 3175 h 339725"/>
                <a:gd name="connsiteX7" fmla="*/ 111836 w 130886"/>
                <a:gd name="connsiteY7" fmla="*/ 0 h 339725"/>
                <a:gd name="connsiteX8" fmla="*/ 86436 w 130886"/>
                <a:gd name="connsiteY8" fmla="*/ 6350 h 339725"/>
                <a:gd name="connsiteX9" fmla="*/ 61036 w 130886"/>
                <a:gd name="connsiteY9" fmla="*/ 9525 h 339725"/>
                <a:gd name="connsiteX10" fmla="*/ 51511 w 130886"/>
                <a:gd name="connsiteY10" fmla="*/ 15875 h 339725"/>
                <a:gd name="connsiteX11" fmla="*/ 35636 w 130886"/>
                <a:gd name="connsiteY11" fmla="*/ 31750 h 339725"/>
                <a:gd name="connsiteX12" fmla="*/ 26111 w 130886"/>
                <a:gd name="connsiteY12" fmla="*/ 53975 h 339725"/>
                <a:gd name="connsiteX13" fmla="*/ 16586 w 130886"/>
                <a:gd name="connsiteY13" fmla="*/ 60325 h 339725"/>
                <a:gd name="connsiteX14" fmla="*/ 38811 w 130886"/>
                <a:gd name="connsiteY14" fmla="*/ 57150 h 339725"/>
                <a:gd name="connsiteX15" fmla="*/ 61036 w 130886"/>
                <a:gd name="connsiteY15" fmla="*/ 41275 h 339725"/>
                <a:gd name="connsiteX16" fmla="*/ 67386 w 130886"/>
                <a:gd name="connsiteY16" fmla="*/ 28575 h 339725"/>
                <a:gd name="connsiteX17" fmla="*/ 64211 w 130886"/>
                <a:gd name="connsiteY17" fmla="*/ 69850 h 339725"/>
                <a:gd name="connsiteX18" fmla="*/ 70561 w 130886"/>
                <a:gd name="connsiteY18" fmla="*/ 79375 h 339725"/>
                <a:gd name="connsiteX19" fmla="*/ 73736 w 130886"/>
                <a:gd name="connsiteY19" fmla="*/ 101600 h 339725"/>
                <a:gd name="connsiteX20" fmla="*/ 80086 w 130886"/>
                <a:gd name="connsiteY20" fmla="*/ 142875 h 339725"/>
                <a:gd name="connsiteX21" fmla="*/ 76911 w 130886"/>
                <a:gd name="connsiteY21" fmla="*/ 225425 h 339725"/>
                <a:gd name="connsiteX22" fmla="*/ 73736 w 130886"/>
                <a:gd name="connsiteY22" fmla="*/ 234950 h 339725"/>
                <a:gd name="connsiteX23" fmla="*/ 67386 w 130886"/>
                <a:gd name="connsiteY23" fmla="*/ 266700 h 339725"/>
                <a:gd name="connsiteX24" fmla="*/ 67386 w 130886"/>
                <a:gd name="connsiteY24" fmla="*/ 320675 h 339725"/>
                <a:gd name="connsiteX25" fmla="*/ 19761 w 130886"/>
                <a:gd name="connsiteY25" fmla="*/ 323850 h 339725"/>
                <a:gd name="connsiteX26" fmla="*/ 10236 w 130886"/>
                <a:gd name="connsiteY26" fmla="*/ 333375 h 339725"/>
                <a:gd name="connsiteX27" fmla="*/ 19761 w 130886"/>
                <a:gd name="connsiteY27" fmla="*/ 336550 h 339725"/>
                <a:gd name="connsiteX28" fmla="*/ 54686 w 130886"/>
                <a:gd name="connsiteY28" fmla="*/ 339725 h 339725"/>
                <a:gd name="connsiteX29" fmla="*/ 108661 w 130886"/>
                <a:gd name="connsiteY29" fmla="*/ 333375 h 339725"/>
                <a:gd name="connsiteX30" fmla="*/ 118186 w 130886"/>
                <a:gd name="connsiteY30" fmla="*/ 327025 h 339725"/>
                <a:gd name="connsiteX31" fmla="*/ 130886 w 130886"/>
                <a:gd name="connsiteY31" fmla="*/ 320675 h 339725"/>
                <a:gd name="connsiteX32" fmla="*/ 127711 w 130886"/>
                <a:gd name="connsiteY32" fmla="*/ 298450 h 339725"/>
                <a:gd name="connsiteX33" fmla="*/ 118186 w 130886"/>
                <a:gd name="connsiteY33" fmla="*/ 292100 h 339725"/>
                <a:gd name="connsiteX34" fmla="*/ 111836 w 130886"/>
                <a:gd name="connsiteY34" fmla="*/ 282575 h 339725"/>
                <a:gd name="connsiteX35" fmla="*/ 115011 w 130886"/>
                <a:gd name="connsiteY35" fmla="*/ 168275 h 339725"/>
                <a:gd name="connsiteX36" fmla="*/ 118186 w 130886"/>
                <a:gd name="connsiteY36" fmla="*/ 152400 h 339725"/>
                <a:gd name="connsiteX37" fmla="*/ 111836 w 130886"/>
                <a:gd name="connsiteY37" fmla="*/ 104775 h 339725"/>
                <a:gd name="connsiteX38" fmla="*/ 108661 w 130886"/>
                <a:gd name="connsiteY38" fmla="*/ 28575 h 339725"/>
                <a:gd name="connsiteX39" fmla="*/ 105486 w 130886"/>
                <a:gd name="connsiteY39" fmla="*/ 41275 h 339725"/>
                <a:gd name="connsiteX40" fmla="*/ 92786 w 130886"/>
                <a:gd name="connsiteY40" fmla="*/ 66675 h 339725"/>
                <a:gd name="connsiteX41" fmla="*/ 89611 w 130886"/>
                <a:gd name="connsiteY41" fmla="*/ 76200 h 339725"/>
                <a:gd name="connsiteX42" fmla="*/ 80086 w 130886"/>
                <a:gd name="connsiteY42" fmla="*/ 82550 h 339725"/>
                <a:gd name="connsiteX43" fmla="*/ 76911 w 130886"/>
                <a:gd name="connsiteY43" fmla="*/ 95250 h 339725"/>
                <a:gd name="connsiteX44" fmla="*/ 95961 w 130886"/>
                <a:gd name="connsiteY44" fmla="*/ 73025 h 339725"/>
                <a:gd name="connsiteX45" fmla="*/ 105486 w 130886"/>
                <a:gd name="connsiteY45" fmla="*/ 66675 h 339725"/>
                <a:gd name="connsiteX46" fmla="*/ 111836 w 130886"/>
                <a:gd name="connsiteY46" fmla="*/ 57150 h 339725"/>
                <a:gd name="connsiteX47" fmla="*/ 102311 w 130886"/>
                <a:gd name="connsiteY47" fmla="*/ 50800 h 339725"/>
                <a:gd name="connsiteX48" fmla="*/ 92786 w 130886"/>
                <a:gd name="connsiteY48" fmla="*/ 53975 h 339725"/>
                <a:gd name="connsiteX49" fmla="*/ 76911 w 130886"/>
                <a:gd name="connsiteY49" fmla="*/ 57150 h 339725"/>
                <a:gd name="connsiteX50" fmla="*/ 80086 w 130886"/>
                <a:gd name="connsiteY50" fmla="*/ 66675 h 339725"/>
                <a:gd name="connsiteX51" fmla="*/ 89611 w 130886"/>
                <a:gd name="connsiteY51" fmla="*/ 69850 h 339725"/>
                <a:gd name="connsiteX52" fmla="*/ 86436 w 130886"/>
                <a:gd name="connsiteY52" fmla="*/ 88900 h 339725"/>
                <a:gd name="connsiteX53" fmla="*/ 76911 w 130886"/>
                <a:gd name="connsiteY53" fmla="*/ 82550 h 339725"/>
                <a:gd name="connsiteX54" fmla="*/ 73736 w 130886"/>
                <a:gd name="connsiteY54" fmla="*/ 92075 h 339725"/>
                <a:gd name="connsiteX55" fmla="*/ 57861 w 130886"/>
                <a:gd name="connsiteY55" fmla="*/ 104775 h 339725"/>
                <a:gd name="connsiteX56" fmla="*/ 48336 w 130886"/>
                <a:gd name="connsiteY56" fmla="*/ 127000 h 339725"/>
                <a:gd name="connsiteX57" fmla="*/ 38811 w 130886"/>
                <a:gd name="connsiteY57" fmla="*/ 130175 h 339725"/>
                <a:gd name="connsiteX58" fmla="*/ 19761 w 130886"/>
                <a:gd name="connsiteY58" fmla="*/ 146050 h 339725"/>
                <a:gd name="connsiteX59" fmla="*/ 16586 w 130886"/>
                <a:gd name="connsiteY59" fmla="*/ 155575 h 339725"/>
                <a:gd name="connsiteX60" fmla="*/ 7061 w 130886"/>
                <a:gd name="connsiteY60" fmla="*/ 149225 h 339725"/>
                <a:gd name="connsiteX61" fmla="*/ 16586 w 130886"/>
                <a:gd name="connsiteY61" fmla="*/ 120650 h 339725"/>
                <a:gd name="connsiteX62" fmla="*/ 35636 w 130886"/>
                <a:gd name="connsiteY62" fmla="*/ 114300 h 339725"/>
                <a:gd name="connsiteX63" fmla="*/ 41986 w 130886"/>
                <a:gd name="connsiteY63" fmla="*/ 104775 h 339725"/>
                <a:gd name="connsiteX64" fmla="*/ 51511 w 130886"/>
                <a:gd name="connsiteY64" fmla="*/ 98425 h 339725"/>
                <a:gd name="connsiteX65" fmla="*/ 54686 w 130886"/>
                <a:gd name="connsiteY65" fmla="*/ 88900 h 339725"/>
                <a:gd name="connsiteX66" fmla="*/ 73736 w 130886"/>
                <a:gd name="connsiteY66" fmla="*/ 76200 h 339725"/>
                <a:gd name="connsiteX67" fmla="*/ 76911 w 130886"/>
                <a:gd name="connsiteY67" fmla="*/ 66675 h 339725"/>
                <a:gd name="connsiteX68" fmla="*/ 124536 w 130886"/>
                <a:gd name="connsiteY68" fmla="*/ 15875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30886" h="339725">
                  <a:moveTo>
                    <a:pt x="124536" y="15875"/>
                  </a:moveTo>
                  <a:cubicBezTo>
                    <a:pt x="121361" y="7937"/>
                    <a:pt x="77969" y="9525"/>
                    <a:pt x="57861" y="19050"/>
                  </a:cubicBezTo>
                  <a:cubicBezTo>
                    <a:pt x="49974" y="22786"/>
                    <a:pt x="56848" y="39765"/>
                    <a:pt x="64211" y="44450"/>
                  </a:cubicBezTo>
                  <a:cubicBezTo>
                    <a:pt x="72296" y="49595"/>
                    <a:pt x="83261" y="42333"/>
                    <a:pt x="92786" y="41275"/>
                  </a:cubicBezTo>
                  <a:cubicBezTo>
                    <a:pt x="108292" y="36106"/>
                    <a:pt x="113252" y="36684"/>
                    <a:pt x="124536" y="25400"/>
                  </a:cubicBezTo>
                  <a:cubicBezTo>
                    <a:pt x="127234" y="22702"/>
                    <a:pt x="128769" y="19050"/>
                    <a:pt x="130886" y="15875"/>
                  </a:cubicBezTo>
                  <a:cubicBezTo>
                    <a:pt x="128769" y="11642"/>
                    <a:pt x="128172" y="6205"/>
                    <a:pt x="124536" y="3175"/>
                  </a:cubicBezTo>
                  <a:cubicBezTo>
                    <a:pt x="121184" y="381"/>
                    <a:pt x="116200" y="0"/>
                    <a:pt x="111836" y="0"/>
                  </a:cubicBezTo>
                  <a:cubicBezTo>
                    <a:pt x="94074" y="0"/>
                    <a:pt x="100216" y="3845"/>
                    <a:pt x="86436" y="6350"/>
                  </a:cubicBezTo>
                  <a:cubicBezTo>
                    <a:pt x="78041" y="7876"/>
                    <a:pt x="69503" y="8467"/>
                    <a:pt x="61036" y="9525"/>
                  </a:cubicBezTo>
                  <a:cubicBezTo>
                    <a:pt x="57861" y="11642"/>
                    <a:pt x="54209" y="13177"/>
                    <a:pt x="51511" y="15875"/>
                  </a:cubicBezTo>
                  <a:cubicBezTo>
                    <a:pt x="30344" y="37042"/>
                    <a:pt x="61036" y="14817"/>
                    <a:pt x="35636" y="31750"/>
                  </a:cubicBezTo>
                  <a:cubicBezTo>
                    <a:pt x="33207" y="41466"/>
                    <a:pt x="33420" y="46666"/>
                    <a:pt x="26111" y="53975"/>
                  </a:cubicBezTo>
                  <a:cubicBezTo>
                    <a:pt x="23413" y="56673"/>
                    <a:pt x="12884" y="59400"/>
                    <a:pt x="16586" y="60325"/>
                  </a:cubicBezTo>
                  <a:cubicBezTo>
                    <a:pt x="23846" y="62140"/>
                    <a:pt x="31403" y="58208"/>
                    <a:pt x="38811" y="57150"/>
                  </a:cubicBezTo>
                  <a:cubicBezTo>
                    <a:pt x="43273" y="54176"/>
                    <a:pt x="58411" y="44338"/>
                    <a:pt x="61036" y="41275"/>
                  </a:cubicBezTo>
                  <a:cubicBezTo>
                    <a:pt x="64116" y="37681"/>
                    <a:pt x="65269" y="32808"/>
                    <a:pt x="67386" y="28575"/>
                  </a:cubicBezTo>
                  <a:cubicBezTo>
                    <a:pt x="66328" y="42333"/>
                    <a:pt x="63350" y="56078"/>
                    <a:pt x="64211" y="69850"/>
                  </a:cubicBezTo>
                  <a:cubicBezTo>
                    <a:pt x="64449" y="73658"/>
                    <a:pt x="69465" y="75720"/>
                    <a:pt x="70561" y="79375"/>
                  </a:cubicBezTo>
                  <a:cubicBezTo>
                    <a:pt x="72711" y="86543"/>
                    <a:pt x="72862" y="94168"/>
                    <a:pt x="73736" y="101600"/>
                  </a:cubicBezTo>
                  <a:cubicBezTo>
                    <a:pt x="78201" y="139550"/>
                    <a:pt x="73247" y="122357"/>
                    <a:pt x="80086" y="142875"/>
                  </a:cubicBezTo>
                  <a:cubicBezTo>
                    <a:pt x="79028" y="170392"/>
                    <a:pt x="78806" y="197953"/>
                    <a:pt x="76911" y="225425"/>
                  </a:cubicBezTo>
                  <a:cubicBezTo>
                    <a:pt x="76681" y="228764"/>
                    <a:pt x="74489" y="231689"/>
                    <a:pt x="73736" y="234950"/>
                  </a:cubicBezTo>
                  <a:cubicBezTo>
                    <a:pt x="71309" y="245467"/>
                    <a:pt x="67386" y="266700"/>
                    <a:pt x="67386" y="266700"/>
                  </a:cubicBezTo>
                  <a:cubicBezTo>
                    <a:pt x="68724" y="276069"/>
                    <a:pt x="76054" y="314716"/>
                    <a:pt x="67386" y="320675"/>
                  </a:cubicBezTo>
                  <a:cubicBezTo>
                    <a:pt x="54275" y="329689"/>
                    <a:pt x="35636" y="322792"/>
                    <a:pt x="19761" y="323850"/>
                  </a:cubicBezTo>
                  <a:cubicBezTo>
                    <a:pt x="16586" y="327025"/>
                    <a:pt x="10236" y="328885"/>
                    <a:pt x="10236" y="333375"/>
                  </a:cubicBezTo>
                  <a:cubicBezTo>
                    <a:pt x="10236" y="336722"/>
                    <a:pt x="16448" y="336077"/>
                    <a:pt x="19761" y="336550"/>
                  </a:cubicBezTo>
                  <a:cubicBezTo>
                    <a:pt x="31333" y="338203"/>
                    <a:pt x="43044" y="338667"/>
                    <a:pt x="54686" y="339725"/>
                  </a:cubicBezTo>
                  <a:cubicBezTo>
                    <a:pt x="58420" y="339438"/>
                    <a:pt x="95821" y="338878"/>
                    <a:pt x="108661" y="333375"/>
                  </a:cubicBezTo>
                  <a:cubicBezTo>
                    <a:pt x="112168" y="331872"/>
                    <a:pt x="114873" y="328918"/>
                    <a:pt x="118186" y="327025"/>
                  </a:cubicBezTo>
                  <a:cubicBezTo>
                    <a:pt x="122295" y="324677"/>
                    <a:pt x="126653" y="322792"/>
                    <a:pt x="130886" y="320675"/>
                  </a:cubicBezTo>
                  <a:cubicBezTo>
                    <a:pt x="129828" y="313267"/>
                    <a:pt x="130750" y="305289"/>
                    <a:pt x="127711" y="298450"/>
                  </a:cubicBezTo>
                  <a:cubicBezTo>
                    <a:pt x="126161" y="294963"/>
                    <a:pt x="120884" y="294798"/>
                    <a:pt x="118186" y="292100"/>
                  </a:cubicBezTo>
                  <a:cubicBezTo>
                    <a:pt x="115488" y="289402"/>
                    <a:pt x="113953" y="285750"/>
                    <a:pt x="111836" y="282575"/>
                  </a:cubicBezTo>
                  <a:cubicBezTo>
                    <a:pt x="112894" y="244475"/>
                    <a:pt x="113154" y="206344"/>
                    <a:pt x="115011" y="168275"/>
                  </a:cubicBezTo>
                  <a:cubicBezTo>
                    <a:pt x="115274" y="162885"/>
                    <a:pt x="118186" y="157796"/>
                    <a:pt x="118186" y="152400"/>
                  </a:cubicBezTo>
                  <a:cubicBezTo>
                    <a:pt x="118186" y="121324"/>
                    <a:pt x="118134" y="123670"/>
                    <a:pt x="111836" y="104775"/>
                  </a:cubicBezTo>
                  <a:cubicBezTo>
                    <a:pt x="110778" y="79375"/>
                    <a:pt x="111191" y="53871"/>
                    <a:pt x="108661" y="28575"/>
                  </a:cubicBezTo>
                  <a:cubicBezTo>
                    <a:pt x="108227" y="24233"/>
                    <a:pt x="106866" y="37135"/>
                    <a:pt x="105486" y="41275"/>
                  </a:cubicBezTo>
                  <a:cubicBezTo>
                    <a:pt x="94499" y="74235"/>
                    <a:pt x="104453" y="43341"/>
                    <a:pt x="92786" y="66675"/>
                  </a:cubicBezTo>
                  <a:cubicBezTo>
                    <a:pt x="91289" y="69668"/>
                    <a:pt x="91702" y="73587"/>
                    <a:pt x="89611" y="76200"/>
                  </a:cubicBezTo>
                  <a:cubicBezTo>
                    <a:pt x="87227" y="79180"/>
                    <a:pt x="83261" y="80433"/>
                    <a:pt x="80086" y="82550"/>
                  </a:cubicBezTo>
                  <a:cubicBezTo>
                    <a:pt x="79028" y="86783"/>
                    <a:pt x="72547" y="95250"/>
                    <a:pt x="76911" y="95250"/>
                  </a:cubicBezTo>
                  <a:cubicBezTo>
                    <a:pt x="84497" y="95250"/>
                    <a:pt x="91269" y="77717"/>
                    <a:pt x="95961" y="73025"/>
                  </a:cubicBezTo>
                  <a:cubicBezTo>
                    <a:pt x="98659" y="70327"/>
                    <a:pt x="102311" y="68792"/>
                    <a:pt x="105486" y="66675"/>
                  </a:cubicBezTo>
                  <a:cubicBezTo>
                    <a:pt x="107603" y="63500"/>
                    <a:pt x="112584" y="60892"/>
                    <a:pt x="111836" y="57150"/>
                  </a:cubicBezTo>
                  <a:cubicBezTo>
                    <a:pt x="111088" y="53408"/>
                    <a:pt x="106075" y="51427"/>
                    <a:pt x="102311" y="50800"/>
                  </a:cubicBezTo>
                  <a:cubicBezTo>
                    <a:pt x="99010" y="50250"/>
                    <a:pt x="96033" y="53163"/>
                    <a:pt x="92786" y="53975"/>
                  </a:cubicBezTo>
                  <a:cubicBezTo>
                    <a:pt x="87551" y="55284"/>
                    <a:pt x="82203" y="56092"/>
                    <a:pt x="76911" y="57150"/>
                  </a:cubicBezTo>
                  <a:cubicBezTo>
                    <a:pt x="77969" y="60325"/>
                    <a:pt x="77719" y="64308"/>
                    <a:pt x="80086" y="66675"/>
                  </a:cubicBezTo>
                  <a:cubicBezTo>
                    <a:pt x="82453" y="69042"/>
                    <a:pt x="88692" y="66632"/>
                    <a:pt x="89611" y="69850"/>
                  </a:cubicBezTo>
                  <a:cubicBezTo>
                    <a:pt x="91380" y="76040"/>
                    <a:pt x="87494" y="82550"/>
                    <a:pt x="86436" y="88900"/>
                  </a:cubicBezTo>
                  <a:cubicBezTo>
                    <a:pt x="83261" y="86783"/>
                    <a:pt x="80613" y="81625"/>
                    <a:pt x="76911" y="82550"/>
                  </a:cubicBezTo>
                  <a:cubicBezTo>
                    <a:pt x="73664" y="83362"/>
                    <a:pt x="75233" y="89082"/>
                    <a:pt x="73736" y="92075"/>
                  </a:cubicBezTo>
                  <a:cubicBezTo>
                    <a:pt x="67991" y="103564"/>
                    <a:pt x="68847" y="101113"/>
                    <a:pt x="57861" y="104775"/>
                  </a:cubicBezTo>
                  <a:cubicBezTo>
                    <a:pt x="55954" y="112401"/>
                    <a:pt x="55188" y="121518"/>
                    <a:pt x="48336" y="127000"/>
                  </a:cubicBezTo>
                  <a:cubicBezTo>
                    <a:pt x="45723" y="129091"/>
                    <a:pt x="41986" y="129117"/>
                    <a:pt x="38811" y="130175"/>
                  </a:cubicBezTo>
                  <a:cubicBezTo>
                    <a:pt x="16845" y="163124"/>
                    <a:pt x="51987" y="113824"/>
                    <a:pt x="19761" y="146050"/>
                  </a:cubicBezTo>
                  <a:cubicBezTo>
                    <a:pt x="17394" y="148417"/>
                    <a:pt x="17644" y="152400"/>
                    <a:pt x="16586" y="155575"/>
                  </a:cubicBezTo>
                  <a:cubicBezTo>
                    <a:pt x="13411" y="153458"/>
                    <a:pt x="9445" y="152205"/>
                    <a:pt x="7061" y="149225"/>
                  </a:cubicBezTo>
                  <a:cubicBezTo>
                    <a:pt x="0" y="140398"/>
                    <a:pt x="5389" y="124382"/>
                    <a:pt x="16586" y="120650"/>
                  </a:cubicBezTo>
                  <a:lnTo>
                    <a:pt x="35636" y="114300"/>
                  </a:lnTo>
                  <a:cubicBezTo>
                    <a:pt x="37753" y="111125"/>
                    <a:pt x="39288" y="107473"/>
                    <a:pt x="41986" y="104775"/>
                  </a:cubicBezTo>
                  <a:cubicBezTo>
                    <a:pt x="44684" y="102077"/>
                    <a:pt x="49127" y="101405"/>
                    <a:pt x="51511" y="98425"/>
                  </a:cubicBezTo>
                  <a:cubicBezTo>
                    <a:pt x="53602" y="95812"/>
                    <a:pt x="52830" y="91685"/>
                    <a:pt x="54686" y="88900"/>
                  </a:cubicBezTo>
                  <a:cubicBezTo>
                    <a:pt x="61481" y="78707"/>
                    <a:pt x="63750" y="79529"/>
                    <a:pt x="73736" y="76200"/>
                  </a:cubicBezTo>
                  <a:cubicBezTo>
                    <a:pt x="74794" y="73025"/>
                    <a:pt x="74544" y="69042"/>
                    <a:pt x="76911" y="66675"/>
                  </a:cubicBezTo>
                  <a:cubicBezTo>
                    <a:pt x="90198" y="53388"/>
                    <a:pt x="127711" y="23813"/>
                    <a:pt x="124536" y="15875"/>
                  </a:cubicBezTo>
                  <a:close/>
                </a:path>
              </a:pathLst>
            </a:custGeom>
            <a:solidFill>
              <a:srgbClr val="FF0000"/>
            </a:solidFill>
            <a:ln w="952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68281" y="1909662"/>
              <a:ext cx="2769319"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rot="5400000">
              <a:off x="6877050" y="1638300"/>
              <a:ext cx="927100" cy="1588"/>
            </a:xfrm>
            <a:prstGeom prst="line">
              <a:avLst/>
            </a:prstGeom>
            <a:ln w="9525"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31" idx="1"/>
              <a:endCxn id="31" idx="3"/>
            </p:cNvCxnSpPr>
            <p:nvPr/>
          </p:nvCxnSpPr>
          <p:spPr>
            <a:xfrm rot="10800000" flipH="1">
              <a:off x="5968280" y="1932522"/>
              <a:ext cx="2769319" cy="1588"/>
            </a:xfrm>
            <a:prstGeom prst="line">
              <a:avLst/>
            </a:prstGeom>
            <a:ln w="12700" cap="flat" cmpd="sng" algn="ctr">
              <a:solidFill>
                <a:schemeClr val="tx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aphicFrame>
        <p:nvGraphicFramePr>
          <p:cNvPr id="36" name="Object 2"/>
          <p:cNvGraphicFramePr>
            <a:graphicFrameLocks noChangeAspect="1"/>
          </p:cNvGraphicFramePr>
          <p:nvPr>
            <p:extLst>
              <p:ext uri="{D42A27DB-BD31-4B8C-83A1-F6EECF244321}">
                <p14:modId xmlns:p14="http://schemas.microsoft.com/office/powerpoint/2010/main" val="3620990871"/>
              </p:ext>
            </p:extLst>
          </p:nvPr>
        </p:nvGraphicFramePr>
        <p:xfrm>
          <a:off x="8005763" y="1352550"/>
          <a:ext cx="914400" cy="165100"/>
        </p:xfrm>
        <a:graphic>
          <a:graphicData uri="http://schemas.openxmlformats.org/presentationml/2006/ole">
            <mc:AlternateContent xmlns:mc="http://schemas.openxmlformats.org/markup-compatibility/2006">
              <mc:Choice xmlns:v="urn:schemas-microsoft-com:vml" Requires="v">
                <p:oleObj name="Equation" r:id="rId2" imgW="914400" imgH="165100" progId="Equation.DSMT4">
                  <p:embed/>
                </p:oleObj>
              </mc:Choice>
              <mc:Fallback>
                <p:oleObj name="Equation" r:id="rId2" imgW="914400" imgH="1651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763" y="1352550"/>
                        <a:ext cx="914400" cy="165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7" name="Object 2"/>
          <p:cNvGraphicFramePr>
            <a:graphicFrameLocks noChangeAspect="1"/>
          </p:cNvGraphicFramePr>
          <p:nvPr>
            <p:extLst>
              <p:ext uri="{D42A27DB-BD31-4B8C-83A1-F6EECF244321}">
                <p14:modId xmlns:p14="http://schemas.microsoft.com/office/powerpoint/2010/main" val="1724485682"/>
              </p:ext>
            </p:extLst>
          </p:nvPr>
        </p:nvGraphicFramePr>
        <p:xfrm>
          <a:off x="6632876" y="552419"/>
          <a:ext cx="850900" cy="317500"/>
        </p:xfrm>
        <a:graphic>
          <a:graphicData uri="http://schemas.openxmlformats.org/presentationml/2006/ole">
            <mc:AlternateContent xmlns:mc="http://schemas.openxmlformats.org/markup-compatibility/2006">
              <mc:Choice xmlns:v="urn:schemas-microsoft-com:vml" Requires="v">
                <p:oleObj name="Equation" r:id="rId4" imgW="850900" imgH="317500" progId="Equation.DSMT4">
                  <p:embed/>
                </p:oleObj>
              </mc:Choice>
              <mc:Fallback>
                <p:oleObj name="Equation" r:id="rId4" imgW="850900" imgH="317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876" y="552419"/>
                        <a:ext cx="850900" cy="317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38" name="Straight Connector 37"/>
          <p:cNvCxnSpPr/>
          <p:nvPr/>
        </p:nvCxnSpPr>
        <p:spPr>
          <a:xfrm>
            <a:off x="6299200" y="2161956"/>
            <a:ext cx="769366" cy="1588"/>
          </a:xfrm>
          <a:prstGeom prst="line">
            <a:avLst/>
          </a:prstGeom>
          <a:ln w="63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6553200" y="1993900"/>
            <a:ext cx="79727" cy="169333"/>
          </a:xfrm>
          <a:custGeom>
            <a:avLst/>
            <a:gdLst>
              <a:gd name="connsiteX0" fmla="*/ 0 w 79727"/>
              <a:gd name="connsiteY0" fmla="*/ 0 h 169333"/>
              <a:gd name="connsiteX1" fmla="*/ 67733 w 79727"/>
              <a:gd name="connsiteY1" fmla="*/ 84667 h 169333"/>
              <a:gd name="connsiteX2" fmla="*/ 71967 w 79727"/>
              <a:gd name="connsiteY2" fmla="*/ 169333 h 169333"/>
            </a:gdLst>
            <a:ahLst/>
            <a:cxnLst>
              <a:cxn ang="0">
                <a:pos x="connsiteX0" y="connsiteY0"/>
              </a:cxn>
              <a:cxn ang="0">
                <a:pos x="connsiteX1" y="connsiteY1"/>
              </a:cxn>
              <a:cxn ang="0">
                <a:pos x="connsiteX2" y="connsiteY2"/>
              </a:cxn>
            </a:cxnLst>
            <a:rect l="l" t="t" r="r" b="b"/>
            <a:pathLst>
              <a:path w="79727" h="169333">
                <a:moveTo>
                  <a:pt x="0" y="0"/>
                </a:moveTo>
                <a:cubicBezTo>
                  <a:pt x="27869" y="28222"/>
                  <a:pt x="55739" y="56445"/>
                  <a:pt x="67733" y="84667"/>
                </a:cubicBezTo>
                <a:cubicBezTo>
                  <a:pt x="79727" y="112889"/>
                  <a:pt x="75847" y="141111"/>
                  <a:pt x="71967" y="169333"/>
                </a:cubicBezTo>
              </a:path>
            </a:pathLst>
          </a:cu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1" name="Object 2"/>
          <p:cNvGraphicFramePr>
            <a:graphicFrameLocks noChangeAspect="1"/>
          </p:cNvGraphicFramePr>
          <p:nvPr>
            <p:extLst>
              <p:ext uri="{D42A27DB-BD31-4B8C-83A1-F6EECF244321}">
                <p14:modId xmlns:p14="http://schemas.microsoft.com/office/powerpoint/2010/main" val="1278374629"/>
              </p:ext>
            </p:extLst>
          </p:nvPr>
        </p:nvGraphicFramePr>
        <p:xfrm>
          <a:off x="6662558" y="1984156"/>
          <a:ext cx="127000" cy="177800"/>
        </p:xfrm>
        <a:graphic>
          <a:graphicData uri="http://schemas.openxmlformats.org/presentationml/2006/ole">
            <mc:AlternateContent xmlns:mc="http://schemas.openxmlformats.org/markup-compatibility/2006">
              <mc:Choice xmlns:v="urn:schemas-microsoft-com:vml" Requires="v">
                <p:oleObj name="Equation" r:id="rId6" imgW="127000" imgH="177800" progId="Equation.DSMT4">
                  <p:embed/>
                </p:oleObj>
              </mc:Choice>
              <mc:Fallback>
                <p:oleObj name="Equation" r:id="rId6" imgW="127000" imgH="177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2558" y="1984156"/>
                        <a:ext cx="127000" cy="17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42" name="Straight Arrow Connector 41"/>
          <p:cNvCxnSpPr/>
          <p:nvPr/>
        </p:nvCxnSpPr>
        <p:spPr>
          <a:xfrm>
            <a:off x="1741215" y="4046137"/>
            <a:ext cx="0" cy="1160863"/>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43" name="Object 2"/>
          <p:cNvGraphicFramePr>
            <a:graphicFrameLocks noChangeAspect="1"/>
          </p:cNvGraphicFramePr>
          <p:nvPr>
            <p:extLst>
              <p:ext uri="{D42A27DB-BD31-4B8C-83A1-F6EECF244321}">
                <p14:modId xmlns:p14="http://schemas.microsoft.com/office/powerpoint/2010/main" val="2196325681"/>
              </p:ext>
            </p:extLst>
          </p:nvPr>
        </p:nvGraphicFramePr>
        <p:xfrm>
          <a:off x="1313913" y="4575220"/>
          <a:ext cx="317500" cy="215900"/>
        </p:xfrm>
        <a:graphic>
          <a:graphicData uri="http://schemas.openxmlformats.org/presentationml/2006/ole">
            <mc:AlternateContent xmlns:mc="http://schemas.openxmlformats.org/markup-compatibility/2006">
              <mc:Choice xmlns:v="urn:schemas-microsoft-com:vml" Requires="v">
                <p:oleObj name="Equation" r:id="rId8" imgW="241300" imgH="165100" progId="Equation.DSMT4">
                  <p:embed/>
                </p:oleObj>
              </mc:Choice>
              <mc:Fallback>
                <p:oleObj name="Equation" r:id="rId8" imgW="241300" imgH="1651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913" y="4575220"/>
                        <a:ext cx="317500" cy="2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4" name="Object 2"/>
          <p:cNvGraphicFramePr>
            <a:graphicFrameLocks noChangeAspect="1"/>
          </p:cNvGraphicFramePr>
          <p:nvPr>
            <p:extLst>
              <p:ext uri="{D42A27DB-BD31-4B8C-83A1-F6EECF244321}">
                <p14:modId xmlns:p14="http://schemas.microsoft.com/office/powerpoint/2010/main" val="3931269742"/>
              </p:ext>
            </p:extLst>
          </p:nvPr>
        </p:nvGraphicFramePr>
        <p:xfrm>
          <a:off x="1521741" y="3002683"/>
          <a:ext cx="717550" cy="265112"/>
        </p:xfrm>
        <a:graphic>
          <a:graphicData uri="http://schemas.openxmlformats.org/presentationml/2006/ole">
            <mc:AlternateContent xmlns:mc="http://schemas.openxmlformats.org/markup-compatibility/2006">
              <mc:Choice xmlns:v="urn:schemas-microsoft-com:vml" Requires="v">
                <p:oleObj name="Equation" r:id="rId10" imgW="546100" imgH="203200" progId="Equation.DSMT4">
                  <p:embed/>
                </p:oleObj>
              </mc:Choice>
              <mc:Fallback>
                <p:oleObj name="Equation" r:id="rId10" imgW="5461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1741" y="3002683"/>
                        <a:ext cx="717550" cy="265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45" name="Freeform 44"/>
          <p:cNvSpPr/>
          <p:nvPr/>
        </p:nvSpPr>
        <p:spPr>
          <a:xfrm rot="20080453">
            <a:off x="1412197" y="3371866"/>
            <a:ext cx="400679" cy="1031612"/>
          </a:xfrm>
          <a:custGeom>
            <a:avLst/>
            <a:gdLst>
              <a:gd name="connsiteX0" fmla="*/ 311779 w 400679"/>
              <a:gd name="connsiteY0" fmla="*/ 101600 h 1031612"/>
              <a:gd name="connsiteX1" fmla="*/ 235579 w 400679"/>
              <a:gd name="connsiteY1" fmla="*/ 38100 h 1031612"/>
              <a:gd name="connsiteX2" fmla="*/ 197479 w 400679"/>
              <a:gd name="connsiteY2" fmla="*/ 50800 h 1031612"/>
              <a:gd name="connsiteX3" fmla="*/ 197479 w 400679"/>
              <a:gd name="connsiteY3" fmla="*/ 139700 h 1031612"/>
              <a:gd name="connsiteX4" fmla="*/ 273679 w 400679"/>
              <a:gd name="connsiteY4" fmla="*/ 152400 h 1031612"/>
              <a:gd name="connsiteX5" fmla="*/ 286379 w 400679"/>
              <a:gd name="connsiteY5" fmla="*/ 190500 h 1031612"/>
              <a:gd name="connsiteX6" fmla="*/ 273679 w 400679"/>
              <a:gd name="connsiteY6" fmla="*/ 139700 h 1031612"/>
              <a:gd name="connsiteX7" fmla="*/ 286379 w 400679"/>
              <a:gd name="connsiteY7" fmla="*/ 63500 h 1031612"/>
              <a:gd name="connsiteX8" fmla="*/ 375279 w 400679"/>
              <a:gd name="connsiteY8" fmla="*/ 0 h 1031612"/>
              <a:gd name="connsiteX9" fmla="*/ 387979 w 400679"/>
              <a:gd name="connsiteY9" fmla="*/ 63500 h 1031612"/>
              <a:gd name="connsiteX10" fmla="*/ 311779 w 400679"/>
              <a:gd name="connsiteY10" fmla="*/ 165100 h 1031612"/>
              <a:gd name="connsiteX11" fmla="*/ 222879 w 400679"/>
              <a:gd name="connsiteY11" fmla="*/ 152400 h 1031612"/>
              <a:gd name="connsiteX12" fmla="*/ 235579 w 400679"/>
              <a:gd name="connsiteY12" fmla="*/ 114300 h 1031612"/>
              <a:gd name="connsiteX13" fmla="*/ 260979 w 400679"/>
              <a:gd name="connsiteY13" fmla="*/ 76200 h 1031612"/>
              <a:gd name="connsiteX14" fmla="*/ 248279 w 400679"/>
              <a:gd name="connsiteY14" fmla="*/ 114300 h 1031612"/>
              <a:gd name="connsiteX15" fmla="*/ 222879 w 400679"/>
              <a:gd name="connsiteY15" fmla="*/ 165100 h 1031612"/>
              <a:gd name="connsiteX16" fmla="*/ 210179 w 400679"/>
              <a:gd name="connsiteY16" fmla="*/ 228600 h 1031612"/>
              <a:gd name="connsiteX17" fmla="*/ 172079 w 400679"/>
              <a:gd name="connsiteY17" fmla="*/ 215900 h 1031612"/>
              <a:gd name="connsiteX18" fmla="*/ 95879 w 400679"/>
              <a:gd name="connsiteY18" fmla="*/ 241300 h 1031612"/>
              <a:gd name="connsiteX19" fmla="*/ 70479 w 400679"/>
              <a:gd name="connsiteY19" fmla="*/ 279400 h 1031612"/>
              <a:gd name="connsiteX20" fmla="*/ 146679 w 400679"/>
              <a:gd name="connsiteY20" fmla="*/ 266700 h 1031612"/>
              <a:gd name="connsiteX21" fmla="*/ 184779 w 400679"/>
              <a:gd name="connsiteY21" fmla="*/ 241300 h 1031612"/>
              <a:gd name="connsiteX22" fmla="*/ 286379 w 400679"/>
              <a:gd name="connsiteY22" fmla="*/ 177800 h 1031612"/>
              <a:gd name="connsiteX23" fmla="*/ 248279 w 400679"/>
              <a:gd name="connsiteY23" fmla="*/ 203200 h 1031612"/>
              <a:gd name="connsiteX24" fmla="*/ 197479 w 400679"/>
              <a:gd name="connsiteY24" fmla="*/ 241300 h 1031612"/>
              <a:gd name="connsiteX25" fmla="*/ 248279 w 400679"/>
              <a:gd name="connsiteY25" fmla="*/ 228600 h 1031612"/>
              <a:gd name="connsiteX26" fmla="*/ 222879 w 400679"/>
              <a:gd name="connsiteY26" fmla="*/ 304800 h 1031612"/>
              <a:gd name="connsiteX27" fmla="*/ 260979 w 400679"/>
              <a:gd name="connsiteY27" fmla="*/ 495300 h 1031612"/>
              <a:gd name="connsiteX28" fmla="*/ 273679 w 400679"/>
              <a:gd name="connsiteY28" fmla="*/ 546100 h 1031612"/>
              <a:gd name="connsiteX29" fmla="*/ 260979 w 400679"/>
              <a:gd name="connsiteY29" fmla="*/ 723900 h 1031612"/>
              <a:gd name="connsiteX30" fmla="*/ 248279 w 400679"/>
              <a:gd name="connsiteY30" fmla="*/ 977900 h 1031612"/>
              <a:gd name="connsiteX31" fmla="*/ 95879 w 400679"/>
              <a:gd name="connsiteY31" fmla="*/ 965200 h 1031612"/>
              <a:gd name="connsiteX32" fmla="*/ 83179 w 400679"/>
              <a:gd name="connsiteY32" fmla="*/ 1016000 h 1031612"/>
              <a:gd name="connsiteX33" fmla="*/ 146679 w 400679"/>
              <a:gd name="connsiteY33" fmla="*/ 927100 h 1031612"/>
              <a:gd name="connsiteX34" fmla="*/ 222879 w 400679"/>
              <a:gd name="connsiteY34" fmla="*/ 914400 h 1031612"/>
              <a:gd name="connsiteX35" fmla="*/ 349879 w 400679"/>
              <a:gd name="connsiteY35" fmla="*/ 927100 h 1031612"/>
              <a:gd name="connsiteX36" fmla="*/ 337179 w 400679"/>
              <a:gd name="connsiteY36" fmla="*/ 965200 h 1031612"/>
              <a:gd name="connsiteX37" fmla="*/ 260979 w 400679"/>
              <a:gd name="connsiteY37" fmla="*/ 990600 h 1031612"/>
              <a:gd name="connsiteX38" fmla="*/ 299079 w 400679"/>
              <a:gd name="connsiteY38" fmla="*/ 977900 h 1031612"/>
              <a:gd name="connsiteX39" fmla="*/ 337179 w 400679"/>
              <a:gd name="connsiteY39" fmla="*/ 965200 h 1031612"/>
              <a:gd name="connsiteX40" fmla="*/ 362579 w 400679"/>
              <a:gd name="connsiteY40" fmla="*/ 927100 h 1031612"/>
              <a:gd name="connsiteX41" fmla="*/ 337179 w 400679"/>
              <a:gd name="connsiteY41" fmla="*/ 800100 h 1031612"/>
              <a:gd name="connsiteX42" fmla="*/ 311779 w 400679"/>
              <a:gd name="connsiteY42" fmla="*/ 635000 h 1031612"/>
              <a:gd name="connsiteX43" fmla="*/ 324479 w 400679"/>
              <a:gd name="connsiteY43" fmla="*/ 571500 h 1031612"/>
              <a:gd name="connsiteX44" fmla="*/ 337179 w 400679"/>
              <a:gd name="connsiteY44" fmla="*/ 330200 h 1031612"/>
              <a:gd name="connsiteX45" fmla="*/ 375279 w 400679"/>
              <a:gd name="connsiteY45" fmla="*/ 292100 h 1031612"/>
              <a:gd name="connsiteX46" fmla="*/ 400679 w 400679"/>
              <a:gd name="connsiteY46" fmla="*/ 254000 h 1031612"/>
              <a:gd name="connsiteX47" fmla="*/ 362579 w 400679"/>
              <a:gd name="connsiteY47" fmla="*/ 241300 h 1031612"/>
              <a:gd name="connsiteX48" fmla="*/ 349879 w 400679"/>
              <a:gd name="connsiteY48" fmla="*/ 203200 h 1031612"/>
              <a:gd name="connsiteX49" fmla="*/ 337179 w 400679"/>
              <a:gd name="connsiteY49" fmla="*/ 241300 h 1031612"/>
              <a:gd name="connsiteX50" fmla="*/ 311779 w 400679"/>
              <a:gd name="connsiteY50" fmla="*/ 304800 h 1031612"/>
              <a:gd name="connsiteX51" fmla="*/ 286379 w 400679"/>
              <a:gd name="connsiteY51" fmla="*/ 381000 h 1031612"/>
              <a:gd name="connsiteX52" fmla="*/ 235579 w 400679"/>
              <a:gd name="connsiteY52" fmla="*/ 317500 h 1031612"/>
              <a:gd name="connsiteX53" fmla="*/ 222879 w 400679"/>
              <a:gd name="connsiteY53" fmla="*/ 355600 h 1031612"/>
              <a:gd name="connsiteX54" fmla="*/ 184779 w 400679"/>
              <a:gd name="connsiteY54" fmla="*/ 368300 h 1031612"/>
              <a:gd name="connsiteX55" fmla="*/ 70479 w 400679"/>
              <a:gd name="connsiteY55" fmla="*/ 431800 h 1031612"/>
              <a:gd name="connsiteX56" fmla="*/ 133979 w 400679"/>
              <a:gd name="connsiteY56" fmla="*/ 431800 h 1031612"/>
              <a:gd name="connsiteX57" fmla="*/ 172079 w 400679"/>
              <a:gd name="connsiteY57" fmla="*/ 406400 h 1031612"/>
              <a:gd name="connsiteX58" fmla="*/ 210179 w 400679"/>
              <a:gd name="connsiteY58" fmla="*/ 368300 h 1031612"/>
              <a:gd name="connsiteX59" fmla="*/ 248279 w 400679"/>
              <a:gd name="connsiteY59" fmla="*/ 355600 h 1031612"/>
              <a:gd name="connsiteX60" fmla="*/ 172079 w 400679"/>
              <a:gd name="connsiteY60" fmla="*/ 368300 h 1031612"/>
              <a:gd name="connsiteX61" fmla="*/ 95879 w 400679"/>
              <a:gd name="connsiteY61" fmla="*/ 393700 h 1031612"/>
              <a:gd name="connsiteX62" fmla="*/ 70479 w 400679"/>
              <a:gd name="connsiteY62" fmla="*/ 444500 h 1031612"/>
              <a:gd name="connsiteX63" fmla="*/ 121279 w 400679"/>
              <a:gd name="connsiteY63" fmla="*/ 419100 h 1031612"/>
              <a:gd name="connsiteX64" fmla="*/ 159379 w 400679"/>
              <a:gd name="connsiteY64" fmla="*/ 406400 h 1031612"/>
              <a:gd name="connsiteX65" fmla="*/ 235579 w 400679"/>
              <a:gd name="connsiteY65" fmla="*/ 368300 h 1031612"/>
              <a:gd name="connsiteX66" fmla="*/ 248279 w 400679"/>
              <a:gd name="connsiteY66" fmla="*/ 330200 h 1031612"/>
              <a:gd name="connsiteX67" fmla="*/ 299079 w 400679"/>
              <a:gd name="connsiteY67" fmla="*/ 406400 h 1031612"/>
              <a:gd name="connsiteX68" fmla="*/ 260979 w 400679"/>
              <a:gd name="connsiteY68" fmla="*/ 431800 h 1031612"/>
              <a:gd name="connsiteX69" fmla="*/ 248279 w 400679"/>
              <a:gd name="connsiteY69" fmla="*/ 558800 h 1031612"/>
              <a:gd name="connsiteX70" fmla="*/ 273679 w 400679"/>
              <a:gd name="connsiteY70" fmla="*/ 635000 h 1031612"/>
              <a:gd name="connsiteX71" fmla="*/ 286379 w 400679"/>
              <a:gd name="connsiteY71" fmla="*/ 596900 h 1031612"/>
              <a:gd name="connsiteX72" fmla="*/ 324479 w 400679"/>
              <a:gd name="connsiteY72" fmla="*/ 609600 h 1031612"/>
              <a:gd name="connsiteX73" fmla="*/ 299079 w 400679"/>
              <a:gd name="connsiteY73" fmla="*/ 685800 h 1031612"/>
              <a:gd name="connsiteX74" fmla="*/ 311779 w 400679"/>
              <a:gd name="connsiteY74" fmla="*/ 723900 h 1031612"/>
              <a:gd name="connsiteX75" fmla="*/ 299079 w 400679"/>
              <a:gd name="connsiteY75" fmla="*/ 889000 h 1031612"/>
              <a:gd name="connsiteX76" fmla="*/ 299079 w 400679"/>
              <a:gd name="connsiteY76" fmla="*/ 863600 h 10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0679" h="1031612">
                <a:moveTo>
                  <a:pt x="311779" y="101600"/>
                </a:moveTo>
                <a:cubicBezTo>
                  <a:pt x="300336" y="90157"/>
                  <a:pt x="256797" y="41636"/>
                  <a:pt x="235579" y="38100"/>
                </a:cubicBezTo>
                <a:cubicBezTo>
                  <a:pt x="222374" y="35899"/>
                  <a:pt x="210179" y="46567"/>
                  <a:pt x="197479" y="50800"/>
                </a:cubicBezTo>
                <a:cubicBezTo>
                  <a:pt x="190079" y="73001"/>
                  <a:pt x="167425" y="118233"/>
                  <a:pt x="197479" y="139700"/>
                </a:cubicBezTo>
                <a:cubicBezTo>
                  <a:pt x="218433" y="154667"/>
                  <a:pt x="248279" y="148167"/>
                  <a:pt x="273679" y="152400"/>
                </a:cubicBezTo>
                <a:cubicBezTo>
                  <a:pt x="277912" y="165100"/>
                  <a:pt x="286379" y="203887"/>
                  <a:pt x="286379" y="190500"/>
                </a:cubicBezTo>
                <a:cubicBezTo>
                  <a:pt x="286379" y="173046"/>
                  <a:pt x="273679" y="157154"/>
                  <a:pt x="273679" y="139700"/>
                </a:cubicBezTo>
                <a:cubicBezTo>
                  <a:pt x="273679" y="113950"/>
                  <a:pt x="273874" y="86010"/>
                  <a:pt x="286379" y="63500"/>
                </a:cubicBezTo>
                <a:cubicBezTo>
                  <a:pt x="291012" y="55160"/>
                  <a:pt x="361664" y="9077"/>
                  <a:pt x="375279" y="0"/>
                </a:cubicBezTo>
                <a:cubicBezTo>
                  <a:pt x="379512" y="21167"/>
                  <a:pt x="395728" y="43353"/>
                  <a:pt x="387979" y="63500"/>
                </a:cubicBezTo>
                <a:cubicBezTo>
                  <a:pt x="372782" y="103012"/>
                  <a:pt x="311779" y="165100"/>
                  <a:pt x="311779" y="165100"/>
                </a:cubicBezTo>
                <a:cubicBezTo>
                  <a:pt x="282146" y="160867"/>
                  <a:pt x="247786" y="169004"/>
                  <a:pt x="222879" y="152400"/>
                </a:cubicBezTo>
                <a:cubicBezTo>
                  <a:pt x="211740" y="144974"/>
                  <a:pt x="229592" y="126274"/>
                  <a:pt x="235579" y="114300"/>
                </a:cubicBezTo>
                <a:cubicBezTo>
                  <a:pt x="242405" y="100648"/>
                  <a:pt x="245715" y="76200"/>
                  <a:pt x="260979" y="76200"/>
                </a:cubicBezTo>
                <a:cubicBezTo>
                  <a:pt x="274366" y="76200"/>
                  <a:pt x="253552" y="101995"/>
                  <a:pt x="248279" y="114300"/>
                </a:cubicBezTo>
                <a:cubicBezTo>
                  <a:pt x="240821" y="131701"/>
                  <a:pt x="231346" y="148167"/>
                  <a:pt x="222879" y="165100"/>
                </a:cubicBezTo>
                <a:cubicBezTo>
                  <a:pt x="218646" y="186267"/>
                  <a:pt x="225443" y="213336"/>
                  <a:pt x="210179" y="228600"/>
                </a:cubicBezTo>
                <a:cubicBezTo>
                  <a:pt x="200713" y="238066"/>
                  <a:pt x="185384" y="214422"/>
                  <a:pt x="172079" y="215900"/>
                </a:cubicBezTo>
                <a:cubicBezTo>
                  <a:pt x="145469" y="218857"/>
                  <a:pt x="95879" y="241300"/>
                  <a:pt x="95879" y="241300"/>
                </a:cubicBezTo>
                <a:cubicBezTo>
                  <a:pt x="87412" y="254000"/>
                  <a:pt x="56827" y="272574"/>
                  <a:pt x="70479" y="279400"/>
                </a:cubicBezTo>
                <a:cubicBezTo>
                  <a:pt x="93511" y="290916"/>
                  <a:pt x="122250" y="274843"/>
                  <a:pt x="146679" y="266700"/>
                </a:cubicBezTo>
                <a:cubicBezTo>
                  <a:pt x="161159" y="261873"/>
                  <a:pt x="171527" y="248873"/>
                  <a:pt x="184779" y="241300"/>
                </a:cubicBezTo>
                <a:cubicBezTo>
                  <a:pt x="231726" y="214473"/>
                  <a:pt x="245908" y="218271"/>
                  <a:pt x="286379" y="177800"/>
                </a:cubicBezTo>
                <a:cubicBezTo>
                  <a:pt x="297172" y="167007"/>
                  <a:pt x="260699" y="194328"/>
                  <a:pt x="248279" y="203200"/>
                </a:cubicBezTo>
                <a:cubicBezTo>
                  <a:pt x="231055" y="215503"/>
                  <a:pt x="197479" y="220133"/>
                  <a:pt x="197479" y="241300"/>
                </a:cubicBezTo>
                <a:cubicBezTo>
                  <a:pt x="197479" y="258754"/>
                  <a:pt x="231346" y="232833"/>
                  <a:pt x="248279" y="228600"/>
                </a:cubicBezTo>
                <a:cubicBezTo>
                  <a:pt x="239812" y="254000"/>
                  <a:pt x="216385" y="278825"/>
                  <a:pt x="222879" y="304800"/>
                </a:cubicBezTo>
                <a:cubicBezTo>
                  <a:pt x="252317" y="422554"/>
                  <a:pt x="218195" y="281382"/>
                  <a:pt x="260979" y="495300"/>
                </a:cubicBezTo>
                <a:cubicBezTo>
                  <a:pt x="264402" y="512416"/>
                  <a:pt x="269446" y="529167"/>
                  <a:pt x="273679" y="546100"/>
                </a:cubicBezTo>
                <a:cubicBezTo>
                  <a:pt x="269446" y="605367"/>
                  <a:pt x="264468" y="664585"/>
                  <a:pt x="260979" y="723900"/>
                </a:cubicBezTo>
                <a:cubicBezTo>
                  <a:pt x="256001" y="808526"/>
                  <a:pt x="296149" y="907937"/>
                  <a:pt x="248279" y="977900"/>
                </a:cubicBezTo>
                <a:cubicBezTo>
                  <a:pt x="219494" y="1019971"/>
                  <a:pt x="146679" y="969433"/>
                  <a:pt x="95879" y="965200"/>
                </a:cubicBezTo>
                <a:cubicBezTo>
                  <a:pt x="91646" y="982133"/>
                  <a:pt x="75373" y="1031612"/>
                  <a:pt x="83179" y="1016000"/>
                </a:cubicBezTo>
                <a:cubicBezTo>
                  <a:pt x="121544" y="939271"/>
                  <a:pt x="78813" y="942181"/>
                  <a:pt x="146679" y="927100"/>
                </a:cubicBezTo>
                <a:cubicBezTo>
                  <a:pt x="171816" y="921514"/>
                  <a:pt x="197479" y="918633"/>
                  <a:pt x="222879" y="914400"/>
                </a:cubicBezTo>
                <a:cubicBezTo>
                  <a:pt x="265212" y="918633"/>
                  <a:pt x="311001" y="909821"/>
                  <a:pt x="349879" y="927100"/>
                </a:cubicBezTo>
                <a:cubicBezTo>
                  <a:pt x="362112" y="932537"/>
                  <a:pt x="348072" y="957419"/>
                  <a:pt x="337179" y="965200"/>
                </a:cubicBezTo>
                <a:cubicBezTo>
                  <a:pt x="315392" y="980762"/>
                  <a:pt x="286379" y="982133"/>
                  <a:pt x="260979" y="990600"/>
                </a:cubicBezTo>
                <a:lnTo>
                  <a:pt x="299079" y="977900"/>
                </a:lnTo>
                <a:lnTo>
                  <a:pt x="337179" y="965200"/>
                </a:lnTo>
                <a:cubicBezTo>
                  <a:pt x="345646" y="952500"/>
                  <a:pt x="362579" y="942364"/>
                  <a:pt x="362579" y="927100"/>
                </a:cubicBezTo>
                <a:cubicBezTo>
                  <a:pt x="362579" y="883928"/>
                  <a:pt x="343744" y="842770"/>
                  <a:pt x="337179" y="800100"/>
                </a:cubicBezTo>
                <a:lnTo>
                  <a:pt x="311779" y="635000"/>
                </a:lnTo>
                <a:cubicBezTo>
                  <a:pt x="316012" y="613833"/>
                  <a:pt x="322686" y="593011"/>
                  <a:pt x="324479" y="571500"/>
                </a:cubicBezTo>
                <a:cubicBezTo>
                  <a:pt x="331168" y="491234"/>
                  <a:pt x="322771" y="409445"/>
                  <a:pt x="337179" y="330200"/>
                </a:cubicBezTo>
                <a:cubicBezTo>
                  <a:pt x="340392" y="312529"/>
                  <a:pt x="363781" y="305898"/>
                  <a:pt x="375279" y="292100"/>
                </a:cubicBezTo>
                <a:cubicBezTo>
                  <a:pt x="385050" y="280374"/>
                  <a:pt x="392212" y="266700"/>
                  <a:pt x="400679" y="254000"/>
                </a:cubicBezTo>
                <a:cubicBezTo>
                  <a:pt x="387979" y="249767"/>
                  <a:pt x="372045" y="250766"/>
                  <a:pt x="362579" y="241300"/>
                </a:cubicBezTo>
                <a:cubicBezTo>
                  <a:pt x="353113" y="231834"/>
                  <a:pt x="363266" y="203200"/>
                  <a:pt x="349879" y="203200"/>
                </a:cubicBezTo>
                <a:cubicBezTo>
                  <a:pt x="336492" y="203200"/>
                  <a:pt x="341879" y="228765"/>
                  <a:pt x="337179" y="241300"/>
                </a:cubicBezTo>
                <a:cubicBezTo>
                  <a:pt x="329174" y="262646"/>
                  <a:pt x="319570" y="283375"/>
                  <a:pt x="311779" y="304800"/>
                </a:cubicBezTo>
                <a:cubicBezTo>
                  <a:pt x="302629" y="329962"/>
                  <a:pt x="286379" y="381000"/>
                  <a:pt x="286379" y="381000"/>
                </a:cubicBezTo>
                <a:cubicBezTo>
                  <a:pt x="283630" y="370003"/>
                  <a:pt x="280116" y="295232"/>
                  <a:pt x="235579" y="317500"/>
                </a:cubicBezTo>
                <a:cubicBezTo>
                  <a:pt x="223605" y="323487"/>
                  <a:pt x="232345" y="346134"/>
                  <a:pt x="222879" y="355600"/>
                </a:cubicBezTo>
                <a:cubicBezTo>
                  <a:pt x="213413" y="365066"/>
                  <a:pt x="197479" y="364067"/>
                  <a:pt x="184779" y="368300"/>
                </a:cubicBezTo>
                <a:cubicBezTo>
                  <a:pt x="127747" y="425332"/>
                  <a:pt x="163718" y="400720"/>
                  <a:pt x="70479" y="431800"/>
                </a:cubicBezTo>
                <a:cubicBezTo>
                  <a:pt x="0" y="455293"/>
                  <a:pt x="19095" y="446160"/>
                  <a:pt x="133979" y="431800"/>
                </a:cubicBezTo>
                <a:cubicBezTo>
                  <a:pt x="146679" y="423333"/>
                  <a:pt x="160353" y="416171"/>
                  <a:pt x="172079" y="406400"/>
                </a:cubicBezTo>
                <a:cubicBezTo>
                  <a:pt x="185877" y="394902"/>
                  <a:pt x="195235" y="378263"/>
                  <a:pt x="210179" y="368300"/>
                </a:cubicBezTo>
                <a:cubicBezTo>
                  <a:pt x="221318" y="360874"/>
                  <a:pt x="235579" y="359833"/>
                  <a:pt x="248279" y="355600"/>
                </a:cubicBezTo>
                <a:cubicBezTo>
                  <a:pt x="183360" y="333960"/>
                  <a:pt x="235386" y="340164"/>
                  <a:pt x="172079" y="368300"/>
                </a:cubicBezTo>
                <a:cubicBezTo>
                  <a:pt x="147613" y="379174"/>
                  <a:pt x="95879" y="393700"/>
                  <a:pt x="95879" y="393700"/>
                </a:cubicBezTo>
                <a:cubicBezTo>
                  <a:pt x="87412" y="410633"/>
                  <a:pt x="57092" y="431113"/>
                  <a:pt x="70479" y="444500"/>
                </a:cubicBezTo>
                <a:cubicBezTo>
                  <a:pt x="83866" y="457887"/>
                  <a:pt x="103878" y="426558"/>
                  <a:pt x="121279" y="419100"/>
                </a:cubicBezTo>
                <a:cubicBezTo>
                  <a:pt x="133584" y="413827"/>
                  <a:pt x="147405" y="412387"/>
                  <a:pt x="159379" y="406400"/>
                </a:cubicBezTo>
                <a:cubicBezTo>
                  <a:pt x="257856" y="357161"/>
                  <a:pt x="139814" y="400222"/>
                  <a:pt x="235579" y="368300"/>
                </a:cubicBezTo>
                <a:cubicBezTo>
                  <a:pt x="239812" y="355600"/>
                  <a:pt x="234892" y="330200"/>
                  <a:pt x="248279" y="330200"/>
                </a:cubicBezTo>
                <a:cubicBezTo>
                  <a:pt x="279990" y="330200"/>
                  <a:pt x="292517" y="386715"/>
                  <a:pt x="299079" y="406400"/>
                </a:cubicBezTo>
                <a:cubicBezTo>
                  <a:pt x="286379" y="414867"/>
                  <a:pt x="270750" y="420074"/>
                  <a:pt x="260979" y="431800"/>
                </a:cubicBezTo>
                <a:cubicBezTo>
                  <a:pt x="219961" y="481021"/>
                  <a:pt x="238046" y="497400"/>
                  <a:pt x="248279" y="558800"/>
                </a:cubicBezTo>
                <a:cubicBezTo>
                  <a:pt x="267890" y="833356"/>
                  <a:pt x="251036" y="759536"/>
                  <a:pt x="273679" y="635000"/>
                </a:cubicBezTo>
                <a:cubicBezTo>
                  <a:pt x="276074" y="621829"/>
                  <a:pt x="282146" y="609600"/>
                  <a:pt x="286379" y="596900"/>
                </a:cubicBezTo>
                <a:cubicBezTo>
                  <a:pt x="299079" y="601133"/>
                  <a:pt x="322586" y="596348"/>
                  <a:pt x="324479" y="609600"/>
                </a:cubicBezTo>
                <a:cubicBezTo>
                  <a:pt x="328265" y="636105"/>
                  <a:pt x="299079" y="685800"/>
                  <a:pt x="299079" y="685800"/>
                </a:cubicBezTo>
                <a:cubicBezTo>
                  <a:pt x="303312" y="698500"/>
                  <a:pt x="311779" y="710513"/>
                  <a:pt x="311779" y="723900"/>
                </a:cubicBezTo>
                <a:cubicBezTo>
                  <a:pt x="311779" y="779096"/>
                  <a:pt x="299079" y="944196"/>
                  <a:pt x="299079" y="889000"/>
                </a:cubicBezTo>
                <a:lnTo>
                  <a:pt x="299079" y="863600"/>
                </a:lnTo>
              </a:path>
            </a:pathLst>
          </a:cu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rot="14680453" flipV="1">
            <a:off x="1180930" y="3339492"/>
            <a:ext cx="565349"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5" idx="68"/>
          </p:cNvCxnSpPr>
          <p:nvPr/>
        </p:nvCxnSpPr>
        <p:spPr>
          <a:xfrm flipH="1">
            <a:off x="993780" y="3785800"/>
            <a:ext cx="637633" cy="299367"/>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48" name="Object 2"/>
          <p:cNvGraphicFramePr>
            <a:graphicFrameLocks noChangeAspect="1"/>
          </p:cNvGraphicFramePr>
          <p:nvPr>
            <p:extLst>
              <p:ext uri="{D42A27DB-BD31-4B8C-83A1-F6EECF244321}">
                <p14:modId xmlns:p14="http://schemas.microsoft.com/office/powerpoint/2010/main" val="3649232544"/>
              </p:ext>
            </p:extLst>
          </p:nvPr>
        </p:nvGraphicFramePr>
        <p:xfrm>
          <a:off x="854080" y="3819577"/>
          <a:ext cx="217488" cy="200025"/>
        </p:xfrm>
        <a:graphic>
          <a:graphicData uri="http://schemas.openxmlformats.org/presentationml/2006/ole">
            <mc:AlternateContent xmlns:mc="http://schemas.openxmlformats.org/markup-compatibility/2006">
              <mc:Choice xmlns:v="urn:schemas-microsoft-com:vml" Requires="v">
                <p:oleObj name="Equation" r:id="rId12" imgW="165100" imgH="152400" progId="Equation.DSMT4">
                  <p:embed/>
                </p:oleObj>
              </mc:Choice>
              <mc:Fallback>
                <p:oleObj name="Equation" r:id="rId12" imgW="165100" imgH="1524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4080" y="3819577"/>
                        <a:ext cx="217488" cy="20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701793091"/>
              </p:ext>
            </p:extLst>
          </p:nvPr>
        </p:nvGraphicFramePr>
        <p:xfrm>
          <a:off x="993780" y="2726267"/>
          <a:ext cx="155575" cy="201612"/>
        </p:xfrm>
        <a:graphic>
          <a:graphicData uri="http://schemas.openxmlformats.org/presentationml/2006/ole">
            <mc:AlternateContent xmlns:mc="http://schemas.openxmlformats.org/markup-compatibility/2006">
              <mc:Choice xmlns:v="urn:schemas-microsoft-com:vml" Requires="v">
                <p:oleObj name="Equation" r:id="rId14" imgW="127000" imgH="165100" progId="Equation.DSMT4">
                  <p:embed/>
                </p:oleObj>
              </mc:Choice>
              <mc:Fallback>
                <p:oleObj name="Equation" r:id="rId14" imgW="127000" imgH="165100" progId="Equation.DSMT4">
                  <p:embed/>
                  <p:pic>
                    <p:nvPicPr>
                      <p:cNvPr id="0" name=""/>
                      <p:cNvPicPr/>
                      <p:nvPr/>
                    </p:nvPicPr>
                    <p:blipFill>
                      <a:blip r:embed="rId15"/>
                      <a:stretch>
                        <a:fillRect/>
                      </a:stretch>
                    </p:blipFill>
                    <p:spPr>
                      <a:xfrm>
                        <a:off x="993780" y="2726267"/>
                        <a:ext cx="155575" cy="201612"/>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613325687"/>
              </p:ext>
            </p:extLst>
          </p:nvPr>
        </p:nvGraphicFramePr>
        <p:xfrm>
          <a:off x="574680" y="4284028"/>
          <a:ext cx="139700" cy="155575"/>
        </p:xfrm>
        <a:graphic>
          <a:graphicData uri="http://schemas.openxmlformats.org/presentationml/2006/ole">
            <mc:AlternateContent xmlns:mc="http://schemas.openxmlformats.org/markup-compatibility/2006">
              <mc:Choice xmlns:v="urn:schemas-microsoft-com:vml" Requires="v">
                <p:oleObj name="Equation" r:id="rId16" imgW="114300" imgH="127000" progId="Equation.DSMT4">
                  <p:embed/>
                </p:oleObj>
              </mc:Choice>
              <mc:Fallback>
                <p:oleObj name="Equation" r:id="rId16" imgW="114300" imgH="127000" progId="Equation.DSMT4">
                  <p:embed/>
                  <p:pic>
                    <p:nvPicPr>
                      <p:cNvPr id="0" name=""/>
                      <p:cNvPicPr/>
                      <p:nvPr/>
                    </p:nvPicPr>
                    <p:blipFill>
                      <a:blip r:embed="rId17"/>
                      <a:stretch>
                        <a:fillRect/>
                      </a:stretch>
                    </p:blipFill>
                    <p:spPr>
                      <a:xfrm>
                        <a:off x="574680" y="4284028"/>
                        <a:ext cx="139700" cy="155575"/>
                      </a:xfrm>
                      <a:prstGeom prst="rect">
                        <a:avLst/>
                      </a:prstGeom>
                    </p:spPr>
                  </p:pic>
                </p:oleObj>
              </mc:Fallback>
            </mc:AlternateContent>
          </a:graphicData>
        </a:graphic>
      </p:graphicFrame>
      <p:graphicFrame>
        <p:nvGraphicFramePr>
          <p:cNvPr id="54" name="Object 2"/>
          <p:cNvGraphicFramePr>
            <a:graphicFrameLocks noChangeAspect="1"/>
          </p:cNvGraphicFramePr>
          <p:nvPr>
            <p:extLst>
              <p:ext uri="{D42A27DB-BD31-4B8C-83A1-F6EECF244321}">
                <p14:modId xmlns:p14="http://schemas.microsoft.com/office/powerpoint/2010/main" val="733385489"/>
              </p:ext>
            </p:extLst>
          </p:nvPr>
        </p:nvGraphicFramePr>
        <p:xfrm>
          <a:off x="2118713" y="4198960"/>
          <a:ext cx="735012" cy="265113"/>
        </p:xfrm>
        <a:graphic>
          <a:graphicData uri="http://schemas.openxmlformats.org/presentationml/2006/ole">
            <mc:AlternateContent xmlns:mc="http://schemas.openxmlformats.org/markup-compatibility/2006">
              <mc:Choice xmlns:v="urn:schemas-microsoft-com:vml" Requires="v">
                <p:oleObj name="Equation" r:id="rId18" imgW="558800" imgH="203200" progId="Equation.DSMT4">
                  <p:embed/>
                </p:oleObj>
              </mc:Choice>
              <mc:Fallback>
                <p:oleObj name="Equation" r:id="rId18" imgW="558800" imgH="203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18713" y="4198960"/>
                        <a:ext cx="735012" cy="265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55" name="Straight Arrow Connector 54"/>
          <p:cNvCxnSpPr/>
          <p:nvPr/>
        </p:nvCxnSpPr>
        <p:spPr>
          <a:xfrm>
            <a:off x="1782203" y="4021601"/>
            <a:ext cx="457088" cy="934574"/>
          </a:xfrm>
          <a:prstGeom prst="straightConnector1">
            <a:avLst/>
          </a:prstGeom>
          <a:ln w="3810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58" name="Object 2"/>
          <p:cNvGraphicFramePr>
            <a:graphicFrameLocks noChangeAspect="1"/>
          </p:cNvGraphicFramePr>
          <p:nvPr>
            <p:extLst>
              <p:ext uri="{D42A27DB-BD31-4B8C-83A1-F6EECF244321}">
                <p14:modId xmlns:p14="http://schemas.microsoft.com/office/powerpoint/2010/main" val="998288205"/>
              </p:ext>
            </p:extLst>
          </p:nvPr>
        </p:nvGraphicFramePr>
        <p:xfrm>
          <a:off x="1585241" y="5207000"/>
          <a:ext cx="684213" cy="265113"/>
        </p:xfrm>
        <a:graphic>
          <a:graphicData uri="http://schemas.openxmlformats.org/presentationml/2006/ole">
            <mc:AlternateContent xmlns:mc="http://schemas.openxmlformats.org/markup-compatibility/2006">
              <mc:Choice xmlns:v="urn:schemas-microsoft-com:vml" Requires="v">
                <p:oleObj name="Equation" r:id="rId20" imgW="520700" imgH="203200" progId="Equation.DSMT4">
                  <p:embed/>
                </p:oleObj>
              </mc:Choice>
              <mc:Fallback>
                <p:oleObj name="Equation" r:id="rId20" imgW="520700" imgH="203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5241" y="5207000"/>
                        <a:ext cx="684213" cy="265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67" name="Straight Arrow Connector 66"/>
          <p:cNvCxnSpPr/>
          <p:nvPr/>
        </p:nvCxnSpPr>
        <p:spPr>
          <a:xfrm flipH="1">
            <a:off x="1741215" y="4983556"/>
            <a:ext cx="498076" cy="223444"/>
          </a:xfrm>
          <a:prstGeom prst="straightConnector1">
            <a:avLst/>
          </a:prstGeom>
          <a:ln w="3810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75" name="Object 2"/>
          <p:cNvGraphicFramePr>
            <a:graphicFrameLocks noChangeAspect="1"/>
          </p:cNvGraphicFramePr>
          <p:nvPr>
            <p:extLst>
              <p:ext uri="{D42A27DB-BD31-4B8C-83A1-F6EECF244321}">
                <p14:modId xmlns:p14="http://schemas.microsoft.com/office/powerpoint/2010/main" val="375697755"/>
              </p:ext>
            </p:extLst>
          </p:nvPr>
        </p:nvGraphicFramePr>
        <p:xfrm>
          <a:off x="3148012" y="2730396"/>
          <a:ext cx="2871787" cy="1508125"/>
        </p:xfrm>
        <a:graphic>
          <a:graphicData uri="http://schemas.openxmlformats.org/presentationml/2006/ole">
            <mc:AlternateContent xmlns:mc="http://schemas.openxmlformats.org/markup-compatibility/2006">
              <mc:Choice xmlns:v="urn:schemas-microsoft-com:vml" Requires="v">
                <p:oleObj name="Equation" r:id="rId22" imgW="1803400" imgH="952500" progId="Equation.DSMT4">
                  <p:embed/>
                </p:oleObj>
              </mc:Choice>
              <mc:Fallback>
                <p:oleObj name="Equation" r:id="rId22" imgW="1803400" imgH="9525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48012" y="2730396"/>
                        <a:ext cx="2871787" cy="1508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2005991442"/>
              </p:ext>
            </p:extLst>
          </p:nvPr>
        </p:nvGraphicFramePr>
        <p:xfrm>
          <a:off x="3548062" y="4227284"/>
          <a:ext cx="4613275" cy="2413000"/>
        </p:xfrm>
        <a:graphic>
          <a:graphicData uri="http://schemas.openxmlformats.org/presentationml/2006/ole">
            <mc:AlternateContent xmlns:mc="http://schemas.openxmlformats.org/markup-compatibility/2006">
              <mc:Choice xmlns:v="urn:schemas-microsoft-com:vml" Requires="v">
                <p:oleObj name="Equation" r:id="rId24" imgW="2895600" imgH="1524000" progId="Equation.DSMT4">
                  <p:embed/>
                </p:oleObj>
              </mc:Choice>
              <mc:Fallback>
                <p:oleObj name="Equation" r:id="rId24" imgW="2895600" imgH="15240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48062" y="4227284"/>
                        <a:ext cx="4613275" cy="241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86" name="Straight Connector 85"/>
          <p:cNvCxnSpPr/>
          <p:nvPr/>
        </p:nvCxnSpPr>
        <p:spPr>
          <a:xfrm flipH="1">
            <a:off x="5011904" y="5009834"/>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6179085" y="5213373"/>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7204542" y="5213373"/>
            <a:ext cx="279234" cy="394332"/>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5179" y="2884384"/>
            <a:ext cx="699429" cy="400110"/>
          </a:xfrm>
          <a:prstGeom prst="rect">
            <a:avLst/>
          </a:prstGeom>
          <a:noFill/>
          <a:ln>
            <a:noFill/>
          </a:ln>
        </p:spPr>
        <p:txBody>
          <a:bodyPr wrap="square" rtlCol="0">
            <a:spAutoFit/>
          </a:bodyPr>
          <a:lstStyle/>
          <a:p>
            <a:r>
              <a:rPr lang="en-US" dirty="0" err="1">
                <a:solidFill>
                  <a:srgbClr val="000000"/>
                </a:solidFill>
                <a:latin typeface="Times New Roman"/>
                <a:cs typeface="Times New Roman"/>
              </a:rPr>
              <a:t>f.b.d</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spTree>
    <p:extLst>
      <p:ext uri="{BB962C8B-B14F-4D97-AF65-F5344CB8AC3E}">
        <p14:creationId xmlns:p14="http://schemas.microsoft.com/office/powerpoint/2010/main" val="25772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23"/>
          <p:cNvSpPr txBox="1"/>
          <p:nvPr/>
        </p:nvSpPr>
        <p:spPr>
          <a:xfrm>
            <a:off x="0" y="217420"/>
            <a:ext cx="9144000" cy="584776"/>
          </a:xfrm>
          <a:prstGeom prst="rect">
            <a:avLst/>
          </a:prstGeom>
          <a:noFill/>
          <a:ln>
            <a:noFill/>
          </a:ln>
        </p:spPr>
        <p:txBody>
          <a:bodyPr wrap="square" rtlCol="0">
            <a:spAutoFit/>
          </a:bodyPr>
          <a:lstStyle/>
          <a:p>
            <a:pPr algn="ctr"/>
            <a:r>
              <a:rPr lang="en-US" sz="3200" dirty="0">
                <a:solidFill>
                  <a:srgbClr val="FF0000"/>
                </a:solidFill>
                <a:latin typeface="Apple Chancery"/>
                <a:cs typeface="Apple Chancery"/>
              </a:rPr>
              <a:t>A Second Problem Based in Friction:</a:t>
            </a:r>
            <a:endParaRPr lang="en-US" sz="2400" dirty="0">
              <a:solidFill>
                <a:srgbClr val="FF0000"/>
              </a:solidFill>
              <a:latin typeface="Apple Chancery"/>
              <a:cs typeface="Apple Chancery"/>
            </a:endParaRPr>
          </a:p>
        </p:txBody>
      </p:sp>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55.)</a:t>
            </a:r>
          </a:p>
        </p:txBody>
      </p:sp>
      <p:sp>
        <p:nvSpPr>
          <p:cNvPr id="40" name="TextBox 39"/>
          <p:cNvSpPr txBox="1"/>
          <p:nvPr/>
        </p:nvSpPr>
        <p:spPr>
          <a:xfrm>
            <a:off x="201312" y="1604936"/>
            <a:ext cx="3628014" cy="2985433"/>
          </a:xfrm>
          <a:prstGeom prst="rect">
            <a:avLst/>
          </a:prstGeom>
          <a:noFill/>
          <a:ln>
            <a:noFill/>
          </a:ln>
        </p:spPr>
        <p:txBody>
          <a:bodyPr wrap="square" rtlCol="0">
            <a:spAutoFit/>
          </a:bodyPr>
          <a:lstStyle/>
          <a:p>
            <a:r>
              <a:rPr lang="en-US" sz="2800" dirty="0">
                <a:solidFill>
                  <a:srgbClr val="0000FF"/>
                </a:solidFill>
                <a:latin typeface="Apple Chancery"/>
                <a:cs typeface="Apple Chancery"/>
              </a:rPr>
              <a:t>A block </a:t>
            </a:r>
            <a:r>
              <a:rPr lang="en-US" sz="2000" dirty="0">
                <a:solidFill>
                  <a:srgbClr val="000000"/>
                </a:solidFill>
                <a:latin typeface="Times New Roman"/>
                <a:cs typeface="Times New Roman"/>
              </a:rPr>
              <a:t>of mass </a:t>
            </a:r>
            <a:r>
              <a:rPr lang="en-US" sz="2000" i="1" dirty="0">
                <a:solidFill>
                  <a:srgbClr val="FF0000"/>
                </a:solidFill>
                <a:latin typeface="Times New Roman"/>
                <a:cs typeface="Times New Roman"/>
              </a:rPr>
              <a:t>m</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on a table moving with </a:t>
            </a:r>
            <a:r>
              <a:rPr lang="en-US" sz="2000" i="1" dirty="0">
                <a:solidFill>
                  <a:srgbClr val="FF0000"/>
                </a:solidFill>
                <a:latin typeface="Times New Roman"/>
                <a:cs typeface="Times New Roman"/>
              </a:rPr>
              <a:t>initial velocity      </a:t>
            </a:r>
            <a:r>
              <a:rPr lang="en-US" sz="2000" dirty="0">
                <a:solidFill>
                  <a:srgbClr val="000000"/>
                </a:solidFill>
                <a:latin typeface="Times New Roman"/>
                <a:cs typeface="Times New Roman"/>
              </a:rPr>
              <a:t>is jammed up against a </a:t>
            </a:r>
            <a:r>
              <a:rPr lang="en-US" sz="2000" i="1" dirty="0">
                <a:solidFill>
                  <a:srgbClr val="FF0000"/>
                </a:solidFill>
                <a:latin typeface="Times New Roman"/>
                <a:cs typeface="Times New Roman"/>
              </a:rPr>
              <a:t>frictional, circular wall</a:t>
            </a:r>
            <a:r>
              <a:rPr lang="en-US" sz="2000" dirty="0">
                <a:solidFill>
                  <a:srgbClr val="000000"/>
                </a:solidFill>
                <a:latin typeface="Times New Roman"/>
                <a:cs typeface="Times New Roman"/>
              </a:rPr>
              <a:t> (coefficient of kinetic friction     ) of radius R.  The </a:t>
            </a:r>
            <a:r>
              <a:rPr lang="en-US" sz="2000" dirty="0">
                <a:solidFill>
                  <a:srgbClr val="0000FF"/>
                </a:solidFill>
                <a:latin typeface="Times New Roman"/>
                <a:cs typeface="Times New Roman"/>
              </a:rPr>
              <a:t>tabletop </a:t>
            </a:r>
            <a:r>
              <a:rPr lang="en-US" sz="2000" dirty="0">
                <a:solidFill>
                  <a:srgbClr val="000000"/>
                </a:solidFill>
                <a:latin typeface="Times New Roman"/>
                <a:cs typeface="Times New Roman"/>
              </a:rPr>
              <a:t>upon which it moves is </a:t>
            </a:r>
            <a:r>
              <a:rPr lang="en-US" sz="2000" dirty="0">
                <a:solidFill>
                  <a:srgbClr val="0000FF"/>
                </a:solidFill>
                <a:latin typeface="Times New Roman"/>
                <a:cs typeface="Times New Roman"/>
              </a:rPr>
              <a:t>frictionless</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Derive</a:t>
            </a:r>
            <a:r>
              <a:rPr lang="en-US" sz="2000" dirty="0">
                <a:solidFill>
                  <a:srgbClr val="000000"/>
                </a:solidFill>
                <a:latin typeface="Times New Roman"/>
                <a:cs typeface="Times New Roman"/>
              </a:rPr>
              <a:t> an </a:t>
            </a:r>
            <a:r>
              <a:rPr lang="en-US" sz="2000" dirty="0">
                <a:solidFill>
                  <a:srgbClr val="0000FF"/>
                </a:solidFill>
                <a:latin typeface="Times New Roman"/>
                <a:cs typeface="Times New Roman"/>
              </a:rPr>
              <a:t>expression</a:t>
            </a:r>
            <a:r>
              <a:rPr lang="en-US" sz="2000" dirty="0">
                <a:solidFill>
                  <a:srgbClr val="000000"/>
                </a:solidFill>
                <a:latin typeface="Times New Roman"/>
                <a:cs typeface="Times New Roman"/>
              </a:rPr>
              <a:t> for the mass’s </a:t>
            </a:r>
            <a:r>
              <a:rPr lang="en-US" sz="2000" dirty="0">
                <a:solidFill>
                  <a:srgbClr val="FF0000"/>
                </a:solidFill>
                <a:latin typeface="Times New Roman"/>
                <a:cs typeface="Times New Roman"/>
              </a:rPr>
              <a:t>velocity </a:t>
            </a:r>
            <a:r>
              <a:rPr lang="en-US" sz="2000" i="1" dirty="0">
                <a:solidFill>
                  <a:srgbClr val="FF0000"/>
                </a:solidFill>
                <a:latin typeface="Times New Roman"/>
                <a:cs typeface="Times New Roman"/>
              </a:rPr>
              <a:t>as a function of time</a:t>
            </a:r>
            <a:r>
              <a:rPr lang="en-US" sz="2000" dirty="0">
                <a:solidFill>
                  <a:srgbClr val="000000"/>
                </a:solidFill>
                <a:latin typeface="Times New Roman"/>
                <a:cs typeface="Times New Roman"/>
              </a:rPr>
              <a:t>.   </a:t>
            </a:r>
            <a:endParaRPr lang="en-US" sz="2000" dirty="0">
              <a:solidFill>
                <a:srgbClr val="FF0000"/>
              </a:solidFill>
              <a:latin typeface="Apple Chancery"/>
              <a:cs typeface="Apple Chancery"/>
            </a:endParaRPr>
          </a:p>
        </p:txBody>
      </p:sp>
      <p:sp>
        <p:nvSpPr>
          <p:cNvPr id="32" name="TextBox 31"/>
          <p:cNvSpPr txBox="1"/>
          <p:nvPr/>
        </p:nvSpPr>
        <p:spPr>
          <a:xfrm>
            <a:off x="4387512" y="5128565"/>
            <a:ext cx="972154" cy="584776"/>
          </a:xfrm>
          <a:prstGeom prst="rect">
            <a:avLst/>
          </a:prstGeom>
          <a:noFill/>
          <a:ln>
            <a:noFill/>
          </a:ln>
        </p:spPr>
        <p:txBody>
          <a:bodyPr wrap="square" rtlCol="0">
            <a:spAutoFit/>
          </a:bodyPr>
          <a:lstStyle/>
          <a:p>
            <a:pPr algn="ctr"/>
            <a:r>
              <a:rPr lang="en-US" sz="1600" dirty="0" err="1">
                <a:solidFill>
                  <a:srgbClr val="FF0000"/>
                </a:solidFill>
                <a:latin typeface="Apple Chancery"/>
                <a:cs typeface="Apple Chancery"/>
              </a:rPr>
              <a:t>frictionalwall</a:t>
            </a:r>
            <a:endParaRPr lang="en-US" sz="1600" dirty="0">
              <a:solidFill>
                <a:srgbClr val="FF0000"/>
              </a:solidFill>
              <a:latin typeface="Apple Chancery"/>
              <a:cs typeface="Apple Chancery"/>
            </a:endParaRPr>
          </a:p>
        </p:txBody>
      </p:sp>
      <p:graphicFrame>
        <p:nvGraphicFramePr>
          <p:cNvPr id="24" name="Object 2"/>
          <p:cNvGraphicFramePr>
            <a:graphicFrameLocks noChangeAspect="1"/>
          </p:cNvGraphicFramePr>
          <p:nvPr>
            <p:extLst>
              <p:ext uri="{D42A27DB-BD31-4B8C-83A1-F6EECF244321}">
                <p14:modId xmlns:p14="http://schemas.microsoft.com/office/powerpoint/2010/main" val="3349108839"/>
              </p:ext>
            </p:extLst>
          </p:nvPr>
        </p:nvGraphicFramePr>
        <p:xfrm>
          <a:off x="6028532" y="4624318"/>
          <a:ext cx="258763" cy="261938"/>
        </p:xfrm>
        <a:graphic>
          <a:graphicData uri="http://schemas.openxmlformats.org/presentationml/2006/ole">
            <mc:AlternateContent xmlns:mc="http://schemas.openxmlformats.org/markup-compatibility/2006">
              <mc:Choice xmlns:v="urn:schemas-microsoft-com:vml" Requires="v">
                <p:oleObj name="Equation" r:id="rId2" imgW="152400" imgH="152400" progId="Equation.DSMT4">
                  <p:embed/>
                </p:oleObj>
              </mc:Choice>
              <mc:Fallback>
                <p:oleObj name="Equation" r:id="rId2" imgW="152400" imgH="152400" progId="Equation.DSMT4">
                  <p:embed/>
                  <p:pic>
                    <p:nvPicPr>
                      <p:cNvPr id="0" name=""/>
                      <p:cNvPicPr>
                        <a:picLocks noChangeAspect="1" noChangeArrowheads="1"/>
                      </p:cNvPicPr>
                      <p:nvPr/>
                    </p:nvPicPr>
                    <p:blipFill>
                      <a:blip r:embed="rId3"/>
                      <a:srcRect/>
                      <a:stretch>
                        <a:fillRect/>
                      </a:stretch>
                    </p:blipFill>
                    <p:spPr bwMode="auto">
                      <a:xfrm>
                        <a:off x="6028532" y="4624318"/>
                        <a:ext cx="258763" cy="261938"/>
                      </a:xfrm>
                      <a:prstGeom prst="rect">
                        <a:avLst/>
                      </a:prstGeom>
                      <a:noFill/>
                      <a:ln>
                        <a:noFill/>
                      </a:ln>
                    </p:spPr>
                  </p:pic>
                </p:oleObj>
              </mc:Fallback>
            </mc:AlternateContent>
          </a:graphicData>
        </a:graphic>
      </p:graphicFrame>
      <p:graphicFrame>
        <p:nvGraphicFramePr>
          <p:cNvPr id="105" name="Object 104"/>
          <p:cNvGraphicFramePr>
            <a:graphicFrameLocks noChangeAspect="1"/>
          </p:cNvGraphicFramePr>
          <p:nvPr>
            <p:extLst>
              <p:ext uri="{D42A27DB-BD31-4B8C-83A1-F6EECF244321}">
                <p14:modId xmlns:p14="http://schemas.microsoft.com/office/powerpoint/2010/main" val="2190542090"/>
              </p:ext>
            </p:extLst>
          </p:nvPr>
        </p:nvGraphicFramePr>
        <p:xfrm>
          <a:off x="5079990" y="5842000"/>
          <a:ext cx="2533650" cy="360363"/>
        </p:xfrm>
        <a:graphic>
          <a:graphicData uri="http://schemas.openxmlformats.org/presentationml/2006/ole">
            <mc:AlternateContent xmlns:mc="http://schemas.openxmlformats.org/markup-compatibility/2006">
              <mc:Choice xmlns:v="urn:schemas-microsoft-com:vml" Requires="v">
                <p:oleObj name="Equation" r:id="rId4" imgW="1447800" imgH="203200" progId="Equation.DSMT4">
                  <p:embed/>
                </p:oleObj>
              </mc:Choice>
              <mc:Fallback>
                <p:oleObj name="Equation" r:id="rId4" imgW="1447800" imgH="203200" progId="Equation.DSMT4">
                  <p:embed/>
                  <p:pic>
                    <p:nvPicPr>
                      <p:cNvPr id="0" name=""/>
                      <p:cNvPicPr/>
                      <p:nvPr/>
                    </p:nvPicPr>
                    <p:blipFill>
                      <a:blip r:embed="rId5"/>
                      <a:stretch>
                        <a:fillRect/>
                      </a:stretch>
                    </p:blipFill>
                    <p:spPr>
                      <a:xfrm>
                        <a:off x="5079990" y="5842000"/>
                        <a:ext cx="2533650" cy="360363"/>
                      </a:xfrm>
                      <a:prstGeom prst="rect">
                        <a:avLst/>
                      </a:prstGeom>
                    </p:spPr>
                  </p:pic>
                </p:oleObj>
              </mc:Fallback>
            </mc:AlternateContent>
          </a:graphicData>
        </a:graphic>
      </p:graphicFrame>
      <p:graphicFrame>
        <p:nvGraphicFramePr>
          <p:cNvPr id="107" name="Object 106"/>
          <p:cNvGraphicFramePr>
            <a:graphicFrameLocks noChangeAspect="1"/>
          </p:cNvGraphicFramePr>
          <p:nvPr>
            <p:extLst>
              <p:ext uri="{D42A27DB-BD31-4B8C-83A1-F6EECF244321}">
                <p14:modId xmlns:p14="http://schemas.microsoft.com/office/powerpoint/2010/main" val="2120745005"/>
              </p:ext>
            </p:extLst>
          </p:nvPr>
        </p:nvGraphicFramePr>
        <p:xfrm>
          <a:off x="3149397" y="2071688"/>
          <a:ext cx="311150" cy="360362"/>
        </p:xfrm>
        <a:graphic>
          <a:graphicData uri="http://schemas.openxmlformats.org/presentationml/2006/ole">
            <mc:AlternateContent xmlns:mc="http://schemas.openxmlformats.org/markup-compatibility/2006">
              <mc:Choice xmlns:v="urn:schemas-microsoft-com:vml" Requires="v">
                <p:oleObj name="Equation" r:id="rId6" imgW="177800" imgH="203200" progId="Equation.DSMT4">
                  <p:embed/>
                </p:oleObj>
              </mc:Choice>
              <mc:Fallback>
                <p:oleObj name="Equation" r:id="rId6" imgW="177800" imgH="203200" progId="Equation.DSMT4">
                  <p:embed/>
                  <p:pic>
                    <p:nvPicPr>
                      <p:cNvPr id="0" name=""/>
                      <p:cNvPicPr/>
                      <p:nvPr/>
                    </p:nvPicPr>
                    <p:blipFill>
                      <a:blip r:embed="rId7"/>
                      <a:stretch>
                        <a:fillRect/>
                      </a:stretch>
                    </p:blipFill>
                    <p:spPr>
                      <a:xfrm>
                        <a:off x="3149397" y="2071688"/>
                        <a:ext cx="311150" cy="360362"/>
                      </a:xfrm>
                      <a:prstGeom prst="rect">
                        <a:avLst/>
                      </a:prstGeom>
                    </p:spPr>
                  </p:pic>
                </p:oleObj>
              </mc:Fallback>
            </mc:AlternateContent>
          </a:graphicData>
        </a:graphic>
      </p:graphicFrame>
      <p:sp>
        <p:nvSpPr>
          <p:cNvPr id="106" name="Line 20"/>
          <p:cNvSpPr>
            <a:spLocks noChangeShapeType="1"/>
          </p:cNvSpPr>
          <p:nvPr/>
        </p:nvSpPr>
        <p:spPr bwMode="auto">
          <a:xfrm rot="10800000">
            <a:off x="5457032" y="4949934"/>
            <a:ext cx="1731168" cy="0"/>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69" name="Object 68"/>
          <p:cNvGraphicFramePr>
            <a:graphicFrameLocks noChangeAspect="1"/>
          </p:cNvGraphicFramePr>
          <p:nvPr>
            <p:extLst>
              <p:ext uri="{D42A27DB-BD31-4B8C-83A1-F6EECF244321}">
                <p14:modId xmlns:p14="http://schemas.microsoft.com/office/powerpoint/2010/main" val="2311558452"/>
              </p:ext>
            </p:extLst>
          </p:nvPr>
        </p:nvGraphicFramePr>
        <p:xfrm>
          <a:off x="1845122" y="3021963"/>
          <a:ext cx="295201" cy="312738"/>
        </p:xfrm>
        <a:graphic>
          <a:graphicData uri="http://schemas.openxmlformats.org/presentationml/2006/ole">
            <mc:AlternateContent xmlns:mc="http://schemas.openxmlformats.org/markup-compatibility/2006">
              <mc:Choice xmlns:v="urn:schemas-microsoft-com:vml" Requires="v">
                <p:oleObj name="Equation" r:id="rId8" imgW="190500" imgH="203200" progId="Equation.DSMT4">
                  <p:embed/>
                </p:oleObj>
              </mc:Choice>
              <mc:Fallback>
                <p:oleObj name="Equation" r:id="rId8" imgW="190500" imgH="203200" progId="Equation.DSMT4">
                  <p:embed/>
                  <p:pic>
                    <p:nvPicPr>
                      <p:cNvPr id="0" name=""/>
                      <p:cNvPicPr/>
                      <p:nvPr/>
                    </p:nvPicPr>
                    <p:blipFill>
                      <a:blip r:embed="rId9"/>
                      <a:stretch>
                        <a:fillRect/>
                      </a:stretch>
                    </p:blipFill>
                    <p:spPr>
                      <a:xfrm>
                        <a:off x="1845122" y="3021963"/>
                        <a:ext cx="295201" cy="3127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444332" y="5194231"/>
            <a:ext cx="3487736" cy="544512"/>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5457032" y="5526017"/>
            <a:ext cx="205265" cy="212725"/>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7857332" y="5821233"/>
            <a:ext cx="1231900" cy="584776"/>
          </a:xfrm>
          <a:prstGeom prst="rect">
            <a:avLst/>
          </a:prstGeom>
          <a:noFill/>
          <a:ln>
            <a:noFill/>
          </a:ln>
        </p:spPr>
        <p:txBody>
          <a:bodyPr wrap="square" rtlCol="0">
            <a:spAutoFit/>
          </a:bodyPr>
          <a:lstStyle/>
          <a:p>
            <a:r>
              <a:rPr lang="en-US" sz="1600" dirty="0">
                <a:solidFill>
                  <a:srgbClr val="FF0000"/>
                </a:solidFill>
                <a:latin typeface="Apple Chancery"/>
                <a:cs typeface="Apple Chancery"/>
              </a:rPr>
              <a:t>frictionless floor</a:t>
            </a:r>
          </a:p>
        </p:txBody>
      </p:sp>
      <p:sp>
        <p:nvSpPr>
          <p:cNvPr id="71" name="Rectangle 70"/>
          <p:cNvSpPr/>
          <p:nvPr/>
        </p:nvSpPr>
        <p:spPr>
          <a:xfrm>
            <a:off x="5444332" y="2504789"/>
            <a:ext cx="205265" cy="212725"/>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2" name="Object 2"/>
          <p:cNvGraphicFramePr>
            <a:graphicFrameLocks noChangeAspect="1"/>
          </p:cNvGraphicFramePr>
          <p:nvPr>
            <p:extLst>
              <p:ext uri="{D42A27DB-BD31-4B8C-83A1-F6EECF244321}">
                <p14:modId xmlns:p14="http://schemas.microsoft.com/office/powerpoint/2010/main" val="1296564389"/>
              </p:ext>
            </p:extLst>
          </p:nvPr>
        </p:nvGraphicFramePr>
        <p:xfrm>
          <a:off x="6122592" y="1898013"/>
          <a:ext cx="258763" cy="261938"/>
        </p:xfrm>
        <a:graphic>
          <a:graphicData uri="http://schemas.openxmlformats.org/presentationml/2006/ole">
            <mc:AlternateContent xmlns:mc="http://schemas.openxmlformats.org/markup-compatibility/2006">
              <mc:Choice xmlns:v="urn:schemas-microsoft-com:vml" Requires="v">
                <p:oleObj name="Equation" r:id="rId10" imgW="152400" imgH="152400" progId="Equation.DSMT4">
                  <p:embed/>
                </p:oleObj>
              </mc:Choice>
              <mc:Fallback>
                <p:oleObj name="Equation" r:id="rId10" imgW="152400" imgH="152400" progId="Equation.DSMT4">
                  <p:embed/>
                  <p:pic>
                    <p:nvPicPr>
                      <p:cNvPr id="0" name=""/>
                      <p:cNvPicPr>
                        <a:picLocks noChangeAspect="1" noChangeArrowheads="1"/>
                      </p:cNvPicPr>
                      <p:nvPr/>
                    </p:nvPicPr>
                    <p:blipFill>
                      <a:blip r:embed="rId3"/>
                      <a:srcRect/>
                      <a:stretch>
                        <a:fillRect/>
                      </a:stretch>
                    </p:blipFill>
                    <p:spPr bwMode="auto">
                      <a:xfrm>
                        <a:off x="6122592" y="1898013"/>
                        <a:ext cx="258763" cy="261938"/>
                      </a:xfrm>
                      <a:prstGeom prst="rect">
                        <a:avLst/>
                      </a:prstGeom>
                      <a:noFill/>
                      <a:ln>
                        <a:noFill/>
                      </a:ln>
                    </p:spPr>
                  </p:pic>
                </p:oleObj>
              </mc:Fallback>
            </mc:AlternateContent>
          </a:graphicData>
        </a:graphic>
      </p:graphicFrame>
      <p:sp>
        <p:nvSpPr>
          <p:cNvPr id="73" name="Line 20"/>
          <p:cNvSpPr>
            <a:spLocks noChangeShapeType="1"/>
          </p:cNvSpPr>
          <p:nvPr/>
        </p:nvSpPr>
        <p:spPr bwMode="auto">
          <a:xfrm rot="10800000">
            <a:off x="5457031" y="2159950"/>
            <a:ext cx="1695845" cy="451201"/>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Donut 12"/>
          <p:cNvSpPr/>
          <p:nvPr/>
        </p:nvSpPr>
        <p:spPr>
          <a:xfrm>
            <a:off x="5334000" y="756952"/>
            <a:ext cx="3714966" cy="3714966"/>
          </a:xfrm>
          <a:prstGeom prst="donut">
            <a:avLst>
              <a:gd name="adj" fmla="val 2436"/>
            </a:avLst>
          </a:prstGeom>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Line 20"/>
          <p:cNvSpPr>
            <a:spLocks noChangeShapeType="1"/>
          </p:cNvSpPr>
          <p:nvPr/>
        </p:nvSpPr>
        <p:spPr bwMode="auto">
          <a:xfrm rot="10800000" flipV="1">
            <a:off x="5546325" y="2717514"/>
            <a:ext cx="0" cy="1136936"/>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75" name="Object 2"/>
          <p:cNvGraphicFramePr>
            <a:graphicFrameLocks noChangeAspect="1"/>
          </p:cNvGraphicFramePr>
          <p:nvPr>
            <p:extLst>
              <p:ext uri="{D42A27DB-BD31-4B8C-83A1-F6EECF244321}">
                <p14:modId xmlns:p14="http://schemas.microsoft.com/office/powerpoint/2010/main" val="3261312815"/>
              </p:ext>
            </p:extLst>
          </p:nvPr>
        </p:nvGraphicFramePr>
        <p:xfrm>
          <a:off x="5105400" y="3305175"/>
          <a:ext cx="301625" cy="349250"/>
        </p:xfrm>
        <a:graphic>
          <a:graphicData uri="http://schemas.openxmlformats.org/presentationml/2006/ole">
            <mc:AlternateContent xmlns:mc="http://schemas.openxmlformats.org/markup-compatibility/2006">
              <mc:Choice xmlns:v="urn:schemas-microsoft-com:vml" Requires="v">
                <p:oleObj name="Equation" r:id="rId11" imgW="177800" imgH="203200" progId="Equation.DSMT4">
                  <p:embed/>
                </p:oleObj>
              </mc:Choice>
              <mc:Fallback>
                <p:oleObj name="Equation" r:id="rId11" imgW="177800" imgH="203200" progId="Equation.DSMT4">
                  <p:embed/>
                  <p:pic>
                    <p:nvPicPr>
                      <p:cNvPr id="0" name=""/>
                      <p:cNvPicPr>
                        <a:picLocks noChangeAspect="1" noChangeArrowheads="1"/>
                      </p:cNvPicPr>
                      <p:nvPr/>
                    </p:nvPicPr>
                    <p:blipFill>
                      <a:blip r:embed="rId12"/>
                      <a:srcRect/>
                      <a:stretch>
                        <a:fillRect/>
                      </a:stretch>
                    </p:blipFill>
                    <p:spPr bwMode="auto">
                      <a:xfrm>
                        <a:off x="5105400" y="3305175"/>
                        <a:ext cx="301625" cy="349250"/>
                      </a:xfrm>
                      <a:prstGeom prst="rect">
                        <a:avLst/>
                      </a:prstGeom>
                      <a:noFill/>
                      <a:ln>
                        <a:noFill/>
                      </a:ln>
                    </p:spPr>
                  </p:pic>
                </p:oleObj>
              </mc:Fallback>
            </mc:AlternateContent>
          </a:graphicData>
        </a:graphic>
      </p:graphicFrame>
      <p:sp>
        <p:nvSpPr>
          <p:cNvPr id="85" name="TextBox 84"/>
          <p:cNvSpPr txBox="1"/>
          <p:nvPr/>
        </p:nvSpPr>
        <p:spPr>
          <a:xfrm>
            <a:off x="6083003" y="1068291"/>
            <a:ext cx="2295450" cy="923330"/>
          </a:xfrm>
          <a:prstGeom prst="rect">
            <a:avLst/>
          </a:prstGeom>
          <a:noFill/>
          <a:ln>
            <a:noFill/>
          </a:ln>
        </p:spPr>
        <p:txBody>
          <a:bodyPr wrap="square" rtlCol="0">
            <a:spAutoFit/>
          </a:bodyPr>
          <a:lstStyle/>
          <a:p>
            <a:pPr algn="ctr"/>
            <a:r>
              <a:rPr lang="en-US" dirty="0">
                <a:solidFill>
                  <a:srgbClr val="0000FF"/>
                </a:solidFill>
                <a:latin typeface="Times New Roman"/>
                <a:cs typeface="Times New Roman"/>
              </a:rPr>
              <a:t>horizontal cylinder on tabletop as viewed FROM ABOVE</a:t>
            </a:r>
          </a:p>
        </p:txBody>
      </p:sp>
      <p:sp>
        <p:nvSpPr>
          <p:cNvPr id="86" name="TextBox 85"/>
          <p:cNvSpPr txBox="1"/>
          <p:nvPr/>
        </p:nvSpPr>
        <p:spPr>
          <a:xfrm>
            <a:off x="6028532" y="5302915"/>
            <a:ext cx="2273300" cy="369332"/>
          </a:xfrm>
          <a:prstGeom prst="rect">
            <a:avLst/>
          </a:prstGeom>
          <a:noFill/>
          <a:ln>
            <a:noFill/>
          </a:ln>
        </p:spPr>
        <p:txBody>
          <a:bodyPr wrap="square" rtlCol="0">
            <a:spAutoFit/>
          </a:bodyPr>
          <a:lstStyle/>
          <a:p>
            <a:r>
              <a:rPr lang="en-US" dirty="0">
                <a:solidFill>
                  <a:srgbClr val="0000FF"/>
                </a:solidFill>
                <a:latin typeface="Times New Roman"/>
                <a:cs typeface="Times New Roman"/>
              </a:rPr>
              <a:t>viewed FROM SIDE</a:t>
            </a:r>
          </a:p>
        </p:txBody>
      </p:sp>
      <p:sp>
        <p:nvSpPr>
          <p:cNvPr id="87" name="TextBox 86"/>
          <p:cNvSpPr txBox="1"/>
          <p:nvPr/>
        </p:nvSpPr>
        <p:spPr>
          <a:xfrm>
            <a:off x="546100" y="4795252"/>
            <a:ext cx="3086099" cy="1015663"/>
          </a:xfrm>
          <a:prstGeom prst="rect">
            <a:avLst/>
          </a:prstGeom>
          <a:noFill/>
          <a:ln>
            <a:noFill/>
          </a:ln>
        </p:spPr>
        <p:txBody>
          <a:bodyPr wrap="square" rtlCol="0">
            <a:spAutoFit/>
          </a:bodyPr>
          <a:lstStyle/>
          <a:p>
            <a:r>
              <a:rPr lang="en-US" sz="2000" dirty="0">
                <a:latin typeface="Times New Roman"/>
                <a:cs typeface="Times New Roman"/>
              </a:rPr>
              <a:t>The first task is to </a:t>
            </a:r>
            <a:r>
              <a:rPr lang="en-US" sz="2000" dirty="0">
                <a:solidFill>
                  <a:srgbClr val="FF0000"/>
                </a:solidFill>
                <a:latin typeface="Times New Roman"/>
                <a:cs typeface="Times New Roman"/>
              </a:rPr>
              <a:t>identify the forces</a:t>
            </a:r>
            <a:r>
              <a:rPr lang="en-US" sz="2000" dirty="0">
                <a:latin typeface="Times New Roman"/>
                <a:cs typeface="Times New Roman"/>
              </a:rPr>
              <a:t>, and </a:t>
            </a:r>
            <a:r>
              <a:rPr lang="en-US" sz="2000" dirty="0">
                <a:solidFill>
                  <a:srgbClr val="FF0000"/>
                </a:solidFill>
                <a:latin typeface="Times New Roman"/>
                <a:cs typeface="Times New Roman"/>
              </a:rPr>
              <a:t>identify the perspective </a:t>
            </a:r>
            <a:r>
              <a:rPr lang="en-US" sz="2000" dirty="0">
                <a:latin typeface="Times New Roman"/>
                <a:cs typeface="Times New Roman"/>
              </a:rPr>
              <a:t>for the </a:t>
            </a:r>
            <a:r>
              <a:rPr lang="en-US" sz="2000" dirty="0" err="1">
                <a:latin typeface="Times New Roman"/>
                <a:cs typeface="Times New Roman"/>
              </a:rPr>
              <a:t>f.b.d</a:t>
            </a:r>
            <a:r>
              <a:rPr lang="en-US" sz="2000" dirty="0">
                <a:latin typeface="Times New Roman"/>
                <a:cs typeface="Times New Roman"/>
              </a:rPr>
              <a:t>.</a:t>
            </a:r>
          </a:p>
        </p:txBody>
      </p:sp>
      <p:sp>
        <p:nvSpPr>
          <p:cNvPr id="25" name="Rectangle 24"/>
          <p:cNvSpPr/>
          <p:nvPr/>
        </p:nvSpPr>
        <p:spPr>
          <a:xfrm>
            <a:off x="5342733" y="5195909"/>
            <a:ext cx="100250" cy="544512"/>
          </a:xfrm>
          <a:prstGeom prst="rect">
            <a:avLst/>
          </a:prstGeom>
          <a:solidFill>
            <a:srgbClr val="3366FF"/>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8936711" y="5195258"/>
            <a:ext cx="100250" cy="544512"/>
          </a:xfrm>
          <a:prstGeom prst="rect">
            <a:avLst/>
          </a:prstGeom>
          <a:solidFill>
            <a:srgbClr val="3366FF"/>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441032" y="5753498"/>
            <a:ext cx="4932760" cy="96518"/>
          </a:xfrm>
          <a:prstGeom prst="rect">
            <a:avLst/>
          </a:prstGeom>
          <a:solidFill>
            <a:srgbClr val="800000">
              <a:alpha val="47000"/>
            </a:srgb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201312" y="934752"/>
            <a:ext cx="5716888" cy="523220"/>
          </a:xfrm>
          <a:prstGeom prst="rect">
            <a:avLst/>
          </a:prstGeom>
          <a:noFill/>
          <a:ln>
            <a:noFill/>
          </a:ln>
        </p:spPr>
        <p:txBody>
          <a:bodyPr wrap="square" rtlCol="0">
            <a:spAutoFit/>
          </a:bodyPr>
          <a:lstStyle/>
          <a:p>
            <a:r>
              <a:rPr lang="en-US" sz="2800" dirty="0">
                <a:solidFill>
                  <a:srgbClr val="FF0000"/>
                </a:solidFill>
                <a:latin typeface="Apple Chancery"/>
                <a:cs typeface="Apple Chancery"/>
              </a:rPr>
              <a:t>A bit </a:t>
            </a:r>
            <a:r>
              <a:rPr lang="en-US" sz="2000" dirty="0">
                <a:solidFill>
                  <a:srgbClr val="000000"/>
                </a:solidFill>
                <a:latin typeface="Times New Roman"/>
                <a:cs typeface="Times New Roman"/>
              </a:rPr>
              <a:t>of nastiness, compliments of the AP folks.</a:t>
            </a:r>
            <a:endParaRPr lang="en-US" sz="2000" dirty="0">
              <a:solidFill>
                <a:srgbClr val="FF0000"/>
              </a:solidFill>
              <a:latin typeface="Apple Chancery"/>
              <a:cs typeface="Apple Chancery"/>
            </a:endParaRPr>
          </a:p>
        </p:txBody>
      </p:sp>
    </p:spTree>
    <p:extLst>
      <p:ext uri="{BB962C8B-B14F-4D97-AF65-F5344CB8AC3E}">
        <p14:creationId xmlns:p14="http://schemas.microsoft.com/office/powerpoint/2010/main" val="25977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6" grpId="0" animBg="1"/>
      <p:bldP spid="2" grpId="0" animBg="1"/>
      <p:bldP spid="63" grpId="0" animBg="1"/>
      <p:bldP spid="70" grpId="0"/>
      <p:bldP spid="86" grpId="0"/>
      <p:bldP spid="87" grpId="0"/>
      <p:bldP spid="25" grpId="0"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56.)</a:t>
            </a:r>
          </a:p>
        </p:txBody>
      </p:sp>
      <p:sp>
        <p:nvSpPr>
          <p:cNvPr id="40" name="TextBox 39"/>
          <p:cNvSpPr txBox="1"/>
          <p:nvPr/>
        </p:nvSpPr>
        <p:spPr>
          <a:xfrm>
            <a:off x="135222" y="3525322"/>
            <a:ext cx="5109877" cy="1754327"/>
          </a:xfrm>
          <a:prstGeom prst="rect">
            <a:avLst/>
          </a:prstGeom>
          <a:noFill/>
          <a:ln>
            <a:noFill/>
          </a:ln>
        </p:spPr>
        <p:txBody>
          <a:bodyPr wrap="square" rtlCol="0">
            <a:spAutoFit/>
          </a:bodyPr>
          <a:lstStyle/>
          <a:p>
            <a:r>
              <a:rPr lang="en-US" sz="2800" dirty="0">
                <a:solidFill>
                  <a:srgbClr val="0000FF"/>
                </a:solidFill>
                <a:latin typeface="Apple Chancery"/>
                <a:cs typeface="Apple Chancery"/>
              </a:rPr>
              <a:t>Gravity </a:t>
            </a:r>
            <a:r>
              <a:rPr lang="en-US" sz="2000" dirty="0">
                <a:solidFill>
                  <a:srgbClr val="000000"/>
                </a:solidFill>
                <a:latin typeface="Times New Roman"/>
                <a:cs typeface="Times New Roman"/>
              </a:rPr>
              <a:t>and the </a:t>
            </a:r>
            <a:r>
              <a:rPr lang="en-US" sz="2000" dirty="0">
                <a:solidFill>
                  <a:srgbClr val="0000FF"/>
                </a:solidFill>
                <a:latin typeface="Times New Roman"/>
                <a:cs typeface="Times New Roman"/>
              </a:rPr>
              <a:t>floor’s normal </a:t>
            </a:r>
            <a:r>
              <a:rPr lang="en-US" sz="2000" dirty="0">
                <a:solidFill>
                  <a:srgbClr val="000000"/>
                </a:solidFill>
                <a:latin typeface="Times New Roman"/>
                <a:cs typeface="Times New Roman"/>
              </a:rPr>
              <a:t>are </a:t>
            </a:r>
            <a:r>
              <a:rPr lang="en-US" sz="2000" dirty="0">
                <a:solidFill>
                  <a:srgbClr val="0000FF"/>
                </a:solidFill>
                <a:latin typeface="Times New Roman"/>
                <a:cs typeface="Times New Roman"/>
              </a:rPr>
              <a:t>useless</a:t>
            </a:r>
            <a:r>
              <a:rPr lang="en-US" sz="2000" dirty="0">
                <a:solidFill>
                  <a:srgbClr val="000000"/>
                </a:solidFill>
                <a:latin typeface="Times New Roman"/>
                <a:cs typeface="Times New Roman"/>
              </a:rPr>
              <a:t> as the floor isn’t frictional, so we need a </a:t>
            </a:r>
            <a:r>
              <a:rPr lang="en-US" sz="2000" dirty="0">
                <a:solidFill>
                  <a:srgbClr val="FF0000"/>
                </a:solidFill>
                <a:latin typeface="Times New Roman"/>
                <a:cs typeface="Times New Roman"/>
              </a:rPr>
              <a:t>perspective</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that shows </a:t>
            </a:r>
            <a:r>
              <a:rPr lang="en-US" sz="2000" dirty="0">
                <a:solidFill>
                  <a:srgbClr val="000000"/>
                </a:solidFill>
                <a:latin typeface="Times New Roman"/>
                <a:cs typeface="Times New Roman"/>
              </a:rPr>
              <a:t>the </a:t>
            </a:r>
            <a:r>
              <a:rPr lang="en-US" sz="2000" i="1" dirty="0">
                <a:solidFill>
                  <a:srgbClr val="FF0000"/>
                </a:solidFill>
                <a:latin typeface="Times New Roman"/>
                <a:cs typeface="Times New Roman"/>
              </a:rPr>
              <a:t>wall’s normal </a:t>
            </a:r>
            <a:r>
              <a:rPr lang="en-US" sz="2000" dirty="0">
                <a:solidFill>
                  <a:srgbClr val="000000"/>
                </a:solidFill>
                <a:latin typeface="Times New Roman"/>
                <a:cs typeface="Times New Roman"/>
              </a:rPr>
              <a:t>and </a:t>
            </a:r>
            <a:r>
              <a:rPr lang="en-US" sz="2000" i="1" dirty="0">
                <a:solidFill>
                  <a:srgbClr val="FF0000"/>
                </a:solidFill>
                <a:latin typeface="Times New Roman"/>
                <a:cs typeface="Times New Roman"/>
              </a:rPr>
              <a:t>friction</a:t>
            </a:r>
            <a:r>
              <a:rPr lang="en-US" sz="2000" dirty="0">
                <a:solidFill>
                  <a:srgbClr val="000000"/>
                </a:solidFill>
                <a:latin typeface="Times New Roman"/>
                <a:cs typeface="Times New Roman"/>
              </a:rPr>
              <a:t>.  That view </a:t>
            </a:r>
            <a:r>
              <a:rPr lang="en-US" sz="2000" dirty="0">
                <a:solidFill>
                  <a:srgbClr val="FF0000"/>
                </a:solidFill>
                <a:latin typeface="Times New Roman"/>
                <a:cs typeface="Times New Roman"/>
              </a:rPr>
              <a:t>COMES FROM ABOVE</a:t>
            </a:r>
            <a:r>
              <a:rPr lang="en-US" sz="2000" dirty="0">
                <a:solidFill>
                  <a:srgbClr val="000000"/>
                </a:solidFill>
                <a:latin typeface="Times New Roman"/>
                <a:cs typeface="Times New Roman"/>
              </a:rPr>
              <a:t>.  From our “above view,” then:</a:t>
            </a:r>
            <a:endParaRPr lang="en-US" sz="2000" dirty="0">
              <a:solidFill>
                <a:srgbClr val="FF0000"/>
              </a:solidFill>
              <a:latin typeface="Apple Chancery"/>
              <a:cs typeface="Apple Chancery"/>
            </a:endParaRPr>
          </a:p>
        </p:txBody>
      </p:sp>
      <p:graphicFrame>
        <p:nvGraphicFramePr>
          <p:cNvPr id="84" name="Object 83"/>
          <p:cNvGraphicFramePr>
            <a:graphicFrameLocks noChangeAspect="1"/>
          </p:cNvGraphicFramePr>
          <p:nvPr>
            <p:extLst>
              <p:ext uri="{D42A27DB-BD31-4B8C-83A1-F6EECF244321}">
                <p14:modId xmlns:p14="http://schemas.microsoft.com/office/powerpoint/2010/main" val="1694006657"/>
              </p:ext>
            </p:extLst>
          </p:nvPr>
        </p:nvGraphicFramePr>
        <p:xfrm>
          <a:off x="2181570" y="3070472"/>
          <a:ext cx="403225" cy="277812"/>
        </p:xfrm>
        <a:graphic>
          <a:graphicData uri="http://schemas.openxmlformats.org/presentationml/2006/ole">
            <mc:AlternateContent xmlns:mc="http://schemas.openxmlformats.org/markup-compatibility/2006">
              <mc:Choice xmlns:v="urn:schemas-microsoft-com:vml" Requires="v">
                <p:oleObj name="Equation" r:id="rId2" imgW="241300" imgH="165100" progId="Equation.DSMT4">
                  <p:embed/>
                </p:oleObj>
              </mc:Choice>
              <mc:Fallback>
                <p:oleObj name="Equation" r:id="rId2" imgW="241300" imgH="165100" progId="Equation.DSMT4">
                  <p:embed/>
                  <p:pic>
                    <p:nvPicPr>
                      <p:cNvPr id="0" name=""/>
                      <p:cNvPicPr/>
                      <p:nvPr/>
                    </p:nvPicPr>
                    <p:blipFill>
                      <a:blip r:embed="rId3"/>
                      <a:stretch>
                        <a:fillRect/>
                      </a:stretch>
                    </p:blipFill>
                    <p:spPr>
                      <a:xfrm>
                        <a:off x="2181570" y="3070472"/>
                        <a:ext cx="403225" cy="277812"/>
                      </a:xfrm>
                      <a:prstGeom prst="rect">
                        <a:avLst/>
                      </a:prstGeom>
                    </p:spPr>
                  </p:pic>
                </p:oleObj>
              </mc:Fallback>
            </mc:AlternateContent>
          </a:graphicData>
        </a:graphic>
      </p:graphicFrame>
      <p:cxnSp>
        <p:nvCxnSpPr>
          <p:cNvPr id="78" name="Straight Arrow Connector 77"/>
          <p:cNvCxnSpPr/>
          <p:nvPr/>
        </p:nvCxnSpPr>
        <p:spPr>
          <a:xfrm>
            <a:off x="2159345" y="2134374"/>
            <a:ext cx="275834" cy="27331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2107747" y="2683395"/>
            <a:ext cx="0" cy="80379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5444332" y="2504789"/>
            <a:ext cx="205265" cy="212725"/>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nut 12"/>
          <p:cNvSpPr/>
          <p:nvPr/>
        </p:nvSpPr>
        <p:spPr>
          <a:xfrm>
            <a:off x="5334000" y="756952"/>
            <a:ext cx="3714966" cy="3714966"/>
          </a:xfrm>
          <a:prstGeom prst="donut">
            <a:avLst>
              <a:gd name="adj" fmla="val 2436"/>
            </a:avLst>
          </a:prstGeom>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Line 20"/>
          <p:cNvSpPr>
            <a:spLocks noChangeShapeType="1"/>
          </p:cNvSpPr>
          <p:nvPr/>
        </p:nvSpPr>
        <p:spPr bwMode="auto">
          <a:xfrm rot="10800000" flipV="1">
            <a:off x="5546325" y="2717514"/>
            <a:ext cx="0" cy="1136936"/>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75" name="Object 2"/>
          <p:cNvGraphicFramePr>
            <a:graphicFrameLocks noChangeAspect="1"/>
          </p:cNvGraphicFramePr>
          <p:nvPr>
            <p:extLst>
              <p:ext uri="{D42A27DB-BD31-4B8C-83A1-F6EECF244321}">
                <p14:modId xmlns:p14="http://schemas.microsoft.com/office/powerpoint/2010/main" val="1419059323"/>
              </p:ext>
            </p:extLst>
          </p:nvPr>
        </p:nvGraphicFramePr>
        <p:xfrm>
          <a:off x="5105400" y="3305175"/>
          <a:ext cx="301625" cy="349250"/>
        </p:xfrm>
        <a:graphic>
          <a:graphicData uri="http://schemas.openxmlformats.org/presentationml/2006/ole">
            <mc:AlternateContent xmlns:mc="http://schemas.openxmlformats.org/markup-compatibility/2006">
              <mc:Choice xmlns:v="urn:schemas-microsoft-com:vml" Requires="v">
                <p:oleObj name="Equation" r:id="rId4" imgW="177800" imgH="203200" progId="Equation.DSMT4">
                  <p:embed/>
                </p:oleObj>
              </mc:Choice>
              <mc:Fallback>
                <p:oleObj name="Equation" r:id="rId4" imgW="177800" imgH="203200" progId="Equation.DSMT4">
                  <p:embed/>
                  <p:pic>
                    <p:nvPicPr>
                      <p:cNvPr id="0" name=""/>
                      <p:cNvPicPr>
                        <a:picLocks noChangeAspect="1" noChangeArrowheads="1"/>
                      </p:cNvPicPr>
                      <p:nvPr/>
                    </p:nvPicPr>
                    <p:blipFill>
                      <a:blip r:embed="rId5"/>
                      <a:srcRect/>
                      <a:stretch>
                        <a:fillRect/>
                      </a:stretch>
                    </p:blipFill>
                    <p:spPr bwMode="auto">
                      <a:xfrm>
                        <a:off x="5105400" y="3305175"/>
                        <a:ext cx="301625" cy="349250"/>
                      </a:xfrm>
                      <a:prstGeom prst="rect">
                        <a:avLst/>
                      </a:prstGeom>
                      <a:noFill/>
                      <a:ln>
                        <a:noFill/>
                      </a:ln>
                    </p:spPr>
                  </p:pic>
                </p:oleObj>
              </mc:Fallback>
            </mc:AlternateContent>
          </a:graphicData>
        </a:graphic>
      </p:graphicFrame>
      <p:sp>
        <p:nvSpPr>
          <p:cNvPr id="85" name="TextBox 84"/>
          <p:cNvSpPr txBox="1"/>
          <p:nvPr/>
        </p:nvSpPr>
        <p:spPr>
          <a:xfrm>
            <a:off x="4201964" y="1043131"/>
            <a:ext cx="1826568" cy="369332"/>
          </a:xfrm>
          <a:prstGeom prst="rect">
            <a:avLst/>
          </a:prstGeom>
          <a:noFill/>
          <a:ln>
            <a:noFill/>
          </a:ln>
        </p:spPr>
        <p:txBody>
          <a:bodyPr wrap="square" rtlCol="0">
            <a:spAutoFit/>
          </a:bodyPr>
          <a:lstStyle/>
          <a:p>
            <a:r>
              <a:rPr lang="en-US" dirty="0">
                <a:solidFill>
                  <a:srgbClr val="0000FF"/>
                </a:solidFill>
                <a:latin typeface="Times New Roman"/>
                <a:cs typeface="Times New Roman"/>
              </a:rPr>
              <a:t>FROM ABOVE</a:t>
            </a:r>
          </a:p>
        </p:txBody>
      </p:sp>
      <p:sp>
        <p:nvSpPr>
          <p:cNvPr id="3" name="Cube 2"/>
          <p:cNvSpPr/>
          <p:nvPr/>
        </p:nvSpPr>
        <p:spPr>
          <a:xfrm flipH="1">
            <a:off x="1390634" y="1448574"/>
            <a:ext cx="1244600" cy="1234821"/>
          </a:xfrm>
          <a:prstGeom prst="cub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627288823"/>
              </p:ext>
            </p:extLst>
          </p:nvPr>
        </p:nvGraphicFramePr>
        <p:xfrm>
          <a:off x="7022307" y="3017247"/>
          <a:ext cx="847725" cy="412750"/>
        </p:xfrm>
        <a:graphic>
          <a:graphicData uri="http://schemas.openxmlformats.org/presentationml/2006/ole">
            <mc:AlternateContent xmlns:mc="http://schemas.openxmlformats.org/markup-compatibility/2006">
              <mc:Choice xmlns:v="urn:schemas-microsoft-com:vml" Requires="v">
                <p:oleObj name="Equation" r:id="rId6" imgW="660400" imgH="317500" progId="Equation.DSMT4">
                  <p:embed/>
                </p:oleObj>
              </mc:Choice>
              <mc:Fallback>
                <p:oleObj name="Equation" r:id="rId6" imgW="660400" imgH="317500" progId="Equation.DSMT4">
                  <p:embed/>
                  <p:pic>
                    <p:nvPicPr>
                      <p:cNvPr id="0" name=""/>
                      <p:cNvPicPr/>
                      <p:nvPr/>
                    </p:nvPicPr>
                    <p:blipFill>
                      <a:blip r:embed="rId7"/>
                      <a:stretch>
                        <a:fillRect/>
                      </a:stretch>
                    </p:blipFill>
                    <p:spPr>
                      <a:xfrm>
                        <a:off x="7022307" y="3017247"/>
                        <a:ext cx="847725" cy="412750"/>
                      </a:xfrm>
                      <a:prstGeom prst="rect">
                        <a:avLst/>
                      </a:prstGeom>
                    </p:spPr>
                  </p:pic>
                </p:oleObj>
              </mc:Fallback>
            </mc:AlternateContent>
          </a:graphicData>
        </a:graphic>
      </p:graphicFrame>
      <p:grpSp>
        <p:nvGrpSpPr>
          <p:cNvPr id="36" name="Group 35"/>
          <p:cNvGrpSpPr/>
          <p:nvPr/>
        </p:nvGrpSpPr>
        <p:grpSpPr>
          <a:xfrm rot="12701879">
            <a:off x="6688220" y="3056963"/>
            <a:ext cx="279400" cy="279400"/>
            <a:chOff x="5664200" y="5778500"/>
            <a:chExt cx="279400" cy="279400"/>
          </a:xfrm>
        </p:grpSpPr>
        <p:sp>
          <p:nvSpPr>
            <p:cNvPr id="37" name="Freeform 36"/>
            <p:cNvSpPr/>
            <p:nvPr/>
          </p:nvSpPr>
          <p:spPr>
            <a:xfrm>
              <a:off x="5664200" y="5778500"/>
              <a:ext cx="279400" cy="279400"/>
            </a:xfrm>
            <a:custGeom>
              <a:avLst/>
              <a:gdLst>
                <a:gd name="connsiteX0" fmla="*/ 279400 w 279400"/>
                <a:gd name="connsiteY0" fmla="*/ 0 h 279400"/>
                <a:gd name="connsiteX1" fmla="*/ 0 w 279400"/>
                <a:gd name="connsiteY1" fmla="*/ 203200 h 279400"/>
                <a:gd name="connsiteX2" fmla="*/ 279400 w 279400"/>
                <a:gd name="connsiteY2" fmla="*/ 279400 h 279400"/>
              </a:gdLst>
              <a:ahLst/>
              <a:cxnLst>
                <a:cxn ang="0">
                  <a:pos x="connsiteX0" y="connsiteY0"/>
                </a:cxn>
                <a:cxn ang="0">
                  <a:pos x="connsiteX1" y="connsiteY1"/>
                </a:cxn>
                <a:cxn ang="0">
                  <a:pos x="connsiteX2" y="connsiteY2"/>
                </a:cxn>
              </a:cxnLst>
              <a:rect l="l" t="t" r="r" b="b"/>
              <a:pathLst>
                <a:path w="279400" h="279400">
                  <a:moveTo>
                    <a:pt x="279400" y="0"/>
                  </a:moveTo>
                  <a:lnTo>
                    <a:pt x="0" y="203200"/>
                  </a:lnTo>
                  <a:lnTo>
                    <a:pt x="279400" y="279400"/>
                  </a:ln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5854700" y="5842000"/>
              <a:ext cx="51213" cy="203200"/>
            </a:xfrm>
            <a:custGeom>
              <a:avLst/>
              <a:gdLst>
                <a:gd name="connsiteX0" fmla="*/ 0 w 51213"/>
                <a:gd name="connsiteY0" fmla="*/ 0 h 203200"/>
                <a:gd name="connsiteX1" fmla="*/ 50800 w 51213"/>
                <a:gd name="connsiteY1" fmla="*/ 88900 h 203200"/>
                <a:gd name="connsiteX2" fmla="*/ 25400 w 51213"/>
                <a:gd name="connsiteY2" fmla="*/ 203200 h 203200"/>
              </a:gdLst>
              <a:ahLst/>
              <a:cxnLst>
                <a:cxn ang="0">
                  <a:pos x="connsiteX0" y="connsiteY0"/>
                </a:cxn>
                <a:cxn ang="0">
                  <a:pos x="connsiteX1" y="connsiteY1"/>
                </a:cxn>
                <a:cxn ang="0">
                  <a:pos x="connsiteX2" y="connsiteY2"/>
                </a:cxn>
              </a:cxnLst>
              <a:rect l="l" t="t" r="r" b="b"/>
              <a:pathLst>
                <a:path w="51213" h="203200">
                  <a:moveTo>
                    <a:pt x="0" y="0"/>
                  </a:moveTo>
                  <a:cubicBezTo>
                    <a:pt x="23283" y="27516"/>
                    <a:pt x="46567" y="55033"/>
                    <a:pt x="50800" y="88900"/>
                  </a:cubicBezTo>
                  <a:cubicBezTo>
                    <a:pt x="55033" y="122767"/>
                    <a:pt x="25400" y="203200"/>
                    <a:pt x="25400" y="2032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aphicFrame>
        <p:nvGraphicFramePr>
          <p:cNvPr id="43" name="Object 42"/>
          <p:cNvGraphicFramePr>
            <a:graphicFrameLocks noChangeAspect="1"/>
          </p:cNvGraphicFramePr>
          <p:nvPr>
            <p:extLst>
              <p:ext uri="{D42A27DB-BD31-4B8C-83A1-F6EECF244321}">
                <p14:modId xmlns:p14="http://schemas.microsoft.com/office/powerpoint/2010/main" val="4156539262"/>
              </p:ext>
            </p:extLst>
          </p:nvPr>
        </p:nvGraphicFramePr>
        <p:xfrm>
          <a:off x="1866854" y="2174328"/>
          <a:ext cx="381000" cy="341312"/>
        </p:xfrm>
        <a:graphic>
          <a:graphicData uri="http://schemas.openxmlformats.org/presentationml/2006/ole">
            <mc:AlternateContent xmlns:mc="http://schemas.openxmlformats.org/markup-compatibility/2006">
              <mc:Choice xmlns:v="urn:schemas-microsoft-com:vml" Requires="v">
                <p:oleObj name="Equation" r:id="rId8" imgW="228600" imgH="203200" progId="Equation.DSMT4">
                  <p:embed/>
                </p:oleObj>
              </mc:Choice>
              <mc:Fallback>
                <p:oleObj name="Equation" r:id="rId8" imgW="228600" imgH="203200" progId="Equation.DSMT4">
                  <p:embed/>
                  <p:pic>
                    <p:nvPicPr>
                      <p:cNvPr id="0" name=""/>
                      <p:cNvPicPr/>
                      <p:nvPr/>
                    </p:nvPicPr>
                    <p:blipFill>
                      <a:blip r:embed="rId9"/>
                      <a:stretch>
                        <a:fillRect/>
                      </a:stretch>
                    </p:blipFill>
                    <p:spPr>
                      <a:xfrm>
                        <a:off x="1866854" y="2174328"/>
                        <a:ext cx="381000" cy="341312"/>
                      </a:xfrm>
                      <a:prstGeom prst="rect">
                        <a:avLst/>
                      </a:prstGeom>
                    </p:spPr>
                  </p:pic>
                </p:oleObj>
              </mc:Fallback>
            </mc:AlternateContent>
          </a:graphicData>
        </a:graphic>
      </p:graphicFrame>
      <p:cxnSp>
        <p:nvCxnSpPr>
          <p:cNvPr id="44" name="Straight Arrow Connector 43"/>
          <p:cNvCxnSpPr/>
          <p:nvPr/>
        </p:nvCxnSpPr>
        <p:spPr>
          <a:xfrm flipV="1">
            <a:off x="2006147" y="752995"/>
            <a:ext cx="0" cy="80379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p:cNvGraphicFramePr>
            <a:graphicFrameLocks noChangeAspect="1"/>
          </p:cNvGraphicFramePr>
          <p:nvPr>
            <p:extLst>
              <p:ext uri="{D42A27DB-BD31-4B8C-83A1-F6EECF244321}">
                <p14:modId xmlns:p14="http://schemas.microsoft.com/office/powerpoint/2010/main" val="1259492758"/>
              </p:ext>
            </p:extLst>
          </p:nvPr>
        </p:nvGraphicFramePr>
        <p:xfrm>
          <a:off x="1582692" y="861465"/>
          <a:ext cx="338137" cy="341313"/>
        </p:xfrm>
        <a:graphic>
          <a:graphicData uri="http://schemas.openxmlformats.org/presentationml/2006/ole">
            <mc:AlternateContent xmlns:mc="http://schemas.openxmlformats.org/markup-compatibility/2006">
              <mc:Choice xmlns:v="urn:schemas-microsoft-com:vml" Requires="v">
                <p:oleObj name="Equation" r:id="rId10" imgW="203200" imgH="203200" progId="Equation.DSMT4">
                  <p:embed/>
                </p:oleObj>
              </mc:Choice>
              <mc:Fallback>
                <p:oleObj name="Equation" r:id="rId10" imgW="203200" imgH="203200" progId="Equation.DSMT4">
                  <p:embed/>
                  <p:pic>
                    <p:nvPicPr>
                      <p:cNvPr id="0" name=""/>
                      <p:cNvPicPr/>
                      <p:nvPr/>
                    </p:nvPicPr>
                    <p:blipFill>
                      <a:blip r:embed="rId11"/>
                      <a:stretch>
                        <a:fillRect/>
                      </a:stretch>
                    </p:blipFill>
                    <p:spPr>
                      <a:xfrm>
                        <a:off x="1582692" y="861465"/>
                        <a:ext cx="338137" cy="341313"/>
                      </a:xfrm>
                      <a:prstGeom prst="rect">
                        <a:avLst/>
                      </a:prstGeom>
                    </p:spPr>
                  </p:pic>
                </p:oleObj>
              </mc:Fallback>
            </mc:AlternateContent>
          </a:graphicData>
        </a:graphic>
      </p:graphicFrame>
      <p:cxnSp>
        <p:nvCxnSpPr>
          <p:cNvPr id="46" name="Straight Arrow Connector 45"/>
          <p:cNvCxnSpPr/>
          <p:nvPr/>
        </p:nvCxnSpPr>
        <p:spPr>
          <a:xfrm>
            <a:off x="2635234" y="2134374"/>
            <a:ext cx="544364"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0" name="Object 49"/>
          <p:cNvGraphicFramePr>
            <a:graphicFrameLocks noChangeAspect="1"/>
          </p:cNvGraphicFramePr>
          <p:nvPr>
            <p:extLst>
              <p:ext uri="{D42A27DB-BD31-4B8C-83A1-F6EECF244321}">
                <p14:modId xmlns:p14="http://schemas.microsoft.com/office/powerpoint/2010/main" val="2166022841"/>
              </p:ext>
            </p:extLst>
          </p:nvPr>
        </p:nvGraphicFramePr>
        <p:xfrm>
          <a:off x="2860629" y="2220365"/>
          <a:ext cx="233363" cy="341313"/>
        </p:xfrm>
        <a:graphic>
          <a:graphicData uri="http://schemas.openxmlformats.org/presentationml/2006/ole">
            <mc:AlternateContent xmlns:mc="http://schemas.openxmlformats.org/markup-compatibility/2006">
              <mc:Choice xmlns:v="urn:schemas-microsoft-com:vml" Requires="v">
                <p:oleObj name="Equation" r:id="rId12" imgW="139700" imgH="203200" progId="Equation.DSMT4">
                  <p:embed/>
                </p:oleObj>
              </mc:Choice>
              <mc:Fallback>
                <p:oleObj name="Equation" r:id="rId12" imgW="139700" imgH="203200" progId="Equation.DSMT4">
                  <p:embed/>
                  <p:pic>
                    <p:nvPicPr>
                      <p:cNvPr id="0" name=""/>
                      <p:cNvPicPr/>
                      <p:nvPr/>
                    </p:nvPicPr>
                    <p:blipFill>
                      <a:blip r:embed="rId13"/>
                      <a:stretch>
                        <a:fillRect/>
                      </a:stretch>
                    </p:blipFill>
                    <p:spPr>
                      <a:xfrm>
                        <a:off x="2860629" y="2220365"/>
                        <a:ext cx="233363" cy="341313"/>
                      </a:xfrm>
                      <a:prstGeom prst="rect">
                        <a:avLst/>
                      </a:prstGeom>
                    </p:spPr>
                  </p:pic>
                </p:oleObj>
              </mc:Fallback>
            </mc:AlternateContent>
          </a:graphicData>
        </a:graphic>
      </p:graphicFrame>
      <p:sp>
        <p:nvSpPr>
          <p:cNvPr id="51" name="TextBox 50"/>
          <p:cNvSpPr txBox="1"/>
          <p:nvPr/>
        </p:nvSpPr>
        <p:spPr>
          <a:xfrm>
            <a:off x="298104" y="336490"/>
            <a:ext cx="1284588"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3-d </a:t>
            </a:r>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a:t>
            </a:r>
          </a:p>
        </p:txBody>
      </p:sp>
      <p:sp>
        <p:nvSpPr>
          <p:cNvPr id="52" name="Rectangle 51"/>
          <p:cNvSpPr/>
          <p:nvPr/>
        </p:nvSpPr>
        <p:spPr>
          <a:xfrm>
            <a:off x="5334000" y="5597766"/>
            <a:ext cx="736600" cy="703769"/>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a:off x="6070600" y="5925032"/>
            <a:ext cx="64769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4" name="Object 53"/>
          <p:cNvGraphicFramePr>
            <a:graphicFrameLocks noChangeAspect="1"/>
          </p:cNvGraphicFramePr>
          <p:nvPr>
            <p:extLst>
              <p:ext uri="{D42A27DB-BD31-4B8C-83A1-F6EECF244321}">
                <p14:modId xmlns:p14="http://schemas.microsoft.com/office/powerpoint/2010/main" val="3477194893"/>
              </p:ext>
            </p:extLst>
          </p:nvPr>
        </p:nvGraphicFramePr>
        <p:xfrm>
          <a:off x="5797550" y="4914900"/>
          <a:ext cx="1060450" cy="341313"/>
        </p:xfrm>
        <a:graphic>
          <a:graphicData uri="http://schemas.openxmlformats.org/presentationml/2006/ole">
            <mc:AlternateContent xmlns:mc="http://schemas.openxmlformats.org/markup-compatibility/2006">
              <mc:Choice xmlns:v="urn:schemas-microsoft-com:vml" Requires="v">
                <p:oleObj name="Equation" r:id="rId14" imgW="635000" imgH="203200" progId="Equation.DSMT4">
                  <p:embed/>
                </p:oleObj>
              </mc:Choice>
              <mc:Fallback>
                <p:oleObj name="Equation" r:id="rId14" imgW="635000" imgH="203200" progId="Equation.DSMT4">
                  <p:embed/>
                  <p:pic>
                    <p:nvPicPr>
                      <p:cNvPr id="0" name=""/>
                      <p:cNvPicPr/>
                      <p:nvPr/>
                    </p:nvPicPr>
                    <p:blipFill>
                      <a:blip r:embed="rId15"/>
                      <a:stretch>
                        <a:fillRect/>
                      </a:stretch>
                    </p:blipFill>
                    <p:spPr>
                      <a:xfrm>
                        <a:off x="5797550" y="4914900"/>
                        <a:ext cx="1060450" cy="341313"/>
                      </a:xfrm>
                      <a:prstGeom prst="rect">
                        <a:avLst/>
                      </a:prstGeom>
                    </p:spPr>
                  </p:pic>
                </p:oleObj>
              </mc:Fallback>
            </mc:AlternateContent>
          </a:graphicData>
        </a:graphic>
      </p:graphicFrame>
      <p:cxnSp>
        <p:nvCxnSpPr>
          <p:cNvPr id="57" name="Straight Arrow Connector 56"/>
          <p:cNvCxnSpPr/>
          <p:nvPr/>
        </p:nvCxnSpPr>
        <p:spPr>
          <a:xfrm flipV="1">
            <a:off x="5687864" y="4991100"/>
            <a:ext cx="0" cy="60666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p:cNvGraphicFramePr>
            <a:graphicFrameLocks noChangeAspect="1"/>
          </p:cNvGraphicFramePr>
          <p:nvPr>
            <p:extLst>
              <p:ext uri="{D42A27DB-BD31-4B8C-83A1-F6EECF244321}">
                <p14:modId xmlns:p14="http://schemas.microsoft.com/office/powerpoint/2010/main" val="317887940"/>
              </p:ext>
            </p:extLst>
          </p:nvPr>
        </p:nvGraphicFramePr>
        <p:xfrm>
          <a:off x="6327775" y="6032500"/>
          <a:ext cx="382588" cy="341313"/>
        </p:xfrm>
        <a:graphic>
          <a:graphicData uri="http://schemas.openxmlformats.org/presentationml/2006/ole">
            <mc:AlternateContent xmlns:mc="http://schemas.openxmlformats.org/markup-compatibility/2006">
              <mc:Choice xmlns:v="urn:schemas-microsoft-com:vml" Requires="v">
                <p:oleObj name="Equation" r:id="rId16" imgW="228600" imgH="203200" progId="Equation.DSMT4">
                  <p:embed/>
                </p:oleObj>
              </mc:Choice>
              <mc:Fallback>
                <p:oleObj name="Equation" r:id="rId16" imgW="228600" imgH="203200" progId="Equation.DSMT4">
                  <p:embed/>
                  <p:pic>
                    <p:nvPicPr>
                      <p:cNvPr id="0" name=""/>
                      <p:cNvPicPr/>
                      <p:nvPr/>
                    </p:nvPicPr>
                    <p:blipFill>
                      <a:blip r:embed="rId17"/>
                      <a:stretch>
                        <a:fillRect/>
                      </a:stretch>
                    </p:blipFill>
                    <p:spPr>
                      <a:xfrm>
                        <a:off x="6327775" y="6032500"/>
                        <a:ext cx="382588" cy="341313"/>
                      </a:xfrm>
                      <a:prstGeom prst="rect">
                        <a:avLst/>
                      </a:prstGeom>
                    </p:spPr>
                  </p:pic>
                </p:oleObj>
              </mc:Fallback>
            </mc:AlternateContent>
          </a:graphicData>
        </a:graphic>
      </p:graphicFrame>
      <p:cxnSp>
        <p:nvCxnSpPr>
          <p:cNvPr id="29" name="Straight Arrow Connector 28">
            <a:extLst>
              <a:ext uri="{FF2B5EF4-FFF2-40B4-BE49-F238E27FC236}">
                <a16:creationId xmlns:a16="http://schemas.microsoft.com/office/drawing/2014/main" id="{9450D0DD-DEDF-4648-B580-34CBFFC27876}"/>
              </a:ext>
            </a:extLst>
          </p:cNvPr>
          <p:cNvCxnSpPr>
            <a:cxnSpLocks/>
          </p:cNvCxnSpPr>
          <p:nvPr/>
        </p:nvCxnSpPr>
        <p:spPr>
          <a:xfrm flipH="1">
            <a:off x="469736" y="2134374"/>
            <a:ext cx="544364" cy="0"/>
          </a:xfrm>
          <a:prstGeom prst="straightConnector1">
            <a:avLst/>
          </a:prstGeom>
          <a:ln w="38100" cmpd="dbl">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0" name="Object 29">
            <a:extLst>
              <a:ext uri="{FF2B5EF4-FFF2-40B4-BE49-F238E27FC236}">
                <a16:creationId xmlns:a16="http://schemas.microsoft.com/office/drawing/2014/main" id="{F9AC9831-998E-BA4A-B15A-0028CF391FEE}"/>
              </a:ext>
            </a:extLst>
          </p:cNvPr>
          <p:cNvGraphicFramePr>
            <a:graphicFrameLocks noChangeAspect="1"/>
          </p:cNvGraphicFramePr>
          <p:nvPr>
            <p:extLst>
              <p:ext uri="{D42A27DB-BD31-4B8C-83A1-F6EECF244321}">
                <p14:modId xmlns:p14="http://schemas.microsoft.com/office/powerpoint/2010/main" val="1412374506"/>
              </p:ext>
            </p:extLst>
          </p:nvPr>
        </p:nvGraphicFramePr>
        <p:xfrm>
          <a:off x="374650" y="1839913"/>
          <a:ext cx="190500" cy="214312"/>
        </p:xfrm>
        <a:graphic>
          <a:graphicData uri="http://schemas.openxmlformats.org/presentationml/2006/ole">
            <mc:AlternateContent xmlns:mc="http://schemas.openxmlformats.org/markup-compatibility/2006">
              <mc:Choice xmlns:v="urn:schemas-microsoft-com:vml" Requires="v">
                <p:oleObj name="Equation" r:id="rId18" imgW="114300" imgH="127000" progId="Equation.DSMT4">
                  <p:embed/>
                </p:oleObj>
              </mc:Choice>
              <mc:Fallback>
                <p:oleObj name="Equation" r:id="rId18" imgW="114300" imgH="127000" progId="Equation.DSMT4">
                  <p:embed/>
                  <p:pic>
                    <p:nvPicPr>
                      <p:cNvPr id="84" name="Object 83"/>
                      <p:cNvPicPr/>
                      <p:nvPr/>
                    </p:nvPicPr>
                    <p:blipFill>
                      <a:blip r:embed="rId19"/>
                      <a:stretch>
                        <a:fillRect/>
                      </a:stretch>
                    </p:blipFill>
                    <p:spPr>
                      <a:xfrm>
                        <a:off x="374650" y="1839913"/>
                        <a:ext cx="190500" cy="214312"/>
                      </a:xfrm>
                      <a:prstGeom prst="rect">
                        <a:avLst/>
                      </a:prstGeom>
                    </p:spPr>
                  </p:pic>
                </p:oleObj>
              </mc:Fallback>
            </mc:AlternateContent>
          </a:graphicData>
        </a:graphic>
      </p:graphicFrame>
    </p:spTree>
    <p:extLst>
      <p:ext uri="{BB962C8B-B14F-4D97-AF65-F5344CB8AC3E}">
        <p14:creationId xmlns:p14="http://schemas.microsoft.com/office/powerpoint/2010/main" val="30942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57.)</a:t>
            </a:r>
          </a:p>
        </p:txBody>
      </p:sp>
      <p:sp>
        <p:nvSpPr>
          <p:cNvPr id="40" name="TextBox 39"/>
          <p:cNvSpPr txBox="1"/>
          <p:nvPr/>
        </p:nvSpPr>
        <p:spPr>
          <a:xfrm>
            <a:off x="297149" y="2157841"/>
            <a:ext cx="4643152" cy="1754327"/>
          </a:xfrm>
          <a:prstGeom prst="rect">
            <a:avLst/>
          </a:prstGeom>
          <a:noFill/>
          <a:ln>
            <a:noFill/>
          </a:ln>
        </p:spPr>
        <p:txBody>
          <a:bodyPr wrap="square" rtlCol="0">
            <a:spAutoFit/>
          </a:bodyPr>
          <a:lstStyle/>
          <a:p>
            <a:r>
              <a:rPr lang="en-US" sz="2800" dirty="0">
                <a:solidFill>
                  <a:srgbClr val="0000FF"/>
                </a:solidFill>
                <a:latin typeface="Apple Chancery"/>
                <a:cs typeface="Apple Chancery"/>
              </a:rPr>
              <a:t>Notice </a:t>
            </a:r>
            <a:r>
              <a:rPr lang="en-US" sz="2000" dirty="0">
                <a:solidFill>
                  <a:srgbClr val="000000"/>
                </a:solidFill>
                <a:latin typeface="Times New Roman"/>
                <a:cs typeface="Times New Roman"/>
              </a:rPr>
              <a:t>that we have a </a:t>
            </a:r>
            <a:r>
              <a:rPr lang="en-US" sz="2000" i="1" dirty="0">
                <a:solidFill>
                  <a:srgbClr val="FF0000"/>
                </a:solidFill>
                <a:latin typeface="Times New Roman"/>
                <a:cs typeface="Times New Roman"/>
              </a:rPr>
              <a:t>radial</a:t>
            </a:r>
            <a:r>
              <a:rPr lang="en-US" sz="2000" dirty="0">
                <a:solidFill>
                  <a:srgbClr val="FF0000"/>
                </a:solidFill>
                <a:latin typeface="Times New Roman"/>
                <a:cs typeface="Times New Roman"/>
              </a:rPr>
              <a:t> force vector </a:t>
            </a:r>
            <a:r>
              <a:rPr lang="en-US" sz="2000" dirty="0">
                <a:solidFill>
                  <a:srgbClr val="000000"/>
                </a:solidFill>
                <a:latin typeface="Times New Roman"/>
                <a:cs typeface="Times New Roman"/>
              </a:rPr>
              <a:t>(that would be </a:t>
            </a:r>
            <a:r>
              <a:rPr lang="en-US" sz="2000" i="1" dirty="0">
                <a:solidFill>
                  <a:srgbClr val="FF0000"/>
                </a:solidFill>
                <a:latin typeface="Times New Roman"/>
                <a:cs typeface="Times New Roman"/>
              </a:rPr>
              <a:t>the normal</a:t>
            </a:r>
            <a:r>
              <a:rPr lang="en-US" sz="2000" dirty="0">
                <a:solidFill>
                  <a:srgbClr val="000000"/>
                </a:solidFill>
                <a:latin typeface="Times New Roman"/>
                <a:cs typeface="Times New Roman"/>
              </a:rPr>
              <a:t>) and what is going to be a </a:t>
            </a:r>
            <a:r>
              <a:rPr lang="en-US" sz="2000" dirty="0">
                <a:solidFill>
                  <a:srgbClr val="FF0000"/>
                </a:solidFill>
                <a:latin typeface="Times New Roman"/>
                <a:cs typeface="Times New Roman"/>
              </a:rPr>
              <a:t>force in the </a:t>
            </a:r>
            <a:r>
              <a:rPr lang="en-US" sz="2000" i="1" dirty="0">
                <a:solidFill>
                  <a:srgbClr val="FF0000"/>
                </a:solidFill>
                <a:latin typeface="Times New Roman"/>
                <a:cs typeface="Times New Roman"/>
              </a:rPr>
              <a:t>tangential direction </a:t>
            </a:r>
            <a:r>
              <a:rPr lang="en-US" sz="2000" dirty="0">
                <a:solidFill>
                  <a:srgbClr val="000000"/>
                </a:solidFill>
                <a:latin typeface="Times New Roman"/>
                <a:cs typeface="Times New Roman"/>
              </a:rPr>
              <a:t>(that would be </a:t>
            </a:r>
            <a:r>
              <a:rPr lang="en-US" sz="2000" i="1" dirty="0">
                <a:solidFill>
                  <a:srgbClr val="FF0000"/>
                </a:solidFill>
                <a:latin typeface="Times New Roman"/>
                <a:cs typeface="Times New Roman"/>
              </a:rPr>
              <a:t>friction</a:t>
            </a:r>
            <a:r>
              <a:rPr lang="en-US" sz="2000" dirty="0">
                <a:solidFill>
                  <a:srgbClr val="000000"/>
                </a:solidFill>
                <a:latin typeface="Times New Roman"/>
                <a:cs typeface="Times New Roman"/>
              </a:rPr>
              <a:t>).  We can write the net force, in other words, as:</a:t>
            </a:r>
            <a:endParaRPr lang="en-US" sz="20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5444332" y="2504789"/>
            <a:ext cx="205265" cy="212725"/>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nut 12"/>
          <p:cNvSpPr/>
          <p:nvPr/>
        </p:nvSpPr>
        <p:spPr>
          <a:xfrm>
            <a:off x="5334000" y="756952"/>
            <a:ext cx="3714966" cy="3714966"/>
          </a:xfrm>
          <a:prstGeom prst="donut">
            <a:avLst>
              <a:gd name="adj" fmla="val 2436"/>
            </a:avLst>
          </a:prstGeom>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Line 20"/>
          <p:cNvSpPr>
            <a:spLocks noChangeShapeType="1"/>
          </p:cNvSpPr>
          <p:nvPr/>
        </p:nvSpPr>
        <p:spPr bwMode="auto">
          <a:xfrm rot="10800000" flipV="1">
            <a:off x="5546325" y="2717514"/>
            <a:ext cx="0" cy="1136936"/>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75" name="Object 2"/>
          <p:cNvGraphicFramePr>
            <a:graphicFrameLocks noChangeAspect="1"/>
          </p:cNvGraphicFramePr>
          <p:nvPr>
            <p:extLst>
              <p:ext uri="{D42A27DB-BD31-4B8C-83A1-F6EECF244321}">
                <p14:modId xmlns:p14="http://schemas.microsoft.com/office/powerpoint/2010/main" val="2762821241"/>
              </p:ext>
            </p:extLst>
          </p:nvPr>
        </p:nvGraphicFramePr>
        <p:xfrm>
          <a:off x="5105400" y="3305175"/>
          <a:ext cx="301625" cy="349250"/>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0" name=""/>
                      <p:cNvPicPr>
                        <a:picLocks noChangeAspect="1" noChangeArrowheads="1"/>
                      </p:cNvPicPr>
                      <p:nvPr/>
                    </p:nvPicPr>
                    <p:blipFill>
                      <a:blip r:embed="rId3"/>
                      <a:srcRect/>
                      <a:stretch>
                        <a:fillRect/>
                      </a:stretch>
                    </p:blipFill>
                    <p:spPr bwMode="auto">
                      <a:xfrm>
                        <a:off x="5105400" y="3305175"/>
                        <a:ext cx="301625" cy="349250"/>
                      </a:xfrm>
                      <a:prstGeom prst="rect">
                        <a:avLst/>
                      </a:prstGeom>
                      <a:noFill/>
                      <a:ln>
                        <a:noFill/>
                      </a:ln>
                    </p:spPr>
                  </p:pic>
                </p:oleObj>
              </mc:Fallback>
            </mc:AlternateContent>
          </a:graphicData>
        </a:graphic>
      </p:graphicFrame>
      <p:sp>
        <p:nvSpPr>
          <p:cNvPr id="85" name="TextBox 84"/>
          <p:cNvSpPr txBox="1"/>
          <p:nvPr/>
        </p:nvSpPr>
        <p:spPr>
          <a:xfrm>
            <a:off x="4201964" y="1043131"/>
            <a:ext cx="1826568" cy="369332"/>
          </a:xfrm>
          <a:prstGeom prst="rect">
            <a:avLst/>
          </a:prstGeom>
          <a:noFill/>
          <a:ln>
            <a:noFill/>
          </a:ln>
        </p:spPr>
        <p:txBody>
          <a:bodyPr wrap="square" rtlCol="0">
            <a:spAutoFit/>
          </a:bodyPr>
          <a:lstStyle/>
          <a:p>
            <a:r>
              <a:rPr lang="en-US" dirty="0">
                <a:solidFill>
                  <a:srgbClr val="0000FF"/>
                </a:solidFill>
                <a:latin typeface="Times New Roman"/>
                <a:cs typeface="Times New Roman"/>
              </a:rPr>
              <a:t>FROM ABOVE</a:t>
            </a:r>
          </a:p>
        </p:txBody>
      </p:sp>
      <p:graphicFrame>
        <p:nvGraphicFramePr>
          <p:cNvPr id="35" name="Object 34"/>
          <p:cNvGraphicFramePr>
            <a:graphicFrameLocks noChangeAspect="1"/>
          </p:cNvGraphicFramePr>
          <p:nvPr>
            <p:extLst>
              <p:ext uri="{D42A27DB-BD31-4B8C-83A1-F6EECF244321}">
                <p14:modId xmlns:p14="http://schemas.microsoft.com/office/powerpoint/2010/main" val="3883203769"/>
              </p:ext>
            </p:extLst>
          </p:nvPr>
        </p:nvGraphicFramePr>
        <p:xfrm>
          <a:off x="7022307" y="3017247"/>
          <a:ext cx="847725" cy="412750"/>
        </p:xfrm>
        <a:graphic>
          <a:graphicData uri="http://schemas.openxmlformats.org/presentationml/2006/ole">
            <mc:AlternateContent xmlns:mc="http://schemas.openxmlformats.org/markup-compatibility/2006">
              <mc:Choice xmlns:v="urn:schemas-microsoft-com:vml" Requires="v">
                <p:oleObj name="Equation" r:id="rId4" imgW="660400" imgH="317500" progId="Equation.DSMT4">
                  <p:embed/>
                </p:oleObj>
              </mc:Choice>
              <mc:Fallback>
                <p:oleObj name="Equation" r:id="rId4" imgW="660400" imgH="317500" progId="Equation.DSMT4">
                  <p:embed/>
                  <p:pic>
                    <p:nvPicPr>
                      <p:cNvPr id="0" name=""/>
                      <p:cNvPicPr/>
                      <p:nvPr/>
                    </p:nvPicPr>
                    <p:blipFill>
                      <a:blip r:embed="rId5"/>
                      <a:stretch>
                        <a:fillRect/>
                      </a:stretch>
                    </p:blipFill>
                    <p:spPr>
                      <a:xfrm>
                        <a:off x="7022307" y="3017247"/>
                        <a:ext cx="847725" cy="412750"/>
                      </a:xfrm>
                      <a:prstGeom prst="rect">
                        <a:avLst/>
                      </a:prstGeom>
                    </p:spPr>
                  </p:pic>
                </p:oleObj>
              </mc:Fallback>
            </mc:AlternateContent>
          </a:graphicData>
        </a:graphic>
      </p:graphicFrame>
      <p:grpSp>
        <p:nvGrpSpPr>
          <p:cNvPr id="36" name="Group 35"/>
          <p:cNvGrpSpPr/>
          <p:nvPr/>
        </p:nvGrpSpPr>
        <p:grpSpPr>
          <a:xfrm rot="12701879">
            <a:off x="6688220" y="3056963"/>
            <a:ext cx="279400" cy="279400"/>
            <a:chOff x="5664200" y="5778500"/>
            <a:chExt cx="279400" cy="279400"/>
          </a:xfrm>
        </p:grpSpPr>
        <p:sp>
          <p:nvSpPr>
            <p:cNvPr id="37" name="Freeform 36"/>
            <p:cNvSpPr/>
            <p:nvPr/>
          </p:nvSpPr>
          <p:spPr>
            <a:xfrm>
              <a:off x="5664200" y="5778500"/>
              <a:ext cx="279400" cy="279400"/>
            </a:xfrm>
            <a:custGeom>
              <a:avLst/>
              <a:gdLst>
                <a:gd name="connsiteX0" fmla="*/ 279400 w 279400"/>
                <a:gd name="connsiteY0" fmla="*/ 0 h 279400"/>
                <a:gd name="connsiteX1" fmla="*/ 0 w 279400"/>
                <a:gd name="connsiteY1" fmla="*/ 203200 h 279400"/>
                <a:gd name="connsiteX2" fmla="*/ 279400 w 279400"/>
                <a:gd name="connsiteY2" fmla="*/ 279400 h 279400"/>
              </a:gdLst>
              <a:ahLst/>
              <a:cxnLst>
                <a:cxn ang="0">
                  <a:pos x="connsiteX0" y="connsiteY0"/>
                </a:cxn>
                <a:cxn ang="0">
                  <a:pos x="connsiteX1" y="connsiteY1"/>
                </a:cxn>
                <a:cxn ang="0">
                  <a:pos x="connsiteX2" y="connsiteY2"/>
                </a:cxn>
              </a:cxnLst>
              <a:rect l="l" t="t" r="r" b="b"/>
              <a:pathLst>
                <a:path w="279400" h="279400">
                  <a:moveTo>
                    <a:pt x="279400" y="0"/>
                  </a:moveTo>
                  <a:lnTo>
                    <a:pt x="0" y="203200"/>
                  </a:lnTo>
                  <a:lnTo>
                    <a:pt x="279400" y="279400"/>
                  </a:ln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5854700" y="5842000"/>
              <a:ext cx="51213" cy="203200"/>
            </a:xfrm>
            <a:custGeom>
              <a:avLst/>
              <a:gdLst>
                <a:gd name="connsiteX0" fmla="*/ 0 w 51213"/>
                <a:gd name="connsiteY0" fmla="*/ 0 h 203200"/>
                <a:gd name="connsiteX1" fmla="*/ 50800 w 51213"/>
                <a:gd name="connsiteY1" fmla="*/ 88900 h 203200"/>
                <a:gd name="connsiteX2" fmla="*/ 25400 w 51213"/>
                <a:gd name="connsiteY2" fmla="*/ 203200 h 203200"/>
              </a:gdLst>
              <a:ahLst/>
              <a:cxnLst>
                <a:cxn ang="0">
                  <a:pos x="connsiteX0" y="connsiteY0"/>
                </a:cxn>
                <a:cxn ang="0">
                  <a:pos x="connsiteX1" y="connsiteY1"/>
                </a:cxn>
                <a:cxn ang="0">
                  <a:pos x="connsiteX2" y="connsiteY2"/>
                </a:cxn>
              </a:cxnLst>
              <a:rect l="l" t="t" r="r" b="b"/>
              <a:pathLst>
                <a:path w="51213" h="203200">
                  <a:moveTo>
                    <a:pt x="0" y="0"/>
                  </a:moveTo>
                  <a:cubicBezTo>
                    <a:pt x="23283" y="27516"/>
                    <a:pt x="46567" y="55033"/>
                    <a:pt x="50800" y="88900"/>
                  </a:cubicBezTo>
                  <a:cubicBezTo>
                    <a:pt x="55033" y="122767"/>
                    <a:pt x="25400" y="203200"/>
                    <a:pt x="25400" y="2032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1" name="TextBox 50"/>
          <p:cNvSpPr txBox="1"/>
          <p:nvPr/>
        </p:nvSpPr>
        <p:spPr>
          <a:xfrm>
            <a:off x="298104" y="336490"/>
            <a:ext cx="1284588" cy="400110"/>
          </a:xfrm>
          <a:prstGeom prst="rect">
            <a:avLst/>
          </a:prstGeom>
          <a:noFill/>
          <a:ln>
            <a:noFill/>
          </a:ln>
        </p:spPr>
        <p:txBody>
          <a:bodyPr wrap="square" rtlCol="0">
            <a:spAutoFit/>
          </a:bodyPr>
          <a:lstStyle/>
          <a:p>
            <a:r>
              <a:rPr lang="en-US" sz="2000" dirty="0" err="1">
                <a:solidFill>
                  <a:srgbClr val="000000"/>
                </a:solidFill>
                <a:latin typeface="Times New Roman"/>
                <a:cs typeface="Times New Roman"/>
              </a:rPr>
              <a:t>f.b.d</a:t>
            </a:r>
            <a:r>
              <a:rPr lang="en-US" sz="2000" dirty="0">
                <a:solidFill>
                  <a:srgbClr val="000000"/>
                </a:solidFill>
                <a:latin typeface="Times New Roman"/>
                <a:cs typeface="Times New Roman"/>
              </a:rPr>
              <a:t>. </a:t>
            </a:r>
          </a:p>
        </p:txBody>
      </p:sp>
      <p:sp>
        <p:nvSpPr>
          <p:cNvPr id="52" name="Rectangle 51"/>
          <p:cNvSpPr/>
          <p:nvPr/>
        </p:nvSpPr>
        <p:spPr>
          <a:xfrm>
            <a:off x="1214392" y="1165466"/>
            <a:ext cx="736600" cy="703769"/>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p:nvPr/>
        </p:nvCxnSpPr>
        <p:spPr>
          <a:xfrm>
            <a:off x="1950992" y="1492732"/>
            <a:ext cx="64769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4" name="Object 53"/>
          <p:cNvGraphicFramePr>
            <a:graphicFrameLocks noChangeAspect="1"/>
          </p:cNvGraphicFramePr>
          <p:nvPr>
            <p:extLst>
              <p:ext uri="{D42A27DB-BD31-4B8C-83A1-F6EECF244321}">
                <p14:modId xmlns:p14="http://schemas.microsoft.com/office/powerpoint/2010/main" val="2820229179"/>
              </p:ext>
            </p:extLst>
          </p:nvPr>
        </p:nvGraphicFramePr>
        <p:xfrm>
          <a:off x="1677942" y="482600"/>
          <a:ext cx="1060450" cy="341313"/>
        </p:xfrm>
        <a:graphic>
          <a:graphicData uri="http://schemas.openxmlformats.org/presentationml/2006/ole">
            <mc:AlternateContent xmlns:mc="http://schemas.openxmlformats.org/markup-compatibility/2006">
              <mc:Choice xmlns:v="urn:schemas-microsoft-com:vml" Requires="v">
                <p:oleObj name="Equation" r:id="rId6" imgW="635000" imgH="203200" progId="Equation.DSMT4">
                  <p:embed/>
                </p:oleObj>
              </mc:Choice>
              <mc:Fallback>
                <p:oleObj name="Equation" r:id="rId6" imgW="635000" imgH="203200" progId="Equation.DSMT4">
                  <p:embed/>
                  <p:pic>
                    <p:nvPicPr>
                      <p:cNvPr id="0" name=""/>
                      <p:cNvPicPr/>
                      <p:nvPr/>
                    </p:nvPicPr>
                    <p:blipFill>
                      <a:blip r:embed="rId7"/>
                      <a:stretch>
                        <a:fillRect/>
                      </a:stretch>
                    </p:blipFill>
                    <p:spPr>
                      <a:xfrm>
                        <a:off x="1677942" y="482600"/>
                        <a:ext cx="1060450" cy="341313"/>
                      </a:xfrm>
                      <a:prstGeom prst="rect">
                        <a:avLst/>
                      </a:prstGeom>
                    </p:spPr>
                  </p:pic>
                </p:oleObj>
              </mc:Fallback>
            </mc:AlternateContent>
          </a:graphicData>
        </a:graphic>
      </p:graphicFrame>
      <p:cxnSp>
        <p:nvCxnSpPr>
          <p:cNvPr id="57" name="Straight Arrow Connector 56"/>
          <p:cNvCxnSpPr/>
          <p:nvPr/>
        </p:nvCxnSpPr>
        <p:spPr>
          <a:xfrm flipV="1">
            <a:off x="1568256" y="558800"/>
            <a:ext cx="0" cy="60666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p:cNvGraphicFramePr>
            <a:graphicFrameLocks noChangeAspect="1"/>
          </p:cNvGraphicFramePr>
          <p:nvPr>
            <p:extLst>
              <p:ext uri="{D42A27DB-BD31-4B8C-83A1-F6EECF244321}">
                <p14:modId xmlns:p14="http://schemas.microsoft.com/office/powerpoint/2010/main" val="2601787705"/>
              </p:ext>
            </p:extLst>
          </p:nvPr>
        </p:nvGraphicFramePr>
        <p:xfrm>
          <a:off x="2208167" y="1600200"/>
          <a:ext cx="382588" cy="341313"/>
        </p:xfrm>
        <a:graphic>
          <a:graphicData uri="http://schemas.openxmlformats.org/presentationml/2006/ole">
            <mc:AlternateContent xmlns:mc="http://schemas.openxmlformats.org/markup-compatibility/2006">
              <mc:Choice xmlns:v="urn:schemas-microsoft-com:vml" Requires="v">
                <p:oleObj name="Equation" r:id="rId8" imgW="228600" imgH="203200" progId="Equation.DSMT4">
                  <p:embed/>
                </p:oleObj>
              </mc:Choice>
              <mc:Fallback>
                <p:oleObj name="Equation" r:id="rId8" imgW="228600" imgH="203200" progId="Equation.DSMT4">
                  <p:embed/>
                  <p:pic>
                    <p:nvPicPr>
                      <p:cNvPr id="0" name=""/>
                      <p:cNvPicPr/>
                      <p:nvPr/>
                    </p:nvPicPr>
                    <p:blipFill>
                      <a:blip r:embed="rId9"/>
                      <a:stretch>
                        <a:fillRect/>
                      </a:stretch>
                    </p:blipFill>
                    <p:spPr>
                      <a:xfrm>
                        <a:off x="2208167" y="1600200"/>
                        <a:ext cx="382588" cy="341313"/>
                      </a:xfrm>
                      <a:prstGeom prst="rect">
                        <a:avLst/>
                      </a:prstGeom>
                    </p:spPr>
                  </p:pic>
                </p:oleObj>
              </mc:Fallback>
            </mc:AlternateContent>
          </a:graphicData>
        </a:graphic>
      </p:graphicFrame>
      <p:sp>
        <p:nvSpPr>
          <p:cNvPr id="30" name="TextBox 29"/>
          <p:cNvSpPr txBox="1"/>
          <p:nvPr/>
        </p:nvSpPr>
        <p:spPr>
          <a:xfrm>
            <a:off x="297148" y="4825704"/>
            <a:ext cx="8478551" cy="830997"/>
          </a:xfrm>
          <a:prstGeom prst="rect">
            <a:avLst/>
          </a:prstGeom>
          <a:noFill/>
          <a:ln>
            <a:noFill/>
          </a:ln>
        </p:spPr>
        <p:txBody>
          <a:bodyPr wrap="square" rtlCol="0">
            <a:spAutoFit/>
          </a:bodyPr>
          <a:lstStyle/>
          <a:p>
            <a:r>
              <a:rPr lang="en-US" sz="2800" dirty="0">
                <a:solidFill>
                  <a:srgbClr val="0000FF"/>
                </a:solidFill>
                <a:latin typeface="Apple Chancery"/>
                <a:cs typeface="Apple Chancery"/>
              </a:rPr>
              <a:t>We are going to see </a:t>
            </a:r>
            <a:r>
              <a:rPr lang="en-US" sz="2000" dirty="0">
                <a:solidFill>
                  <a:srgbClr val="000000"/>
                </a:solidFill>
                <a:latin typeface="Times New Roman"/>
                <a:cs typeface="Times New Roman"/>
              </a:rPr>
              <a:t>what Newton’s Second Law will do for us in the case of each of those components.</a:t>
            </a:r>
            <a:endParaRPr lang="en-US" sz="2000" dirty="0">
              <a:solidFill>
                <a:srgbClr val="FF0000"/>
              </a:solidFill>
              <a:latin typeface="Apple Chancery"/>
              <a:cs typeface="Apple Chancery"/>
            </a:endParaRPr>
          </a:p>
        </p:txBody>
      </p:sp>
      <p:pic>
        <p:nvPicPr>
          <p:cNvPr id="2" name="Picture 1">
            <a:extLst>
              <a:ext uri="{FF2B5EF4-FFF2-40B4-BE49-F238E27FC236}">
                <a16:creationId xmlns:a16="http://schemas.microsoft.com/office/drawing/2014/main" id="{343E262E-E275-090E-FD6A-A20F8C80F80B}"/>
              </a:ext>
            </a:extLst>
          </p:cNvPr>
          <p:cNvPicPr>
            <a:picLocks/>
          </p:cNvPicPr>
          <p:nvPr/>
        </p:nvPicPr>
        <p:blipFill>
          <a:blip r:embed="rId10"/>
          <a:stretch>
            <a:fillRect/>
          </a:stretch>
        </p:blipFill>
        <p:spPr>
          <a:xfrm>
            <a:off x="1278384" y="4072986"/>
            <a:ext cx="3489598" cy="403611"/>
          </a:xfrm>
          <a:prstGeom prst="rect">
            <a:avLst/>
          </a:prstGeom>
        </p:spPr>
      </p:pic>
      <p:sp>
        <p:nvSpPr>
          <p:cNvPr id="3" name="TextBox 2">
            <a:extLst>
              <a:ext uri="{FF2B5EF4-FFF2-40B4-BE49-F238E27FC236}">
                <a16:creationId xmlns:a16="http://schemas.microsoft.com/office/drawing/2014/main" id="{DFFD7A0A-ACC0-EB95-7AD6-43CF34985A27}"/>
              </a:ext>
            </a:extLst>
          </p:cNvPr>
          <p:cNvSpPr txBox="1"/>
          <p:nvPr/>
        </p:nvSpPr>
        <p:spPr>
          <a:xfrm>
            <a:off x="1183350" y="3924068"/>
            <a:ext cx="370614" cy="369332"/>
          </a:xfrm>
          <a:prstGeom prst="rect">
            <a:avLst/>
          </a:prstGeom>
          <a:noFill/>
        </p:spPr>
        <p:txBody>
          <a:bodyPr wrap="none" rtlCol="0">
            <a:spAutoFit/>
          </a:bodyPr>
          <a:lstStyle/>
          <a:p>
            <a:r>
              <a:rPr lang="en-US" dirty="0"/>
              <a:t>-&gt;</a:t>
            </a:r>
          </a:p>
        </p:txBody>
      </p:sp>
    </p:spTree>
    <p:extLst>
      <p:ext uri="{BB962C8B-B14F-4D97-AF65-F5344CB8AC3E}">
        <p14:creationId xmlns:p14="http://schemas.microsoft.com/office/powerpoint/2010/main" val="33663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58.)</a:t>
            </a:r>
          </a:p>
        </p:txBody>
      </p:sp>
      <p:sp>
        <p:nvSpPr>
          <p:cNvPr id="40" name="TextBox 39"/>
          <p:cNvSpPr txBox="1"/>
          <p:nvPr/>
        </p:nvSpPr>
        <p:spPr>
          <a:xfrm>
            <a:off x="93948" y="255731"/>
            <a:ext cx="5811765" cy="1754326"/>
          </a:xfrm>
          <a:prstGeom prst="rect">
            <a:avLst/>
          </a:prstGeom>
          <a:noFill/>
          <a:ln>
            <a:noFill/>
          </a:ln>
        </p:spPr>
        <p:txBody>
          <a:bodyPr wrap="square" rtlCol="0">
            <a:spAutoFit/>
          </a:bodyPr>
          <a:lstStyle/>
          <a:p>
            <a:r>
              <a:rPr lang="en-US" sz="2800" dirty="0">
                <a:solidFill>
                  <a:srgbClr val="0000FF"/>
                </a:solidFill>
                <a:latin typeface="Apple Chancery"/>
                <a:cs typeface="Apple Chancery"/>
              </a:rPr>
              <a:t>In the</a:t>
            </a:r>
            <a:r>
              <a:rPr lang="en-US" sz="2000" dirty="0">
                <a:solidFill>
                  <a:srgbClr val="000000"/>
                </a:solidFill>
                <a:latin typeface="Times New Roman"/>
                <a:cs typeface="Times New Roman"/>
              </a:rPr>
              <a:t>     direction, the </a:t>
            </a:r>
            <a:r>
              <a:rPr lang="en-US" sz="2000" dirty="0">
                <a:solidFill>
                  <a:srgbClr val="FF0000"/>
                </a:solidFill>
                <a:latin typeface="Times New Roman"/>
                <a:cs typeface="Times New Roman"/>
              </a:rPr>
              <a:t>body</a:t>
            </a:r>
            <a:r>
              <a:rPr lang="en-US" sz="2000" dirty="0">
                <a:solidFill>
                  <a:srgbClr val="000000"/>
                </a:solidFill>
                <a:latin typeface="Times New Roman"/>
                <a:cs typeface="Times New Roman"/>
              </a:rPr>
              <a:t> is </a:t>
            </a:r>
            <a:r>
              <a:rPr lang="en-US" sz="2000" dirty="0">
                <a:solidFill>
                  <a:srgbClr val="FF0000"/>
                </a:solidFill>
                <a:latin typeface="Times New Roman"/>
                <a:cs typeface="Times New Roman"/>
              </a:rPr>
              <a:t>slowing down</a:t>
            </a:r>
            <a:r>
              <a:rPr lang="en-US" sz="2000" dirty="0">
                <a:solidFill>
                  <a:srgbClr val="000000"/>
                </a:solidFill>
                <a:latin typeface="Times New Roman"/>
                <a:cs typeface="Times New Roman"/>
              </a:rPr>
              <a:t>.  This tells us that the </a:t>
            </a:r>
            <a:r>
              <a:rPr lang="en-US" sz="2000" dirty="0">
                <a:solidFill>
                  <a:srgbClr val="0000FF"/>
                </a:solidFill>
                <a:latin typeface="Times New Roman"/>
                <a:cs typeface="Times New Roman"/>
              </a:rPr>
              <a:t>acceleration</a:t>
            </a:r>
            <a:r>
              <a:rPr lang="en-US" sz="2000" dirty="0">
                <a:solidFill>
                  <a:srgbClr val="000000"/>
                </a:solidFill>
                <a:latin typeface="Times New Roman"/>
                <a:cs typeface="Times New Roman"/>
              </a:rPr>
              <a:t> is </a:t>
            </a:r>
            <a:r>
              <a:rPr lang="en-US" sz="2000" dirty="0">
                <a:solidFill>
                  <a:srgbClr val="0000FF"/>
                </a:solidFill>
                <a:latin typeface="Times New Roman"/>
                <a:cs typeface="Times New Roman"/>
              </a:rPr>
              <a:t>opposite the direction of the velocity</a:t>
            </a:r>
            <a:r>
              <a:rPr lang="en-US" sz="2000" dirty="0">
                <a:solidFill>
                  <a:srgbClr val="000000"/>
                </a:solidFill>
                <a:latin typeface="Times New Roman"/>
                <a:cs typeface="Times New Roman"/>
              </a:rPr>
              <a:t> (taken as the positive direction) AND is of the form </a:t>
            </a:r>
            <a:r>
              <a:rPr lang="en-US" sz="2000" dirty="0">
                <a:solidFill>
                  <a:srgbClr val="0000FF"/>
                </a:solidFill>
                <a:latin typeface="Times New Roman"/>
                <a:cs typeface="Times New Roman"/>
              </a:rPr>
              <a:t>dv/dt</a:t>
            </a:r>
            <a:r>
              <a:rPr lang="en-US" sz="2000" dirty="0">
                <a:solidFill>
                  <a:srgbClr val="000000"/>
                </a:solidFill>
                <a:latin typeface="Times New Roman"/>
                <a:cs typeface="Times New Roman"/>
              </a:rPr>
              <a:t>.  With that information, we can write N.S.L. as:</a:t>
            </a:r>
            <a:endParaRPr lang="en-US" sz="20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5444332" y="2504789"/>
            <a:ext cx="205265" cy="212725"/>
          </a:xfrm>
          <a:prstGeom prst="rect">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nut 12"/>
          <p:cNvSpPr/>
          <p:nvPr/>
        </p:nvSpPr>
        <p:spPr>
          <a:xfrm>
            <a:off x="5334000" y="756952"/>
            <a:ext cx="3714966" cy="3714966"/>
          </a:xfrm>
          <a:prstGeom prst="donut">
            <a:avLst>
              <a:gd name="adj" fmla="val 2436"/>
            </a:avLst>
          </a:prstGeom>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Line 20"/>
          <p:cNvSpPr>
            <a:spLocks noChangeShapeType="1"/>
          </p:cNvSpPr>
          <p:nvPr/>
        </p:nvSpPr>
        <p:spPr bwMode="auto">
          <a:xfrm rot="10800000" flipV="1">
            <a:off x="5546325" y="2717514"/>
            <a:ext cx="0" cy="1136936"/>
          </a:xfrm>
          <a:prstGeom prst="line">
            <a:avLst/>
          </a:prstGeom>
          <a:noFill/>
          <a:ln w="28575"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75" name="Object 2"/>
          <p:cNvGraphicFramePr>
            <a:graphicFrameLocks noChangeAspect="1"/>
          </p:cNvGraphicFramePr>
          <p:nvPr>
            <p:extLst>
              <p:ext uri="{D42A27DB-BD31-4B8C-83A1-F6EECF244321}">
                <p14:modId xmlns:p14="http://schemas.microsoft.com/office/powerpoint/2010/main" val="3202771767"/>
              </p:ext>
            </p:extLst>
          </p:nvPr>
        </p:nvGraphicFramePr>
        <p:xfrm>
          <a:off x="5657611" y="3196663"/>
          <a:ext cx="301625" cy="349250"/>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0" name=""/>
                      <p:cNvPicPr>
                        <a:picLocks noChangeAspect="1" noChangeArrowheads="1"/>
                      </p:cNvPicPr>
                      <p:nvPr/>
                    </p:nvPicPr>
                    <p:blipFill>
                      <a:blip r:embed="rId3"/>
                      <a:srcRect/>
                      <a:stretch>
                        <a:fillRect/>
                      </a:stretch>
                    </p:blipFill>
                    <p:spPr bwMode="auto">
                      <a:xfrm>
                        <a:off x="5657611" y="3196663"/>
                        <a:ext cx="301625" cy="349250"/>
                      </a:xfrm>
                      <a:prstGeom prst="rect">
                        <a:avLst/>
                      </a:prstGeom>
                      <a:noFill/>
                      <a:ln>
                        <a:noFill/>
                      </a:ln>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857281550"/>
              </p:ext>
            </p:extLst>
          </p:nvPr>
        </p:nvGraphicFramePr>
        <p:xfrm>
          <a:off x="7022307" y="3017247"/>
          <a:ext cx="847725" cy="412750"/>
        </p:xfrm>
        <a:graphic>
          <a:graphicData uri="http://schemas.openxmlformats.org/presentationml/2006/ole">
            <mc:AlternateContent xmlns:mc="http://schemas.openxmlformats.org/markup-compatibility/2006">
              <mc:Choice xmlns:v="urn:schemas-microsoft-com:vml" Requires="v">
                <p:oleObj name="Equation" r:id="rId4" imgW="660400" imgH="317500" progId="Equation.DSMT4">
                  <p:embed/>
                </p:oleObj>
              </mc:Choice>
              <mc:Fallback>
                <p:oleObj name="Equation" r:id="rId4" imgW="660400" imgH="317500" progId="Equation.DSMT4">
                  <p:embed/>
                  <p:pic>
                    <p:nvPicPr>
                      <p:cNvPr id="0" name=""/>
                      <p:cNvPicPr/>
                      <p:nvPr/>
                    </p:nvPicPr>
                    <p:blipFill>
                      <a:blip r:embed="rId5"/>
                      <a:stretch>
                        <a:fillRect/>
                      </a:stretch>
                    </p:blipFill>
                    <p:spPr>
                      <a:xfrm>
                        <a:off x="7022307" y="3017247"/>
                        <a:ext cx="847725" cy="412750"/>
                      </a:xfrm>
                      <a:prstGeom prst="rect">
                        <a:avLst/>
                      </a:prstGeom>
                    </p:spPr>
                  </p:pic>
                </p:oleObj>
              </mc:Fallback>
            </mc:AlternateContent>
          </a:graphicData>
        </a:graphic>
      </p:graphicFrame>
      <p:grpSp>
        <p:nvGrpSpPr>
          <p:cNvPr id="36" name="Group 35"/>
          <p:cNvGrpSpPr/>
          <p:nvPr/>
        </p:nvGrpSpPr>
        <p:grpSpPr>
          <a:xfrm rot="12701879">
            <a:off x="6688220" y="3056963"/>
            <a:ext cx="279400" cy="279400"/>
            <a:chOff x="5664200" y="5778500"/>
            <a:chExt cx="279400" cy="279400"/>
          </a:xfrm>
        </p:grpSpPr>
        <p:sp>
          <p:nvSpPr>
            <p:cNvPr id="37" name="Freeform 36"/>
            <p:cNvSpPr/>
            <p:nvPr/>
          </p:nvSpPr>
          <p:spPr>
            <a:xfrm>
              <a:off x="5664200" y="5778500"/>
              <a:ext cx="279400" cy="279400"/>
            </a:xfrm>
            <a:custGeom>
              <a:avLst/>
              <a:gdLst>
                <a:gd name="connsiteX0" fmla="*/ 279400 w 279400"/>
                <a:gd name="connsiteY0" fmla="*/ 0 h 279400"/>
                <a:gd name="connsiteX1" fmla="*/ 0 w 279400"/>
                <a:gd name="connsiteY1" fmla="*/ 203200 h 279400"/>
                <a:gd name="connsiteX2" fmla="*/ 279400 w 279400"/>
                <a:gd name="connsiteY2" fmla="*/ 279400 h 279400"/>
              </a:gdLst>
              <a:ahLst/>
              <a:cxnLst>
                <a:cxn ang="0">
                  <a:pos x="connsiteX0" y="connsiteY0"/>
                </a:cxn>
                <a:cxn ang="0">
                  <a:pos x="connsiteX1" y="connsiteY1"/>
                </a:cxn>
                <a:cxn ang="0">
                  <a:pos x="connsiteX2" y="connsiteY2"/>
                </a:cxn>
              </a:cxnLst>
              <a:rect l="l" t="t" r="r" b="b"/>
              <a:pathLst>
                <a:path w="279400" h="279400">
                  <a:moveTo>
                    <a:pt x="279400" y="0"/>
                  </a:moveTo>
                  <a:lnTo>
                    <a:pt x="0" y="203200"/>
                  </a:lnTo>
                  <a:lnTo>
                    <a:pt x="279400" y="279400"/>
                  </a:ln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5854700" y="5842000"/>
              <a:ext cx="51213" cy="203200"/>
            </a:xfrm>
            <a:custGeom>
              <a:avLst/>
              <a:gdLst>
                <a:gd name="connsiteX0" fmla="*/ 0 w 51213"/>
                <a:gd name="connsiteY0" fmla="*/ 0 h 203200"/>
                <a:gd name="connsiteX1" fmla="*/ 50800 w 51213"/>
                <a:gd name="connsiteY1" fmla="*/ 88900 h 203200"/>
                <a:gd name="connsiteX2" fmla="*/ 25400 w 51213"/>
                <a:gd name="connsiteY2" fmla="*/ 203200 h 203200"/>
              </a:gdLst>
              <a:ahLst/>
              <a:cxnLst>
                <a:cxn ang="0">
                  <a:pos x="connsiteX0" y="connsiteY0"/>
                </a:cxn>
                <a:cxn ang="0">
                  <a:pos x="connsiteX1" y="connsiteY1"/>
                </a:cxn>
                <a:cxn ang="0">
                  <a:pos x="connsiteX2" y="connsiteY2"/>
                </a:cxn>
              </a:cxnLst>
              <a:rect l="l" t="t" r="r" b="b"/>
              <a:pathLst>
                <a:path w="51213" h="203200">
                  <a:moveTo>
                    <a:pt x="0" y="0"/>
                  </a:moveTo>
                  <a:cubicBezTo>
                    <a:pt x="23283" y="27516"/>
                    <a:pt x="46567" y="55033"/>
                    <a:pt x="50800" y="88900"/>
                  </a:cubicBezTo>
                  <a:cubicBezTo>
                    <a:pt x="55033" y="122767"/>
                    <a:pt x="25400" y="203200"/>
                    <a:pt x="25400" y="20320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0" name="TextBox 29"/>
          <p:cNvSpPr txBox="1"/>
          <p:nvPr/>
        </p:nvSpPr>
        <p:spPr>
          <a:xfrm>
            <a:off x="89557" y="5163034"/>
            <a:ext cx="6002420" cy="1138773"/>
          </a:xfrm>
          <a:prstGeom prst="rect">
            <a:avLst/>
          </a:prstGeom>
          <a:noFill/>
          <a:ln>
            <a:noFill/>
          </a:ln>
        </p:spPr>
        <p:txBody>
          <a:bodyPr wrap="square" rtlCol="0">
            <a:spAutoFit/>
          </a:bodyPr>
          <a:lstStyle/>
          <a:p>
            <a:r>
              <a:rPr lang="en-US" sz="2800" dirty="0">
                <a:solidFill>
                  <a:srgbClr val="0000FF"/>
                </a:solidFill>
                <a:latin typeface="Apple Chancery"/>
                <a:cs typeface="Apple Chancery"/>
              </a:rPr>
              <a:t>In any </a:t>
            </a:r>
            <a:r>
              <a:rPr lang="en-US" sz="2000" dirty="0">
                <a:solidFill>
                  <a:srgbClr val="000000"/>
                </a:solidFill>
                <a:latin typeface="Times New Roman"/>
                <a:cs typeface="Times New Roman"/>
              </a:rPr>
              <a:t>case, if we knew the </a:t>
            </a:r>
            <a:r>
              <a:rPr lang="en-US" sz="2000" dirty="0">
                <a:latin typeface="Times New Roman"/>
                <a:cs typeface="Times New Roman"/>
              </a:rPr>
              <a:t>wall’s normal</a:t>
            </a:r>
            <a:r>
              <a:rPr lang="en-US" sz="2000" dirty="0">
                <a:solidFill>
                  <a:srgbClr val="000000"/>
                </a:solidFill>
                <a:latin typeface="Times New Roman"/>
                <a:cs typeface="Times New Roman"/>
              </a:rPr>
              <a:t>, we could proceed . . . but we do, as the </a:t>
            </a:r>
            <a:r>
              <a:rPr lang="en-US" sz="2000" dirty="0">
                <a:solidFill>
                  <a:srgbClr val="FF0000"/>
                </a:solidFill>
                <a:latin typeface="Times New Roman"/>
                <a:cs typeface="Times New Roman"/>
              </a:rPr>
              <a:t>wall is providing a </a:t>
            </a:r>
            <a:r>
              <a:rPr lang="en-US" sz="2000" i="1" dirty="0">
                <a:solidFill>
                  <a:srgbClr val="FF0000"/>
                </a:solidFill>
                <a:latin typeface="Times New Roman"/>
                <a:cs typeface="Times New Roman"/>
              </a:rPr>
              <a:t>centripetal force</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in the system.  As such, we can write:</a:t>
            </a:r>
            <a:endParaRPr lang="en-US" sz="2000" dirty="0">
              <a:solidFill>
                <a:srgbClr val="FF0000"/>
              </a:solidFill>
              <a:latin typeface="Apple Chancery"/>
              <a:cs typeface="Apple Chancery"/>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412347778"/>
              </p:ext>
            </p:extLst>
          </p:nvPr>
        </p:nvGraphicFramePr>
        <p:xfrm>
          <a:off x="1171724" y="301611"/>
          <a:ext cx="212725" cy="361950"/>
        </p:xfrm>
        <a:graphic>
          <a:graphicData uri="http://schemas.openxmlformats.org/presentationml/2006/ole">
            <mc:AlternateContent xmlns:mc="http://schemas.openxmlformats.org/markup-compatibility/2006">
              <mc:Choice xmlns:v="urn:schemas-microsoft-com:vml" Requires="v">
                <p:oleObj name="Equation" r:id="rId6" imgW="127000" imgH="215900" progId="Equation.DSMT4">
                  <p:embed/>
                </p:oleObj>
              </mc:Choice>
              <mc:Fallback>
                <p:oleObj name="Equation" r:id="rId6" imgW="127000" imgH="215900" progId="Equation.DSMT4">
                  <p:embed/>
                  <p:pic>
                    <p:nvPicPr>
                      <p:cNvPr id="0" name=""/>
                      <p:cNvPicPr/>
                      <p:nvPr/>
                    </p:nvPicPr>
                    <p:blipFill>
                      <a:blip r:embed="rId7"/>
                      <a:stretch>
                        <a:fillRect/>
                      </a:stretch>
                    </p:blipFill>
                    <p:spPr>
                      <a:xfrm>
                        <a:off x="1171724" y="301611"/>
                        <a:ext cx="212725" cy="3619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928100784"/>
              </p:ext>
            </p:extLst>
          </p:nvPr>
        </p:nvGraphicFramePr>
        <p:xfrm>
          <a:off x="2808288" y="1790700"/>
          <a:ext cx="2076450" cy="1427163"/>
        </p:xfrm>
        <a:graphic>
          <a:graphicData uri="http://schemas.openxmlformats.org/presentationml/2006/ole">
            <mc:AlternateContent xmlns:mc="http://schemas.openxmlformats.org/markup-compatibility/2006">
              <mc:Choice xmlns:v="urn:schemas-microsoft-com:vml" Requires="v">
                <p:oleObj name="Equation" r:id="rId8" imgW="1244600" imgH="850900" progId="Equation.DSMT4">
                  <p:embed/>
                </p:oleObj>
              </mc:Choice>
              <mc:Fallback>
                <p:oleObj name="Equation" r:id="rId8" imgW="1244600" imgH="850900" progId="Equation.DSMT4">
                  <p:embed/>
                  <p:pic>
                    <p:nvPicPr>
                      <p:cNvPr id="0" name=""/>
                      <p:cNvPicPr/>
                      <p:nvPr/>
                    </p:nvPicPr>
                    <p:blipFill>
                      <a:blip r:embed="rId9"/>
                      <a:stretch>
                        <a:fillRect/>
                      </a:stretch>
                    </p:blipFill>
                    <p:spPr>
                      <a:xfrm>
                        <a:off x="2808288" y="1790700"/>
                        <a:ext cx="2076450" cy="1427163"/>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64406731"/>
              </p:ext>
            </p:extLst>
          </p:nvPr>
        </p:nvGraphicFramePr>
        <p:xfrm>
          <a:off x="6501470" y="5228870"/>
          <a:ext cx="1736725" cy="1492250"/>
        </p:xfrm>
        <a:graphic>
          <a:graphicData uri="http://schemas.openxmlformats.org/presentationml/2006/ole">
            <mc:AlternateContent xmlns:mc="http://schemas.openxmlformats.org/markup-compatibility/2006">
              <mc:Choice xmlns:v="urn:schemas-microsoft-com:vml" Requires="v">
                <p:oleObj name="Equation" r:id="rId10" imgW="1041400" imgH="889000" progId="Equation.DSMT4">
                  <p:embed/>
                </p:oleObj>
              </mc:Choice>
              <mc:Fallback>
                <p:oleObj name="Equation" r:id="rId10" imgW="1041400" imgH="889000" progId="Equation.DSMT4">
                  <p:embed/>
                  <p:pic>
                    <p:nvPicPr>
                      <p:cNvPr id="0" name=""/>
                      <p:cNvPicPr/>
                      <p:nvPr/>
                    </p:nvPicPr>
                    <p:blipFill>
                      <a:blip r:embed="rId11"/>
                      <a:stretch>
                        <a:fillRect/>
                      </a:stretch>
                    </p:blipFill>
                    <p:spPr>
                      <a:xfrm>
                        <a:off x="6501470" y="5228870"/>
                        <a:ext cx="1736725" cy="149225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0F6D0871-980A-CE4A-9248-14928B18FF30}"/>
              </a:ext>
            </a:extLst>
          </p:cNvPr>
          <p:cNvSpPr txBox="1"/>
          <p:nvPr/>
        </p:nvSpPr>
        <p:spPr>
          <a:xfrm>
            <a:off x="89557" y="2314211"/>
            <a:ext cx="2923063" cy="1446550"/>
          </a:xfrm>
          <a:prstGeom prst="rect">
            <a:avLst/>
          </a:prstGeom>
          <a:noFill/>
          <a:ln>
            <a:noFill/>
          </a:ln>
        </p:spPr>
        <p:txBody>
          <a:bodyPr wrap="square" rtlCol="0">
            <a:spAutoFit/>
          </a:bodyPr>
          <a:lstStyle/>
          <a:p>
            <a:r>
              <a:rPr lang="en-US" sz="2800" dirty="0">
                <a:solidFill>
                  <a:srgbClr val="0000FF"/>
                </a:solidFill>
                <a:latin typeface="Apple Chancery"/>
                <a:cs typeface="Apple Chancery"/>
              </a:rPr>
              <a:t>Note the </a:t>
            </a:r>
            <a:r>
              <a:rPr lang="en-US" sz="2000" dirty="0">
                <a:solidFill>
                  <a:srgbClr val="000000"/>
                </a:solidFill>
                <a:latin typeface="Times New Roman"/>
                <a:cs typeface="Times New Roman"/>
              </a:rPr>
              <a:t>trickiness.  The force is </a:t>
            </a:r>
            <a:r>
              <a:rPr lang="en-US" sz="2000" i="1" dirty="0">
                <a:solidFill>
                  <a:srgbClr val="261CE7"/>
                </a:solidFill>
                <a:latin typeface="Times New Roman"/>
                <a:cs typeface="Times New Roman"/>
              </a:rPr>
              <a:t>opposite the direction </a:t>
            </a:r>
            <a:r>
              <a:rPr lang="en-US" sz="2000" dirty="0">
                <a:solidFill>
                  <a:srgbClr val="261CE7"/>
                </a:solidFill>
                <a:latin typeface="Times New Roman"/>
                <a:cs typeface="Times New Roman"/>
              </a:rPr>
              <a:t>of “v,” </a:t>
            </a:r>
            <a:r>
              <a:rPr lang="en-US" sz="2000" dirty="0">
                <a:solidFill>
                  <a:srgbClr val="000000"/>
                </a:solidFill>
                <a:latin typeface="Times New Roman"/>
                <a:cs typeface="Times New Roman"/>
              </a:rPr>
              <a:t>so it’s in the </a:t>
            </a:r>
            <a:r>
              <a:rPr lang="en-US" sz="2000" dirty="0">
                <a:solidFill>
                  <a:srgbClr val="261CE7"/>
                </a:solidFill>
                <a:latin typeface="Times New Roman"/>
                <a:cs typeface="Times New Roman"/>
              </a:rPr>
              <a:t>negative direction</a:t>
            </a:r>
            <a:r>
              <a:rPr lang="en-US" sz="2000" dirty="0">
                <a:solidFill>
                  <a:srgbClr val="000000"/>
                </a:solidFill>
                <a:latin typeface="Times New Roman"/>
                <a:cs typeface="Times New Roman"/>
              </a:rPr>
              <a:t>,</a:t>
            </a:r>
            <a:endParaRPr lang="en-US" sz="2000" dirty="0">
              <a:solidFill>
                <a:srgbClr val="FF0000"/>
              </a:solidFill>
              <a:latin typeface="Apple Chancery"/>
              <a:cs typeface="Apple Chancery"/>
            </a:endParaRPr>
          </a:p>
        </p:txBody>
      </p:sp>
      <p:sp>
        <p:nvSpPr>
          <p:cNvPr id="20" name="TextBox 19">
            <a:extLst>
              <a:ext uri="{FF2B5EF4-FFF2-40B4-BE49-F238E27FC236}">
                <a16:creationId xmlns:a16="http://schemas.microsoft.com/office/drawing/2014/main" id="{B9F47D92-5942-DA48-BA7A-7E241E1F7053}"/>
              </a:ext>
            </a:extLst>
          </p:cNvPr>
          <p:cNvSpPr txBox="1"/>
          <p:nvPr/>
        </p:nvSpPr>
        <p:spPr>
          <a:xfrm>
            <a:off x="89557" y="3653039"/>
            <a:ext cx="5353494" cy="1323439"/>
          </a:xfrm>
          <a:prstGeom prst="rect">
            <a:avLst/>
          </a:prstGeom>
          <a:noFill/>
          <a:ln>
            <a:noFill/>
          </a:ln>
        </p:spPr>
        <p:txBody>
          <a:bodyPr wrap="square" rtlCol="0">
            <a:spAutoFit/>
          </a:bodyPr>
          <a:lstStyle/>
          <a:p>
            <a:r>
              <a:rPr lang="en-US" sz="2000" dirty="0">
                <a:solidFill>
                  <a:srgbClr val="000000"/>
                </a:solidFill>
                <a:latin typeface="Times New Roman"/>
                <a:cs typeface="Times New Roman"/>
              </a:rPr>
              <a:t>whereas we’ve </a:t>
            </a:r>
            <a:r>
              <a:rPr lang="en-US" sz="2000" dirty="0">
                <a:solidFill>
                  <a:srgbClr val="FF0000"/>
                </a:solidFill>
                <a:latin typeface="Times New Roman"/>
                <a:cs typeface="Times New Roman"/>
              </a:rPr>
              <a:t>left the negative sign embedded </a:t>
            </a:r>
            <a:r>
              <a:rPr lang="en-US" sz="2000" dirty="0">
                <a:solidFill>
                  <a:srgbClr val="000000"/>
                </a:solidFill>
                <a:latin typeface="Times New Roman"/>
                <a:cs typeface="Times New Roman"/>
              </a:rPr>
              <a:t>in the “dv/dt” term.  Why?  Because when you do derivations with differentials, you need to be as general in your presentation as possible.</a:t>
            </a:r>
            <a:endParaRPr lang="en-US" sz="2000" dirty="0">
              <a:solidFill>
                <a:srgbClr val="FF0000"/>
              </a:solidFill>
              <a:latin typeface="Apple Chancery"/>
              <a:cs typeface="Apple Chancery"/>
            </a:endParaRPr>
          </a:p>
        </p:txBody>
      </p:sp>
      <p:pic>
        <p:nvPicPr>
          <p:cNvPr id="2" name="Picture 1">
            <a:extLst>
              <a:ext uri="{FF2B5EF4-FFF2-40B4-BE49-F238E27FC236}">
                <a16:creationId xmlns:a16="http://schemas.microsoft.com/office/drawing/2014/main" id="{1DE3275F-19B9-D640-0890-EE7DA3F19DCB}"/>
              </a:ext>
            </a:extLst>
          </p:cNvPr>
          <p:cNvPicPr>
            <a:picLocks/>
          </p:cNvPicPr>
          <p:nvPr/>
        </p:nvPicPr>
        <p:blipFill>
          <a:blip r:embed="rId12"/>
          <a:stretch>
            <a:fillRect/>
          </a:stretch>
        </p:blipFill>
        <p:spPr>
          <a:xfrm>
            <a:off x="5186405" y="3308178"/>
            <a:ext cx="1819189" cy="241643"/>
          </a:xfrm>
          <a:prstGeom prst="rect">
            <a:avLst/>
          </a:prstGeom>
        </p:spPr>
      </p:pic>
      <p:pic>
        <p:nvPicPr>
          <p:cNvPr id="3" name="Picture 2">
            <a:extLst>
              <a:ext uri="{FF2B5EF4-FFF2-40B4-BE49-F238E27FC236}">
                <a16:creationId xmlns:a16="http://schemas.microsoft.com/office/drawing/2014/main" id="{E0F75230-1268-56CC-F279-7F07B0DD2324}"/>
              </a:ext>
            </a:extLst>
          </p:cNvPr>
          <p:cNvPicPr>
            <a:picLocks/>
          </p:cNvPicPr>
          <p:nvPr/>
        </p:nvPicPr>
        <p:blipFill>
          <a:blip r:embed="rId12"/>
          <a:stretch>
            <a:fillRect/>
          </a:stretch>
        </p:blipFill>
        <p:spPr>
          <a:xfrm>
            <a:off x="5801976" y="1687911"/>
            <a:ext cx="2858004" cy="379629"/>
          </a:xfrm>
          <a:prstGeom prst="rect">
            <a:avLst/>
          </a:prstGeom>
        </p:spPr>
      </p:pic>
    </p:spTree>
    <p:extLst>
      <p:ext uri="{BB962C8B-B14F-4D97-AF65-F5344CB8AC3E}">
        <p14:creationId xmlns:p14="http://schemas.microsoft.com/office/powerpoint/2010/main" val="24078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59.)</a:t>
            </a:r>
          </a:p>
        </p:txBody>
      </p:sp>
      <p:sp>
        <p:nvSpPr>
          <p:cNvPr id="40" name="TextBox 39"/>
          <p:cNvSpPr txBox="1"/>
          <p:nvPr/>
        </p:nvSpPr>
        <p:spPr>
          <a:xfrm>
            <a:off x="93948" y="255731"/>
            <a:ext cx="4782851"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Putting together:</a:t>
            </a:r>
            <a:endParaRPr lang="en-US" sz="20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08248" y="1179257"/>
            <a:ext cx="4782851"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We </a:t>
            </a:r>
            <a:r>
              <a:rPr lang="en-US" sz="2000" dirty="0">
                <a:solidFill>
                  <a:srgbClr val="000000"/>
                </a:solidFill>
                <a:latin typeface="Times New Roman"/>
                <a:cs typeface="Times New Roman"/>
              </a:rPr>
              <a:t>can write:</a:t>
            </a:r>
            <a:endParaRPr lang="en-US" sz="2000" dirty="0">
              <a:solidFill>
                <a:srgbClr val="FF0000"/>
              </a:solidFill>
              <a:latin typeface="Apple Chancery"/>
              <a:cs typeface="Apple Chancery"/>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480983828"/>
              </p:ext>
            </p:extLst>
          </p:nvPr>
        </p:nvGraphicFramePr>
        <p:xfrm>
          <a:off x="1225550" y="702947"/>
          <a:ext cx="1843088" cy="723900"/>
        </p:xfrm>
        <a:graphic>
          <a:graphicData uri="http://schemas.openxmlformats.org/presentationml/2006/ole">
            <mc:AlternateContent xmlns:mc="http://schemas.openxmlformats.org/markup-compatibility/2006">
              <mc:Choice xmlns:v="urn:schemas-microsoft-com:vml" Requires="v">
                <p:oleObj name="Equation" r:id="rId2" imgW="1104900" imgH="431800" progId="Equation.DSMT4">
                  <p:embed/>
                </p:oleObj>
              </mc:Choice>
              <mc:Fallback>
                <p:oleObj name="Equation" r:id="rId2" imgW="1104900" imgH="431800" progId="Equation.DSMT4">
                  <p:embed/>
                  <p:pic>
                    <p:nvPicPr>
                      <p:cNvPr id="0" name=""/>
                      <p:cNvPicPr/>
                      <p:nvPr/>
                    </p:nvPicPr>
                    <p:blipFill>
                      <a:blip r:embed="rId3"/>
                      <a:stretch>
                        <a:fillRect/>
                      </a:stretch>
                    </p:blipFill>
                    <p:spPr>
                      <a:xfrm>
                        <a:off x="1225550" y="702947"/>
                        <a:ext cx="1843088" cy="7239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24325818"/>
              </p:ext>
            </p:extLst>
          </p:nvPr>
        </p:nvGraphicFramePr>
        <p:xfrm>
          <a:off x="3835400" y="702947"/>
          <a:ext cx="1417638" cy="788987"/>
        </p:xfrm>
        <a:graphic>
          <a:graphicData uri="http://schemas.openxmlformats.org/presentationml/2006/ole">
            <mc:AlternateContent xmlns:mc="http://schemas.openxmlformats.org/markup-compatibility/2006">
              <mc:Choice xmlns:v="urn:schemas-microsoft-com:vml" Requires="v">
                <p:oleObj name="Equation" r:id="rId4" imgW="850900" imgH="469900" progId="Equation.DSMT4">
                  <p:embed/>
                </p:oleObj>
              </mc:Choice>
              <mc:Fallback>
                <p:oleObj name="Equation" r:id="rId4" imgW="850900" imgH="469900" progId="Equation.DSMT4">
                  <p:embed/>
                  <p:pic>
                    <p:nvPicPr>
                      <p:cNvPr id="0" name=""/>
                      <p:cNvPicPr/>
                      <p:nvPr/>
                    </p:nvPicPr>
                    <p:blipFill>
                      <a:blip r:embed="rId5"/>
                      <a:stretch>
                        <a:fillRect/>
                      </a:stretch>
                    </p:blipFill>
                    <p:spPr>
                      <a:xfrm>
                        <a:off x="3835400" y="702947"/>
                        <a:ext cx="1417638" cy="788987"/>
                      </a:xfrm>
                      <a:prstGeom prst="rect">
                        <a:avLst/>
                      </a:prstGeom>
                    </p:spPr>
                  </p:pic>
                </p:oleObj>
              </mc:Fallback>
            </mc:AlternateContent>
          </a:graphicData>
        </a:graphic>
      </p:graphicFrame>
      <p:sp>
        <p:nvSpPr>
          <p:cNvPr id="18" name="TextBox 17"/>
          <p:cNvSpPr txBox="1"/>
          <p:nvPr/>
        </p:nvSpPr>
        <p:spPr>
          <a:xfrm>
            <a:off x="3192749" y="880747"/>
            <a:ext cx="4782851" cy="400110"/>
          </a:xfrm>
          <a:prstGeom prst="rect">
            <a:avLst/>
          </a:prstGeom>
          <a:noFill/>
          <a:ln>
            <a:noFill/>
          </a:ln>
        </p:spPr>
        <p:txBody>
          <a:bodyPr wrap="square" rtlCol="0">
            <a:spAutoFit/>
          </a:bodyPr>
          <a:lstStyle/>
          <a:p>
            <a:r>
              <a:rPr lang="en-US" sz="2000" dirty="0">
                <a:solidFill>
                  <a:srgbClr val="000000"/>
                </a:solidFill>
                <a:latin typeface="Times New Roman"/>
                <a:cs typeface="Times New Roman"/>
              </a:rPr>
              <a:t>and</a:t>
            </a:r>
            <a:endParaRPr lang="en-US" sz="2000" dirty="0">
              <a:solidFill>
                <a:srgbClr val="FF0000"/>
              </a:solidFill>
              <a:latin typeface="Apple Chancery"/>
              <a:cs typeface="Apple Chancery"/>
            </a:endParaRPr>
          </a:p>
        </p:txBody>
      </p:sp>
      <p:grpSp>
        <p:nvGrpSpPr>
          <p:cNvPr id="7" name="Group 6">
            <a:extLst>
              <a:ext uri="{FF2B5EF4-FFF2-40B4-BE49-F238E27FC236}">
                <a16:creationId xmlns:a16="http://schemas.microsoft.com/office/drawing/2014/main" id="{9A520FFE-4EA0-324B-B494-BCAA4ADCE460}"/>
              </a:ext>
            </a:extLst>
          </p:cNvPr>
          <p:cNvGrpSpPr/>
          <p:nvPr/>
        </p:nvGrpSpPr>
        <p:grpSpPr>
          <a:xfrm>
            <a:off x="5025150" y="1892977"/>
            <a:ext cx="3917950" cy="4135289"/>
            <a:chOff x="4759325" y="1892977"/>
            <a:chExt cx="3917950" cy="4135289"/>
          </a:xfrm>
        </p:grpSpPr>
        <p:graphicFrame>
          <p:nvGraphicFramePr>
            <p:cNvPr id="20" name="Object 19"/>
            <p:cNvGraphicFramePr>
              <a:graphicFrameLocks noChangeAspect="1"/>
            </p:cNvGraphicFramePr>
            <p:nvPr>
              <p:extLst>
                <p:ext uri="{D42A27DB-BD31-4B8C-83A1-F6EECF244321}">
                  <p14:modId xmlns:p14="http://schemas.microsoft.com/office/powerpoint/2010/main" val="2150921988"/>
                </p:ext>
              </p:extLst>
            </p:nvPr>
          </p:nvGraphicFramePr>
          <p:xfrm>
            <a:off x="5138738" y="1892977"/>
            <a:ext cx="3538537" cy="2957513"/>
          </p:xfrm>
          <a:graphic>
            <a:graphicData uri="http://schemas.openxmlformats.org/presentationml/2006/ole">
              <mc:AlternateContent xmlns:mc="http://schemas.openxmlformats.org/markup-compatibility/2006">
                <mc:Choice xmlns:v="urn:schemas-microsoft-com:vml" Requires="v">
                  <p:oleObj name="Equation" r:id="rId6" imgW="2120900" imgH="1765300" progId="Equation.DSMT4">
                    <p:embed/>
                  </p:oleObj>
                </mc:Choice>
                <mc:Fallback>
                  <p:oleObj name="Equation" r:id="rId6" imgW="2120900" imgH="1765300" progId="Equation.DSMT4">
                    <p:embed/>
                    <p:pic>
                      <p:nvPicPr>
                        <p:cNvPr id="0" name=""/>
                        <p:cNvPicPr/>
                        <p:nvPr/>
                      </p:nvPicPr>
                      <p:blipFill>
                        <a:blip r:embed="rId7"/>
                        <a:stretch>
                          <a:fillRect/>
                        </a:stretch>
                      </p:blipFill>
                      <p:spPr>
                        <a:xfrm>
                          <a:off x="5138738" y="1892977"/>
                          <a:ext cx="3538537" cy="2957513"/>
                        </a:xfrm>
                        <a:prstGeom prst="rect">
                          <a:avLst/>
                        </a:prstGeom>
                      </p:spPr>
                    </p:pic>
                  </p:oleObj>
                </mc:Fallback>
              </mc:AlternateContent>
            </a:graphicData>
          </a:graphic>
        </p:graphicFrame>
        <p:sp>
          <p:nvSpPr>
            <p:cNvPr id="3" name="Freeform 2"/>
            <p:cNvSpPr/>
            <p:nvPr/>
          </p:nvSpPr>
          <p:spPr>
            <a:xfrm>
              <a:off x="4858309" y="2235200"/>
              <a:ext cx="2756586" cy="3793066"/>
            </a:xfrm>
            <a:custGeom>
              <a:avLst/>
              <a:gdLst>
                <a:gd name="connsiteX0" fmla="*/ 450291 w 2756586"/>
                <a:gd name="connsiteY0" fmla="*/ 0 h 3793066"/>
                <a:gd name="connsiteX1" fmla="*/ 310591 w 2756586"/>
                <a:gd name="connsiteY1" fmla="*/ 25400 h 3793066"/>
                <a:gd name="connsiteX2" fmla="*/ 158191 w 2756586"/>
                <a:gd name="connsiteY2" fmla="*/ 139700 h 3793066"/>
                <a:gd name="connsiteX3" fmla="*/ 69291 w 2756586"/>
                <a:gd name="connsiteY3" fmla="*/ 368300 h 3793066"/>
                <a:gd name="connsiteX4" fmla="*/ 31191 w 2756586"/>
                <a:gd name="connsiteY4" fmla="*/ 698500 h 3793066"/>
                <a:gd name="connsiteX5" fmla="*/ 5791 w 2756586"/>
                <a:gd name="connsiteY5" fmla="*/ 1473200 h 3793066"/>
                <a:gd name="connsiteX6" fmla="*/ 5791 w 2756586"/>
                <a:gd name="connsiteY6" fmla="*/ 2146300 h 3793066"/>
                <a:gd name="connsiteX7" fmla="*/ 69291 w 2756586"/>
                <a:gd name="connsiteY7" fmla="*/ 2476500 h 3793066"/>
                <a:gd name="connsiteX8" fmla="*/ 247091 w 2756586"/>
                <a:gd name="connsiteY8" fmla="*/ 2705100 h 3793066"/>
                <a:gd name="connsiteX9" fmla="*/ 539191 w 2756586"/>
                <a:gd name="connsiteY9" fmla="*/ 2832100 h 3793066"/>
                <a:gd name="connsiteX10" fmla="*/ 996391 w 2756586"/>
                <a:gd name="connsiteY10" fmla="*/ 2908300 h 3793066"/>
                <a:gd name="connsiteX11" fmla="*/ 1631391 w 2756586"/>
                <a:gd name="connsiteY11" fmla="*/ 2971800 h 3793066"/>
                <a:gd name="connsiteX12" fmla="*/ 2190191 w 2756586"/>
                <a:gd name="connsiteY12" fmla="*/ 3086100 h 3793066"/>
                <a:gd name="connsiteX13" fmla="*/ 2520391 w 2756586"/>
                <a:gd name="connsiteY13" fmla="*/ 3238500 h 3793066"/>
                <a:gd name="connsiteX14" fmla="*/ 2723591 w 2756586"/>
                <a:gd name="connsiteY14" fmla="*/ 3454400 h 3793066"/>
                <a:gd name="connsiteX15" fmla="*/ 2748991 w 2756586"/>
                <a:gd name="connsiteY15" fmla="*/ 3670300 h 3793066"/>
                <a:gd name="connsiteX16" fmla="*/ 2647391 w 2756586"/>
                <a:gd name="connsiteY16" fmla="*/ 3784600 h 3793066"/>
                <a:gd name="connsiteX17" fmla="*/ 2456891 w 2756586"/>
                <a:gd name="connsiteY17" fmla="*/ 3784600 h 379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6586" h="3793066">
                  <a:moveTo>
                    <a:pt x="450291" y="0"/>
                  </a:moveTo>
                  <a:cubicBezTo>
                    <a:pt x="404782" y="1058"/>
                    <a:pt x="359274" y="2117"/>
                    <a:pt x="310591" y="25400"/>
                  </a:cubicBezTo>
                  <a:cubicBezTo>
                    <a:pt x="261908" y="48683"/>
                    <a:pt x="198408" y="82550"/>
                    <a:pt x="158191" y="139700"/>
                  </a:cubicBezTo>
                  <a:cubicBezTo>
                    <a:pt x="117974" y="196850"/>
                    <a:pt x="90458" y="275167"/>
                    <a:pt x="69291" y="368300"/>
                  </a:cubicBezTo>
                  <a:cubicBezTo>
                    <a:pt x="48124" y="461433"/>
                    <a:pt x="41774" y="514350"/>
                    <a:pt x="31191" y="698500"/>
                  </a:cubicBezTo>
                  <a:cubicBezTo>
                    <a:pt x="20608" y="882650"/>
                    <a:pt x="10024" y="1231900"/>
                    <a:pt x="5791" y="1473200"/>
                  </a:cubicBezTo>
                  <a:cubicBezTo>
                    <a:pt x="1558" y="1714500"/>
                    <a:pt x="-4792" y="1979083"/>
                    <a:pt x="5791" y="2146300"/>
                  </a:cubicBezTo>
                  <a:cubicBezTo>
                    <a:pt x="16374" y="2313517"/>
                    <a:pt x="29074" y="2383367"/>
                    <a:pt x="69291" y="2476500"/>
                  </a:cubicBezTo>
                  <a:cubicBezTo>
                    <a:pt x="109508" y="2569633"/>
                    <a:pt x="168774" y="2645833"/>
                    <a:pt x="247091" y="2705100"/>
                  </a:cubicBezTo>
                  <a:cubicBezTo>
                    <a:pt x="325408" y="2764367"/>
                    <a:pt x="414308" y="2798233"/>
                    <a:pt x="539191" y="2832100"/>
                  </a:cubicBezTo>
                  <a:cubicBezTo>
                    <a:pt x="664074" y="2865967"/>
                    <a:pt x="814358" y="2885017"/>
                    <a:pt x="996391" y="2908300"/>
                  </a:cubicBezTo>
                  <a:cubicBezTo>
                    <a:pt x="1178424" y="2931583"/>
                    <a:pt x="1432424" y="2942167"/>
                    <a:pt x="1631391" y="2971800"/>
                  </a:cubicBezTo>
                  <a:cubicBezTo>
                    <a:pt x="1830358" y="3001433"/>
                    <a:pt x="2042024" y="3041650"/>
                    <a:pt x="2190191" y="3086100"/>
                  </a:cubicBezTo>
                  <a:cubicBezTo>
                    <a:pt x="2338358" y="3130550"/>
                    <a:pt x="2431491" y="3177117"/>
                    <a:pt x="2520391" y="3238500"/>
                  </a:cubicBezTo>
                  <a:cubicBezTo>
                    <a:pt x="2609291" y="3299883"/>
                    <a:pt x="2685491" y="3382433"/>
                    <a:pt x="2723591" y="3454400"/>
                  </a:cubicBezTo>
                  <a:cubicBezTo>
                    <a:pt x="2761691" y="3526367"/>
                    <a:pt x="2761691" y="3615267"/>
                    <a:pt x="2748991" y="3670300"/>
                  </a:cubicBezTo>
                  <a:cubicBezTo>
                    <a:pt x="2736291" y="3725333"/>
                    <a:pt x="2696074" y="3765550"/>
                    <a:pt x="2647391" y="3784600"/>
                  </a:cubicBezTo>
                  <a:cubicBezTo>
                    <a:pt x="2598708" y="3803650"/>
                    <a:pt x="2456891" y="3784600"/>
                    <a:pt x="2456891" y="37846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 name="Straight Connector 4"/>
            <p:cNvCxnSpPr/>
            <p:nvPr/>
          </p:nvCxnSpPr>
          <p:spPr>
            <a:xfrm>
              <a:off x="7231063" y="5391150"/>
              <a:ext cx="147637" cy="1778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235826" y="5391150"/>
              <a:ext cx="241299" cy="508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3" idx="7"/>
            </p:cNvCxnSpPr>
            <p:nvPr/>
          </p:nvCxnSpPr>
          <p:spPr>
            <a:xfrm>
              <a:off x="4927600" y="4711700"/>
              <a:ext cx="63499" cy="2794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29188" y="4724400"/>
              <a:ext cx="265112" cy="17462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875213" y="3362325"/>
              <a:ext cx="96836" cy="2794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4759325" y="3362325"/>
              <a:ext cx="115888" cy="2794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102225" y="2235200"/>
              <a:ext cx="203201" cy="15557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5048250" y="2212975"/>
              <a:ext cx="257177" cy="2222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BA85E6C-46F7-6648-9053-828DFBC7A903}"/>
              </a:ext>
            </a:extLst>
          </p:cNvPr>
          <p:cNvGrpSpPr/>
          <p:nvPr/>
        </p:nvGrpSpPr>
        <p:grpSpPr>
          <a:xfrm>
            <a:off x="341158" y="1306712"/>
            <a:ext cx="7229669" cy="5090913"/>
            <a:chOff x="341158" y="1306712"/>
            <a:chExt cx="7229669" cy="5090913"/>
          </a:xfrm>
        </p:grpSpPr>
        <p:graphicFrame>
          <p:nvGraphicFramePr>
            <p:cNvPr id="19" name="Object 18"/>
            <p:cNvGraphicFramePr>
              <a:graphicFrameLocks noChangeAspect="1"/>
            </p:cNvGraphicFramePr>
            <p:nvPr>
              <p:extLst>
                <p:ext uri="{D42A27DB-BD31-4B8C-83A1-F6EECF244321}">
                  <p14:modId xmlns:p14="http://schemas.microsoft.com/office/powerpoint/2010/main" val="2142648281"/>
                </p:ext>
              </p:extLst>
            </p:nvPr>
          </p:nvGraphicFramePr>
          <p:xfrm>
            <a:off x="1130340" y="1798638"/>
            <a:ext cx="6440487" cy="4598987"/>
          </p:xfrm>
          <a:graphic>
            <a:graphicData uri="http://schemas.openxmlformats.org/presentationml/2006/ole">
              <mc:AlternateContent xmlns:mc="http://schemas.openxmlformats.org/markup-compatibility/2006">
                <mc:Choice xmlns:v="urn:schemas-microsoft-com:vml" Requires="v">
                  <p:oleObj name="Equation" r:id="rId8" imgW="3860800" imgH="2743200" progId="Equation.DSMT4">
                    <p:embed/>
                  </p:oleObj>
                </mc:Choice>
                <mc:Fallback>
                  <p:oleObj name="Equation" r:id="rId8" imgW="3860800" imgH="2743200" progId="Equation.DSMT4">
                    <p:embed/>
                    <p:pic>
                      <p:nvPicPr>
                        <p:cNvPr id="0" name=""/>
                        <p:cNvPicPr/>
                        <p:nvPr/>
                      </p:nvPicPr>
                      <p:blipFill>
                        <a:blip r:embed="rId9"/>
                        <a:stretch>
                          <a:fillRect/>
                        </a:stretch>
                      </p:blipFill>
                      <p:spPr>
                        <a:xfrm>
                          <a:off x="1130340" y="1798638"/>
                          <a:ext cx="6440487" cy="4598987"/>
                        </a:xfrm>
                        <a:prstGeom prst="rect">
                          <a:avLst/>
                        </a:prstGeom>
                      </p:spPr>
                    </p:pic>
                  </p:oleObj>
                </mc:Fallback>
              </mc:AlternateContent>
            </a:graphicData>
          </a:graphic>
        </p:graphicFrame>
        <p:sp>
          <p:nvSpPr>
            <p:cNvPr id="4" name="Freeform 3">
              <a:extLst>
                <a:ext uri="{FF2B5EF4-FFF2-40B4-BE49-F238E27FC236}">
                  <a16:creationId xmlns:a16="http://schemas.microsoft.com/office/drawing/2014/main" id="{283308FE-F9AC-9D43-9A27-011E66193FEF}"/>
                </a:ext>
              </a:extLst>
            </p:cNvPr>
            <p:cNvSpPr/>
            <p:nvPr/>
          </p:nvSpPr>
          <p:spPr>
            <a:xfrm>
              <a:off x="1244012" y="2349795"/>
              <a:ext cx="723014" cy="414670"/>
            </a:xfrm>
            <a:custGeom>
              <a:avLst/>
              <a:gdLst>
                <a:gd name="connsiteX0" fmla="*/ 733647 w 733647"/>
                <a:gd name="connsiteY0" fmla="*/ 414670 h 414670"/>
                <a:gd name="connsiteX1" fmla="*/ 691117 w 733647"/>
                <a:gd name="connsiteY1" fmla="*/ 329610 h 414670"/>
                <a:gd name="connsiteX2" fmla="*/ 531628 w 733647"/>
                <a:gd name="connsiteY2" fmla="*/ 223284 h 414670"/>
                <a:gd name="connsiteX3" fmla="*/ 372140 w 733647"/>
                <a:gd name="connsiteY3" fmla="*/ 180754 h 414670"/>
                <a:gd name="connsiteX4" fmla="*/ 212651 w 733647"/>
                <a:gd name="connsiteY4" fmla="*/ 159489 h 414670"/>
                <a:gd name="connsiteX5" fmla="*/ 85061 w 733647"/>
                <a:gd name="connsiteY5" fmla="*/ 106326 h 414670"/>
                <a:gd name="connsiteX6" fmla="*/ 0 w 733647"/>
                <a:gd name="connsiteY6" fmla="*/ 0 h 41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647" h="414670">
                  <a:moveTo>
                    <a:pt x="733647" y="414670"/>
                  </a:moveTo>
                  <a:cubicBezTo>
                    <a:pt x="729217" y="388089"/>
                    <a:pt x="724787" y="361508"/>
                    <a:pt x="691117" y="329610"/>
                  </a:cubicBezTo>
                  <a:cubicBezTo>
                    <a:pt x="657447" y="297712"/>
                    <a:pt x="584791" y="248093"/>
                    <a:pt x="531628" y="223284"/>
                  </a:cubicBezTo>
                  <a:cubicBezTo>
                    <a:pt x="478465" y="198475"/>
                    <a:pt x="425303" y="191386"/>
                    <a:pt x="372140" y="180754"/>
                  </a:cubicBezTo>
                  <a:cubicBezTo>
                    <a:pt x="318977" y="170121"/>
                    <a:pt x="260497" y="171894"/>
                    <a:pt x="212651" y="159489"/>
                  </a:cubicBezTo>
                  <a:cubicBezTo>
                    <a:pt x="164804" y="147084"/>
                    <a:pt x="120503" y="132908"/>
                    <a:pt x="85061" y="106326"/>
                  </a:cubicBezTo>
                  <a:cubicBezTo>
                    <a:pt x="49619" y="79744"/>
                    <a:pt x="24809" y="39872"/>
                    <a:pt x="0" y="0"/>
                  </a:cubicBezTo>
                </a:path>
              </a:pathLst>
            </a:cu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055574E7-3A2D-6E40-95B7-A0B235B3A5A7}"/>
                </a:ext>
              </a:extLst>
            </p:cNvPr>
            <p:cNvSpPr/>
            <p:nvPr/>
          </p:nvSpPr>
          <p:spPr>
            <a:xfrm>
              <a:off x="1570077" y="2324100"/>
              <a:ext cx="990600" cy="323850"/>
            </a:xfrm>
            <a:custGeom>
              <a:avLst/>
              <a:gdLst>
                <a:gd name="connsiteX0" fmla="*/ 0 w 990600"/>
                <a:gd name="connsiteY0" fmla="*/ 0 h 323850"/>
                <a:gd name="connsiteX1" fmla="*/ 57150 w 990600"/>
                <a:gd name="connsiteY1" fmla="*/ 76200 h 323850"/>
                <a:gd name="connsiteX2" fmla="*/ 152400 w 990600"/>
                <a:gd name="connsiteY2" fmla="*/ 107950 h 323850"/>
                <a:gd name="connsiteX3" fmla="*/ 400050 w 990600"/>
                <a:gd name="connsiteY3" fmla="*/ 152400 h 323850"/>
                <a:gd name="connsiteX4" fmla="*/ 704850 w 990600"/>
                <a:gd name="connsiteY4" fmla="*/ 184150 h 323850"/>
                <a:gd name="connsiteX5" fmla="*/ 889000 w 990600"/>
                <a:gd name="connsiteY5" fmla="*/ 209550 h 323850"/>
                <a:gd name="connsiteX6" fmla="*/ 965200 w 990600"/>
                <a:gd name="connsiteY6" fmla="*/ 260350 h 323850"/>
                <a:gd name="connsiteX7" fmla="*/ 990600 w 990600"/>
                <a:gd name="connsiteY7"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323850">
                  <a:moveTo>
                    <a:pt x="0" y="0"/>
                  </a:moveTo>
                  <a:cubicBezTo>
                    <a:pt x="15875" y="29104"/>
                    <a:pt x="31750" y="58208"/>
                    <a:pt x="57150" y="76200"/>
                  </a:cubicBezTo>
                  <a:cubicBezTo>
                    <a:pt x="82550" y="94192"/>
                    <a:pt x="95250" y="95250"/>
                    <a:pt x="152400" y="107950"/>
                  </a:cubicBezTo>
                  <a:cubicBezTo>
                    <a:pt x="209550" y="120650"/>
                    <a:pt x="307975" y="139700"/>
                    <a:pt x="400050" y="152400"/>
                  </a:cubicBezTo>
                  <a:cubicBezTo>
                    <a:pt x="492125" y="165100"/>
                    <a:pt x="623358" y="174625"/>
                    <a:pt x="704850" y="184150"/>
                  </a:cubicBezTo>
                  <a:cubicBezTo>
                    <a:pt x="786342" y="193675"/>
                    <a:pt x="845608" y="196850"/>
                    <a:pt x="889000" y="209550"/>
                  </a:cubicBezTo>
                  <a:cubicBezTo>
                    <a:pt x="932392" y="222250"/>
                    <a:pt x="948267" y="241300"/>
                    <a:pt x="965200" y="260350"/>
                  </a:cubicBezTo>
                  <a:cubicBezTo>
                    <a:pt x="982133" y="279400"/>
                    <a:pt x="986366" y="301625"/>
                    <a:pt x="990600" y="323850"/>
                  </a:cubicBezTo>
                </a:path>
              </a:pathLst>
            </a:cu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1174BF-C1B3-0944-9C97-5F968A060D6D}"/>
                </a:ext>
              </a:extLst>
            </p:cNvPr>
            <p:cNvSpPr txBox="1"/>
            <p:nvPr/>
          </p:nvSpPr>
          <p:spPr>
            <a:xfrm>
              <a:off x="341158" y="3054012"/>
              <a:ext cx="1724219"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putting v’s on same side of equal sign:</a:t>
              </a:r>
            </a:p>
          </p:txBody>
        </p:sp>
        <p:sp>
          <p:nvSpPr>
            <p:cNvPr id="32" name="Freeform 31">
              <a:extLst>
                <a:ext uri="{FF2B5EF4-FFF2-40B4-BE49-F238E27FC236}">
                  <a16:creationId xmlns:a16="http://schemas.microsoft.com/office/drawing/2014/main" id="{81640BAE-518A-FD45-B918-A85367B8AEF1}"/>
                </a:ext>
              </a:extLst>
            </p:cNvPr>
            <p:cNvSpPr/>
            <p:nvPr/>
          </p:nvSpPr>
          <p:spPr>
            <a:xfrm rot="16200000">
              <a:off x="3196415" y="1277919"/>
              <a:ext cx="1319011" cy="1376597"/>
            </a:xfrm>
            <a:custGeom>
              <a:avLst/>
              <a:gdLst>
                <a:gd name="connsiteX0" fmla="*/ 0 w 990600"/>
                <a:gd name="connsiteY0" fmla="*/ 0 h 323850"/>
                <a:gd name="connsiteX1" fmla="*/ 57150 w 990600"/>
                <a:gd name="connsiteY1" fmla="*/ 76200 h 323850"/>
                <a:gd name="connsiteX2" fmla="*/ 152400 w 990600"/>
                <a:gd name="connsiteY2" fmla="*/ 107950 h 323850"/>
                <a:gd name="connsiteX3" fmla="*/ 400050 w 990600"/>
                <a:gd name="connsiteY3" fmla="*/ 152400 h 323850"/>
                <a:gd name="connsiteX4" fmla="*/ 704850 w 990600"/>
                <a:gd name="connsiteY4" fmla="*/ 184150 h 323850"/>
                <a:gd name="connsiteX5" fmla="*/ 889000 w 990600"/>
                <a:gd name="connsiteY5" fmla="*/ 209550 h 323850"/>
                <a:gd name="connsiteX6" fmla="*/ 965200 w 990600"/>
                <a:gd name="connsiteY6" fmla="*/ 260350 h 323850"/>
                <a:gd name="connsiteX7" fmla="*/ 990600 w 990600"/>
                <a:gd name="connsiteY7"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600" h="323850">
                  <a:moveTo>
                    <a:pt x="0" y="0"/>
                  </a:moveTo>
                  <a:cubicBezTo>
                    <a:pt x="15875" y="29104"/>
                    <a:pt x="31750" y="58208"/>
                    <a:pt x="57150" y="76200"/>
                  </a:cubicBezTo>
                  <a:cubicBezTo>
                    <a:pt x="82550" y="94192"/>
                    <a:pt x="95250" y="95250"/>
                    <a:pt x="152400" y="107950"/>
                  </a:cubicBezTo>
                  <a:cubicBezTo>
                    <a:pt x="209550" y="120650"/>
                    <a:pt x="307975" y="139700"/>
                    <a:pt x="400050" y="152400"/>
                  </a:cubicBezTo>
                  <a:cubicBezTo>
                    <a:pt x="492125" y="165100"/>
                    <a:pt x="623358" y="174625"/>
                    <a:pt x="704850" y="184150"/>
                  </a:cubicBezTo>
                  <a:cubicBezTo>
                    <a:pt x="786342" y="193675"/>
                    <a:pt x="845608" y="196850"/>
                    <a:pt x="889000" y="209550"/>
                  </a:cubicBezTo>
                  <a:cubicBezTo>
                    <a:pt x="932392" y="222250"/>
                    <a:pt x="948267" y="241300"/>
                    <a:pt x="965200" y="260350"/>
                  </a:cubicBezTo>
                  <a:cubicBezTo>
                    <a:pt x="982133" y="279400"/>
                    <a:pt x="986366" y="301625"/>
                    <a:pt x="990600" y="323850"/>
                  </a:cubicBezTo>
                </a:path>
              </a:pathLst>
            </a:cu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91FD7FA2-2CC7-8A48-8CA1-8E558D806137}"/>
                </a:ext>
              </a:extLst>
            </p:cNvPr>
            <p:cNvCxnSpPr>
              <a:cxnSpLocks/>
            </p:cNvCxnSpPr>
            <p:nvPr/>
          </p:nvCxnSpPr>
          <p:spPr>
            <a:xfrm flipV="1">
              <a:off x="2458653" y="2731552"/>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6DE67C5-4F69-D443-B996-59E63CDC9083}"/>
                </a:ext>
              </a:extLst>
            </p:cNvPr>
            <p:cNvCxnSpPr>
              <a:cxnSpLocks/>
            </p:cNvCxnSpPr>
            <p:nvPr/>
          </p:nvCxnSpPr>
          <p:spPr>
            <a:xfrm flipV="1">
              <a:off x="3318927" y="2758378"/>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454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4"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5"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6"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7"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8"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59" name="Line 7"/>
          <p:cNvSpPr>
            <a:spLocks noChangeShapeType="1"/>
          </p:cNvSpPr>
          <p:nvPr/>
        </p:nvSpPr>
        <p:spPr bwMode="auto">
          <a:xfrm flipH="1">
            <a:off x="4799172" y="1440180"/>
            <a:ext cx="2516028"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60" name="Line 8"/>
          <p:cNvSpPr>
            <a:spLocks noChangeShapeType="1"/>
          </p:cNvSpPr>
          <p:nvPr/>
        </p:nvSpPr>
        <p:spPr bwMode="auto">
          <a:xfrm rot="10800000">
            <a:off x="1348739" y="4800600"/>
            <a:ext cx="1" cy="122301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3603"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604" name="AutoShape 11"/>
            <p:cNvSpPr>
              <a:spLocks noChangeArrowheads="1"/>
            </p:cNvSpPr>
            <p:nvPr/>
          </p:nvSpPr>
          <p:spPr bwMode="auto">
            <a:xfrm>
              <a:off x="1120" y="423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605"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6"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7"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608"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609"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10"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3595"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96" name="AutoShape 20"/>
            <p:cNvSpPr>
              <a:spLocks noChangeArrowheads="1"/>
            </p:cNvSpPr>
            <p:nvPr/>
          </p:nvSpPr>
          <p:spPr bwMode="auto">
            <a:xfrm rot="3360000">
              <a:off x="2391" y="176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97"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8"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9"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600"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601"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602"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63" name="Rectangle 27"/>
          <p:cNvSpPr>
            <a:spLocks noChangeArrowheads="1"/>
          </p:cNvSpPr>
          <p:nvPr/>
        </p:nvSpPr>
        <p:spPr bwMode="auto">
          <a:xfrm>
            <a:off x="2383540" y="1242060"/>
            <a:ext cx="12476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force-free path</a:t>
            </a:r>
          </a:p>
        </p:txBody>
      </p:sp>
      <p:grpSp>
        <p:nvGrpSpPr>
          <p:cNvPr id="5" name="Group 37"/>
          <p:cNvGrpSpPr>
            <a:grpSpLocks/>
          </p:cNvGrpSpPr>
          <p:nvPr/>
        </p:nvGrpSpPr>
        <p:grpSpPr bwMode="auto">
          <a:xfrm>
            <a:off x="2341722" y="2581752"/>
            <a:ext cx="1600200" cy="1691640"/>
            <a:chOff x="1639" y="1807"/>
            <a:chExt cx="1120" cy="1184"/>
          </a:xfrm>
        </p:grpSpPr>
        <p:sp>
          <p:nvSpPr>
            <p:cNvPr id="23587"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88" name="AutoShape 39"/>
            <p:cNvSpPr>
              <a:spLocks noChangeArrowheads="1"/>
            </p:cNvSpPr>
            <p:nvPr/>
          </p:nvSpPr>
          <p:spPr bwMode="auto">
            <a:xfrm rot="2100000">
              <a:off x="1703" y="2225"/>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89"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0"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1"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92"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93"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94"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3577" name="Group 28"/>
            <p:cNvGrpSpPr>
              <a:grpSpLocks/>
            </p:cNvGrpSpPr>
            <p:nvPr/>
          </p:nvGrpSpPr>
          <p:grpSpPr bwMode="auto">
            <a:xfrm>
              <a:off x="5892811" y="1727205"/>
              <a:ext cx="1879603" cy="1701805"/>
              <a:chOff x="3712" y="1088"/>
              <a:chExt cx="1184" cy="1072"/>
            </a:xfrm>
          </p:grpSpPr>
          <p:sp>
            <p:nvSpPr>
              <p:cNvPr id="23579"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80" name="AutoShape 30"/>
              <p:cNvSpPr>
                <a:spLocks noChangeArrowheads="1"/>
              </p:cNvSpPr>
              <p:nvPr/>
            </p:nvSpPr>
            <p:spPr bwMode="auto">
              <a:xfrm rot="5400000">
                <a:off x="3872" y="15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81"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2"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3"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84"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85"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86"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78"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3569"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3570" name="AutoShape 49"/>
            <p:cNvSpPr>
              <a:spLocks noChangeArrowheads="1"/>
            </p:cNvSpPr>
            <p:nvPr/>
          </p:nvSpPr>
          <p:spPr bwMode="auto">
            <a:xfrm rot="1020000">
              <a:off x="1347" y="28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3571"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2"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3"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3574"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3575"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576"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3567" name="Line 56"/>
          <p:cNvSpPr>
            <a:spLocks noChangeShapeType="1"/>
          </p:cNvSpPr>
          <p:nvPr/>
        </p:nvSpPr>
        <p:spPr bwMode="auto">
          <a:xfrm rot="10800000" flipH="1">
            <a:off x="2994660" y="1562816"/>
            <a:ext cx="11430" cy="4460794"/>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3568" name="TextBox 8"/>
          <p:cNvSpPr txBox="1">
            <a:spLocks noChangeArrowheads="1"/>
          </p:cNvSpPr>
          <p:nvPr/>
        </p:nvSpPr>
        <p:spPr bwMode="auto">
          <a:xfrm>
            <a:off x="220028" y="342900"/>
            <a:ext cx="8741093" cy="42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200" dirty="0">
                <a:latin typeface="Times New Roman"/>
                <a:cs typeface="Times New Roman"/>
              </a:rPr>
              <a:t>(</a:t>
            </a:r>
            <a:r>
              <a:rPr lang="en-US" sz="2200" dirty="0">
                <a:solidFill>
                  <a:srgbClr val="FF0000"/>
                </a:solidFill>
                <a:latin typeface="Apple Chancery"/>
                <a:cs typeface="Apple Chancery"/>
              </a:rPr>
              <a:t>the MOB maneuver</a:t>
            </a:r>
            <a:r>
              <a:rPr lang="en-US" sz="2200" dirty="0">
                <a:latin typeface="Times New Roman"/>
                <a:cs typeface="Times New Roman"/>
              </a:rPr>
              <a:t>)</a:t>
            </a:r>
          </a:p>
        </p:txBody>
      </p:sp>
      <p:sp>
        <p:nvSpPr>
          <p:cNvPr id="60" name="Rectangle 27"/>
          <p:cNvSpPr>
            <a:spLocks noChangeArrowheads="1"/>
          </p:cNvSpPr>
          <p:nvPr/>
        </p:nvSpPr>
        <p:spPr bwMode="auto">
          <a:xfrm>
            <a:off x="1233879" y="6057849"/>
            <a:ext cx="3206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you</a:t>
            </a:r>
          </a:p>
        </p:txBody>
      </p:sp>
      <p:sp>
        <p:nvSpPr>
          <p:cNvPr id="61" name="Rectangle 27"/>
          <p:cNvSpPr>
            <a:spLocks noChangeArrowheads="1"/>
          </p:cNvSpPr>
          <p:nvPr/>
        </p:nvSpPr>
        <p:spPr bwMode="auto">
          <a:xfrm>
            <a:off x="3171190" y="6069330"/>
            <a:ext cx="78196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your date</a:t>
            </a:r>
          </a:p>
        </p:txBody>
      </p:sp>
      <p:sp>
        <p:nvSpPr>
          <p:cNvPr id="62" name="Rectangle 61"/>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a:t>
            </a:r>
          </a:p>
        </p:txBody>
      </p:sp>
      <p:sp>
        <p:nvSpPr>
          <p:cNvPr id="64" name="Rectangle 27"/>
          <p:cNvSpPr>
            <a:spLocks noChangeArrowheads="1"/>
          </p:cNvSpPr>
          <p:nvPr/>
        </p:nvSpPr>
        <p:spPr bwMode="auto">
          <a:xfrm>
            <a:off x="724922" y="791144"/>
            <a:ext cx="567588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Times New Roman"/>
                <a:cs typeface="Times New Roman"/>
              </a:rPr>
              <a:t>You approach an intersection moving at a constant speed . . . </a:t>
            </a:r>
          </a:p>
        </p:txBody>
      </p:sp>
      <p:sp>
        <p:nvSpPr>
          <p:cNvPr id="65" name="Rectangle 27"/>
          <p:cNvSpPr>
            <a:spLocks noChangeArrowheads="1"/>
          </p:cNvSpPr>
          <p:nvPr/>
        </p:nvSpPr>
        <p:spPr bwMode="auto">
          <a:xfrm>
            <a:off x="289115" y="1562816"/>
            <a:ext cx="330371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Times New Roman"/>
                <a:cs typeface="Times New Roman"/>
              </a:rPr>
              <a:t>As you begin your turn</a:t>
            </a:r>
          </a:p>
        </p:txBody>
      </p:sp>
      <p:sp>
        <p:nvSpPr>
          <p:cNvPr id="66" name="Rectangle 27"/>
          <p:cNvSpPr>
            <a:spLocks noChangeArrowheads="1"/>
          </p:cNvSpPr>
          <p:nvPr/>
        </p:nvSpPr>
        <p:spPr bwMode="auto">
          <a:xfrm>
            <a:off x="262035" y="1981836"/>
            <a:ext cx="330371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Times New Roman"/>
                <a:cs typeface="Times New Roman"/>
              </a:rPr>
              <a:t>she follows a force-free path</a:t>
            </a:r>
          </a:p>
        </p:txBody>
      </p:sp>
      <p:sp>
        <p:nvSpPr>
          <p:cNvPr id="67" name="Rectangle 27"/>
          <p:cNvSpPr>
            <a:spLocks noChangeArrowheads="1"/>
          </p:cNvSpPr>
          <p:nvPr/>
        </p:nvSpPr>
        <p:spPr bwMode="auto">
          <a:xfrm>
            <a:off x="234955" y="2400856"/>
            <a:ext cx="330371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r>
              <a:rPr lang="en-US" sz="1600" dirty="0">
                <a:latin typeface="Times New Roman"/>
                <a:cs typeface="Times New Roman"/>
              </a:rPr>
              <a:t>until voila</a:t>
            </a:r>
          </a:p>
        </p:txBody>
      </p:sp>
      <p:sp>
        <p:nvSpPr>
          <p:cNvPr id="68" name="Rectangle 27"/>
          <p:cNvSpPr>
            <a:spLocks noChangeArrowheads="1"/>
          </p:cNvSpPr>
          <p:nvPr/>
        </p:nvSpPr>
        <p:spPr bwMode="auto">
          <a:xfrm>
            <a:off x="5559815" y="1118949"/>
            <a:ext cx="172062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r>
              <a:rPr lang="en-US" sz="1600" dirty="0">
                <a:latin typeface="Times New Roman"/>
                <a:cs typeface="Times New Roman"/>
              </a:rPr>
              <a:t>and there you have it</a:t>
            </a:r>
          </a:p>
        </p:txBody>
      </p:sp>
    </p:spTree>
    <p:extLst>
      <p:ext uri="{BB962C8B-B14F-4D97-AF65-F5344CB8AC3E}">
        <p14:creationId xmlns:p14="http://schemas.microsoft.com/office/powerpoint/2010/main" val="3743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P spid="23567" grpId="0" animBg="1"/>
      <p:bldP spid="64" grpId="0"/>
      <p:bldP spid="65" grpId="0"/>
      <p:bldP spid="66" grpId="0"/>
      <p:bldP spid="67" grpId="0"/>
      <p:bldP spid="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42337" y="6372810"/>
            <a:ext cx="444499" cy="276999"/>
          </a:xfrm>
          <a:prstGeom prst="rect">
            <a:avLst/>
          </a:prstGeom>
          <a:noFill/>
        </p:spPr>
        <p:txBody>
          <a:bodyPr wrap="square" rtlCol="0">
            <a:spAutoFit/>
          </a:bodyPr>
          <a:lstStyle/>
          <a:p>
            <a:r>
              <a:rPr lang="en-US" sz="1200" dirty="0">
                <a:latin typeface="Times New Roman"/>
                <a:cs typeface="Times New Roman"/>
              </a:rPr>
              <a:t>60.)</a:t>
            </a:r>
          </a:p>
        </p:txBody>
      </p:sp>
      <p:sp>
        <p:nvSpPr>
          <p:cNvPr id="40" name="TextBox 39"/>
          <p:cNvSpPr txBox="1"/>
          <p:nvPr/>
        </p:nvSpPr>
        <p:spPr>
          <a:xfrm>
            <a:off x="93948" y="255731"/>
            <a:ext cx="8892888"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And some helpful hints concerning math manipulation:</a:t>
            </a:r>
            <a:endParaRPr lang="en-US" sz="20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35618" y="880519"/>
            <a:ext cx="8651218"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Let’s say </a:t>
            </a:r>
            <a:r>
              <a:rPr lang="en-US" sz="2000" dirty="0">
                <a:solidFill>
                  <a:srgbClr val="000000"/>
                </a:solidFill>
                <a:latin typeface="Times New Roman"/>
                <a:cs typeface="Times New Roman"/>
              </a:rPr>
              <a:t>you find yourself with a </a:t>
            </a:r>
            <a:r>
              <a:rPr lang="en-US" sz="2000" i="1" dirty="0">
                <a:solidFill>
                  <a:srgbClr val="261CE7"/>
                </a:solidFill>
                <a:latin typeface="Times New Roman"/>
                <a:cs typeface="Times New Roman"/>
              </a:rPr>
              <a:t>definite integral </a:t>
            </a:r>
            <a:r>
              <a:rPr lang="en-US" sz="2000" dirty="0">
                <a:solidFill>
                  <a:srgbClr val="000000"/>
                </a:solidFill>
                <a:latin typeface="Times New Roman"/>
                <a:cs typeface="Times New Roman"/>
              </a:rPr>
              <a:t>that looks something like:</a:t>
            </a:r>
            <a:endParaRPr lang="en-US" sz="2000" dirty="0">
              <a:solidFill>
                <a:srgbClr val="FF0000"/>
              </a:solidFill>
              <a:latin typeface="Apple Chancery"/>
              <a:cs typeface="Apple Chancery"/>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532242082"/>
              </p:ext>
            </p:extLst>
          </p:nvPr>
        </p:nvGraphicFramePr>
        <p:xfrm>
          <a:off x="1582737" y="1403739"/>
          <a:ext cx="2352675" cy="723900"/>
        </p:xfrm>
        <a:graphic>
          <a:graphicData uri="http://schemas.openxmlformats.org/presentationml/2006/ole">
            <mc:AlternateContent xmlns:mc="http://schemas.openxmlformats.org/markup-compatibility/2006">
              <mc:Choice xmlns:v="urn:schemas-microsoft-com:vml" Requires="v">
                <p:oleObj name="Equation" r:id="rId2" imgW="1409700" imgH="431800" progId="Equation.DSMT4">
                  <p:embed/>
                </p:oleObj>
              </mc:Choice>
              <mc:Fallback>
                <p:oleObj name="Equation" r:id="rId2" imgW="1409700" imgH="431800" progId="Equation.DSMT4">
                  <p:embed/>
                  <p:pic>
                    <p:nvPicPr>
                      <p:cNvPr id="19" name="Object 18"/>
                      <p:cNvPicPr/>
                      <p:nvPr/>
                    </p:nvPicPr>
                    <p:blipFill>
                      <a:blip r:embed="rId3"/>
                      <a:stretch>
                        <a:fillRect/>
                      </a:stretch>
                    </p:blipFill>
                    <p:spPr>
                      <a:xfrm>
                        <a:off x="1582737" y="1403739"/>
                        <a:ext cx="2352675" cy="723900"/>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900CCE31-575D-8645-B095-70FF6A1DC440}"/>
              </a:ext>
            </a:extLst>
          </p:cNvPr>
          <p:cNvSpPr txBox="1"/>
          <p:nvPr/>
        </p:nvSpPr>
        <p:spPr>
          <a:xfrm>
            <a:off x="4340089" y="1471208"/>
            <a:ext cx="4625317" cy="707886"/>
          </a:xfrm>
          <a:prstGeom prst="rect">
            <a:avLst/>
          </a:prstGeom>
          <a:noFill/>
          <a:ln>
            <a:noFill/>
          </a:ln>
        </p:spPr>
        <p:txBody>
          <a:bodyPr wrap="square" rtlCol="0">
            <a:spAutoFit/>
          </a:bodyPr>
          <a:lstStyle/>
          <a:p>
            <a:r>
              <a:rPr lang="en-US" sz="2000" dirty="0">
                <a:solidFill>
                  <a:srgbClr val="000000"/>
                </a:solidFill>
                <a:latin typeface="Times New Roman"/>
                <a:cs typeface="Times New Roman"/>
              </a:rPr>
              <a:t>where both “k” and “A” are positive constant.</a:t>
            </a:r>
            <a:endParaRPr lang="en-US" sz="2000" dirty="0">
              <a:solidFill>
                <a:srgbClr val="FF0000"/>
              </a:solidFill>
              <a:latin typeface="Apple Chancery"/>
              <a:cs typeface="Apple Chancery"/>
            </a:endParaRPr>
          </a:p>
        </p:txBody>
      </p:sp>
      <p:sp>
        <p:nvSpPr>
          <p:cNvPr id="36" name="TextBox 35">
            <a:extLst>
              <a:ext uri="{FF2B5EF4-FFF2-40B4-BE49-F238E27FC236}">
                <a16:creationId xmlns:a16="http://schemas.microsoft.com/office/drawing/2014/main" id="{BB3D079F-DDE9-A145-A7BA-9AD888C82CAD}"/>
              </a:ext>
            </a:extLst>
          </p:cNvPr>
          <p:cNvSpPr txBox="1"/>
          <p:nvPr/>
        </p:nvSpPr>
        <p:spPr>
          <a:xfrm>
            <a:off x="335618" y="3579237"/>
            <a:ext cx="3111966" cy="1138773"/>
          </a:xfrm>
          <a:prstGeom prst="rect">
            <a:avLst/>
          </a:prstGeom>
          <a:noFill/>
          <a:ln>
            <a:noFill/>
          </a:ln>
        </p:spPr>
        <p:txBody>
          <a:bodyPr wrap="square" rtlCol="0">
            <a:spAutoFit/>
          </a:bodyPr>
          <a:lstStyle/>
          <a:p>
            <a:r>
              <a:rPr lang="en-US" sz="2800" dirty="0">
                <a:solidFill>
                  <a:srgbClr val="0000FF"/>
                </a:solidFill>
                <a:latin typeface="Apple Chancery"/>
                <a:cs typeface="Apple Chancery"/>
              </a:rPr>
              <a:t>But if “A” </a:t>
            </a:r>
            <a:r>
              <a:rPr lang="en-US" sz="2000" dirty="0">
                <a:solidFill>
                  <a:srgbClr val="000000"/>
                </a:solidFill>
                <a:latin typeface="Times New Roman"/>
                <a:cs typeface="Times New Roman"/>
              </a:rPr>
              <a:t>is known to be larger than “v” at all points in time, we can write:</a:t>
            </a:r>
            <a:endParaRPr lang="en-US" sz="2000" dirty="0">
              <a:solidFill>
                <a:srgbClr val="FF0000"/>
              </a:solidFill>
              <a:latin typeface="Apple Chancery"/>
              <a:cs typeface="Apple Chancery"/>
            </a:endParaRPr>
          </a:p>
        </p:txBody>
      </p:sp>
      <p:graphicFrame>
        <p:nvGraphicFramePr>
          <p:cNvPr id="37" name="Object 36">
            <a:extLst>
              <a:ext uri="{FF2B5EF4-FFF2-40B4-BE49-F238E27FC236}">
                <a16:creationId xmlns:a16="http://schemas.microsoft.com/office/drawing/2014/main" id="{B484B66F-8629-0144-BF67-99D6FDF8D139}"/>
              </a:ext>
            </a:extLst>
          </p:cNvPr>
          <p:cNvGraphicFramePr>
            <a:graphicFrameLocks noChangeAspect="1"/>
          </p:cNvGraphicFramePr>
          <p:nvPr>
            <p:extLst>
              <p:ext uri="{D42A27DB-BD31-4B8C-83A1-F6EECF244321}">
                <p14:modId xmlns:p14="http://schemas.microsoft.com/office/powerpoint/2010/main" val="2145033612"/>
              </p:ext>
            </p:extLst>
          </p:nvPr>
        </p:nvGraphicFramePr>
        <p:xfrm>
          <a:off x="985837" y="4806691"/>
          <a:ext cx="2647950" cy="809625"/>
        </p:xfrm>
        <a:graphic>
          <a:graphicData uri="http://schemas.openxmlformats.org/presentationml/2006/ole">
            <mc:AlternateContent xmlns:mc="http://schemas.openxmlformats.org/markup-compatibility/2006">
              <mc:Choice xmlns:v="urn:schemas-microsoft-com:vml" Requires="v">
                <p:oleObj name="Equation" r:id="rId4" imgW="1587500" imgH="482600" progId="Equation.DSMT4">
                  <p:embed/>
                </p:oleObj>
              </mc:Choice>
              <mc:Fallback>
                <p:oleObj name="Equation" r:id="rId4" imgW="1587500" imgH="482600" progId="Equation.DSMT4">
                  <p:embed/>
                  <p:pic>
                    <p:nvPicPr>
                      <p:cNvPr id="33" name="Object 32">
                        <a:extLst>
                          <a:ext uri="{FF2B5EF4-FFF2-40B4-BE49-F238E27FC236}">
                            <a16:creationId xmlns:a16="http://schemas.microsoft.com/office/drawing/2014/main" id="{B7108889-97A4-6C48-812A-C312E4177A17}"/>
                          </a:ext>
                        </a:extLst>
                      </p:cNvPr>
                      <p:cNvPicPr/>
                      <p:nvPr/>
                    </p:nvPicPr>
                    <p:blipFill>
                      <a:blip r:embed="rId5"/>
                      <a:stretch>
                        <a:fillRect/>
                      </a:stretch>
                    </p:blipFill>
                    <p:spPr>
                      <a:xfrm>
                        <a:off x="985837" y="4806691"/>
                        <a:ext cx="2647950" cy="809625"/>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91E6813B-C26E-5C4D-8297-68C2597F969A}"/>
              </a:ext>
            </a:extLst>
          </p:cNvPr>
          <p:cNvSpPr txBox="1"/>
          <p:nvPr/>
        </p:nvSpPr>
        <p:spPr>
          <a:xfrm>
            <a:off x="335617" y="2274790"/>
            <a:ext cx="8176753"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The solution </a:t>
            </a:r>
            <a:r>
              <a:rPr lang="en-US" sz="2000" dirty="0">
                <a:solidFill>
                  <a:srgbClr val="000000"/>
                </a:solidFill>
                <a:latin typeface="Times New Roman"/>
                <a:cs typeface="Times New Roman"/>
              </a:rPr>
              <a:t>is:</a:t>
            </a:r>
            <a:endParaRPr lang="en-US" sz="2000" dirty="0">
              <a:solidFill>
                <a:srgbClr val="FF0000"/>
              </a:solidFill>
              <a:latin typeface="Apple Chancery"/>
              <a:cs typeface="Apple Chancery"/>
            </a:endParaRPr>
          </a:p>
        </p:txBody>
      </p:sp>
      <p:sp>
        <p:nvSpPr>
          <p:cNvPr id="39" name="TextBox 38">
            <a:extLst>
              <a:ext uri="{FF2B5EF4-FFF2-40B4-BE49-F238E27FC236}">
                <a16:creationId xmlns:a16="http://schemas.microsoft.com/office/drawing/2014/main" id="{2260C618-5A71-2B4A-83AF-FDB188867280}"/>
              </a:ext>
            </a:extLst>
          </p:cNvPr>
          <p:cNvSpPr txBox="1"/>
          <p:nvPr/>
        </p:nvSpPr>
        <p:spPr>
          <a:xfrm>
            <a:off x="4308803" y="4477543"/>
            <a:ext cx="2491253" cy="1138773"/>
          </a:xfrm>
          <a:prstGeom prst="rect">
            <a:avLst/>
          </a:prstGeom>
          <a:noFill/>
          <a:ln>
            <a:noFill/>
          </a:ln>
        </p:spPr>
        <p:txBody>
          <a:bodyPr wrap="square" rtlCol="0">
            <a:spAutoFit/>
          </a:bodyPr>
          <a:lstStyle/>
          <a:p>
            <a:r>
              <a:rPr lang="en-US" sz="2800" dirty="0">
                <a:solidFill>
                  <a:srgbClr val="0000FF"/>
                </a:solidFill>
                <a:latin typeface="Apple Chancery"/>
                <a:cs typeface="Apple Chancery"/>
              </a:rPr>
              <a:t>And using </a:t>
            </a:r>
            <a:r>
              <a:rPr lang="en-US" sz="2000" dirty="0">
                <a:solidFill>
                  <a:srgbClr val="000000"/>
                </a:solidFill>
                <a:latin typeface="Times New Roman"/>
                <a:cs typeface="Times New Roman"/>
              </a:rPr>
              <a:t>the exponential trick, we end up with:</a:t>
            </a:r>
            <a:endParaRPr lang="en-US" sz="2000" dirty="0">
              <a:solidFill>
                <a:srgbClr val="FF0000"/>
              </a:solidFill>
              <a:latin typeface="Apple Chancery"/>
              <a:cs typeface="Apple Chancery"/>
            </a:endParaRPr>
          </a:p>
        </p:txBody>
      </p:sp>
      <p:graphicFrame>
        <p:nvGraphicFramePr>
          <p:cNvPr id="41" name="Object 40">
            <a:extLst>
              <a:ext uri="{FF2B5EF4-FFF2-40B4-BE49-F238E27FC236}">
                <a16:creationId xmlns:a16="http://schemas.microsoft.com/office/drawing/2014/main" id="{E36FCF78-0494-A448-886F-6E0ECD3D494D}"/>
              </a:ext>
            </a:extLst>
          </p:cNvPr>
          <p:cNvGraphicFramePr>
            <a:graphicFrameLocks noChangeAspect="1"/>
          </p:cNvGraphicFramePr>
          <p:nvPr>
            <p:extLst>
              <p:ext uri="{D42A27DB-BD31-4B8C-83A1-F6EECF244321}">
                <p14:modId xmlns:p14="http://schemas.microsoft.com/office/powerpoint/2010/main" val="57129560"/>
              </p:ext>
            </p:extLst>
          </p:nvPr>
        </p:nvGraphicFramePr>
        <p:xfrm>
          <a:off x="6619177" y="5102533"/>
          <a:ext cx="1711790" cy="1385820"/>
        </p:xfrm>
        <a:graphic>
          <a:graphicData uri="http://schemas.openxmlformats.org/presentationml/2006/ole">
            <mc:AlternateContent xmlns:mc="http://schemas.openxmlformats.org/markup-compatibility/2006">
              <mc:Choice xmlns:v="urn:schemas-microsoft-com:vml" Requires="v">
                <p:oleObj name="Equation" r:id="rId6" imgW="914400" imgH="736600" progId="Equation.DSMT4">
                  <p:embed/>
                </p:oleObj>
              </mc:Choice>
              <mc:Fallback>
                <p:oleObj name="Equation" r:id="rId6" imgW="914400" imgH="736600" progId="Equation.DSMT4">
                  <p:embed/>
                  <p:pic>
                    <p:nvPicPr>
                      <p:cNvPr id="33" name="Object 32">
                        <a:extLst>
                          <a:ext uri="{FF2B5EF4-FFF2-40B4-BE49-F238E27FC236}">
                            <a16:creationId xmlns:a16="http://schemas.microsoft.com/office/drawing/2014/main" id="{B7108889-97A4-6C48-812A-C312E4177A17}"/>
                          </a:ext>
                        </a:extLst>
                      </p:cNvPr>
                      <p:cNvPicPr/>
                      <p:nvPr/>
                    </p:nvPicPr>
                    <p:blipFill>
                      <a:blip r:embed="rId7"/>
                      <a:stretch>
                        <a:fillRect/>
                      </a:stretch>
                    </p:blipFill>
                    <p:spPr>
                      <a:xfrm>
                        <a:off x="6619177" y="5102533"/>
                        <a:ext cx="1711790" cy="1385820"/>
                      </a:xfrm>
                      <a:prstGeom prst="rect">
                        <a:avLst/>
                      </a:prstGeom>
                    </p:spPr>
                  </p:pic>
                </p:oleObj>
              </mc:Fallback>
            </mc:AlternateContent>
          </a:graphicData>
        </a:graphic>
      </p:graphicFrame>
      <p:sp>
        <p:nvSpPr>
          <p:cNvPr id="42" name="TextBox 41">
            <a:extLst>
              <a:ext uri="{FF2B5EF4-FFF2-40B4-BE49-F238E27FC236}">
                <a16:creationId xmlns:a16="http://schemas.microsoft.com/office/drawing/2014/main" id="{3F75E2F3-1B5D-4F4B-BB3A-4DE0271992FB}"/>
              </a:ext>
            </a:extLst>
          </p:cNvPr>
          <p:cNvSpPr txBox="1"/>
          <p:nvPr/>
        </p:nvSpPr>
        <p:spPr>
          <a:xfrm>
            <a:off x="335618" y="5713938"/>
            <a:ext cx="3111966" cy="523220"/>
          </a:xfrm>
          <a:prstGeom prst="rect">
            <a:avLst/>
          </a:prstGeom>
          <a:noFill/>
          <a:ln>
            <a:noFill/>
          </a:ln>
        </p:spPr>
        <p:txBody>
          <a:bodyPr wrap="square" rtlCol="0">
            <a:spAutoFit/>
          </a:bodyPr>
          <a:lstStyle/>
          <a:p>
            <a:r>
              <a:rPr lang="en-US" sz="2800" dirty="0">
                <a:solidFill>
                  <a:srgbClr val="0000FF"/>
                </a:solidFill>
                <a:latin typeface="Apple Chancery"/>
                <a:cs typeface="Apple Chancery"/>
              </a:rPr>
              <a:t>So</a:t>
            </a:r>
            <a:endParaRPr lang="en-US" sz="2000" dirty="0">
              <a:solidFill>
                <a:srgbClr val="FF0000"/>
              </a:solidFill>
              <a:latin typeface="Apple Chancery"/>
              <a:cs typeface="Apple Chancery"/>
            </a:endParaRPr>
          </a:p>
        </p:txBody>
      </p:sp>
      <p:graphicFrame>
        <p:nvGraphicFramePr>
          <p:cNvPr id="43" name="Object 42">
            <a:extLst>
              <a:ext uri="{FF2B5EF4-FFF2-40B4-BE49-F238E27FC236}">
                <a16:creationId xmlns:a16="http://schemas.microsoft.com/office/drawing/2014/main" id="{1176103C-6512-DA46-9A3A-128D6FA6C768}"/>
              </a:ext>
            </a:extLst>
          </p:cNvPr>
          <p:cNvGraphicFramePr>
            <a:graphicFrameLocks noChangeAspect="1"/>
          </p:cNvGraphicFramePr>
          <p:nvPr>
            <p:extLst>
              <p:ext uri="{D42A27DB-BD31-4B8C-83A1-F6EECF244321}">
                <p14:modId xmlns:p14="http://schemas.microsoft.com/office/powerpoint/2010/main" val="1136782288"/>
              </p:ext>
            </p:extLst>
          </p:nvPr>
        </p:nvGraphicFramePr>
        <p:xfrm>
          <a:off x="1089820" y="5795443"/>
          <a:ext cx="1928812" cy="766763"/>
        </p:xfrm>
        <a:graphic>
          <a:graphicData uri="http://schemas.openxmlformats.org/presentationml/2006/ole">
            <mc:AlternateContent xmlns:mc="http://schemas.openxmlformats.org/markup-compatibility/2006">
              <mc:Choice xmlns:v="urn:schemas-microsoft-com:vml" Requires="v">
                <p:oleObj name="Equation" r:id="rId8" imgW="1155700" imgH="457200" progId="Equation.DSMT4">
                  <p:embed/>
                </p:oleObj>
              </mc:Choice>
              <mc:Fallback>
                <p:oleObj name="Equation" r:id="rId8" imgW="1155700" imgH="457200" progId="Equation.DSMT4">
                  <p:embed/>
                  <p:pic>
                    <p:nvPicPr>
                      <p:cNvPr id="37" name="Object 36">
                        <a:extLst>
                          <a:ext uri="{FF2B5EF4-FFF2-40B4-BE49-F238E27FC236}">
                            <a16:creationId xmlns:a16="http://schemas.microsoft.com/office/drawing/2014/main" id="{B484B66F-8629-0144-BF67-99D6FDF8D139}"/>
                          </a:ext>
                        </a:extLst>
                      </p:cNvPr>
                      <p:cNvPicPr/>
                      <p:nvPr/>
                    </p:nvPicPr>
                    <p:blipFill>
                      <a:blip r:embed="rId9"/>
                      <a:stretch>
                        <a:fillRect/>
                      </a:stretch>
                    </p:blipFill>
                    <p:spPr>
                      <a:xfrm>
                        <a:off x="1089820" y="5795443"/>
                        <a:ext cx="1928812" cy="766763"/>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B1AE616D-7421-F441-B375-514CE94C9EA0}"/>
              </a:ext>
            </a:extLst>
          </p:cNvPr>
          <p:cNvGrpSpPr/>
          <p:nvPr/>
        </p:nvGrpSpPr>
        <p:grpSpPr>
          <a:xfrm>
            <a:off x="2679948" y="2719355"/>
            <a:ext cx="5954465" cy="1478798"/>
            <a:chOff x="2679948" y="2719355"/>
            <a:chExt cx="5954465" cy="1478798"/>
          </a:xfrm>
        </p:grpSpPr>
        <p:graphicFrame>
          <p:nvGraphicFramePr>
            <p:cNvPr id="33" name="Object 32">
              <a:extLst>
                <a:ext uri="{FF2B5EF4-FFF2-40B4-BE49-F238E27FC236}">
                  <a16:creationId xmlns:a16="http://schemas.microsoft.com/office/drawing/2014/main" id="{B7108889-97A4-6C48-812A-C312E4177A17}"/>
                </a:ext>
              </a:extLst>
            </p:cNvPr>
            <p:cNvGraphicFramePr>
              <a:graphicFrameLocks noChangeAspect="1"/>
            </p:cNvGraphicFramePr>
            <p:nvPr>
              <p:extLst>
                <p:ext uri="{D42A27DB-BD31-4B8C-83A1-F6EECF244321}">
                  <p14:modId xmlns:p14="http://schemas.microsoft.com/office/powerpoint/2010/main" val="3485037073"/>
                </p:ext>
              </p:extLst>
            </p:nvPr>
          </p:nvGraphicFramePr>
          <p:xfrm>
            <a:off x="2679948" y="2899578"/>
            <a:ext cx="4575175" cy="1298575"/>
          </p:xfrm>
          <a:graphic>
            <a:graphicData uri="http://schemas.openxmlformats.org/presentationml/2006/ole">
              <mc:AlternateContent xmlns:mc="http://schemas.openxmlformats.org/markup-compatibility/2006">
                <mc:Choice xmlns:v="urn:schemas-microsoft-com:vml" Requires="v">
                  <p:oleObj name="Equation" r:id="rId10" imgW="2743200" imgH="774700" progId="Equation.DSMT4">
                    <p:embed/>
                  </p:oleObj>
                </mc:Choice>
                <mc:Fallback>
                  <p:oleObj name="Equation" r:id="rId10" imgW="2743200" imgH="774700" progId="Equation.DSMT4">
                    <p:embed/>
                    <p:pic>
                      <p:nvPicPr>
                        <p:cNvPr id="19" name="Object 18"/>
                        <p:cNvPicPr/>
                        <p:nvPr/>
                      </p:nvPicPr>
                      <p:blipFill>
                        <a:blip r:embed="rId11"/>
                        <a:stretch>
                          <a:fillRect/>
                        </a:stretch>
                      </p:blipFill>
                      <p:spPr>
                        <a:xfrm>
                          <a:off x="2679948" y="2899578"/>
                          <a:ext cx="4575175" cy="1298575"/>
                        </a:xfrm>
                        <a:prstGeom prst="rect">
                          <a:avLst/>
                        </a:prstGeom>
                      </p:spPr>
                    </p:pic>
                  </p:oleObj>
                </mc:Fallback>
              </mc:AlternateContent>
            </a:graphicData>
          </a:graphic>
        </p:graphicFrame>
        <p:cxnSp>
          <p:nvCxnSpPr>
            <p:cNvPr id="44" name="Straight Connector 43">
              <a:extLst>
                <a:ext uri="{FF2B5EF4-FFF2-40B4-BE49-F238E27FC236}">
                  <a16:creationId xmlns:a16="http://schemas.microsoft.com/office/drawing/2014/main" id="{44448F4A-54FF-0041-ACFC-B30D155A37EB}"/>
                </a:ext>
              </a:extLst>
            </p:cNvPr>
            <p:cNvCxnSpPr>
              <a:cxnSpLocks/>
            </p:cNvCxnSpPr>
            <p:nvPr/>
          </p:nvCxnSpPr>
          <p:spPr>
            <a:xfrm flipV="1">
              <a:off x="5523194" y="2860314"/>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45" name="Object 44">
              <a:extLst>
                <a:ext uri="{FF2B5EF4-FFF2-40B4-BE49-F238E27FC236}">
                  <a16:creationId xmlns:a16="http://schemas.microsoft.com/office/drawing/2014/main" id="{3EAF222E-FA4D-614B-9C5D-2355223CE968}"/>
                </a:ext>
              </a:extLst>
            </p:cNvPr>
            <p:cNvGraphicFramePr>
              <a:graphicFrameLocks noChangeAspect="1"/>
            </p:cNvGraphicFramePr>
            <p:nvPr>
              <p:extLst>
                <p:ext uri="{D42A27DB-BD31-4B8C-83A1-F6EECF244321}">
                  <p14:modId xmlns:p14="http://schemas.microsoft.com/office/powerpoint/2010/main" val="291302635"/>
                </p:ext>
              </p:extLst>
            </p:nvPr>
          </p:nvGraphicFramePr>
          <p:xfrm>
            <a:off x="5648408" y="2728405"/>
            <a:ext cx="350501" cy="159752"/>
          </p:xfrm>
          <a:graphic>
            <a:graphicData uri="http://schemas.openxmlformats.org/presentationml/2006/ole">
              <mc:AlternateContent xmlns:mc="http://schemas.openxmlformats.org/markup-compatibility/2006">
                <mc:Choice xmlns:v="urn:schemas-microsoft-com:vml" Requires="v">
                  <p:oleObj name="Equation" r:id="rId12" imgW="279400" imgH="127000" progId="Equation.DSMT4">
                    <p:embed/>
                  </p:oleObj>
                </mc:Choice>
                <mc:Fallback>
                  <p:oleObj name="Equation" r:id="rId12" imgW="279400" imgH="127000" progId="Equation.DSMT4">
                    <p:embed/>
                    <p:pic>
                      <p:nvPicPr>
                        <p:cNvPr id="33" name="Object 32">
                          <a:extLst>
                            <a:ext uri="{FF2B5EF4-FFF2-40B4-BE49-F238E27FC236}">
                              <a16:creationId xmlns:a16="http://schemas.microsoft.com/office/drawing/2014/main" id="{B7108889-97A4-6C48-812A-C312E4177A17}"/>
                            </a:ext>
                          </a:extLst>
                        </p:cNvPr>
                        <p:cNvPicPr/>
                        <p:nvPr/>
                      </p:nvPicPr>
                      <p:blipFill>
                        <a:blip r:embed="rId13"/>
                        <a:stretch>
                          <a:fillRect/>
                        </a:stretch>
                      </p:blipFill>
                      <p:spPr>
                        <a:xfrm>
                          <a:off x="5648408" y="2728405"/>
                          <a:ext cx="350501" cy="159752"/>
                        </a:xfrm>
                        <a:prstGeom prst="rect">
                          <a:avLst/>
                        </a:prstGeom>
                      </p:spPr>
                    </p:pic>
                  </p:oleObj>
                </mc:Fallback>
              </mc:AlternateContent>
            </a:graphicData>
          </a:graphic>
        </p:graphicFrame>
        <p:cxnSp>
          <p:nvCxnSpPr>
            <p:cNvPr id="46" name="Straight Connector 45">
              <a:extLst>
                <a:ext uri="{FF2B5EF4-FFF2-40B4-BE49-F238E27FC236}">
                  <a16:creationId xmlns:a16="http://schemas.microsoft.com/office/drawing/2014/main" id="{5D45F6AE-CD60-4948-8620-6CDCBC86113F}"/>
                </a:ext>
              </a:extLst>
            </p:cNvPr>
            <p:cNvCxnSpPr>
              <a:cxnSpLocks/>
            </p:cNvCxnSpPr>
            <p:nvPr/>
          </p:nvCxnSpPr>
          <p:spPr>
            <a:xfrm flipV="1">
              <a:off x="6590797" y="2866670"/>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47" name="Object 46">
              <a:extLst>
                <a:ext uri="{FF2B5EF4-FFF2-40B4-BE49-F238E27FC236}">
                  <a16:creationId xmlns:a16="http://schemas.microsoft.com/office/drawing/2014/main" id="{538B8271-9525-0D48-8A2B-B8E975491A9C}"/>
                </a:ext>
              </a:extLst>
            </p:cNvPr>
            <p:cNvGraphicFramePr>
              <a:graphicFrameLocks noChangeAspect="1"/>
            </p:cNvGraphicFramePr>
            <p:nvPr>
              <p:extLst>
                <p:ext uri="{D42A27DB-BD31-4B8C-83A1-F6EECF244321}">
                  <p14:modId xmlns:p14="http://schemas.microsoft.com/office/powerpoint/2010/main" val="310921756"/>
                </p:ext>
              </p:extLst>
            </p:nvPr>
          </p:nvGraphicFramePr>
          <p:xfrm>
            <a:off x="6707854" y="2719355"/>
            <a:ext cx="366712" cy="190500"/>
          </p:xfrm>
          <a:graphic>
            <a:graphicData uri="http://schemas.openxmlformats.org/presentationml/2006/ole">
              <mc:AlternateContent xmlns:mc="http://schemas.openxmlformats.org/markup-compatibility/2006">
                <mc:Choice xmlns:v="urn:schemas-microsoft-com:vml" Requires="v">
                  <p:oleObj name="Equation" r:id="rId14" imgW="292100" imgH="152400" progId="Equation.DSMT4">
                    <p:embed/>
                  </p:oleObj>
                </mc:Choice>
                <mc:Fallback>
                  <p:oleObj name="Equation" r:id="rId14" imgW="292100" imgH="152400" progId="Equation.DSMT4">
                    <p:embed/>
                    <p:pic>
                      <p:nvPicPr>
                        <p:cNvPr id="45" name="Object 44">
                          <a:extLst>
                            <a:ext uri="{FF2B5EF4-FFF2-40B4-BE49-F238E27FC236}">
                              <a16:creationId xmlns:a16="http://schemas.microsoft.com/office/drawing/2014/main" id="{3EAF222E-FA4D-614B-9C5D-2355223CE968}"/>
                            </a:ext>
                          </a:extLst>
                        </p:cNvPr>
                        <p:cNvPicPr/>
                        <p:nvPr/>
                      </p:nvPicPr>
                      <p:blipFill>
                        <a:blip r:embed="rId15"/>
                        <a:stretch>
                          <a:fillRect/>
                        </a:stretch>
                      </p:blipFill>
                      <p:spPr>
                        <a:xfrm>
                          <a:off x="6707854" y="2719355"/>
                          <a:ext cx="366712" cy="190500"/>
                        </a:xfrm>
                        <a:prstGeom prst="rect">
                          <a:avLst/>
                        </a:prstGeom>
                      </p:spPr>
                    </p:pic>
                  </p:oleObj>
                </mc:Fallback>
              </mc:AlternateContent>
            </a:graphicData>
          </a:graphic>
        </p:graphicFrame>
        <p:cxnSp>
          <p:nvCxnSpPr>
            <p:cNvPr id="22" name="Straight Connector 21">
              <a:extLst>
                <a:ext uri="{FF2B5EF4-FFF2-40B4-BE49-F238E27FC236}">
                  <a16:creationId xmlns:a16="http://schemas.microsoft.com/office/drawing/2014/main" id="{FA5C0B72-7B47-C743-AB2E-9811CA8E469D}"/>
                </a:ext>
              </a:extLst>
            </p:cNvPr>
            <p:cNvCxnSpPr>
              <a:cxnSpLocks/>
            </p:cNvCxnSpPr>
            <p:nvPr/>
          </p:nvCxnSpPr>
          <p:spPr>
            <a:xfrm flipV="1">
              <a:off x="4033231" y="2893222"/>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a:extLst>
                <a:ext uri="{FF2B5EF4-FFF2-40B4-BE49-F238E27FC236}">
                  <a16:creationId xmlns:a16="http://schemas.microsoft.com/office/drawing/2014/main" id="{7562B789-A72B-1146-9FCF-7AE7A3DECB08}"/>
                </a:ext>
              </a:extLst>
            </p:cNvPr>
            <p:cNvGraphicFramePr>
              <a:graphicFrameLocks noChangeAspect="1"/>
            </p:cNvGraphicFramePr>
            <p:nvPr>
              <p:extLst>
                <p:ext uri="{D42A27DB-BD31-4B8C-83A1-F6EECF244321}">
                  <p14:modId xmlns:p14="http://schemas.microsoft.com/office/powerpoint/2010/main" val="2772320229"/>
                </p:ext>
              </p:extLst>
            </p:nvPr>
          </p:nvGraphicFramePr>
          <p:xfrm>
            <a:off x="4189413" y="2752725"/>
            <a:ext cx="287337" cy="176213"/>
          </p:xfrm>
          <a:graphic>
            <a:graphicData uri="http://schemas.openxmlformats.org/presentationml/2006/ole">
              <mc:AlternateContent xmlns:mc="http://schemas.openxmlformats.org/markup-compatibility/2006">
                <mc:Choice xmlns:v="urn:schemas-microsoft-com:vml" Requires="v">
                  <p:oleObj name="Equation" r:id="rId16" imgW="228600" imgH="139700" progId="Equation.DSMT4">
                    <p:embed/>
                  </p:oleObj>
                </mc:Choice>
                <mc:Fallback>
                  <p:oleObj name="Equation" r:id="rId16" imgW="228600" imgH="139700" progId="Equation.DSMT4">
                    <p:embed/>
                    <p:pic>
                      <p:nvPicPr>
                        <p:cNvPr id="45" name="Object 44">
                          <a:extLst>
                            <a:ext uri="{FF2B5EF4-FFF2-40B4-BE49-F238E27FC236}">
                              <a16:creationId xmlns:a16="http://schemas.microsoft.com/office/drawing/2014/main" id="{3EAF222E-FA4D-614B-9C5D-2355223CE968}"/>
                            </a:ext>
                          </a:extLst>
                        </p:cNvPr>
                        <p:cNvPicPr/>
                        <p:nvPr/>
                      </p:nvPicPr>
                      <p:blipFill>
                        <a:blip r:embed="rId17"/>
                        <a:stretch>
                          <a:fillRect/>
                        </a:stretch>
                      </p:blipFill>
                      <p:spPr>
                        <a:xfrm>
                          <a:off x="4189413" y="2752725"/>
                          <a:ext cx="287337" cy="176213"/>
                        </a:xfrm>
                        <a:prstGeom prst="rect">
                          <a:avLst/>
                        </a:prstGeom>
                      </p:spPr>
                    </p:pic>
                  </p:oleObj>
                </mc:Fallback>
              </mc:AlternateContent>
            </a:graphicData>
          </a:graphic>
        </p:graphicFrame>
        <p:cxnSp>
          <p:nvCxnSpPr>
            <p:cNvPr id="24" name="Straight Connector 23">
              <a:extLst>
                <a:ext uri="{FF2B5EF4-FFF2-40B4-BE49-F238E27FC236}">
                  <a16:creationId xmlns:a16="http://schemas.microsoft.com/office/drawing/2014/main" id="{5374857E-9F99-C248-AE80-516F4A9A6A37}"/>
                </a:ext>
              </a:extLst>
            </p:cNvPr>
            <p:cNvCxnSpPr>
              <a:cxnSpLocks/>
            </p:cNvCxnSpPr>
            <p:nvPr/>
          </p:nvCxnSpPr>
          <p:spPr>
            <a:xfrm flipV="1">
              <a:off x="4792487" y="2899578"/>
              <a:ext cx="275828" cy="380088"/>
            </a:xfrm>
            <a:prstGeom prst="line">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25" name="Object 24">
              <a:extLst>
                <a:ext uri="{FF2B5EF4-FFF2-40B4-BE49-F238E27FC236}">
                  <a16:creationId xmlns:a16="http://schemas.microsoft.com/office/drawing/2014/main" id="{7BF435FE-7513-2241-9673-ED8E4701C891}"/>
                </a:ext>
              </a:extLst>
            </p:cNvPr>
            <p:cNvGraphicFramePr>
              <a:graphicFrameLocks noChangeAspect="1"/>
            </p:cNvGraphicFramePr>
            <p:nvPr>
              <p:extLst>
                <p:ext uri="{D42A27DB-BD31-4B8C-83A1-F6EECF244321}">
                  <p14:modId xmlns:p14="http://schemas.microsoft.com/office/powerpoint/2010/main" val="1804781451"/>
                </p:ext>
              </p:extLst>
            </p:nvPr>
          </p:nvGraphicFramePr>
          <p:xfrm>
            <a:off x="4926013" y="2752725"/>
            <a:ext cx="334962" cy="190500"/>
          </p:xfrm>
          <a:graphic>
            <a:graphicData uri="http://schemas.openxmlformats.org/presentationml/2006/ole">
              <mc:AlternateContent xmlns:mc="http://schemas.openxmlformats.org/markup-compatibility/2006">
                <mc:Choice xmlns:v="urn:schemas-microsoft-com:vml" Requires="v">
                  <p:oleObj name="Equation" r:id="rId18" imgW="266700" imgH="152400" progId="Equation.DSMT4">
                    <p:embed/>
                  </p:oleObj>
                </mc:Choice>
                <mc:Fallback>
                  <p:oleObj name="Equation" r:id="rId18" imgW="266700" imgH="152400" progId="Equation.DSMT4">
                    <p:embed/>
                    <p:pic>
                      <p:nvPicPr>
                        <p:cNvPr id="47" name="Object 46">
                          <a:extLst>
                            <a:ext uri="{FF2B5EF4-FFF2-40B4-BE49-F238E27FC236}">
                              <a16:creationId xmlns:a16="http://schemas.microsoft.com/office/drawing/2014/main" id="{538B8271-9525-0D48-8A2B-B8E975491A9C}"/>
                            </a:ext>
                          </a:extLst>
                        </p:cNvPr>
                        <p:cNvPicPr/>
                        <p:nvPr/>
                      </p:nvPicPr>
                      <p:blipFill>
                        <a:blip r:embed="rId19"/>
                        <a:stretch>
                          <a:fillRect/>
                        </a:stretch>
                      </p:blipFill>
                      <p:spPr>
                        <a:xfrm>
                          <a:off x="4926013" y="2752725"/>
                          <a:ext cx="334962" cy="1905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AC06BBCF-75F2-1942-83C9-AD3C617C27E6}"/>
                </a:ext>
              </a:extLst>
            </p:cNvPr>
            <p:cNvGraphicFramePr>
              <a:graphicFrameLocks noChangeAspect="1"/>
            </p:cNvGraphicFramePr>
            <p:nvPr>
              <p:extLst>
                <p:ext uri="{D42A27DB-BD31-4B8C-83A1-F6EECF244321}">
                  <p14:modId xmlns:p14="http://schemas.microsoft.com/office/powerpoint/2010/main" val="1612475114"/>
                </p:ext>
              </p:extLst>
            </p:nvPr>
          </p:nvGraphicFramePr>
          <p:xfrm>
            <a:off x="6605588" y="3480429"/>
            <a:ext cx="2028825" cy="568325"/>
          </p:xfrm>
          <a:graphic>
            <a:graphicData uri="http://schemas.openxmlformats.org/presentationml/2006/ole">
              <mc:AlternateContent xmlns:mc="http://schemas.openxmlformats.org/markup-compatibility/2006">
                <mc:Choice xmlns:v="urn:schemas-microsoft-com:vml" Requires="v">
                  <p:oleObj name="Equation" r:id="rId20" imgW="1549400" imgH="431800" progId="Equation.DSMT4">
                    <p:embed/>
                  </p:oleObj>
                </mc:Choice>
                <mc:Fallback>
                  <p:oleObj name="Equation" r:id="rId20" imgW="1549400" imgH="431800" progId="Equation.DSMT4">
                    <p:embed/>
                    <p:pic>
                      <p:nvPicPr>
                        <p:cNvPr id="33" name="Object 32">
                          <a:extLst>
                            <a:ext uri="{FF2B5EF4-FFF2-40B4-BE49-F238E27FC236}">
                              <a16:creationId xmlns:a16="http://schemas.microsoft.com/office/drawing/2014/main" id="{B7108889-97A4-6C48-812A-C312E4177A17}"/>
                            </a:ext>
                          </a:extLst>
                        </p:cNvPr>
                        <p:cNvPicPr/>
                        <p:nvPr/>
                      </p:nvPicPr>
                      <p:blipFill>
                        <a:blip r:embed="rId21"/>
                        <a:stretch>
                          <a:fillRect/>
                        </a:stretch>
                      </p:blipFill>
                      <p:spPr>
                        <a:xfrm>
                          <a:off x="6605588" y="3480429"/>
                          <a:ext cx="2028825" cy="568325"/>
                        </a:xfrm>
                        <a:prstGeom prst="rect">
                          <a:avLst/>
                        </a:prstGeom>
                      </p:spPr>
                    </p:pic>
                  </p:oleObj>
                </mc:Fallback>
              </mc:AlternateContent>
            </a:graphicData>
          </a:graphic>
        </p:graphicFrame>
      </p:grpSp>
      <p:graphicFrame>
        <p:nvGraphicFramePr>
          <p:cNvPr id="52" name="Object 51">
            <a:extLst>
              <a:ext uri="{FF2B5EF4-FFF2-40B4-BE49-F238E27FC236}">
                <a16:creationId xmlns:a16="http://schemas.microsoft.com/office/drawing/2014/main" id="{815D27E7-3596-2A45-86F6-45D2C6E51606}"/>
              </a:ext>
            </a:extLst>
          </p:cNvPr>
          <p:cNvGraphicFramePr>
            <a:graphicFrameLocks noChangeAspect="1"/>
          </p:cNvGraphicFramePr>
          <p:nvPr>
            <p:extLst>
              <p:ext uri="{D42A27DB-BD31-4B8C-83A1-F6EECF244321}">
                <p14:modId xmlns:p14="http://schemas.microsoft.com/office/powerpoint/2010/main" val="1973385434"/>
              </p:ext>
            </p:extLst>
          </p:nvPr>
        </p:nvGraphicFramePr>
        <p:xfrm>
          <a:off x="2731208" y="2324836"/>
          <a:ext cx="2033588" cy="446087"/>
        </p:xfrm>
        <a:graphic>
          <a:graphicData uri="http://schemas.openxmlformats.org/presentationml/2006/ole">
            <mc:AlternateContent xmlns:mc="http://schemas.openxmlformats.org/markup-compatibility/2006">
              <mc:Choice xmlns:v="urn:schemas-microsoft-com:vml" Requires="v">
                <p:oleObj name="Equation" r:id="rId22" imgW="1219200" imgH="266700" progId="Equation.DSMT4">
                  <p:embed/>
                </p:oleObj>
              </mc:Choice>
              <mc:Fallback>
                <p:oleObj name="Equation" r:id="rId22" imgW="1219200" imgH="266700" progId="Equation.DSMT4">
                  <p:embed/>
                  <p:pic>
                    <p:nvPicPr>
                      <p:cNvPr id="33" name="Object 32">
                        <a:extLst>
                          <a:ext uri="{FF2B5EF4-FFF2-40B4-BE49-F238E27FC236}">
                            <a16:creationId xmlns:a16="http://schemas.microsoft.com/office/drawing/2014/main" id="{B7108889-97A4-6C48-812A-C312E4177A17}"/>
                          </a:ext>
                        </a:extLst>
                      </p:cNvPr>
                      <p:cNvPicPr/>
                      <p:nvPr/>
                    </p:nvPicPr>
                    <p:blipFill>
                      <a:blip r:embed="rId23"/>
                      <a:stretch>
                        <a:fillRect/>
                      </a:stretch>
                    </p:blipFill>
                    <p:spPr>
                      <a:xfrm>
                        <a:off x="2731208" y="2324836"/>
                        <a:ext cx="2033588" cy="446087"/>
                      </a:xfrm>
                      <a:prstGeom prst="rect">
                        <a:avLst/>
                      </a:prstGeom>
                    </p:spPr>
                  </p:pic>
                </p:oleObj>
              </mc:Fallback>
            </mc:AlternateContent>
          </a:graphicData>
        </a:graphic>
      </p:graphicFrame>
    </p:spTree>
    <p:extLst>
      <p:ext uri="{BB962C8B-B14F-4D97-AF65-F5344CB8AC3E}">
        <p14:creationId xmlns:p14="http://schemas.microsoft.com/office/powerpoint/2010/main" val="117292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dissolv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dissolve">
                                      <p:cBhvr>
                                        <p:cTn id="32" dur="500"/>
                                        <p:tgtEl>
                                          <p:spTgt spid="42"/>
                                        </p:tgtEl>
                                      </p:cBhvr>
                                    </p:animEffect>
                                  </p:childTnLst>
                                </p:cTn>
                              </p:par>
                              <p:par>
                                <p:cTn id="33" presetID="9"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dissolv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dissolv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dissolv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698"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699"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0"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1"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2"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3" name="Line 7"/>
          <p:cNvSpPr>
            <a:spLocks noChangeShapeType="1"/>
          </p:cNvSpPr>
          <p:nvPr/>
        </p:nvSpPr>
        <p:spPr bwMode="auto">
          <a:xfrm flipH="1">
            <a:off x="4640580" y="1440180"/>
            <a:ext cx="2516029"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9704" name="Line 8"/>
          <p:cNvSpPr>
            <a:spLocks noChangeShapeType="1"/>
          </p:cNvSpPr>
          <p:nvPr/>
        </p:nvSpPr>
        <p:spPr bwMode="auto">
          <a:xfrm rot="10800000" flipH="1">
            <a:off x="1348740" y="4800600"/>
            <a:ext cx="0" cy="1544479"/>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9753"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54" name="AutoShape 11"/>
            <p:cNvSpPr>
              <a:spLocks noChangeArrowheads="1"/>
            </p:cNvSpPr>
            <p:nvPr/>
          </p:nvSpPr>
          <p:spPr bwMode="auto">
            <a:xfrm>
              <a:off x="1120" y="423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9755"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6"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7"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58"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59"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60"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9745"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46" name="AutoShape 20"/>
            <p:cNvSpPr>
              <a:spLocks noChangeArrowheads="1"/>
            </p:cNvSpPr>
            <p:nvPr/>
          </p:nvSpPr>
          <p:spPr bwMode="auto">
            <a:xfrm rot="3360000">
              <a:off x="2391" y="176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9747"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8"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9"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50"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51"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52"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5" name="Group 37"/>
          <p:cNvGrpSpPr>
            <a:grpSpLocks/>
          </p:cNvGrpSpPr>
          <p:nvPr/>
        </p:nvGrpSpPr>
        <p:grpSpPr bwMode="auto">
          <a:xfrm>
            <a:off x="2341722" y="2581752"/>
            <a:ext cx="1600200" cy="1691640"/>
            <a:chOff x="1639" y="1807"/>
            <a:chExt cx="1120" cy="1184"/>
          </a:xfrm>
        </p:grpSpPr>
        <p:sp>
          <p:nvSpPr>
            <p:cNvPr id="29737"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38" name="AutoShape 39"/>
            <p:cNvSpPr>
              <a:spLocks noChangeArrowheads="1"/>
            </p:cNvSpPr>
            <p:nvPr/>
          </p:nvSpPr>
          <p:spPr bwMode="auto">
            <a:xfrm rot="2100000">
              <a:off x="1703" y="2225"/>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9739"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0"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1"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42"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43"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44"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9727" name="Group 28"/>
            <p:cNvGrpSpPr>
              <a:grpSpLocks/>
            </p:cNvGrpSpPr>
            <p:nvPr/>
          </p:nvGrpSpPr>
          <p:grpSpPr bwMode="auto">
            <a:xfrm>
              <a:off x="5892811" y="1727205"/>
              <a:ext cx="1879603" cy="1701805"/>
              <a:chOff x="3712" y="1088"/>
              <a:chExt cx="1184" cy="1072"/>
            </a:xfrm>
          </p:grpSpPr>
          <p:sp>
            <p:nvSpPr>
              <p:cNvPr id="29729"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30" name="AutoShape 30"/>
              <p:cNvSpPr>
                <a:spLocks noChangeArrowheads="1"/>
              </p:cNvSpPr>
              <p:nvPr/>
            </p:nvSpPr>
            <p:spPr bwMode="auto">
              <a:xfrm rot="5400000">
                <a:off x="3872" y="15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9731"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2"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3"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34"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35"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36"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9728"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9719"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9720" name="AutoShape 49"/>
            <p:cNvSpPr>
              <a:spLocks noChangeArrowheads="1"/>
            </p:cNvSpPr>
            <p:nvPr/>
          </p:nvSpPr>
          <p:spPr bwMode="auto">
            <a:xfrm rot="1020000">
              <a:off x="1347" y="28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9721"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2"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3"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9724"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9725"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9726"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9710" name="Line 56"/>
          <p:cNvSpPr>
            <a:spLocks noChangeShapeType="1"/>
          </p:cNvSpPr>
          <p:nvPr/>
        </p:nvSpPr>
        <p:spPr bwMode="auto">
          <a:xfrm rot="10800000" flipH="1">
            <a:off x="2994660" y="1255872"/>
            <a:ext cx="11430" cy="4767738"/>
          </a:xfrm>
          <a:prstGeom prst="line">
            <a:avLst/>
          </a:prstGeom>
          <a:noFill/>
          <a:ln w="254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60" name="Arc 59"/>
          <p:cNvSpPr/>
          <p:nvPr/>
        </p:nvSpPr>
        <p:spPr bwMode="auto">
          <a:xfrm>
            <a:off x="2308860" y="2194560"/>
            <a:ext cx="8641080" cy="8641080"/>
          </a:xfrm>
          <a:prstGeom prst="arc">
            <a:avLst>
              <a:gd name="adj1" fmla="val 10811733"/>
              <a:gd name="adj2" fmla="val 16183873"/>
            </a:avLst>
          </a:prstGeom>
          <a:solidFill>
            <a:srgbClr val="FFFF00">
              <a:alpha val="50000"/>
            </a:srgbClr>
          </a:solidFill>
          <a:ln w="25400" cap="flat" cmpd="sng" algn="ctr">
            <a:solidFill>
              <a:srgbClr val="000000"/>
            </a:solidFill>
            <a:prstDash val="solid"/>
            <a:round/>
            <a:headEnd type="none" w="med" len="med"/>
            <a:tailEnd type="none" w="med" len="med"/>
          </a:ln>
          <a:effectLst/>
        </p:spPr>
        <p:txBody>
          <a:bodyPr lIns="82296" tIns="41148" rIns="82296" bIns="41148"/>
          <a:lstStyle/>
          <a:p>
            <a:pPr>
              <a:defRPr/>
            </a:pPr>
            <a:endParaRPr lang="en-US" dirty="0">
              <a:ea typeface="Gill Sans" charset="0"/>
              <a:cs typeface="Gill Sans" charset="0"/>
            </a:endParaRPr>
          </a:p>
        </p:txBody>
      </p:sp>
      <p:cxnSp>
        <p:nvCxnSpPr>
          <p:cNvPr id="29713" name="Straight Arrow Connector 9"/>
          <p:cNvCxnSpPr>
            <a:cxnSpLocks noChangeShapeType="1"/>
          </p:cNvCxnSpPr>
          <p:nvPr/>
        </p:nvCxnSpPr>
        <p:spPr bwMode="auto">
          <a:xfrm>
            <a:off x="2308860" y="6172200"/>
            <a:ext cx="2331720" cy="1371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4" name="Straight Arrow Connector 62"/>
          <p:cNvCxnSpPr>
            <a:cxnSpLocks noChangeShapeType="1"/>
          </p:cNvCxnSpPr>
          <p:nvPr/>
        </p:nvCxnSpPr>
        <p:spPr bwMode="auto">
          <a:xfrm>
            <a:off x="2926080" y="4251960"/>
            <a:ext cx="2125980" cy="11658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5" name="Straight Arrow Connector 67"/>
          <p:cNvCxnSpPr>
            <a:cxnSpLocks noChangeShapeType="1"/>
          </p:cNvCxnSpPr>
          <p:nvPr/>
        </p:nvCxnSpPr>
        <p:spPr bwMode="auto">
          <a:xfrm>
            <a:off x="4297680" y="2880360"/>
            <a:ext cx="1371600" cy="19202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6" name="Straight Arrow Connector 69"/>
          <p:cNvCxnSpPr>
            <a:cxnSpLocks noChangeShapeType="1"/>
          </p:cNvCxnSpPr>
          <p:nvPr/>
        </p:nvCxnSpPr>
        <p:spPr bwMode="auto">
          <a:xfrm>
            <a:off x="6286500" y="2194560"/>
            <a:ext cx="205740" cy="233172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9717" name="Straight Arrow Connector 73"/>
          <p:cNvCxnSpPr>
            <a:cxnSpLocks noChangeShapeType="1"/>
          </p:cNvCxnSpPr>
          <p:nvPr/>
        </p:nvCxnSpPr>
        <p:spPr bwMode="auto">
          <a:xfrm>
            <a:off x="3474720" y="3497580"/>
            <a:ext cx="1783080" cy="15773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graphicFrame>
        <p:nvGraphicFramePr>
          <p:cNvPr id="29718" name="Object 52"/>
          <p:cNvGraphicFramePr>
            <a:graphicFrameLocks noChangeAspect="1"/>
          </p:cNvGraphicFramePr>
          <p:nvPr/>
        </p:nvGraphicFramePr>
        <p:xfrm>
          <a:off x="5257800" y="4594860"/>
          <a:ext cx="2360295" cy="1161574"/>
        </p:xfrm>
        <a:graphic>
          <a:graphicData uri="http://schemas.openxmlformats.org/presentationml/2006/ole">
            <mc:AlternateContent xmlns:mc="http://schemas.openxmlformats.org/markup-compatibility/2006">
              <mc:Choice xmlns:v="urn:schemas-microsoft-com:vml" Requires="v">
                <p:oleObj name="Equation" r:id="rId4" imgW="850900" imgH="419100" progId="Equation.DSMT4">
                  <p:embed/>
                </p:oleObj>
              </mc:Choice>
              <mc:Fallback>
                <p:oleObj name="Equation" r:id="rId4" imgW="850900" imgH="419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594860"/>
                        <a:ext cx="2360295" cy="1161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6" name="TextBox 8"/>
          <p:cNvSpPr txBox="1">
            <a:spLocks noChangeArrowheads="1"/>
          </p:cNvSpPr>
          <p:nvPr/>
        </p:nvSpPr>
        <p:spPr bwMode="auto">
          <a:xfrm>
            <a:off x="220028" y="342900"/>
            <a:ext cx="8741093" cy="57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dirty="0">
                <a:solidFill>
                  <a:srgbClr val="FF0000"/>
                </a:solidFill>
                <a:latin typeface="Apple Chancery"/>
                <a:cs typeface="Apple Chancery"/>
              </a:rPr>
              <a:t>T</a:t>
            </a:r>
            <a:r>
              <a:rPr lang="en-US" sz="2800" dirty="0">
                <a:solidFill>
                  <a:srgbClr val="FF0000"/>
                </a:solidFill>
                <a:latin typeface="Apple Chancery"/>
                <a:cs typeface="Apple Chancery"/>
              </a:rPr>
              <a:t>o </a:t>
            </a:r>
            <a:r>
              <a:rPr lang="en-US" sz="2200" dirty="0">
                <a:solidFill>
                  <a:srgbClr val="FF0000"/>
                </a:solidFill>
                <a:latin typeface="Apple Chancery"/>
                <a:cs typeface="Apple Chancery"/>
              </a:rPr>
              <a:t>make the move</a:t>
            </a:r>
            <a:r>
              <a:rPr lang="en-US" sz="2200" dirty="0">
                <a:latin typeface="Times New Roman"/>
                <a:cs typeface="Times New Roman"/>
              </a:rPr>
              <a:t>, a </a:t>
            </a:r>
            <a:r>
              <a:rPr lang="en-US" sz="2200" dirty="0">
                <a:solidFill>
                  <a:srgbClr val="0000FF"/>
                </a:solidFill>
                <a:latin typeface="Times New Roman"/>
                <a:cs typeface="Times New Roman"/>
              </a:rPr>
              <a:t>center seeking (</a:t>
            </a:r>
            <a:r>
              <a:rPr lang="en-US" sz="2200" i="1" dirty="0">
                <a:solidFill>
                  <a:srgbClr val="0000FF"/>
                </a:solidFill>
                <a:latin typeface="Times New Roman"/>
                <a:cs typeface="Times New Roman"/>
              </a:rPr>
              <a:t>centripetal</a:t>
            </a:r>
            <a:r>
              <a:rPr lang="en-US" sz="2200" dirty="0">
                <a:solidFill>
                  <a:srgbClr val="0000FF"/>
                </a:solidFill>
                <a:latin typeface="Times New Roman"/>
                <a:cs typeface="Times New Roman"/>
              </a:rPr>
              <a:t>) acceleration </a:t>
            </a:r>
            <a:r>
              <a:rPr lang="en-US" sz="2200" dirty="0">
                <a:solidFill>
                  <a:schemeClr val="tx1"/>
                </a:solidFill>
                <a:latin typeface="Times New Roman"/>
                <a:cs typeface="Times New Roman"/>
              </a:rPr>
              <a:t>is required</a:t>
            </a:r>
            <a:r>
              <a:rPr lang="en-US" sz="2200" dirty="0">
                <a:latin typeface="Times New Roman"/>
                <a:cs typeface="Times New Roman"/>
              </a:rPr>
              <a:t>:</a:t>
            </a:r>
          </a:p>
        </p:txBody>
      </p:sp>
      <p:sp>
        <p:nvSpPr>
          <p:cNvPr id="67" name="Rectangle 6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a:t>
            </a:r>
          </a:p>
        </p:txBody>
      </p:sp>
    </p:spTree>
    <p:extLst>
      <p:ext uri="{BB962C8B-B14F-4D97-AF65-F5344CB8AC3E}">
        <p14:creationId xmlns:p14="http://schemas.microsoft.com/office/powerpoint/2010/main" val="233521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ine 1"/>
          <p:cNvSpPr>
            <a:spLocks noChangeShapeType="1"/>
          </p:cNvSpPr>
          <p:nvPr/>
        </p:nvSpPr>
        <p:spPr bwMode="auto">
          <a:xfrm>
            <a:off x="4114800" y="4044792"/>
            <a:ext cx="3131820" cy="3429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0" name="Line 2"/>
          <p:cNvSpPr>
            <a:spLocks noChangeShapeType="1"/>
          </p:cNvSpPr>
          <p:nvPr/>
        </p:nvSpPr>
        <p:spPr bwMode="auto">
          <a:xfrm>
            <a:off x="4114800" y="4044792"/>
            <a:ext cx="0" cy="260746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1" name="Line 3"/>
          <p:cNvSpPr>
            <a:spLocks noChangeShapeType="1"/>
          </p:cNvSpPr>
          <p:nvPr/>
        </p:nvSpPr>
        <p:spPr bwMode="auto">
          <a:xfrm>
            <a:off x="4113372" y="1165860"/>
            <a:ext cx="0" cy="3350419"/>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2" name="Line 4"/>
          <p:cNvSpPr>
            <a:spLocks noChangeShapeType="1"/>
          </p:cNvSpPr>
          <p:nvPr/>
        </p:nvSpPr>
        <p:spPr bwMode="auto">
          <a:xfrm>
            <a:off x="4764882" y="1234440"/>
            <a:ext cx="0" cy="281178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3" name="Line 5"/>
          <p:cNvSpPr>
            <a:spLocks noChangeShapeType="1"/>
          </p:cNvSpPr>
          <p:nvPr/>
        </p:nvSpPr>
        <p:spPr bwMode="auto">
          <a:xfrm flipH="1" flipV="1">
            <a:off x="1061562" y="4170522"/>
            <a:ext cx="3053238" cy="1143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4" name="Line 6"/>
          <p:cNvSpPr>
            <a:spLocks noChangeShapeType="1"/>
          </p:cNvSpPr>
          <p:nvPr/>
        </p:nvSpPr>
        <p:spPr bwMode="auto">
          <a:xfrm rot="10800000">
            <a:off x="1095852" y="4799172"/>
            <a:ext cx="3018948"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5" name="Line 7"/>
          <p:cNvSpPr>
            <a:spLocks noChangeShapeType="1"/>
          </p:cNvSpPr>
          <p:nvPr/>
        </p:nvSpPr>
        <p:spPr bwMode="auto">
          <a:xfrm flipH="1">
            <a:off x="4640580" y="1440180"/>
            <a:ext cx="2516029" cy="0"/>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56" name="Line 8"/>
          <p:cNvSpPr>
            <a:spLocks noChangeShapeType="1"/>
          </p:cNvSpPr>
          <p:nvPr/>
        </p:nvSpPr>
        <p:spPr bwMode="auto">
          <a:xfrm rot="10800000" flipH="1">
            <a:off x="1348740" y="4800600"/>
            <a:ext cx="0" cy="1544479"/>
          </a:xfrm>
          <a:prstGeom prst="line">
            <a:avLst/>
          </a:prstGeom>
          <a:noFill/>
          <a:ln w="28575">
            <a:solidFill>
              <a:schemeClr val="tx1"/>
            </a:solidFill>
            <a:prstDash val="lg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grpSp>
        <p:nvGrpSpPr>
          <p:cNvPr id="2" name="Group 9"/>
          <p:cNvGrpSpPr>
            <a:grpSpLocks/>
          </p:cNvGrpSpPr>
          <p:nvPr/>
        </p:nvGrpSpPr>
        <p:grpSpPr bwMode="auto">
          <a:xfrm>
            <a:off x="1588770" y="5474970"/>
            <a:ext cx="1531620" cy="1691640"/>
            <a:chOff x="1112" y="3832"/>
            <a:chExt cx="1072" cy="1184"/>
          </a:xfrm>
        </p:grpSpPr>
        <p:sp>
          <p:nvSpPr>
            <p:cNvPr id="27705" name="Rectangle 10"/>
            <p:cNvSpPr>
              <a:spLocks noChangeArrowheads="1"/>
            </p:cNvSpPr>
            <p:nvPr/>
          </p:nvSpPr>
          <p:spPr bwMode="auto">
            <a:xfrm>
              <a:off x="1112" y="38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706" name="AutoShape 11"/>
            <p:cNvSpPr>
              <a:spLocks noChangeArrowheads="1"/>
            </p:cNvSpPr>
            <p:nvPr/>
          </p:nvSpPr>
          <p:spPr bwMode="auto">
            <a:xfrm>
              <a:off x="1120" y="423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707" name="Line 12"/>
            <p:cNvSpPr>
              <a:spLocks noChangeShapeType="1"/>
            </p:cNvSpPr>
            <p:nvPr/>
          </p:nvSpPr>
          <p:spPr bwMode="auto">
            <a:xfrm>
              <a:off x="1232" y="4104"/>
              <a:ext cx="16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8" name="Line 13"/>
            <p:cNvSpPr>
              <a:spLocks noChangeShapeType="1"/>
            </p:cNvSpPr>
            <p:nvPr/>
          </p:nvSpPr>
          <p:spPr bwMode="auto">
            <a:xfrm rot="10800000" flipH="1">
              <a:off x="1304" y="3984"/>
              <a:ext cx="0" cy="11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9" name="Oval 14"/>
            <p:cNvSpPr>
              <a:spLocks noChangeArrowheads="1"/>
            </p:cNvSpPr>
            <p:nvPr/>
          </p:nvSpPr>
          <p:spPr bwMode="auto">
            <a:xfrm>
              <a:off x="1248" y="424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710" name="Oval 15"/>
            <p:cNvSpPr>
              <a:spLocks noChangeArrowheads="1"/>
            </p:cNvSpPr>
            <p:nvPr/>
          </p:nvSpPr>
          <p:spPr bwMode="auto">
            <a:xfrm>
              <a:off x="2064" y="425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711" name="Line 16"/>
            <p:cNvSpPr>
              <a:spLocks noChangeShapeType="1"/>
            </p:cNvSpPr>
            <p:nvPr/>
          </p:nvSpPr>
          <p:spPr bwMode="auto">
            <a:xfrm rot="10800000" flipH="1">
              <a:off x="1264" y="4108"/>
              <a:ext cx="0" cy="18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12" name="Line 17"/>
            <p:cNvSpPr>
              <a:spLocks noChangeShapeType="1"/>
            </p:cNvSpPr>
            <p:nvPr/>
          </p:nvSpPr>
          <p:spPr bwMode="auto">
            <a:xfrm rot="10800000" flipH="1">
              <a:off x="1328" y="4100"/>
              <a:ext cx="32" cy="19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3" name="Group 18"/>
          <p:cNvGrpSpPr>
            <a:grpSpLocks/>
          </p:cNvGrpSpPr>
          <p:nvPr/>
        </p:nvGrpSpPr>
        <p:grpSpPr bwMode="auto">
          <a:xfrm>
            <a:off x="3210402" y="1900238"/>
            <a:ext cx="1691640" cy="1595914"/>
            <a:chOff x="2247" y="1330"/>
            <a:chExt cx="1184" cy="1117"/>
          </a:xfrm>
        </p:grpSpPr>
        <p:sp>
          <p:nvSpPr>
            <p:cNvPr id="27697" name="Rectangle 19"/>
            <p:cNvSpPr>
              <a:spLocks noChangeArrowheads="1"/>
            </p:cNvSpPr>
            <p:nvPr/>
          </p:nvSpPr>
          <p:spPr bwMode="auto">
            <a:xfrm rot="3360000">
              <a:off x="2303" y="1319"/>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98" name="AutoShape 20"/>
            <p:cNvSpPr>
              <a:spLocks noChangeArrowheads="1"/>
            </p:cNvSpPr>
            <p:nvPr/>
          </p:nvSpPr>
          <p:spPr bwMode="auto">
            <a:xfrm rot="3360000">
              <a:off x="2391" y="1762"/>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99" name="Line 21"/>
            <p:cNvSpPr>
              <a:spLocks noChangeShapeType="1"/>
            </p:cNvSpPr>
            <p:nvPr/>
          </p:nvSpPr>
          <p:spPr bwMode="auto">
            <a:xfrm>
              <a:off x="2872" y="1388"/>
              <a:ext cx="90" cy="13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0" name="Line 22"/>
            <p:cNvSpPr>
              <a:spLocks noChangeShapeType="1"/>
            </p:cNvSpPr>
            <p:nvPr/>
          </p:nvSpPr>
          <p:spPr bwMode="auto">
            <a:xfrm rot="10800000" flipH="1">
              <a:off x="2919" y="1380"/>
              <a:ext cx="93" cy="6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1" name="Oval 23"/>
            <p:cNvSpPr>
              <a:spLocks noChangeArrowheads="1"/>
            </p:cNvSpPr>
            <p:nvPr/>
          </p:nvSpPr>
          <p:spPr bwMode="auto">
            <a:xfrm rot="3360000">
              <a:off x="2676" y="1483"/>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702" name="Oval 24"/>
            <p:cNvSpPr>
              <a:spLocks noChangeArrowheads="1"/>
            </p:cNvSpPr>
            <p:nvPr/>
          </p:nvSpPr>
          <p:spPr bwMode="auto">
            <a:xfrm rot="3360000">
              <a:off x="2744" y="1593"/>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703" name="Line 25"/>
            <p:cNvSpPr>
              <a:spLocks noChangeShapeType="1"/>
            </p:cNvSpPr>
            <p:nvPr/>
          </p:nvSpPr>
          <p:spPr bwMode="auto">
            <a:xfrm rot="10800000" flipH="1">
              <a:off x="2728" y="1419"/>
              <a:ext cx="155" cy="10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704" name="Line 26"/>
            <p:cNvSpPr>
              <a:spLocks noChangeShapeType="1"/>
            </p:cNvSpPr>
            <p:nvPr/>
          </p:nvSpPr>
          <p:spPr bwMode="auto">
            <a:xfrm rot="10800000" flipH="1">
              <a:off x="2767" y="1492"/>
              <a:ext cx="180" cy="8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5" name="Group 37"/>
          <p:cNvGrpSpPr>
            <a:grpSpLocks/>
          </p:cNvGrpSpPr>
          <p:nvPr/>
        </p:nvGrpSpPr>
        <p:grpSpPr bwMode="auto">
          <a:xfrm>
            <a:off x="2341722" y="2581752"/>
            <a:ext cx="1600200" cy="1691640"/>
            <a:chOff x="1639" y="1807"/>
            <a:chExt cx="1120" cy="1184"/>
          </a:xfrm>
        </p:grpSpPr>
        <p:sp>
          <p:nvSpPr>
            <p:cNvPr id="27689" name="Rectangle 38"/>
            <p:cNvSpPr>
              <a:spLocks noChangeArrowheads="1"/>
            </p:cNvSpPr>
            <p:nvPr/>
          </p:nvSpPr>
          <p:spPr bwMode="auto">
            <a:xfrm rot="2100000">
              <a:off x="1639" y="1807"/>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90" name="AutoShape 39"/>
            <p:cNvSpPr>
              <a:spLocks noChangeArrowheads="1"/>
            </p:cNvSpPr>
            <p:nvPr/>
          </p:nvSpPr>
          <p:spPr bwMode="auto">
            <a:xfrm rot="2100000">
              <a:off x="1703" y="2225"/>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91" name="Line 40"/>
            <p:cNvSpPr>
              <a:spLocks noChangeShapeType="1"/>
            </p:cNvSpPr>
            <p:nvPr/>
          </p:nvSpPr>
          <p:spPr bwMode="auto">
            <a:xfrm>
              <a:off x="2018" y="1899"/>
              <a:ext cx="131" cy="92"/>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2" name="Line 41"/>
            <p:cNvSpPr>
              <a:spLocks noChangeShapeType="1"/>
            </p:cNvSpPr>
            <p:nvPr/>
          </p:nvSpPr>
          <p:spPr bwMode="auto">
            <a:xfrm rot="10800000" flipH="1">
              <a:off x="2082" y="1842"/>
              <a:ext cx="64" cy="9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3" name="Oval 42"/>
            <p:cNvSpPr>
              <a:spLocks noChangeArrowheads="1"/>
            </p:cNvSpPr>
            <p:nvPr/>
          </p:nvSpPr>
          <p:spPr bwMode="auto">
            <a:xfrm rot="2100000">
              <a:off x="1895" y="2037"/>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94" name="Oval 43"/>
            <p:cNvSpPr>
              <a:spLocks noChangeArrowheads="1"/>
            </p:cNvSpPr>
            <p:nvPr/>
          </p:nvSpPr>
          <p:spPr bwMode="auto">
            <a:xfrm rot="2100000">
              <a:off x="2061" y="2164"/>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95" name="Line 44"/>
            <p:cNvSpPr>
              <a:spLocks noChangeShapeType="1"/>
            </p:cNvSpPr>
            <p:nvPr/>
          </p:nvSpPr>
          <p:spPr bwMode="auto">
            <a:xfrm rot="10800000" flipH="1">
              <a:off x="1932" y="1924"/>
              <a:ext cx="108" cy="15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96" name="Line 45"/>
            <p:cNvSpPr>
              <a:spLocks noChangeShapeType="1"/>
            </p:cNvSpPr>
            <p:nvPr/>
          </p:nvSpPr>
          <p:spPr bwMode="auto">
            <a:xfrm rot="10800000" flipH="1">
              <a:off x="1987" y="1969"/>
              <a:ext cx="138" cy="14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8" name="Group 7"/>
          <p:cNvGrpSpPr>
            <a:grpSpLocks/>
          </p:cNvGrpSpPr>
          <p:nvPr/>
        </p:nvGrpSpPr>
        <p:grpSpPr bwMode="auto">
          <a:xfrm>
            <a:off x="5303520" y="1577340"/>
            <a:ext cx="2983230" cy="1531620"/>
            <a:chOff x="5892811" y="1727205"/>
            <a:chExt cx="3314689" cy="1701805"/>
          </a:xfrm>
        </p:grpSpPr>
        <p:grpSp>
          <p:nvGrpSpPr>
            <p:cNvPr id="27679" name="Group 28"/>
            <p:cNvGrpSpPr>
              <a:grpSpLocks/>
            </p:cNvGrpSpPr>
            <p:nvPr/>
          </p:nvGrpSpPr>
          <p:grpSpPr bwMode="auto">
            <a:xfrm>
              <a:off x="5892811" y="1727205"/>
              <a:ext cx="1879603" cy="1701805"/>
              <a:chOff x="3712" y="1088"/>
              <a:chExt cx="1184" cy="1072"/>
            </a:xfrm>
          </p:grpSpPr>
          <p:sp>
            <p:nvSpPr>
              <p:cNvPr id="27681" name="Rectangle 29"/>
              <p:cNvSpPr>
                <a:spLocks noChangeArrowheads="1"/>
              </p:cNvSpPr>
              <p:nvPr/>
            </p:nvSpPr>
            <p:spPr bwMode="auto">
              <a:xfrm rot="5400000">
                <a:off x="3768" y="1032"/>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82" name="AutoShape 30"/>
              <p:cNvSpPr>
                <a:spLocks noChangeArrowheads="1"/>
              </p:cNvSpPr>
              <p:nvPr/>
            </p:nvSpPr>
            <p:spPr bwMode="auto">
              <a:xfrm rot="5400000">
                <a:off x="3872" y="15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83" name="Line 31"/>
              <p:cNvSpPr>
                <a:spLocks noChangeShapeType="1"/>
              </p:cNvSpPr>
              <p:nvPr/>
            </p:nvSpPr>
            <p:spPr bwMode="auto">
              <a:xfrm>
                <a:off x="4624" y="1208"/>
                <a:ext cx="0" cy="16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4" name="Line 32"/>
              <p:cNvSpPr>
                <a:spLocks noChangeShapeType="1"/>
              </p:cNvSpPr>
              <p:nvPr/>
            </p:nvSpPr>
            <p:spPr bwMode="auto">
              <a:xfrm>
                <a:off x="4632" y="1280"/>
                <a:ext cx="112"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5" name="Oval 33"/>
              <p:cNvSpPr>
                <a:spLocks noChangeArrowheads="1"/>
              </p:cNvSpPr>
              <p:nvPr/>
            </p:nvSpPr>
            <p:spPr bwMode="auto">
              <a:xfrm rot="5400000">
                <a:off x="4356" y="1188"/>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86" name="Oval 34"/>
              <p:cNvSpPr>
                <a:spLocks noChangeArrowheads="1"/>
              </p:cNvSpPr>
              <p:nvPr/>
            </p:nvSpPr>
            <p:spPr bwMode="auto">
              <a:xfrm rot="5400000">
                <a:off x="4364" y="1316"/>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87" name="Line 35"/>
              <p:cNvSpPr>
                <a:spLocks noChangeShapeType="1"/>
              </p:cNvSpPr>
              <p:nvPr/>
            </p:nvSpPr>
            <p:spPr bwMode="auto">
              <a:xfrm>
                <a:off x="4432" y="1240"/>
                <a:ext cx="18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88" name="Line 36"/>
              <p:cNvSpPr>
                <a:spLocks noChangeShapeType="1"/>
              </p:cNvSpPr>
              <p:nvPr/>
            </p:nvSpPr>
            <p:spPr bwMode="auto">
              <a:xfrm>
                <a:off x="4431" y="1303"/>
                <a:ext cx="196" cy="3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7680" name="Line 46"/>
            <p:cNvSpPr>
              <a:spLocks noChangeShapeType="1"/>
            </p:cNvSpPr>
            <p:nvPr/>
          </p:nvSpPr>
          <p:spPr bwMode="auto">
            <a:xfrm flipH="1">
              <a:off x="7874000" y="2565400"/>
              <a:ext cx="133350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a:lstStyle/>
            <a:p>
              <a:endParaRPr lang="en-US" dirty="0"/>
            </a:p>
          </p:txBody>
        </p:sp>
      </p:grpSp>
      <p:grpSp>
        <p:nvGrpSpPr>
          <p:cNvPr id="6" name="Group 47"/>
          <p:cNvGrpSpPr>
            <a:grpSpLocks/>
          </p:cNvGrpSpPr>
          <p:nvPr/>
        </p:nvGrpSpPr>
        <p:grpSpPr bwMode="auto">
          <a:xfrm>
            <a:off x="1873092" y="3463290"/>
            <a:ext cx="1560195" cy="1691640"/>
            <a:chOff x="1311" y="2424"/>
            <a:chExt cx="1092" cy="1184"/>
          </a:xfrm>
        </p:grpSpPr>
        <p:sp>
          <p:nvSpPr>
            <p:cNvPr id="27671" name="Rectangle 48"/>
            <p:cNvSpPr>
              <a:spLocks noChangeArrowheads="1"/>
            </p:cNvSpPr>
            <p:nvPr/>
          </p:nvSpPr>
          <p:spPr bwMode="auto">
            <a:xfrm rot="1020000">
              <a:off x="1311" y="2424"/>
              <a:ext cx="1072" cy="1184"/>
            </a:xfrm>
            <a:prstGeom prst="rect">
              <a:avLst/>
            </a:prstGeom>
            <a:solidFill>
              <a:schemeClr val="accent1"/>
            </a:solidFill>
            <a:ln w="25400">
              <a:solidFill>
                <a:schemeClr val="tx1"/>
              </a:solidFill>
              <a:miter lim="800000"/>
              <a:headEnd/>
              <a:tailEnd/>
            </a:ln>
          </p:spPr>
          <p:txBody>
            <a:bodyPr/>
            <a:lstStyle/>
            <a:p>
              <a:endParaRPr lang="en-US" dirty="0"/>
            </a:p>
          </p:txBody>
        </p:sp>
        <p:sp>
          <p:nvSpPr>
            <p:cNvPr id="27672" name="AutoShape 49"/>
            <p:cNvSpPr>
              <a:spLocks noChangeArrowheads="1"/>
            </p:cNvSpPr>
            <p:nvPr/>
          </p:nvSpPr>
          <p:spPr bwMode="auto">
            <a:xfrm rot="1020000">
              <a:off x="1347" y="2828"/>
              <a:ext cx="1056" cy="192"/>
            </a:xfrm>
            <a:prstGeom prst="roundRect">
              <a:avLst>
                <a:gd name="adj" fmla="val 50000"/>
              </a:avLst>
            </a:prstGeom>
            <a:blipFill dpi="0" rotWithShape="0">
              <a:blip r:embed="rId3"/>
              <a:srcRect/>
              <a:tile tx="0" ty="0" sx="100000" sy="100000" flip="none" algn="tl"/>
            </a:blipFill>
            <a:ln w="25400">
              <a:solidFill>
                <a:schemeClr val="tx1"/>
              </a:solidFill>
              <a:round/>
              <a:headEnd/>
              <a:tailEnd/>
            </a:ln>
          </p:spPr>
          <p:txBody>
            <a:bodyPr/>
            <a:lstStyle/>
            <a:p>
              <a:endParaRPr lang="en-US" dirty="0"/>
            </a:p>
          </p:txBody>
        </p:sp>
        <p:sp>
          <p:nvSpPr>
            <p:cNvPr id="27673" name="Line 50"/>
            <p:cNvSpPr>
              <a:spLocks noChangeShapeType="1"/>
            </p:cNvSpPr>
            <p:nvPr/>
          </p:nvSpPr>
          <p:spPr bwMode="auto">
            <a:xfrm>
              <a:off x="1542" y="2588"/>
              <a:ext cx="153" cy="47"/>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4" name="Line 51"/>
            <p:cNvSpPr>
              <a:spLocks noChangeShapeType="1"/>
            </p:cNvSpPr>
            <p:nvPr/>
          </p:nvSpPr>
          <p:spPr bwMode="auto">
            <a:xfrm rot="10800000" flipH="1">
              <a:off x="1614" y="2494"/>
              <a:ext cx="32" cy="10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5" name="Oval 52"/>
            <p:cNvSpPr>
              <a:spLocks noChangeArrowheads="1"/>
            </p:cNvSpPr>
            <p:nvPr/>
          </p:nvSpPr>
          <p:spPr bwMode="auto">
            <a:xfrm rot="1020000">
              <a:off x="1490" y="2740"/>
              <a:ext cx="88" cy="160"/>
            </a:xfrm>
            <a:prstGeom prst="ellipse">
              <a:avLst/>
            </a:prstGeom>
            <a:solidFill>
              <a:srgbClr val="FFFFFF"/>
            </a:solidFill>
            <a:ln w="25400">
              <a:solidFill>
                <a:schemeClr val="tx1"/>
              </a:solidFill>
              <a:round/>
              <a:headEnd/>
              <a:tailEnd/>
            </a:ln>
          </p:spPr>
          <p:txBody>
            <a:bodyPr/>
            <a:lstStyle/>
            <a:p>
              <a:endParaRPr lang="en-US" dirty="0"/>
            </a:p>
          </p:txBody>
        </p:sp>
        <p:sp>
          <p:nvSpPr>
            <p:cNvPr id="27676" name="Oval 53"/>
            <p:cNvSpPr>
              <a:spLocks noChangeArrowheads="1"/>
            </p:cNvSpPr>
            <p:nvPr/>
          </p:nvSpPr>
          <p:spPr bwMode="auto">
            <a:xfrm rot="1020000">
              <a:off x="2063" y="2928"/>
              <a:ext cx="72" cy="144"/>
            </a:xfrm>
            <a:prstGeom prst="ellipse">
              <a:avLst/>
            </a:prstGeom>
            <a:solidFill>
              <a:srgbClr val="FFFFFF"/>
            </a:solidFill>
            <a:ln w="25400">
              <a:solidFill>
                <a:schemeClr val="tx1"/>
              </a:solidFill>
              <a:round/>
              <a:headEnd/>
              <a:tailEnd/>
            </a:ln>
          </p:spPr>
          <p:txBody>
            <a:bodyPr/>
            <a:lstStyle/>
            <a:p>
              <a:endParaRPr lang="en-US" dirty="0"/>
            </a:p>
          </p:txBody>
        </p:sp>
        <p:sp>
          <p:nvSpPr>
            <p:cNvPr id="27677" name="Line 54"/>
            <p:cNvSpPr>
              <a:spLocks noChangeShapeType="1"/>
            </p:cNvSpPr>
            <p:nvPr/>
          </p:nvSpPr>
          <p:spPr bwMode="auto">
            <a:xfrm rot="10800000" flipH="1">
              <a:off x="1516" y="2605"/>
              <a:ext cx="55" cy="18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7678" name="Line 55"/>
            <p:cNvSpPr>
              <a:spLocks noChangeShapeType="1"/>
            </p:cNvSpPr>
            <p:nvPr/>
          </p:nvSpPr>
          <p:spPr bwMode="auto">
            <a:xfrm rot="10800000" flipH="1">
              <a:off x="1578" y="2621"/>
              <a:ext cx="88" cy="17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grpSp>
      <p:sp>
        <p:nvSpPr>
          <p:cNvPr id="27662" name="Line 56"/>
          <p:cNvSpPr>
            <a:spLocks noChangeShapeType="1"/>
          </p:cNvSpPr>
          <p:nvPr/>
        </p:nvSpPr>
        <p:spPr bwMode="auto">
          <a:xfrm rot="10800000" flipH="1">
            <a:off x="2994660" y="1255872"/>
            <a:ext cx="11430" cy="4767738"/>
          </a:xfrm>
          <a:prstGeom prst="line">
            <a:avLst/>
          </a:prstGeom>
          <a:noFill/>
          <a:ln w="25400">
            <a:solidFill>
              <a:schemeClr val="tx1"/>
            </a:solidFill>
            <a:prstDash val="dash"/>
            <a:round/>
            <a:headEnd/>
            <a:tailEnd/>
          </a:ln>
          <a:extLst>
            <a:ext uri="{909E8E84-426E-40dd-AFC4-6F175D3DCCD1}">
              <a14:hiddenFill xmlns="" xmlns:a14="http://schemas.microsoft.com/office/drawing/2010/main">
                <a:noFill/>
              </a14:hiddenFill>
            </a:ext>
          </a:extLst>
        </p:spPr>
        <p:txBody>
          <a:bodyPr lIns="82296" tIns="41148" rIns="82296" bIns="41148"/>
          <a:lstStyle/>
          <a:p>
            <a:endParaRPr lang="en-US" dirty="0"/>
          </a:p>
        </p:txBody>
      </p:sp>
      <p:sp>
        <p:nvSpPr>
          <p:cNvPr id="27663" name="TextBox 8"/>
          <p:cNvSpPr txBox="1">
            <a:spLocks noChangeArrowheads="1"/>
          </p:cNvSpPr>
          <p:nvPr/>
        </p:nvSpPr>
        <p:spPr bwMode="auto">
          <a:xfrm>
            <a:off x="220028" y="342900"/>
            <a:ext cx="8741093" cy="575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dirty="0">
                <a:solidFill>
                  <a:srgbClr val="FF0000"/>
                </a:solidFill>
                <a:latin typeface="Apple Chancery"/>
                <a:cs typeface="Apple Chancery"/>
              </a:rPr>
              <a:t>W</a:t>
            </a:r>
            <a:r>
              <a:rPr lang="en-US" sz="2800" dirty="0">
                <a:solidFill>
                  <a:srgbClr val="FF0000"/>
                </a:solidFill>
                <a:latin typeface="Apple Chancery"/>
                <a:cs typeface="Apple Chancery"/>
              </a:rPr>
              <a:t>hich means</a:t>
            </a:r>
            <a:r>
              <a:rPr lang="en-US" sz="2200" dirty="0">
                <a:latin typeface="Times New Roman"/>
                <a:cs typeface="Times New Roman"/>
              </a:rPr>
              <a:t> a </a:t>
            </a:r>
            <a:r>
              <a:rPr lang="en-US" sz="2200" dirty="0">
                <a:solidFill>
                  <a:srgbClr val="0000FF"/>
                </a:solidFill>
                <a:latin typeface="Times New Roman"/>
                <a:cs typeface="Times New Roman"/>
              </a:rPr>
              <a:t>center seeking (</a:t>
            </a:r>
            <a:r>
              <a:rPr lang="en-US" sz="2200" i="1" dirty="0">
                <a:solidFill>
                  <a:srgbClr val="0000FF"/>
                </a:solidFill>
                <a:latin typeface="Times New Roman"/>
                <a:cs typeface="Times New Roman"/>
              </a:rPr>
              <a:t>centripetal</a:t>
            </a:r>
            <a:r>
              <a:rPr lang="en-US" sz="2200" dirty="0">
                <a:solidFill>
                  <a:srgbClr val="0000FF"/>
                </a:solidFill>
                <a:latin typeface="Times New Roman"/>
                <a:cs typeface="Times New Roman"/>
              </a:rPr>
              <a:t>) FORCE</a:t>
            </a:r>
            <a:r>
              <a:rPr lang="en-US" sz="2200" dirty="0">
                <a:latin typeface="Times New Roman"/>
                <a:cs typeface="Times New Roman"/>
              </a:rPr>
              <a:t> is required.</a:t>
            </a:r>
          </a:p>
        </p:txBody>
      </p:sp>
      <p:sp>
        <p:nvSpPr>
          <p:cNvPr id="60" name="Arc 59"/>
          <p:cNvSpPr/>
          <p:nvPr/>
        </p:nvSpPr>
        <p:spPr bwMode="auto">
          <a:xfrm>
            <a:off x="2308860" y="2194560"/>
            <a:ext cx="8641080" cy="8641080"/>
          </a:xfrm>
          <a:prstGeom prst="arc">
            <a:avLst>
              <a:gd name="adj1" fmla="val 10811733"/>
              <a:gd name="adj2" fmla="val 16183873"/>
            </a:avLst>
          </a:prstGeom>
          <a:solidFill>
            <a:srgbClr val="FFFF00">
              <a:alpha val="50000"/>
            </a:srgbClr>
          </a:solidFill>
          <a:ln w="25400" cap="flat" cmpd="sng" algn="ctr">
            <a:solidFill>
              <a:srgbClr val="000000"/>
            </a:solidFill>
            <a:prstDash val="solid"/>
            <a:round/>
            <a:headEnd type="none" w="med" len="med"/>
            <a:tailEnd type="none" w="med" len="med"/>
          </a:ln>
          <a:effectLst/>
        </p:spPr>
        <p:txBody>
          <a:bodyPr lIns="82296" tIns="41148" rIns="82296" bIns="41148"/>
          <a:lstStyle/>
          <a:p>
            <a:pPr>
              <a:defRPr/>
            </a:pPr>
            <a:endParaRPr lang="en-US" dirty="0">
              <a:ea typeface="Gill Sans" charset="0"/>
              <a:cs typeface="Gill Sans" charset="0"/>
            </a:endParaRPr>
          </a:p>
        </p:txBody>
      </p:sp>
      <p:cxnSp>
        <p:nvCxnSpPr>
          <p:cNvPr id="27665" name="Straight Arrow Connector 9"/>
          <p:cNvCxnSpPr>
            <a:cxnSpLocks noChangeShapeType="1"/>
          </p:cNvCxnSpPr>
          <p:nvPr/>
        </p:nvCxnSpPr>
        <p:spPr bwMode="auto">
          <a:xfrm>
            <a:off x="2308860" y="6172200"/>
            <a:ext cx="2331720" cy="1371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6" name="Straight Arrow Connector 62"/>
          <p:cNvCxnSpPr>
            <a:cxnSpLocks noChangeShapeType="1"/>
          </p:cNvCxnSpPr>
          <p:nvPr/>
        </p:nvCxnSpPr>
        <p:spPr bwMode="auto">
          <a:xfrm>
            <a:off x="2926080" y="4251960"/>
            <a:ext cx="2125980" cy="116586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7" name="Straight Arrow Connector 67"/>
          <p:cNvCxnSpPr>
            <a:cxnSpLocks noChangeShapeType="1"/>
          </p:cNvCxnSpPr>
          <p:nvPr/>
        </p:nvCxnSpPr>
        <p:spPr bwMode="auto">
          <a:xfrm>
            <a:off x="4297680" y="2880360"/>
            <a:ext cx="1371600" cy="19202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8" name="Straight Arrow Connector 69"/>
          <p:cNvCxnSpPr>
            <a:cxnSpLocks noChangeShapeType="1"/>
          </p:cNvCxnSpPr>
          <p:nvPr/>
        </p:nvCxnSpPr>
        <p:spPr bwMode="auto">
          <a:xfrm>
            <a:off x="6286500" y="2194560"/>
            <a:ext cx="205740" cy="233172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27669" name="Straight Arrow Connector 73"/>
          <p:cNvCxnSpPr>
            <a:cxnSpLocks noChangeShapeType="1"/>
          </p:cNvCxnSpPr>
          <p:nvPr/>
        </p:nvCxnSpPr>
        <p:spPr bwMode="auto">
          <a:xfrm>
            <a:off x="3474720" y="3497580"/>
            <a:ext cx="1783080" cy="1577340"/>
          </a:xfrm>
          <a:prstGeom prst="straightConnector1">
            <a:avLst/>
          </a:prstGeom>
          <a:noFill/>
          <a:ln w="25400">
            <a:solidFill>
              <a:srgbClr val="000000"/>
            </a:solidFill>
            <a:round/>
            <a:headEnd/>
            <a:tailEnd type="arrow" w="med" len="med"/>
          </a:ln>
          <a:extLst>
            <a:ext uri="{909E8E84-426E-40dd-AFC4-6F175D3DCCD1}">
              <a14:hiddenFill xmlns="" xmlns:a14="http://schemas.microsoft.com/office/drawing/2010/main">
                <a:noFill/>
              </a14:hiddenFill>
            </a:ext>
          </a:extLst>
        </p:spPr>
      </p:cxnSp>
      <p:sp>
        <p:nvSpPr>
          <p:cNvPr id="27670" name="Rectangle 27"/>
          <p:cNvSpPr>
            <a:spLocks noChangeArrowheads="1"/>
          </p:cNvSpPr>
          <p:nvPr/>
        </p:nvSpPr>
        <p:spPr bwMode="auto">
          <a:xfrm>
            <a:off x="2926080" y="5620733"/>
            <a:ext cx="356616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r>
              <a:rPr lang="en-US" sz="2200" dirty="0"/>
              <a:t>“center-seeking” forces</a:t>
            </a:r>
          </a:p>
        </p:txBody>
      </p:sp>
      <p:sp>
        <p:nvSpPr>
          <p:cNvPr id="66" name="Rectangle 6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a:t>
            </a:r>
          </a:p>
        </p:txBody>
      </p:sp>
    </p:spTree>
    <p:extLst>
      <p:ext uri="{BB962C8B-B14F-4D97-AF65-F5344CB8AC3E}">
        <p14:creationId xmlns:p14="http://schemas.microsoft.com/office/powerpoint/2010/main" val="110677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7"/>
          <p:cNvSpPr>
            <a:spLocks noChangeArrowheads="1"/>
          </p:cNvSpPr>
          <p:nvPr/>
        </p:nvSpPr>
        <p:spPr bwMode="auto">
          <a:xfrm>
            <a:off x="114300" y="738010"/>
            <a:ext cx="1851660" cy="4401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l"/>
            <a:r>
              <a:rPr lang="en-US" sz="2200" dirty="0"/>
              <a:t>The </a:t>
            </a:r>
            <a:r>
              <a:rPr lang="en-US" sz="2200" dirty="0">
                <a:solidFill>
                  <a:srgbClr val="FF0000"/>
                </a:solidFill>
              </a:rPr>
              <a:t>force</a:t>
            </a:r>
            <a:r>
              <a:rPr lang="en-US" sz="2200" dirty="0"/>
              <a:t> must </a:t>
            </a:r>
            <a:r>
              <a:rPr lang="en-US" sz="2200" dirty="0">
                <a:solidFill>
                  <a:srgbClr val="FF0000"/>
                </a:solidFill>
              </a:rPr>
              <a:t>ALWAYS</a:t>
            </a:r>
            <a:r>
              <a:rPr lang="en-US" sz="2200" dirty="0"/>
              <a:t> be </a:t>
            </a:r>
            <a:r>
              <a:rPr lang="en-US" sz="2200" dirty="0">
                <a:solidFill>
                  <a:srgbClr val="FF0000"/>
                </a:solidFill>
              </a:rPr>
              <a:t>toward</a:t>
            </a:r>
            <a:r>
              <a:rPr lang="en-US" sz="2200" dirty="0"/>
              <a:t> the </a:t>
            </a:r>
            <a:r>
              <a:rPr lang="en-US" sz="2200" dirty="0">
                <a:solidFill>
                  <a:srgbClr val="FF0000"/>
                </a:solidFill>
              </a:rPr>
              <a:t>center of the arc </a:t>
            </a:r>
            <a:r>
              <a:rPr lang="en-US" sz="2200" dirty="0"/>
              <a:t>being subscribed, so one could execute an </a:t>
            </a:r>
            <a:r>
              <a:rPr lang="en-US" sz="2200" dirty="0">
                <a:solidFill>
                  <a:srgbClr val="0000FF"/>
                </a:solidFill>
              </a:rPr>
              <a:t>INADVERTENT REVERSE M.O.B. MANEUVER </a:t>
            </a:r>
            <a:r>
              <a:rPr lang="en-US" sz="2200" dirty="0"/>
              <a:t>if one wasn’t careful . . . </a:t>
            </a:r>
          </a:p>
        </p:txBody>
      </p:sp>
      <p:pic>
        <p:nvPicPr>
          <p:cNvPr id="31746" name="Picture 6" descr="Screen Shot 2014-10-11 at 8.46.5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31432"/>
            <a:ext cx="6972300" cy="6826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Freeform 2"/>
          <p:cNvSpPr>
            <a:spLocks/>
          </p:cNvSpPr>
          <p:nvPr/>
        </p:nvSpPr>
        <p:spPr bwMode="auto">
          <a:xfrm>
            <a:off x="4274820" y="1383030"/>
            <a:ext cx="3028950" cy="3851910"/>
          </a:xfrm>
          <a:custGeom>
            <a:avLst/>
            <a:gdLst>
              <a:gd name="T0" fmla="*/ 3238500 w 3365500"/>
              <a:gd name="T1" fmla="*/ 4229100 h 4279900"/>
              <a:gd name="T2" fmla="*/ 2616200 w 3365500"/>
              <a:gd name="T3" fmla="*/ 4279900 h 4279900"/>
              <a:gd name="T4" fmla="*/ 2552700 w 3365500"/>
              <a:gd name="T5" fmla="*/ 4114800 h 4279900"/>
              <a:gd name="T6" fmla="*/ 2489200 w 3365500"/>
              <a:gd name="T7" fmla="*/ 4000500 h 4279900"/>
              <a:gd name="T8" fmla="*/ 2425700 w 3365500"/>
              <a:gd name="T9" fmla="*/ 3860800 h 4279900"/>
              <a:gd name="T10" fmla="*/ 2400300 w 3365500"/>
              <a:gd name="T11" fmla="*/ 3759200 h 4279900"/>
              <a:gd name="T12" fmla="*/ 2273300 w 3365500"/>
              <a:gd name="T13" fmla="*/ 3581400 h 4279900"/>
              <a:gd name="T14" fmla="*/ 2209800 w 3365500"/>
              <a:gd name="T15" fmla="*/ 3492500 h 4279900"/>
              <a:gd name="T16" fmla="*/ 2120900 w 3365500"/>
              <a:gd name="T17" fmla="*/ 3403600 h 4279900"/>
              <a:gd name="T18" fmla="*/ 2044700 w 3365500"/>
              <a:gd name="T19" fmla="*/ 3289300 h 4279900"/>
              <a:gd name="T20" fmla="*/ 1943100 w 3365500"/>
              <a:gd name="T21" fmla="*/ 3187700 h 4279900"/>
              <a:gd name="T22" fmla="*/ 1879600 w 3365500"/>
              <a:gd name="T23" fmla="*/ 3136900 h 4279900"/>
              <a:gd name="T24" fmla="*/ 1803400 w 3365500"/>
              <a:gd name="T25" fmla="*/ 3098800 h 4279900"/>
              <a:gd name="T26" fmla="*/ 1689100 w 3365500"/>
              <a:gd name="T27" fmla="*/ 3048000 h 4279900"/>
              <a:gd name="T28" fmla="*/ 1219200 w 3365500"/>
              <a:gd name="T29" fmla="*/ 2971800 h 4279900"/>
              <a:gd name="T30" fmla="*/ 1181100 w 3365500"/>
              <a:gd name="T31" fmla="*/ 2882900 h 4279900"/>
              <a:gd name="T32" fmla="*/ 1143000 w 3365500"/>
              <a:gd name="T33" fmla="*/ 2794000 h 4279900"/>
              <a:gd name="T34" fmla="*/ 1092200 w 3365500"/>
              <a:gd name="T35" fmla="*/ 2679700 h 4279900"/>
              <a:gd name="T36" fmla="*/ 1066800 w 3365500"/>
              <a:gd name="T37" fmla="*/ 2603500 h 4279900"/>
              <a:gd name="T38" fmla="*/ 1041400 w 3365500"/>
              <a:gd name="T39" fmla="*/ 2501900 h 4279900"/>
              <a:gd name="T40" fmla="*/ 1016000 w 3365500"/>
              <a:gd name="T41" fmla="*/ 2235200 h 4279900"/>
              <a:gd name="T42" fmla="*/ 977900 w 3365500"/>
              <a:gd name="T43" fmla="*/ 2082800 h 4279900"/>
              <a:gd name="T44" fmla="*/ 939800 w 3365500"/>
              <a:gd name="T45" fmla="*/ 1727200 h 4279900"/>
              <a:gd name="T46" fmla="*/ 1003300 w 3365500"/>
              <a:gd name="T47" fmla="*/ 1346200 h 4279900"/>
              <a:gd name="T48" fmla="*/ 977900 w 3365500"/>
              <a:gd name="T49" fmla="*/ 1155700 h 4279900"/>
              <a:gd name="T50" fmla="*/ 749300 w 3365500"/>
              <a:gd name="T51" fmla="*/ 977900 h 4279900"/>
              <a:gd name="T52" fmla="*/ 558800 w 3365500"/>
              <a:gd name="T53" fmla="*/ 901700 h 4279900"/>
              <a:gd name="T54" fmla="*/ 406400 w 3365500"/>
              <a:gd name="T55" fmla="*/ 800100 h 4279900"/>
              <a:gd name="T56" fmla="*/ 279400 w 3365500"/>
              <a:gd name="T57" fmla="*/ 673100 h 4279900"/>
              <a:gd name="T58" fmla="*/ 114300 w 3365500"/>
              <a:gd name="T59" fmla="*/ 622300 h 4279900"/>
              <a:gd name="T60" fmla="*/ 127000 w 3365500"/>
              <a:gd name="T61" fmla="*/ 482600 h 4279900"/>
              <a:gd name="T62" fmla="*/ 88900 w 3365500"/>
              <a:gd name="T63" fmla="*/ 190500 h 4279900"/>
              <a:gd name="T64" fmla="*/ 25400 w 3365500"/>
              <a:gd name="T65" fmla="*/ 25400 h 4279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5500" h="4279900">
                <a:moveTo>
                  <a:pt x="3365500" y="4216400"/>
                </a:moveTo>
                <a:cubicBezTo>
                  <a:pt x="3323167" y="4220633"/>
                  <a:pt x="3280466" y="4222106"/>
                  <a:pt x="3238500" y="4229100"/>
                </a:cubicBezTo>
                <a:cubicBezTo>
                  <a:pt x="3073340" y="4256627"/>
                  <a:pt x="3200554" y="4258519"/>
                  <a:pt x="3022600" y="4267200"/>
                </a:cubicBezTo>
                <a:cubicBezTo>
                  <a:pt x="2887228" y="4273804"/>
                  <a:pt x="2751667" y="4275667"/>
                  <a:pt x="2616200" y="4279900"/>
                </a:cubicBezTo>
                <a:cubicBezTo>
                  <a:pt x="2575319" y="4157258"/>
                  <a:pt x="2640874" y="4347934"/>
                  <a:pt x="2578100" y="4191000"/>
                </a:cubicBezTo>
                <a:cubicBezTo>
                  <a:pt x="2568156" y="4166141"/>
                  <a:pt x="2567552" y="4137077"/>
                  <a:pt x="2552700" y="4114800"/>
                </a:cubicBezTo>
                <a:cubicBezTo>
                  <a:pt x="2544233" y="4102100"/>
                  <a:pt x="2534126" y="4090352"/>
                  <a:pt x="2527300" y="4076700"/>
                </a:cubicBezTo>
                <a:cubicBezTo>
                  <a:pt x="2506642" y="4035383"/>
                  <a:pt x="2525596" y="4036896"/>
                  <a:pt x="2489200" y="4000500"/>
                </a:cubicBezTo>
                <a:cubicBezTo>
                  <a:pt x="2478407" y="3989707"/>
                  <a:pt x="2463800" y="3983567"/>
                  <a:pt x="2451100" y="3975100"/>
                </a:cubicBezTo>
                <a:cubicBezTo>
                  <a:pt x="2442633" y="3937000"/>
                  <a:pt x="2433878" y="3898963"/>
                  <a:pt x="2425700" y="3860800"/>
                </a:cubicBezTo>
                <a:cubicBezTo>
                  <a:pt x="2421177" y="3839693"/>
                  <a:pt x="2418235" y="3818241"/>
                  <a:pt x="2413000" y="3797300"/>
                </a:cubicBezTo>
                <a:cubicBezTo>
                  <a:pt x="2409753" y="3784313"/>
                  <a:pt x="2403822" y="3772115"/>
                  <a:pt x="2400300" y="3759200"/>
                </a:cubicBezTo>
                <a:cubicBezTo>
                  <a:pt x="2368788" y="3643658"/>
                  <a:pt x="2409116" y="3669005"/>
                  <a:pt x="2336800" y="3644900"/>
                </a:cubicBezTo>
                <a:cubicBezTo>
                  <a:pt x="2269067" y="3543300"/>
                  <a:pt x="2357967" y="3666067"/>
                  <a:pt x="2273300" y="3581400"/>
                </a:cubicBezTo>
                <a:cubicBezTo>
                  <a:pt x="2258333" y="3566433"/>
                  <a:pt x="2247503" y="3547824"/>
                  <a:pt x="2235200" y="3530600"/>
                </a:cubicBezTo>
                <a:cubicBezTo>
                  <a:pt x="2226328" y="3518180"/>
                  <a:pt x="2220593" y="3503293"/>
                  <a:pt x="2209800" y="3492500"/>
                </a:cubicBezTo>
                <a:cubicBezTo>
                  <a:pt x="2199007" y="3481707"/>
                  <a:pt x="2184400" y="3475567"/>
                  <a:pt x="2171700" y="3467100"/>
                </a:cubicBezTo>
                <a:cubicBezTo>
                  <a:pt x="2143100" y="3381300"/>
                  <a:pt x="2182764" y="3474302"/>
                  <a:pt x="2120900" y="3403600"/>
                </a:cubicBezTo>
                <a:cubicBezTo>
                  <a:pt x="2100798" y="3380626"/>
                  <a:pt x="2087033" y="3352800"/>
                  <a:pt x="2070100" y="3327400"/>
                </a:cubicBezTo>
                <a:cubicBezTo>
                  <a:pt x="2061633" y="3314700"/>
                  <a:pt x="2057400" y="3297767"/>
                  <a:pt x="2044700" y="3289300"/>
                </a:cubicBezTo>
                <a:lnTo>
                  <a:pt x="2006600" y="3263900"/>
                </a:lnTo>
                <a:cubicBezTo>
                  <a:pt x="1943537" y="3169305"/>
                  <a:pt x="2024588" y="3285486"/>
                  <a:pt x="1943100" y="3187700"/>
                </a:cubicBezTo>
                <a:cubicBezTo>
                  <a:pt x="1933329" y="3175974"/>
                  <a:pt x="1929619" y="3159135"/>
                  <a:pt x="1917700" y="3149600"/>
                </a:cubicBezTo>
                <a:cubicBezTo>
                  <a:pt x="1907247" y="3141237"/>
                  <a:pt x="1891574" y="3142887"/>
                  <a:pt x="1879600" y="3136900"/>
                </a:cubicBezTo>
                <a:cubicBezTo>
                  <a:pt x="1865948" y="3130074"/>
                  <a:pt x="1855152" y="3118326"/>
                  <a:pt x="1841500" y="3111500"/>
                </a:cubicBezTo>
                <a:cubicBezTo>
                  <a:pt x="1829526" y="3105513"/>
                  <a:pt x="1815374" y="3104787"/>
                  <a:pt x="1803400" y="3098800"/>
                </a:cubicBezTo>
                <a:cubicBezTo>
                  <a:pt x="1789748" y="3091974"/>
                  <a:pt x="1779248" y="3079599"/>
                  <a:pt x="1765300" y="3073400"/>
                </a:cubicBezTo>
                <a:cubicBezTo>
                  <a:pt x="1740834" y="3062526"/>
                  <a:pt x="1711377" y="3062852"/>
                  <a:pt x="1689100" y="3048000"/>
                </a:cubicBezTo>
                <a:cubicBezTo>
                  <a:pt x="1651469" y="3022913"/>
                  <a:pt x="1625581" y="3000827"/>
                  <a:pt x="1574800" y="2997200"/>
                </a:cubicBezTo>
                <a:lnTo>
                  <a:pt x="1219200" y="2971800"/>
                </a:lnTo>
                <a:cubicBezTo>
                  <a:pt x="1210733" y="2959100"/>
                  <a:pt x="1199813" y="2947729"/>
                  <a:pt x="1193800" y="2933700"/>
                </a:cubicBezTo>
                <a:cubicBezTo>
                  <a:pt x="1186924" y="2917657"/>
                  <a:pt x="1185895" y="2899683"/>
                  <a:pt x="1181100" y="2882900"/>
                </a:cubicBezTo>
                <a:cubicBezTo>
                  <a:pt x="1177422" y="2870028"/>
                  <a:pt x="1173673" y="2857105"/>
                  <a:pt x="1168400" y="2844800"/>
                </a:cubicBezTo>
                <a:cubicBezTo>
                  <a:pt x="1160942" y="2827399"/>
                  <a:pt x="1152393" y="2810438"/>
                  <a:pt x="1143000" y="2794000"/>
                </a:cubicBezTo>
                <a:cubicBezTo>
                  <a:pt x="1135427" y="2780748"/>
                  <a:pt x="1123799" y="2769848"/>
                  <a:pt x="1117600" y="2755900"/>
                </a:cubicBezTo>
                <a:cubicBezTo>
                  <a:pt x="1106726" y="2731434"/>
                  <a:pt x="1100667" y="2705100"/>
                  <a:pt x="1092200" y="2679700"/>
                </a:cubicBezTo>
                <a:lnTo>
                  <a:pt x="1079500" y="2641600"/>
                </a:lnTo>
                <a:cubicBezTo>
                  <a:pt x="1075267" y="2628900"/>
                  <a:pt x="1069425" y="2616627"/>
                  <a:pt x="1066800" y="2603500"/>
                </a:cubicBezTo>
                <a:cubicBezTo>
                  <a:pt x="1062567" y="2582333"/>
                  <a:pt x="1059335" y="2560941"/>
                  <a:pt x="1054100" y="2540000"/>
                </a:cubicBezTo>
                <a:cubicBezTo>
                  <a:pt x="1050853" y="2527013"/>
                  <a:pt x="1044647" y="2514887"/>
                  <a:pt x="1041400" y="2501900"/>
                </a:cubicBezTo>
                <a:cubicBezTo>
                  <a:pt x="1036165" y="2480959"/>
                  <a:pt x="1032933" y="2459567"/>
                  <a:pt x="1028700" y="2438400"/>
                </a:cubicBezTo>
                <a:cubicBezTo>
                  <a:pt x="1024467" y="2370667"/>
                  <a:pt x="1022434" y="2302760"/>
                  <a:pt x="1016000" y="2235200"/>
                </a:cubicBezTo>
                <a:cubicBezTo>
                  <a:pt x="1013953" y="2213711"/>
                  <a:pt x="1007983" y="2192772"/>
                  <a:pt x="1003300" y="2171700"/>
                </a:cubicBezTo>
                <a:cubicBezTo>
                  <a:pt x="992669" y="2123860"/>
                  <a:pt x="992043" y="2125228"/>
                  <a:pt x="977900" y="2082800"/>
                </a:cubicBezTo>
                <a:cubicBezTo>
                  <a:pt x="973667" y="1989667"/>
                  <a:pt x="975132" y="1896099"/>
                  <a:pt x="965200" y="1803400"/>
                </a:cubicBezTo>
                <a:cubicBezTo>
                  <a:pt x="962348" y="1776778"/>
                  <a:pt x="939800" y="1753974"/>
                  <a:pt x="939800" y="1727200"/>
                </a:cubicBezTo>
                <a:cubicBezTo>
                  <a:pt x="939800" y="1642111"/>
                  <a:pt x="954646" y="1557632"/>
                  <a:pt x="965200" y="1473200"/>
                </a:cubicBezTo>
                <a:cubicBezTo>
                  <a:pt x="972240" y="1416878"/>
                  <a:pt x="991023" y="1407585"/>
                  <a:pt x="1003300" y="1346200"/>
                </a:cubicBezTo>
                <a:lnTo>
                  <a:pt x="1028700" y="1219200"/>
                </a:lnTo>
                <a:cubicBezTo>
                  <a:pt x="996916" y="1092065"/>
                  <a:pt x="1044705" y="1222505"/>
                  <a:pt x="977900" y="1155700"/>
                </a:cubicBezTo>
                <a:cubicBezTo>
                  <a:pt x="875893" y="1053693"/>
                  <a:pt x="984776" y="1091035"/>
                  <a:pt x="863600" y="1066800"/>
                </a:cubicBezTo>
                <a:cubicBezTo>
                  <a:pt x="810498" y="1031399"/>
                  <a:pt x="786604" y="1022664"/>
                  <a:pt x="749300" y="977900"/>
                </a:cubicBezTo>
                <a:cubicBezTo>
                  <a:pt x="727797" y="952097"/>
                  <a:pt x="724236" y="923270"/>
                  <a:pt x="685800" y="914400"/>
                </a:cubicBezTo>
                <a:cubicBezTo>
                  <a:pt x="644345" y="904833"/>
                  <a:pt x="601133" y="905933"/>
                  <a:pt x="558800" y="901700"/>
                </a:cubicBezTo>
                <a:cubicBezTo>
                  <a:pt x="546100" y="897467"/>
                  <a:pt x="532402" y="895501"/>
                  <a:pt x="520700" y="889000"/>
                </a:cubicBezTo>
                <a:cubicBezTo>
                  <a:pt x="483122" y="868123"/>
                  <a:pt x="434570" y="836319"/>
                  <a:pt x="406400" y="800100"/>
                </a:cubicBezTo>
                <a:cubicBezTo>
                  <a:pt x="387658" y="776003"/>
                  <a:pt x="381000" y="740833"/>
                  <a:pt x="355600" y="723900"/>
                </a:cubicBezTo>
                <a:lnTo>
                  <a:pt x="279400" y="673100"/>
                </a:lnTo>
                <a:cubicBezTo>
                  <a:pt x="247290" y="651693"/>
                  <a:pt x="240757" y="642511"/>
                  <a:pt x="203200" y="635000"/>
                </a:cubicBezTo>
                <a:cubicBezTo>
                  <a:pt x="173847" y="629129"/>
                  <a:pt x="143933" y="626533"/>
                  <a:pt x="114300" y="622300"/>
                </a:cubicBezTo>
                <a:cubicBezTo>
                  <a:pt x="110067" y="609600"/>
                  <a:pt x="101600" y="597587"/>
                  <a:pt x="101600" y="584200"/>
                </a:cubicBezTo>
                <a:cubicBezTo>
                  <a:pt x="101600" y="553549"/>
                  <a:pt x="116978" y="512665"/>
                  <a:pt x="127000" y="482600"/>
                </a:cubicBezTo>
                <a:cubicBezTo>
                  <a:pt x="122767" y="397933"/>
                  <a:pt x="125264" y="312660"/>
                  <a:pt x="114300" y="228600"/>
                </a:cubicBezTo>
                <a:cubicBezTo>
                  <a:pt x="112326" y="213465"/>
                  <a:pt x="100819" y="200035"/>
                  <a:pt x="88900" y="190500"/>
                </a:cubicBezTo>
                <a:cubicBezTo>
                  <a:pt x="78447" y="182137"/>
                  <a:pt x="63500" y="182033"/>
                  <a:pt x="50800" y="177800"/>
                </a:cubicBezTo>
                <a:cubicBezTo>
                  <a:pt x="49763" y="170542"/>
                  <a:pt x="33359" y="43971"/>
                  <a:pt x="25400" y="25400"/>
                </a:cubicBezTo>
                <a:cubicBezTo>
                  <a:pt x="20683" y="14394"/>
                  <a:pt x="8467" y="8467"/>
                  <a:pt x="0" y="0"/>
                </a:cubicBezTo>
              </a:path>
            </a:pathLst>
          </a:custGeom>
          <a:noFill/>
          <a:ln w="19050" cmpd="sng">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dirty="0"/>
          </a:p>
        </p:txBody>
      </p:sp>
      <p:sp>
        <p:nvSpPr>
          <p:cNvPr id="31748" name="Oval 3"/>
          <p:cNvSpPr>
            <a:spLocks noChangeArrowheads="1"/>
          </p:cNvSpPr>
          <p:nvPr/>
        </p:nvSpPr>
        <p:spPr bwMode="auto">
          <a:xfrm>
            <a:off x="6423660" y="5006340"/>
            <a:ext cx="411480" cy="411480"/>
          </a:xfrm>
          <a:prstGeom prst="ellipse">
            <a:avLst/>
          </a:pr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dirty="0">
              <a:cs typeface="Gill Sans" charset="0"/>
            </a:endParaRPr>
          </a:p>
        </p:txBody>
      </p:sp>
      <p:sp>
        <p:nvSpPr>
          <p:cNvPr id="6" name="Rectangle 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9.)</a:t>
            </a:r>
          </a:p>
        </p:txBody>
      </p:sp>
    </p:spTree>
    <p:extLst>
      <p:ext uri="{BB962C8B-B14F-4D97-AF65-F5344CB8AC3E}">
        <p14:creationId xmlns:p14="http://schemas.microsoft.com/office/powerpoint/2010/main" val="1314312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D2BEC4C-17E9-0745-8421-6E938615A5EC}">
  <we:reference id="4b785c87-866c-4bad-85d8-5d1ae467ac9a" version="3.3.0.0" store="EXCatalog" storeType="EXCatalog"/>
  <we:alternateReferences>
    <we:reference id="WA104381909" version="3.3.0.0" store="en-US" storeType="OMEX"/>
  </we:alternateReferences>
  <we:properties>
    <we:property name="EQUATION_HISTORY" value="&quot;[{\&quot;mathml\&quot;:\&quot;&lt;math style=\\\&quot;font-family:stix;font-size:16px;\\\&quot; xmlns=\\\&quot;http://www.w3.org/1998/Math/MathML\\\&quot;&gt;&lt;mstyle mathsize=\\\&quot;16px\\\&quot;&gt;&lt;mi mathvariant=\\\&quot;normal\\\&quot;&gt;F&lt;/mi&gt;&lt;mo&gt;=&lt;/mo&gt;&lt;mo&gt;(&lt;/mo&gt;&lt;msub&gt;&lt;mi mathvariant=\\\&quot;normal\\\&quot;&gt;N&lt;/mi&gt;&lt;mi mathvariant=\\\&quot;normal\\\&quot;&gt;W&lt;/mi&gt;&lt;/msub&gt;&lt;mo&gt;)&lt;/mo&gt;&lt;mfenced&gt;&lt;mrow&gt;&lt;mo&gt;-&lt;/mo&gt;&lt;mover&gt;&lt;mi mathvariant=\\\&quot;normal\\\&quot;&gt;r&lt;/mi&gt;&lt;mo&gt;^&lt;/mo&gt;&lt;/mover&gt;&lt;/mrow&gt;&lt;/mfenced&gt;&lt;mo&gt;+&lt;/mo&gt;&lt;mo&gt;(&lt;/mo&gt;&lt;msub&gt;&lt;mi mathvariant=\\\&quot;normal\\\&quot;&gt;&amp;#x3BC;&lt;/mi&gt;&lt;mi mathvariant=\\\&quot;normal\\\&quot;&gt;k&lt;/mi&gt;&lt;/msub&gt;&lt;msub&gt;&lt;mi mathvariant=\\\&quot;normal\\\&quot;&gt;N&lt;/mi&gt;&lt;mi mathvariant=\\\&quot;normal\\\&quot;&gt;W&lt;/mi&gt;&lt;/msub&gt;&lt;mo&gt;)&lt;/mo&gt;&lt;mfenced&gt;&lt;mrow&gt;&lt;mo&gt;-&lt;/mo&gt;&lt;mover&gt;&lt;mi mathvariant=\\\&quot;normal\\\&quot;&gt;&amp;#x3B8;&lt;/mi&gt;&lt;mo&gt;^&lt;/mo&gt;&lt;/mover&gt;&lt;/mrow&gt;&lt;/mfenced&gt;&lt;/mstyle&gt;&lt;/math&gt;\&quot;,\&quot;base64Image\&quot;:\&quot;iVBORw0KGgoAAAANSUhEUgAABXAAAAChCAYAAABu1ZeDAAAACXBIWXMAAA7EAAAOxAGVKw4bAAAABGJhU0UAAABzCSiyGAAAMalJREFUeNrt3QHoTWu+//Hv6De/pF8anSRJSkaS/y+NzvhLkpLkSPL/S5JklJFOkpSMTpI5d3TSyZyk5C9JrrmSJOmUXKOTpCRXrlylk6uTpCRX7u+6pvNf3/mt37Vte32fZ6291trrWev9qtU0B2s/+3nWWvuzv3ut5xEBAAAAAAAAgPz8Mdo2xv8LAAAAAAAAAKiI/xttP7ds/4cuAQAAAAAAAIDe0+Lte/m4gPvfQhEXAAAAAAAAAHpmQrT9k3xcuG3f/hL/PQAAAAAAAABASTZF20uxi7cjm/6939FlAAAAAAAAAFCsX0fbNfEr3LZv1+J/DwAAAAAAAADI0S+j7Q/R9p+SrXg7sv1nvJ9f0qUAAAAAAAAA0L250XZPuivctm+6v9/StQAAAAAAAACQzUC0/Tna/iZ+Rdl/ibaN4l/s/Vu8/wG6GgAAAAAAAAD8LY+2fxf/aRF2R1tf/G9/Gf9/3+kWnkTbF3Q5AAAAAAAA8MFh6VxMexdtG+iexpoQbf8k/lMh/LMkL0z26/jPfff1l/j1fWyIj9VO+znMMAIAAAAAACBU+rj6Felc+HoZbfPposbaFB8DPsVW/Xu/89zv7wra7wJjv98LUzMAAAAAAAAgMJ9F2x3pXPB6Fm0z6KJG0jtlr0kxd8qOmBD/O9/XuCbJd/a2mhltzxP2cTvaxjO8AAAAAAAACIEWsh5I50LXT9E2hS5qHJ2r9g9S7ly1X8T78Z1b9w9xOy3T4mO40z7uCUVcAAAAAAAAVNy4aLsrnQtcevfidLqocebKcHHTp5D6t2g7JPlNSaD7+XO8X5/X13b+1rHP6ZJ8J+7d+BwAAAAAAAAAKqc/2q5L58LWm2j7nC5qlLTF038Rd/E0K91vmiLyn8UuIs+LtreSPCVDH8MPAAAAAACAqjkjyUWx5XRPo+h4/7v4T1+wW4ovev4yfp28pnFYafzbUxwCAAAAAAAAqJKdklzM2kf3NMofxX8BsX8WvwXE8vTr+HV92/hHY1/7jH+3nUMBAAAAAAAAVbBAkotYV+mextHpClzTJryMtt/1uJ2/i9vhmk7BNa3DlYR/+z7aFnI4AAAAAAAAoJd0wSZ91Dxp0bIJdFEj/VmSi6J/qdBxMSFuT1JbD3nsY7wkL2r2VFjUDAAAAAAAAD10UpKLX6vonsbSBcDaC/uuOWV76YuE9g54/vtVxnlwmsMBAAAAAAAAvaALVSUVrc7QPY33hXyYhkDvZB2oeHu1fX+WD9M/pC02nzXOh2UcDgAAAAAAACjTGBl+PLxTseqVMHUChukCYL8NrM2/FXvhsiQTo+11wjmhd/OO5nAAAAAAAABAWb6W5LsNd9A9aKidxnmxj+4BAAAAAABAGSZH25B0LlI9irZRdBEaalR8DnQ6N97F5w4AAAAAAABQqBOSfJfharoHDbfGOD+O0z0AAAAAAAAo0nRJLk7do3uAv7uXcI68j7YZdA8AAED1/e9o+7dom0tXAACAwJyS5ALuKroH+LtVxnlyiu4BAACotsFo+684vOn//i+6BAAABGKKDN9B2Kko9ZDuAT7yUJLvwp1C9wAAAFSTFm/bF/zQ/08RFwAAhOCgJN9VuJXuAT6y1ThfDtI9AACUZ4/xobyH7kELnTbhvxKOFf3vczkGAQBAhfVH2+uEzKH/fTRdBHifM284ZwAAKMcuSS6cfUX3oMUX0fbfxvHyc/znyzLu/ytjvzvpfgAAkIPNRt74ju4BOjpknDeb6R4AAIplPQ7zDd2DFr+X5LniOs2H9fuMr3OQcAgAAAp0y8gas+geoKNB47y5SfcAAFCcFcaH8Gm6B7FfRNufxK9w2779Kf73aZ029rmCIQEAABlNMzLGPboHMN01zp/pdA8AAPmbF21vEz58r0VbH10EGZ7v6h8lW/G29ceA/pSvq8ff1YT96XE7n6EBAAAZ7BOmawKy2mmcP/voHgAA8jU52p4nfPA+irZxdBHi4+Cv4i7Q/ujxd3Q/v8rw+o8S9vc8Po4BAADSeGjklSl0D2CaYpw/D+keAADyoyuE3pHkVXdn0EWIw9kDcRdm/yHaRsX/6/q7DzJ8MZohySve3hFWvAUAAP5mGTnlFt0DeGEOaQAASnDc+MBdQ/cgMifanol7kbL2BcV8FjnT/f4mZXvWGvs7xnABAABPXxmZYg/dA3AeAQBQBRTC4PJFtL0Ruwj7H9G2LOHfL/P492+Mf5/kmLG/tQwbAADwwJ2DQPcGjfPoJt0DAEB3dL7QpEfRdZ5RHkVHXnfQ/kb87uD9fYq26fGZNGedHtfMWQcAACxjjZzznO4BUnluZPyxdA8AANn9IMnFtDl0T6P9Itr+JO45bP9V/AulvnPo/il+fR9zjP38wDACAADDaiNHnKJ7gFTOGOfTKroHAIBsthofsN/QPY3WH23/KO5C67Vo+1XKfevf/6vHvk/H7fBxwNjPlwwnAABIYE3HtI7uAVJZb5xPR+keAADSmyjJUyf8KEyd0GTjJP8Ca7v++N+7XkPb4VMgHh0ft0lTKUxkWAEAQAf3jRwyle4BUplqnE/36R4AANKzHm9ZQfc0lu8UB/8g/lMcJPlFvB/Xaz0QvykaVohdbAYAAGg1xsgOL+geIJMXxnk1QPcAAOBvgfGhepnuaSydS9ZnkbHNOb9uXoukSXz8Ju1jAUMMAABaWD/+nqV7gEzOGefVcroHAAB/d4wP1Zl0T2P9P7GLqP8RbcsKem3d7xvH6x/z2M9M49/fYYgBAECLvUZu2EX3AJnsNs6rvXQPAAB+VhkfqCfpnkbTeWn/Kt3dAduN30jyHcDXxH++3RPGMb6aYQYAALHzRmZYRvcAmSw3zqtzdA+Q3VhhvkvU3ziO8/+RtFCDPsI+je5pPF0wrH0O3H8Vvzlo8zAl4fV/lWIfUyV5SoYHDDHIaABAVo49F+bqRDXoVGY7ZHidkrsyvAjvULS9i//3Vfzf9UeHr+PztarHKHNLAwXQO/GexRcFVthEnV2IPzAuRtukhp/z3H0Llyny4U5YvfP1VyW/vr7eX+XDnb9ZisenjGN9FUMMMhoAND4r9xtZ4TWHBEqgP9TqVB0/intR307bu/icXVzB9/bKaHd/Lxt2KWNnV3kbw7lUa5/JxxNLX5XhX11DPocO96DdRZ6D5zlMc7WzpW/1w2RtQ/vhtjD3LfzodAbHehiw+uPXzzptwwxhLlyQ0VAfZGWyMlk5f0uN4+sChwQKNEqGC7evcrwm3oy2WYF8bi0J/QO1attYzqna0l9nWh8VOR1tfT1uk35ReZvDcbu+5HYPFXgOnuFQLSSkvW7pY50nc3SD3v9843i7wuGBGrpiHPML6B6Q0RAQsjJZmaycv/XS3cKpQBb6ZFnSTTU3ZPjHlOVxJtBC58po+yr+M9d1UacQ+7Ii7/NYhT6LPqIXNS14fh539FYZ/sXmnYRbwOWLTT19Lb3/Jd7SH1+kDmUMfPpv5vSgzVoYWxO3+16Gdv8UbcfjfQzK8C9yKMbsti/HOl6TG/LezxjH4HIODdTQcr74g4yGmiErk5XJyvn5zjjmNnEooABaZ3vZ4XjT82yux7/XJ8wuelwzD1bgvW402nekioOjc8fczPABpVXzh9H2vQzf3Zt2uyzDd53oPBqvMn64L+bcqhV9HO9q2xh/W/E263xv9zMcu0+jbXyP274q4cLcac6aLYTQ0mkIfdIyDs/jLxZ1Nl6SF3V6yiGBGntiZK0JdA/IaAgYWRlk5e6cF25uQHkWSecnKfTmz7R3uq8X9w2j+3r8fq0bKc5VdZAmSbo7cX8o6ANVH7/Sar3efq2/8LsKy0s5v2oV7tonxT4YSNt1zrfbGYLp9QoEPZ1P1DWnzUoOz56Z2BZM9YeuOq+8u7PCH+5AkfYbx/4OugdkNASOrAyycnZ3jGNvBocAcqRPPrzucJzpYsFZp0rSmt17xzV0XQ/f83SjXXerPFjnU3yYlvkhNTM+YDq1YxnnWC3obfjPJez5fMZLtlUZv6tA262i2UkOz0oE05/axqWuCzZYjytO51BAjU0zjv17dA/IaKgBsjLIytlYTypz1zfyok/adHoiTJ9C6PZpsB2O6/ybOAv3wiixp/OprK0pPkgn9aBTvxd+7awjvUW//VeeUFdrnRVffKq+UEM7vSsi6VcxftWtBh2HF21js6Zm73FQ7NVKgbqz7k6bSfeAjIYaICuDrJxOv3FevGbYkaOkGzo357T/O47r/I0evvfXRrv6qzpgy1N8iPbiTegvAu1zEK3mPAvawg4h7paEvYroxgyhVOeYmdPjdv/QoV33OUQrZX6HLw91mvdqr3GO7GL40QBMIQIyGpqArAyysj9ucEAZ1iYcY49yPj9d1/qNPXr/N4w2zQ7x4lCVKnT7F/y1nGvB0kfy2n/p0Ef0Ql+spT9DKNVNH1fo5UINx4VHwkKwpYJfaPLC/F5oumDn4AIZDSArg6xciCAXWEJQxsinU5CMbNtyfq1r4l68shfTggS5UOCAVL+Aq/PbtP6qtp7zLUhT5NP51HRcFzQ4lOp2tUJhR7edHKqVdKZtnJ7F18aQTTLOi0cMORrkkVRn+iqQ0eqW0UBWJiuTlUOz1jgfTjDUyEHSU5DvZHj6mDwt9LjOb+pBH5w02lPZqVjGSPULuKq1ar+R8y044xK+oNbl8dBuQqlu3/ao3atDulhxDn3yK6k+1toX8HuyHqc8wpCjQQ5XLNCCjMYUHiArk5XJyr2zxTgXDjHU6JLexJk0/+ulgl7zoeMa34upQb4LMX+n+TDtZQF3T0s7dnPOBedih+PpDqG051ODdHo8ZzmHa2Utr1mIO2OcDyxWiSZZZZwLZ+ieRPql/HDCxnoJZDSQlcnKZOVQs/IRqd58oaiP3cbxtaWg19zlcY2fVnI/BHkzUSgF3MUt7TjMOReUTierPpZXp9W18wilOlfTYMntXtqhHUs5ZCvtQocxWxLoe3mecC7o9WEsQ40GsaazekH3ZPrsJSuS0UBWJiuTlUPNyiekWj9koD50rtmnUv4aJFM8rvFlL2Ad5FQloRRwW9t5lPMuGIPy6aqgdXz0o9N5dEyyLdTwWYntXtyhDYs5bCttWodzSh8XC63gOdU4D1jdGU30wDgnptA9qTMsBVwyGsjKZGWycqhZ+axxDqxgiNGFpcax9abg13ZNo3Ct5L5YYbTlbIjht0oFXKWPGOqcQ59z3gVBf925n3Bh+Kxm77XTebRMkicHr8pCDYTSMB3tMG6h/bC12jgHTjHEaKBTxjnBdADpMywFXDIayMpkZbJyqFn5onH8cwc4unHaOLbOF/zaJxzXdv3hpcw5q5cZbbkQYvitWgEXYUkKZF83KJRKfCFMG0wPEkphmJ5w3IT045Y1afxmhhgNtEkoRuaZYekzMhrIymRlsnKoWfl749hfyPAiIy2OvpPezfu63uPaXub1dZHRjsshhl8KuMhqcrQNdTiG9IIxoWGhVOc2vJchmJaxwi2hNFydgl1Ii85cMo79RQwvGmixcU5contSZ1gKuGQ0kJXJymTlULMy0yqhCCsc19T1Bb/+Qo/r+o6S81BSOx6GGH4p4CKrkwnH0OkGhtKRi8PzlKFUH2MseqEGQmm41iUcN+sCaf9rPmsA7zz2mu5J3WcUcMloICuTlcnKoWblF8ZxP8DQIqPDjmvqsh7mtl5kkSAXEaaAi7zNlObN2eMKpWqBdF4sxNp+jLZxhFIkHHOdHoF5LMNzG4ZadKFQhSbjh438riUUcMloICuTlTnmQs3K5AEUwfWkw9QS2jDkaMOdkq8RwX0npYCLvJ2R5F/JR9X0PfuEUrVF0j8edoVQigQXJMw5ZK3HZy4zrGgwphbJL8NSwCWjgaxMVkaoWfmNcbz3MazIOTONbGXkAFcReajEPukT+wmPYAeyzALuNuEurJBNNY6fM4TSvzuSIZgeIJSig6RFjx5VvN1rjGP9JMOKguidh4dk+BFdl3nRdlyG79IZijedC+ubaBtfYBtPGefGaoYwVYalgEtGA1mZrIxQs7J1lyKQxVLHNfRtSe244HE9H1tiv1ShkJxb+O1FAXfkywsF3DAdNI6fDYTSv9Nftq5nCKZFfHknlNb3y/jKCrd7u9FuVkBH3tfmjdF2w/PLz0SxV37WTQvA0wtq736pxqIOIX/2UsAlo4nYjx/nfXxsdbwW32nIyiArp0UBF3lzPd3wsqR2nPK4lpd5jaWA26W7hJ1g6S3o1oTrU2v83tOEUqV3cD2R9As1zCKUos2zhOPleoXbfNw4ztcxpMjB53GB5k2KLz9zxX8BnbsFtXu98ZrHGNZUGZYCbrMzGgVcsjJZGSFn5XdCARf5OtmjbNvuO49reZk/rlDA7cI4wk7QVkmAq/j1KJRKHDDfpAymjyXfhRoIpeE7axwv0wNs8wqGFBlNirbd0Xbf41rabp64Cz7t2/wC3sNK4RH3vDIsBdxmZzQKuGRlsjJCzsppMgzg46LjuLpUUjs2elzH11fgXHsfYvgtu4C7mbATtPPGsXOOUJr6C1XS9j2hFC32SHjTEVgBYglDihTGxdnhWsrraCv98vYyw7W4iHBpzU92keFOlWEp4DY7o1HAJSuTlRFyVqaAi7w9dRxXZeXMtR7X8P2ca9nCb9kF3AeEnWDpo3nWox4Hav7+s4ZStTdDMM0rbBBKw2fdsfdjRdt802jzIEMKDzOi7bIM/zr+c4ZthBaAH2fcx/aC3lfS691h2FNlWAq4zc5oFHDJymRlhJyVKeAib+8cx9X5ktrh86Pc0Qqca+9CDL9lFnB3E3aCtsJx7KwhlJrOZwimecwNQygN3yTHcfJ5Bdts3e04hiGFh2Xxly5dCGGbDD+OdVrSF3CvtPw3/WFhV/yl3+eO3CLuwB2Q5k5FlHeGpYDb7IxGAZesTFZGyFn5vVDARX76PK6XZRVwl3m05VSJfcMcuCmNjr8slR12Fku2O25C3Mo4GV2TUS8glDq/tN9LOa56jswglMIR8vZVsL3WfHZ9DCc8g2gna8S/gDvyw/Fb+XTxvAnRdtuxjyLmzeunCJRbf1HAbXZGo4BLViYrI+SsPCQUcJGfcRJWAbfMdR8o4Dq+cOmKojrH24Z4YN70KOxQwM3XXent9Buhh1I1WfxXQB/ZHkl3CzUQSuvBegT8NqEUDfPQ49r5eUvWmGcUCy4n/PsTBMnKZ1gKuM3OaBRwycpkZZCVgWGLpDoF3MUVakuQuTtNAbfMjQJuOAVcPYbeN/xLZx6hdOTimnZOx0s5nweE0vBcEHsFzdGEUjTISY/r5sgXuaUe+9skw/PP6lxYP8nwU0OjCJKVz7AUcJud0SjgkpXJygg5K1vXsH6GEyktlbAKuGUtqBbkk28UcCngFt2XTwmlqWzJMMb7chw7Qmn9ClbLK9ZeFmZAkbYXfN3s1fnxjqFNlWEp4DY7o1HAJSuTlRFyVn5ltHU0w4mUfKYt+CG+thW97ZJif3RLY4zRhpchhl8KuBRwfWySavyCUpdQqo5kGOcVhNLGOuA4NvYGUqCigIs8rPe4XuoCaFWdb5kCbj4ZlgJuszMaBVyyMlkZIWflF0ZbBxhOpORTwK3SVlYBd6zRhuchhl8KuBRwfbh+0TxLKE1NH8+9nuGcmZ7DeUAoDc8Gx7FxrmLtZQoFFMmngLutwu1nCoV8MiwF3GZnNAq4ZGWyMkLOyleNts5jOJESBdzOZhttuBFi+C1iEbPP4gNI7wjQRczeCgXc0Au4Fx2vf6IBF8W8Q6nSBf+epBxrXahhLKG0cVZLWI/IUsBFkXwKuJMq2vZRRpvfMrSpMiwF3GZnNAq4ZGWyMkLOypeMti5hOJESBdzOlkiATyiVWcDtRB8B+IawEzRXcDpCKM1sMNrepLzgpbnYEErrYbnjmHgvxS66lJZ1TPcxnOiSTwE3xExGLkrXXxRwm53RKOCSlcnKCDkrn5Nw5utF9fkUcKu0iNmlClwXzlV1MHtdwB2xn7ATrCHHcfMtobQrq6S4hRoIpfXgs7LotAq196XRzjEMJ7oUcgF3wGjzC4Y2VYalgNvsjEYBl6xMVkbIWfmU0c7VDCcKOP6rVMC9UFJbrDvzT4UYfsss4OovXk8IO8EZ5XHcbCKUdm1vhmDq8/qE0npY5HE8LK1Qe28a7RxkONGlkAu4M4w232FoU2VYCrjNzmgUcMnKZGWEnJWPGu3cwHAipSrd9brEoy1l3f1qzY19NMTwW2YBV+0h7ARnjMdx04QPmaJDqTqfMpS+EvcvyYTSepjocTysqlB7rTkZ6zqv1zGp91zr/RXq65ALuNYdEhcDOt6btM7AMTJaJVHAJSuTlRFyVt5mtPNAzceKzJy/GR7tulxSW3ymcyjr7lfrh7/tIX2Y9upgm07YCc44j+NmPaE0F/po7T1Jv1DDAKG09gY8joV1FWrvWaOdKwijhNEuhVzAXWm0+UxAxzsFXDJar1HAJSuTlRFyVl4rzV0gnMycvzGe18IyLPdoS1l3v54w2rA2pA/TXh5srwk7QVkgFHDLCqVqcrQ9T/khcYFQSiiNto2BBLO6Xi8Io+UJuYBrtf1YQMc7BVwyWq9RwCUrk5URclYOcnElMnNlM7PPlEovS2qLz5zlO0pqS5CLBVatgHuesBMUny9pFHDzpXM4vU/5QfEVobTWfH5VrdI8h018LIwwWp6QC7j7KxBmy8oGFHDJaEWigEtWJisj5Kw8aLTzZs3HisxcDNeipm9Lasdajz5aU1JbrhltmB3Sh2kvD7ZjhJ2g+EwITwE3f1syfFgsI5Q26vhr3/ZXqL1rjHaeJIwSRrsUcgG3LqtOU8Alo/UaBVyyMlkZIWfl/gZfU8jMxXjq0bZRJbRjo0c7ylpQ8HUg321SX8zKfBNbCDtBmSkUcHsRStWRlB8W+ljENEJpLY2WsO4qWCi9n0CfMEoBt4ouGW1eFNDxTgGXjNZrFHDJymRlhJyV1VCPC21k5npl5osebRtTQjsOebRjXAntsKaVGArtwzS4KjR6xmc+oQ0N6IdehFK96FxP+YHxQD5eqIFQ2pzzcGPFz5e6f9EljJYn5AJukHcCdEABl4xW5XOJAi5ZmaxMVq56Vla3jLbOqvFYkZmLccqjbYsr0I6ypnKYYbThTmgfphRw4atPwvs1sy6hVI2PticpPzTOE0obGUrXVazNdSlUoXpCLeA2+XHJIvrsMN3T6IxGAZesTFZG6Fn5jNHWlQwpUtrrcQ6UcVxdcLThSkn9sdJow5lQwy9fquHDtUhAE75E9SqUKp3k/k3KYLqHUFor4zzGfFXF2lyXR8VRPaEWcK27Vi8xrKkzLAXcZmc0CrhkZbIyQs/KB4y2bmdIkdJqj3NgawnteORow6GS+uNLCXRRbQq46NZzx3FzlFBauFWS/vGNpYTS2lgg1ZkM3td3Rls3M6ToQqgF3E1CMTLPDEufNTujUcAlK5OVEXpWbuKivyjOdKnGtFCuH5bL+iHlpNGGNaGG3zoXcJs0P9v5gvvykuP1TxBKS7FP0i/UsJlQWgtLPMZ7WsXabP0KfIohRRdCLeBac4KtZlhTZ1gKuM3OaBRwycpkZYSelecabf2BIUUGQ45zoOjFpCdKNRYwU9eMNnweavilgEsB18dJx+ufJZSW5kLKY+MtobQWljvGWX/prNpqtVON9t5nSNGFUAu4D4z2TmFYU2dYCrjNzmgUcMnKZGWEnpVHSfLdikMMKTL43nEevCn49Vc6Xr/MxcOGAroWeIdfCrgUcH1sk97+kkMo/UAn6L/X5fFCKA2Pa06j5xVtt/Vo71iGFRmFWMC1Fld5wZBmyrAUcJud0SjgkpXJyqhDVraO1ekMK1L6yuP6VuRNA3scr72vpH6wbiS6G3L4pYBLAdfHMsfr/0QoLdXk+As/obQ5NvT4GpAVq+uiCCEWcK25Gc8wpJkyLAXcZmc0CrhkZbIy6pCVmV4JeZrrcX0r8rg653jtmSX1Q9BT+VHApYDbrTGO12/CIx6jKxRK1SJxTxBOKK0P15xu31a03RuNNh9hWJFRiAXcw0ZbNzGkmTIsBdxmZzQKuGRlsjLqkJU3G23+jmFFBs+kd4ubvjJe93aJfXDQaMeWkMMvBVwKuL4eNOjY6aTT468retymLYTSxnDNcVjVX+gnGW1+xLAioxALuA+Ntk5mSDNlWAq4zc5oZRZwXY+kUsAlK4OsnNUcYSEz5OuQ41woai2SmY7X/bLEPrhutGNOyOGXAi4FXF9HHW1YVPML4Vip5iPgxwmljeBakGNihdt+x2j3DIYWGYRWwJ0uAc/DVeEMSwG32RnNVcA9nuNrHREKuGRlkJWLoYspJS229C7a+hhapDTocY0r4nzYYbye3pk7uqT33xefO0mLVlbeGGlmARf5WuU4dtbU/P1/3uE9r61Au/QC9QOhtPZ+NMbzccXbvtdo+y6GFhmEVsDdKb1fzCFUFHDJaElcBdw871w7IxRwycogKxfHKj4vYWiRgeuat6nk1ywz71o3cp4PYfAGhAIuuqe/mLwzjp0DNX//S6W3jwFYxkfbE0Jpbekv89YcblWfS9b6Ffgmw4sMQivg3pbeL+YQKgq4ZLQkrgLu+zgf5eGx47XeGP9W78C/KsPFzbojK4OsnI31Q+9+hhcZLHdc467m/HpTxL779rMS37s1H/aOEAZvSooPqwGOdRguSeC/ZnRhTYf3fKxC7dMi2VtCaS1Nc4xnCL/M3zPaP40hRkohFXCt8/ceQ+lEAZeMluS1x3Ugj8LHdo/XeW/8+4sSyJx7ZGWyMlm5p8dmFRZ+Qr3cdpwXeX4H2y/VeeLylgR+48QS8S/gLuQ4h2GDcey8qPl73xvAF6LVhNJash6N1S+wowJ4DzxCjjyFVMC17gLYyVA6UcAloyXxKeDqXcnd3Pm6Svy/Q00y/v3lhhyDZGWQlbN7Jsk/EI1jiJHBfMd1Lq8f2MbEOaPTazwo+fwbZ7zfn0IZuDUpwsdKjnM4Ts53KcNrXZyTdI/M9cp+QmntfF3CB2/Rxkvyo21PGWKktMHjOleVRT+eGF/IJjCUThRwyWhJfAq4uj2XbHfc7G7Zxy2P19nQ9u/1CciX8Z/NyvF96+Kf+uPP9Q6vSVYmK5OVw83Kx1JcX4A8jivNooM5vMYeY/9lP31i3eRxtA4XtPZtN8c4HKyVXOu6kJkWApJWB51Xwfa6VmEllIbFeix2XkDvw1oEZjnDjJxzTRXmm1xqtO8cw+iFAi4ZLYlvAXfkDjzfAshs+XghFv3Ct8njNR7K8I8ymhnXyfCdPj/HY9KNUfG15JB8OhfvpgqNB1kZZOXuWHOWXmCIkdGA2PO435fhefSz0h8r30h15ps9KzVYEDDNqpvXOMbhMMc4fk7U9D1vDexL+EB8MS46lJ6UdCv6Jm1nOux7U077HtnWp3xvLzK+Tt4rUY8yvhDdDew8WmD02/dcWpHCOY9zcWsF2nnFaN8ChtELBVwyWpI0BdyR7U60bYm/cLYeY/qYqS62daPD56x+sV2XMRPoHbhZFm6ZEbdH58+17qquUgGXrExWJit3/z5eSfJ0MGP4iENGg47PTP2syfLkmn5+3kzY5+keZcZ3xudxCFOp/P2RobQXVVZEhkvSifqshu91lkdA2VrBdk8x2k0oDSeUWnMXbQzwfLpjvJ8ZXFrhQee28lmEptdf2mY4ikjwD+MUcMlonWQp4KbZdOqFyfFrLcu4j7Up35Pms6cp9l+VAi5ZmaxMVs6H9RQF0yigG3r3qfWD4BVJN9ey/riZdOe7zvvei6nMrOkTgphKRVeVe5jhoqq3WFPEhWWFcfzMrsl71F/mdUqRN57nzWnJdyXHPCySzvOO5hVK9cKtd/vo3Sz3U1xj9Lq0OW7HWOn82IZe9PWuFX1scHvK/b+Ov9jrggZz47HsyzD+eh3UecGPOj7wtI/10Sa9Q2dqzmOYtACSfsEbFeB5ZS0ycZJLKzy+bF9LcS040MO2njLatYqh9EYBl4yWpMgCrt6pM9iWSd6n3EeWqRP0h5+t8XZY7Lv4q1DAJSuTlcnK+bKeVrvKxxu6tMTx2alT/2z0OG/0vL9jXOd7tQ7F9xLQk28acCfGF3D9gDifIWi0X2QvxwFiWXyhHR1owQDFuJdw7Hwd6PvRY3teHJbOOkKItemiEjrfy/yKnC9bpZx5vUaJ/atx6yNA4zPu3+ex6Zfy8aOReZmbcE3VKWom9+A82xbwteO+8bkzTYCPTY2LFJcy5pq7cS6aXnKbk9r6gCFNnW8p4JLROimqgKt3KncqdF9IsY8b0t2cgq2sBbfKLuCSlcnKZOXiPTZy8mQBujMjzqLWNUILuTrtkj5FsjS+Hur/anH3snF8bu/h+5pkZO/HTQkwTOoOy0qpz4ry5ws6V/QicqgC7+9Eieewa87tF13se0A+LAqStJ0t8TjRL3mfFfh6gwnv8UcJ+8e0lcb4neLSipj+eOx7V1eaa7LOL/c8LoqUdc1t3VYztKlQwCWjZf3+802Ga4Te4T8h4fVme+7jlqR7DNVlnFSjgEtWJiuTlcuxyxi7fXy8IadstTfHnK13h/f6Cf69Rvt2hRZgKOCiKLekHivKXyrwfKnCfCt9bWGxyHPYNe/2UJeBapu47+ooSvsj0V8WPG6HpL6PX1tz4TKFD9TWgrNMUcU/6xp4m2HN9CWDAm6zM1rW7z/6I5Defe9z574WvDZ7vOZmx360CDimxPdaZgGXrExWJiuXQ+++Trq7PdQp1FDdY22vpJt7vfXHN/3BpgpTE4wy3kPWJxqAWkq6G+EaXVPJC/SPcShcVPBrnXJc8Od2+WX+hePDZKCg99V6V4H+Yjm6wD4cK51/Fa3L/FfzxJ5EHwiVNWflfLon0zWfAi4ZrROfAq7SKU30jvvr8b/RHKQLIeojpDr3+sqUBZE5cc55Ee/rZfz/5xX4Xp9LtRcxIyuTlcnK+Toi+S02B/jQa45ObaMLJur0Y6/ia+HIZ6Z+Dl2UD3Nnj6lQ29cZ58sRhhb42LECggfq+aVxZOv20eWDjv2vK+h9/VTih0Gnx0DeSP4LP/TSaWMMV3AaIUDW4lGn6Z7MhQgKuGS0TnwLuHWQ9Eg8BVyyMlm5nll5hthz+wP4wHqycwbdA3xM5zXqdGfAdbqm0W4aF9Ifu9y369GziwW8n4lS3kqW46XzHQVba3aMTDS+gOsxMprTCAEZHR+3Sat9T6SLMqGAS0ZLQgGXAi5Zmaxc56xsLZzIlJbAsMXGeXKO7gE6S7rriLvomss1T1y3oc76pe295D/XzaYcQ7VLpzumLtX0ONlijONBTiMExLrbaQvdk5kWcIcStkN0T6MzGgVcCrhkZbJynbPyLLEXSwRg/xDGuipAyg9S/fAeoGsaScf9nXFBPd7l/nc4Qu+OnN9P6+Idewvst/kd3ssTKXYF3167JsXMAQeU5XPpzWIxQJMzGgVcCrhkZbJy3bPyGWG6MSDJcmHqMiAzncj6nvCIIz6wHv3Ru6e6eUR+oiOUPsjxfWggbF3FelqBQb79EWydNH6w5sfJZOOL+CNhKgVU2+j4OE2aOmEyXQQyWiEo4FLAJSuTleuelXU+36Qi/0NJtwAjUCej4mtYp3NDz5kpdBHg9yHTadVT5ulpppWO4Lixy/1fdew/rxXft7Xs82aB/dVpUa/lDTlW1hrjeIxTCRV2zDh219I9IKMVhgIuBVyyMlm5CVn5gDF+uziF0FDWEwb76B7A30L59JdCXUBjAl3TOH2OL1g3utz/Jkcozavwd0uKn8tyK1/MKIQhOPzwADJa71DApYBLViYrN+Ec0CcongqLpAIjJggLYQO5WtPhZLoZhxQ0yzFHcOzmESvX3GFvc7iAz5CPH8cYV0AfLZKPHzvTbWcDjxVdrOh2wljqSsNMRI8qmSWdV8AeWVykny4CGa1QFHAp4JKVycpNscwYw3OcQmiYs8b5sJTuAbLptLr8GbqlcRY6Qun+Lvd/zbH/zV3uf3/Lvi4W0D9alHwpxS4qERK9i+C5JP+i+hmnFCpgnHw6B1/r3YzcDQMyWvEo4FLAJSuTlZvkpDGGqziN0BCrjfPgBN0DdGdzhxPra7qlcZ4aF9qnXex3vHz6a3zej549adnX6pz7RSdXf8aXsU/MleE7QjqN53XhTn70Vp/xZfhtfPwCZLTiUcB1Z4Zljj5ybSArk5WrQ++mfpwwhlrgnsRphJqbIJ/+mNN6o88AXQR0b63weHjTfe0IjlkXUNnu+QVkesb9t94RoV8U8ywcTm77QqaFnxUcKv9juTGe3MmPXjptHJucwyCjlYcCrruQ1Rd/odU7GPUOPatIqFMY6cIvuqjWbL4Ik5XJypU0R5KnxPiB0wg1l3QDhZ4Tn9M9QH503qL2X0u20y2NMdMRGk9m3O9dz1D6Tcb9t85JdjznQNr6JepZHMjwMWvhjW/pHvTAt8Yxyd3zIKOViwJu+uvO8Q770LkEZ3EakJXJysHYYozjQboHNXVQipsGBkAH+svuw7aTbRfd0hhWgNRfzdLe6TEo/o8Avoi2USn3r3cQtC5QtDDHgN76KJhOCTCewyPRTmNcv6J7UKK9xrG4g+4BGa10FHDTFXB1oarWubs1iyzh0Ccrk5WDdMQYy/V0D2pmvXG8H6F7gOJo8GifgJ1fCpthp+S7gMI3baH2kGP/K1Puf13Lv/0ppz7QYNt6l9M+Dgsvu6NtKGHbQ/eAYxBoZEZ7IxRw0xRwW1ft1sdQKYiRlcnKYbssycX+RXQPamKhJE8b8j3dA5RjTduHs85p2U+31NpEyW8BBb1D4Fnb8TPFsf9LKdv7fcu/PZDD+1/f8uHzRPK7SwEAgCZmNNfCTHUqYHRTwNWxO9/yb45K+jstQVYmK1eP/uj2gyQvasacoAjdbEletOyGMFc7UKoJcZgYmfR+Gl1Se1clnwUUFkvnu2ys/esXPd/VWdtX7J3d5fvWEP1APjzmwYcNAICMll2/uB8JH1ej8chawB3blo1Yf4KsTFauF73O3UwYz+cyPI0GEKLB+BjudGzfrNlnPBAUvUNiOd3QCBscofRrz/20PuLZOmfXOsf+d3vuv3XF3vs5vXcN0vM5BAAAZLSuzXd83g/VbByyFHC1wHZHPjxSvYbDmaxMVq4l/aHmhiTPbcyduAjNnPjYTbrzdixdBADF65fkOWx8588a07aP71r+rM+42Ov22LOdrYtIML8lAADVYi1ootutmr3ftAXcqfJhwTK9g5r5MMnKZOV600UKLyaMqV4DFtNFCMRiSV6k9GJ8rAMASnLS8aXLtSLypra/P6ftz10LNCxw7H9m29+fypABAFAppx2f9Ydq9n7TFHA1F408dvq8Q04CWZmsXF/fSvKiqxvpHlTcJuP4/ZbuAYDyLXGExtOOf39d7Ee2Bh37P+nY/wH5eH4dAABQHfoo+AtpzgJmyreAq4W3V/Gf6QJWMzhcyMpkZQAAAGT94vXMCI36yFfSvDbtq+cmzdN1y7F/a2GEpy1/dxvDBQBApWhxa8jYHtfwPfsUcFfG7//nOMtM4VAhK5OVAQAA0A3Xo1tbEv7dV21/L+nLydaM+29dsVdX1p3AUAEAgB5zFXA3t/y3J9E2kS4jK5OVAQAA0K3Zkm3xkUctf+easX+9a8BaAOJ2wr870fJ3rjJMAACgAqwC7l75dMGiaXQZWZmsDAAAgDzccwTTWW1/f17bn7sm4j+Rcv+66u+QuFd2BgAAKFNSAfdxwn/XeU8H6DayMlkZAAAA3drlCI3ftP39w/Lx3FyjHftfIOlWqN7Qtv9xDBEAAKiApALuBcm+0BXIymRlAAAAOE1yhEZdvGFU/Hf75MOqymm+lDw29v+yZf/qasufXWR4AABARVhTKHxjZJ0v6TqyMlkZAAAA3brqCKbL4r+3qu2/L/Hc/1eO/a+N/97Etv++nqEBAAAV4VrE7HrCn+siU/PoPrIyWRkAAADd2OQIjefjv3dRPr7bwNdkx/6vxH+v9RE1n0fOAAAAyuIq4E6ItueSfJfmeLqQrExWBgAAQFZjxF4BV/9shgzfQTLy3w6mfA3XnQtT5ONFIs4xLAAAoEJcBVy1yMg61+hCsjJZGQAAAN046wiNt9v+/+yU+1/v2P+5tv+/miEBAAAV4lPAVXuNvHOQbiQrk5UBAACQ1QpHaGzd7mXYvy7q8Npz/3oXQz9DAgAAKsS3gKusuylX0JVkZbIyAAAAstDVbV95hsadGV/jsOf+zzIcAACgYtIUcHW+22cJf1+LdNPoTrIyWRkAAABZHPUIjDq316SM+5/rGUp5JAwAAFRNmgKuWmhknfvRNkCXkpXJygAAAEhrgUdgvNLla9x37H9IeCQMAABUT9oCrtphZJ7TdClZmawMAACALJ44QuOGLve/y7H/MwwBAACooCwFXHXRyD1f0q1kZbIyAAAA0jog9i/+o7vc/0QZfrSMR8IAAEBIshZwx0ly0U8z0Ty6lqxMVgYAAEAag0ZgPJHTa1wWVtQFAABhyVrAVTq3aVJRThc7G0/3kpXJygAAAEgjae6txTntf62woi4AAAjLC8lewFXbJLnw94N0f+cmyMoAAABokD0dAuNPOe6/L9pedXiNtXQ9AACoqDfS/Ty25yW5iHs5zkggK5OVAQAA4DStQ2A8kPNrHBYeCQMAAGGYLMmF15Mp9jMQbU+NfV2Pts/obrIyWRkAAAA+breFxlk5739e2/4v0OUAAKCCdH5a687ZV5JuDtuvjH2NzInLQlVkZbIyAAAAnHa0BMa7Bb3G45bXWE+XAwCACtA7YFdG275ouybJi4+1bk+ibUu0LYq2sTJ8p22rvvi/6QJYNzz2p5vOs7or2pZF2wSGhaxMlwMAAKDdpJbAuKOg1xi5A+Vdhy86AAAAvbBJ/Aqsrq0/x32+YFjIynQ5AAAAOtEVkfWuk6Lu+pgSh9JLdDUAAADIymRlAAAApLNChh/dK5I+nriErgYAAABZmawMAEX6/1RMMXHHGn7EAAACbHRFWHRNYXRoTUwAPG1hdGggeG1sbnM9Imh0dHA6Ly93d3cudzMub3JnLzE5OTgvTWF0aC9NYXRoTUwiPjxtc3R5bGUgbWF0aHNpemU9IjE2cHgiPjxtaSBtYXRodmFyaWFudD0ibm9ybWFsIj5GPC9taT48bW8+PTwvbW8+PG1vPig8L21vPjxtc3ViPjxtaSBtYXRodmFyaWFudD0ibm9ybWFsIj5OPC9taT48bWkgbWF0aHZhcmlhbnQ9Im5vcm1hbCI+VzwvbWk+PC9tc3ViPjxtbz4pPC9tbz48bWZlbmNlZD48bXJvdz48bW8+LTwvbW8+PG1vdmVyPjxtaSBtYXRodmFyaWFudD0ibm9ybWFsIj5yPC9taT48bW8+XjwvbW8+PC9tb3Zlcj48L21yb3c+PC9tZmVuY2VkPjxtbz4rPC9tbz48bW8+KDwvbW8+PG1zdWI+PG1pIG1hdGh2YXJpYW50PSJub3JtYWwiPiYjeDNCQzs8L21pPjxtaSBtYXRodmFyaWFudD0ibm9ybWFsIj5rPC9taT48L21zdWI+PG1zdWI+PG1pIG1hdGh2YXJpYW50PSJub3JtYWwiPk48L21pPjxtaSBtYXRodmFyaWFudD0ibm9ybWFsIj5XPC9taT48L21zdWI+PG1vPik8L21vPjxtZmVuY2VkPjxtcm93Pjxtbz4tPC9tbz48bW92ZXI+PG1pIG1hdGh2YXJpYW50PSJub3JtYWwiPiYjeDNCODs8L21pPjxtbz5ePC9tbz48L21vdmVyPjwvbXJvdz48L21mZW5jZWQ+PC9tc3R5bGU+PC9tYXRoPhw0dlAAAAAASUVORK5CYII=\&quot;,\&quot;slideId\&quot;:370,\&quot;accessibleText\&quot;:\&quot;straight F equals left parenthesis straight N subscript straight W right parenthesis open parentheses negative straight r with hat on top close parentheses plus left parenthesis straight mu subscript straight k straight N subscript straight W right parenthesis open parentheses negative straight theta with hat on top close parentheses\&quot;,\&quot;imageHeight\&quot;:17.405405405405407},{\&quot;mathml\&quot;:\&quot;&lt;math style=\\\&quot;font-family:stix;font-size:16px;\\\&quot; xmlns=\\\&quot;http://www.w3.org/1998/Math/MathML\\\&quot;&gt;&lt;mstyle mathsize=\\\&quot;16px\\\&quot;&gt;&lt;msub&gt;&lt;mover&gt;&lt;mi mathvariant=\\\&quot;normal\\\&quot;&gt;F&lt;/mi&gt;&lt;mo&gt;&amp;#x21C0;&lt;/mo&gt;&lt;/mover&gt;&lt;mi&gt;net&lt;/mi&gt;&lt;/msub&gt;&lt;mo&gt;=&lt;/mo&gt;&lt;mfenced&gt;&lt;mrow&gt;&lt;mi mathvariant=\\\&quot;normal\\\&quot;&gt;m&lt;/mi&gt;&lt;mfrac&gt;&lt;msup&gt;&lt;msub&gt;&lt;mi mathvariant=\\\&quot;normal\\\&quot;&gt;v&lt;/mi&gt;&lt;mn&gt;1&lt;/mn&gt;&lt;/msub&gt;&lt;mn&gt;2&lt;/mn&gt;&lt;/msup&gt;&lt;mi mathvariant=\\\&quot;normal\\\&quot;&gt;L&lt;/mi&gt;&lt;/mfrac&gt;&lt;/mrow&gt;&lt;/mfenced&gt;&lt;mfenced&gt;&lt;mrow&gt;&lt;mo&gt;-&lt;/mo&gt;&lt;mover&gt;&lt;mi mathvariant=\\\&quot;normal\\\&quot;&gt;r&lt;/mi&gt;&lt;mo&gt;^&lt;/mo&gt;&lt;/mover&gt;&lt;/mrow&gt;&lt;/mfenced&gt;&lt;mo&gt;+&lt;/mo&gt;&lt;mfenced&gt;&lt;mi&gt;mgsin&amp;#x3B8;&lt;/mi&gt;&lt;/mfenced&gt;&lt;mfenced&gt;&lt;mover&gt;&lt;mi mathvariant=\\\&quot;normal\\\&quot;&gt;&amp;#x3B8;&lt;/mi&gt;&lt;mo&gt;^&lt;/mo&gt;&lt;/mover&gt;&lt;/mfenced&gt;&lt;/mstyle&gt;&lt;/math&gt;\&quot;,\&quot;base64Image\&quot;:\&quot;iVBORw0KGgoAAAANSUhEUgAABfcAAAEyCAYAAABXieqiAAAACXBIWXMAAA7EAAAOxAGVKw4bAAAABGJhU0UAAADGsiP1GwAATvdJREFUeNrt3QHoFWWfKP4HcUXccJGQiIjAGyESrdBGRIgI0Ssi/kUQif6utEJIRER0b7xERBtBRBsR4SVExNuKEC8SIhK0ERESgXil2z8i/hIRIuIiIeIVr7D3PPs7v9fj8cwzc86ZmTMz5/OBh/vezd/MnO8888zMd2aebwgAzfdar/3HQDsgJEBBB4bGj9eEBAAAAACq91K4PTH3Y68tFxagoKW9dnpoHHlZWAAAAACgOs+F2xNyV3vtIWEBxvRAr10ZGk/2CgsAAAAAlG9buD0RF9seYQEm9MyIMWW7sAAAAABAeTb02vVwexLuqLAAU/p0aFy50R9vAAAAAIApxWl3LofbE3C/99oqoQGmtLLXfhsaX+J4s05oAAAAAGByq3vt13Dn1BmbhAYoyYYRY8zv/fEHAAAAABjT0l77NtyZdPtIaKBWS3rtqV57v9c+77VLvXYtLExhE6fLim+6f9FrH/ba0/1/3zbvjxhrvu2PQwAAAADAGA6FO5Nt8S3+FUIDtVjea6/12vkRx2KqXey1N/p/36bf+vOI33JINwAAAACA4vaF0UnDjUIDtXgyjJ4Sa5wW//7xFv3mJzJ+xz7dAQAAAADyPRYWpvsYTrAdEBqoxa5euxmmS+wvtngs72jRb/9wxG+IsXhStwAAAACAbKt67bdwZ3LtQv+/AdXaGspJ6g+3LS35/XeF0dMQxf/b3boHAAAAAIwWi3WOSgzuFhqo3EO9dmXo2Pu61/b22rpwe6Hc+LAtPgh4J4x+IDfc/ui1B1oSh20Zv+GELgIAAAAAd3oxjE6ofSs0UIuz4fb58otORROT/i+EOx8MDLfPWxSLExm/4WXdBAAAAABuWdtr18Loua7XCQ9UbvDh2o+9tnqCZcRjddSUNoPt0ZbE48EwuvbH9V57WHcBAAAAgIW3fn8IoxOBHwgP1HIM/t4/5i732v1TLCsm+K+F7OT+/hbF5d2M3xAffizVbQAAAACYd2+F0Qm0mGRUwBKq9+zAcfdsCct7LWQn98+3KC6xuO6FjN/xjm4DAAAAwDyL01vEqXfMbQ2z81X/mDtV0vKWhYWHc1kJ/pUtis3ejN8Qx631ug4AAAAA8+pMGJ04+yUsTBUCVCsm2hcfsD1e4nIPhOzk/tMti9GPGb/jrO4DAAAAwDyKb+ZnJf92Cg/UYlf/mPu65OXuTBzfW1oWo82J3/KqLgQAAADAPLm3166E0cmyM8IDtVl8w77st+nXh+4k96NTGb/laq/dpxsBAAAAMC+OhO5M2QFttq3XDlaw3OWJY/zJFsbpicTv+Uw3AgAAAGAexMReVpLsO+GBTliWOM6XtfQ3fZX4TRvscgAAAAC6LquIbmxPCQ90Qtab+7+0+Del3t5XXBcAAACATns2ZCfHvhce6IwHMo7z/S3/XV8nxrDn7HYAAAAAumhJr/0ashNjW4UIOmNLxnG+qeW/a0NiDPs9tHfKIQAAAADI9FLITor9KDzQKS+MOM5/7chv+y4xlr1i1wMAAADQJfFt1vPBdBYwL46OOM5f7chv25YYyy6EhXoDAAAAANAJL4fsZFhM+i8RIuiUS6HbSe9ziTHtNbsfAAAAgC5YGhbmos5KhL0uRNApG0cc5y907De+EtJv75t7HwAAAIDWGzX39mK70WurhQg65dDQcX62g7/xrl67mhjbXtQNAAAAAGi7n0N2AuyQ8ECn3BsWHtotHuM3e219R3/rx4mx7ZyuAAAAAECbbQ/Zya/YHhMi6JT3h47xNzr8W9fmjG+7dAcAAAAA2urbkJ34+kF4oFPWhNvf2v96Dn7zqcQYd0qXAAAAAKCNHgnpt1pfEiLolOMDx/f5MB/1NJ7LGece1S0AAAAAaJv9IV1I924hgs7YPXB8x0Kz6+fkdy/rtWuJse6ArgEAAABAm6wI6YTXMSGCzri/1/4YOL43z9nvPxjSDzLv0kUAAAAAaIvnQ3qqim1CBJ0Q31z/fuDYfmYOY7AhZ7x7QTcBAAAAoC0Gk33DLb7hu0SIoBMODRzb++Y4Dr8nxrwzugkAAAAAbfBgSL/Fag5q6IZXB47rP895LN7PGfce1l0AAAAAaLq3QzrJ9ZQQQevtGjim3xWO8FjOuCdGAAAAADTeuWBKHuiyp8NCodh4TH8sHH/1W2Ls+114AAAAAGiyvLdXDwoRtNoTvXa1fzx/Khy3+SBn/HtciAAAAABoqrx5p7cL0dy6K6dvjNu2jLn+jydcj2mkblnfa5f7cTkmHHfYmNOXPhAiAAAAAJrql5Cd2IrTeCwVorkVk/sxMXwzTJfUv9ZrX/bao2Ouf1+v/TjG+uO/+77XHrHr/lMslH2xH5svHMsjxSnHriT61DkhAgAAAKCJ1oZ0svSEEBEWksLPhvT85KPa5732cAnrX9lrL4d0EjZOH7Xarvqre8PCnPExNt/22nIhyXQ0px97WAQAAABA4/w5pJNa+4SIAat67edQLLH/awXrfypjXYfsmtusHthPZ8LCw5GyxK8v4lcYXSqy/UxOX35TlwIAAACgab4O6aTWQ0LEkPgmfpFpcj6vaP1Xh9YTpw1aabf8VYzF6X5sfuq1u0tc9rKwME1S1+buvyenL5/SrQAAAABokjifeipJa65psnwU8pP7P1a07uHk/ut2x1/FqXe+Cbe+nLin5OV/0l/25g7G7kxI13LwAAkAAACAxtgZ0slZU52QJc7nfj3kF7ctOyF619A6rgZJ10VxmpyT/bic77X7Sl7+WwPL7qIPc/rzTl0MAAAAgKY4ECSzmNx7If/t/T0lr/PZoeW/bzf81WJR2IuhvOm04pv/u8LCtDSLMX+no/HbHjzsBAAAAKAl8gqjrhYiEuLb+zdy+tA3Ja/zy6Hlr7Eb/tMnoViR4zJaV+twrAimKQMAAACgBfIKSP4qRBRQJKlcVjL4/qHlfin8/+ndUF9iv+uFZc/m/P57dTcAAAAAZm1HSCexPhUiClgb8hPCZU2d80YwbdSwV0J9if3Ynu94PPMeVu3Q5QAAAACYtY9DOon1nBBR0Nc5felSWCj2Oq1zA8s8X9Iy22xvqDexHwsoL+94TPOKjO93uAMAAAAwa4MFMke1x4SIgraG/MTw7inXsXFoee/Mecx3hHoT+7EdnIO4rgnzPS0RAAAAAA0X33hOFY68EbwVzXh+C+mk6NdTLv9QUEh30MVQf3J/w5zE9pqxEQAAAICmejykk3jfChFjei1UV1h3RVhIqiqkSx2O5/Tjx4UIAAAAgFmJU6SkkleHhIgxrQ63J+BHtfcmXPbzQSFd6vNhTj/eI0QAAAAAzMrwFCeK6VKGg6GawrrfB4V0qc+uoPYAAAAAAA0VpzVJJa82CRETeDTkT83zzJjLXBcU0qVZ/fhrIQIAAABgVq6HdPJqmRAxodOh3MTo+0EhXeqVV3D8uhABAAAAMAurQjr5elmImMJzIf/t/QcLLismWS8O/N0XwktNzuX04dVCBAAAAEDdtoR00uq4EDGFpWFhbv0yCutuG/q7HcJLTY7l9OEtQgQAAABA3XaHdNLqgBAxpfdCOYV1jweFdJmN/Tl9eLcQAQAAAFC3T0I6afWiEDGlB0L+1Dy7cpYRpz0ZnPdcIV3q5CEoAAAAAI2TN93EdiGiBCfDdIV1Xxv69w8IKTXamtN/PxMiAAAAAOp2JqSTVo8JESV4KkxXWPfnoJAus/NQTt89K0QAAAAA1O1aSCetlgkRJTmX09eyptp5Iiiky2wtyem7V4UIAAAAgDrFxH0qYXVNiCjRqzn97WIYXST3QFBIl9m7ktN/lwoRAAAAAHVZG9LJql+EiBKt7LUbOX1u59DfxAdQVwf++9vCyIx8l9N3HxYiAAAAAOqSVyTyuBBRsv05fe6roX//XFBIl2bIKz6+WYgAAAAAqEt8SzqVrDoiRJTskZBfWHfNwL//NiikSzMcDuN9dQIAAAAAlRl+K3q4fSJEVOBUKFZY98Gh//t2oWOGPsrpt88JEQAAAAB1+TCkk1WvCBEVeDan310IC0Vz3w4K6dIceQ9DPxQiAAAAAOpyKKSTVc8KERWISfqLOX1vV6/9PvD/f0vYmLFncvrsQSECAAAAoC5xTv1UsmqHEFGRt3L63qWgkC7Nsj2oUQIAAABAQ3we0smqLUJERe7vtZshv7iuQro0xZacfvq5EAEAAABQlxMhnax6Soio0LFQLLm/TahogKdy+ukJIQIAAACgLt+HdLLqMSGiQhtDfmJfIV2aYk1OXz0tRAAAAADUZXhe8+F2lxBRsZ9y+qBCujTFXSG/TgQAAAAA1OJKSCerlgsRFXsh0f/inPxdKKS71G7uhGU54+UfQgQAAMC8WisEULurIZ2sWiZEVGxFoh+2vZBufDBxMCw8pPAVTPstzRkvrwgRAAAA8ygWS7zRa28LBdTqekgnq6AOH4VuFdK9p9c+6J/XTHHVLanx8rrwAAAAMI9ODdwcvyscUBvJfZpgbehGId2VYeEh9bWgfkVXSe4DAACkvdlru/v/L3Nida+dG7hB9gY/1ENyn6Y4HdpbSDfWpvhzWJhzXXHqbpPcBwAAyLZ96D7p/xGS+RHnJr4Y2pnYgbb6jyC5TzMMFtaN09nc04Jtjl8WvNRrFwocS5L73R8zbwoPAAAwx2Ji//8M3SfF//82oZkf63vt8kAHeF1IoFKS+zRFLN68+ID3vRZs755e+7XAMSS5b8wEAADosjgjy5Gce6V/7f875sCGcPt8xa8KCVRGooom2dlrP4eFueubakuv/RQWEvvxAfRD/f/7k+H2h9OS+8ZMAACArosvvv17KPbSW/x3/yhk82Hr0M5/WUigEhJVMJ7X++eoUd4KkvvGTAAAgO77L732ZSj+Nftgi3+3Rgi777mhHf+SkEDpJKqgPNuD5L4xEwAAoLuW9tp/C7fPujJJu9ZfzlIh7bbhtyC9wQ/lkqiC8jwdJPeNmQAAAN30D732P8N0Sf3hFpf3qNB22+dDO12RXSiPRBWU56kguW/MBAAA6Ja/7bV/6bWboVjC/kyv/b+h+IOAm/3l/61Qd9OqXvttaKe/IyxQCokqKI/kvjETAACgSzb32q+h+FQ7/zXcmmpn3Cl84nr+JOTdtHvEDv9IWGBqElVQHsl9YyYAAECejzPuJ2702p6GbOPqXjsSyimSuyaMV3z3X/vrLyLG63rGcmKcl+huzbA8YycdERqYikQVlEdy35gJAACQZWWvfZVxL3Gp155oyHbGhPm/h2KJ+Pjv/rHgcv+xouU+2WsXQ/ZDh1W63uw9kNjZJ8NC8h8Yn0QVlEdy35gJAAAwSnwT/YeM+4jzvfZgA7bxv4Tq3rAfjMO/hnK+CBj0YD+Oo5bxwwTbSUnipxPx6cv3OTv6tJ0EE5GogvJI7hszAQAAht0bsuet/63/32dpFnPj/ymMN5f/fwu35vLPcl+4s27rYvulAXGu/Ia07S3uvHXGCyh1XACKk9w3ZgIAAAyKLyP/ErLf2L9vxtv3D732P0Ox3OvNXnu/11aUtO64nH/pL7fI+uN2PpqzzPtD9hv8P4eWvxz+H3PQrvTaFuMGlDYuAMVJ7hszZ6UNBbnoFoXLAADyxfvA0xnXTJfDbF9S/tswXmL9TMhPrE8qLnecBwz/0t/+LOv68c2a/aW19+f/MUftdeMHlDIuAMVJ7hsz69aWglx0k8JlAABpJ0N2gnrjDLdrcxhvSpz/GvKnxJlW2VMDbQrZDy5OdvWGtGvtmGQKTD0uAMVJ7hsz69SGglx0n8JlAACjvZ+4b3h+htv1Zii/mG2Z1oTxivq+mVjW3sTffdjFG9IutjiX0kPGE5h4XACKk9w3Ztal6QW5mC+dL1wGADCmHYl7hsMz3rY4BU7eVDz/3mv/OOPt/Mf+duRN0ZM3VdDhxN/v0FWBtpPch/JI7hsz69D0glzMp04XLgMAGPO6KGu+918acm/4L4l7mn9t0LXb6v72ZG3r+wWWcVfi/ulyf38BtJbkPpRHct+YWbUmF+SCzhYuAwAYwzeJ+4XHGrKNsRjt8JfAeXPYz9KfMrZ3RcG/fyyxT77RZYE2k9yH8kjuGzOr1tSCXLCok4XLAAAKeilxr/BOw7b1TwP3EvEN+BUNj23cvn8ZuNYc90HEu4l986KuC7SV5D6UR3LfmFmlphbkgmGdK1wGAFBArDN0JeMaKL5lvryB2xyL0T7asjg/GtJFdLMsD9l1y64EdaKAlpLch/JI7hszq9LkglwwisJlAMC8OZK4/tkmPI2wLbGPjggP0EaS+1AeyX1jZhXaUJALhilcBgDMk8cT9whfC0+jpGoiPCo8QNtI7kN5JPeNmXVffD5ml9BgCpcBAPPiVOK6Z73wNMr6xL46JTxA20juQ3kk942ZZWtTQS4YReEyAGCe7wOPC08jHUvss6eFB2gTyX2o56JOct+YOa42FuSi2f6h1/6/UO/nxgqXAQBd56399vH2PtAZkvtQHsl9Y2aZFOSiTOt67Xq//1zv///ronAZANBVGxLXOV8IT6N9mdh3TwoP0BaS+1AeyX1jZlkU5KJMMZH/v4f60f8O9Sb4FS4DALroROIaZ6PwtPb+/XPhAdpCch/quTiQ3DdmjsOnvZQlTsVzPaMvxf97XYl1nz4DAF3zQOL65mfhaYWfE/vwAeEB2kByH8ojuW/MrLofKcjFOP7Uazdy+uyN/r+rg8JlAECXvJ24tnlFeFrh5cQ+fEd4gDaQ3IfySO4bM8vgrX3KsLfX/k+BPvsf/X+3t4Zt8vY+ANAVS3rtQsh+eeJuIWqFVSH7ZZgL/f0M0GiS+1AeyX1j5rQU5KIMb4diSf3h9s81bJvCZQBAF2xOXNMcE55WSX1dull4gKaT3IfySO4bM6elIBfT+Jte+x9hssT+YjvcX84sxkmFywCAtvg0cU2zQ3haZUdiX34qPEDTSe5DeST3jZnTUJCLafxdr31VoI/+/wX+zb/1l1cVhcsAgDZb2mvXMq5lrvf/O/YnQC0k96E8kvvGzGkoyMWk7u+1/xWKT7vzzwX+7f/qL7cKCpcBAG22LXEtc1R4WuloYp9uFx6gyST3oTyS+8bMSSnIxaRikdrzIb9g7j8N/d0/hfyCu3G5f1/BNitcBgC02cHE9dMzwtNKuxL79JDwAE0muQ/lkdw3Zk5KQS4m8adeu5LTJ+N/f3rKv/9TBduucBkA0FYXM65hbvbaSuFppbv6+2/Ufr0kPECTSe5DeST3jZmTUpCLce0N5bx5//eh2Jv/e0vefoXLAIA2ejRxDfOt8LTat4l9+6jwAE0luQ/lkdw3Zk5CASfG9XYod878cefsL4N+DwC00auJa6W3hKez19hqoAGNJbkP5dkSJPeNmeNTkIui/qbX/keBfvhvvfZ3Yy777/p/l7fsw/3tKIPCZQBA2xxPXL88JTyt9nRi334uPEBTSe5DebYHyX1j5vgU5KKImHz/KlSbfP+b/t9X8fBgFIXLAIC2uR6y59tfIjyttjRkz7t/TXiAppLch/KkPuPbJDzGzAwKcpGn7mlz/jmUO+1PFoXLAIA2WZ+4NjolPJ1wKrGP1wsP0ESS+1COZb32W+JYekeIjJkjKMhFkZvIIgVv/6nk9f5TKKdgbx6FywCAttibuG75WHg6YX9iH+8RHqCJJPdhest77bOcYyl+vrlFqIyZQxTkIs9/z+lzV8LC/KBV+FN/+an1//cp16FwGQDQFp8mrlt2Ck8nPBNMGwm0jOQ+jCe+ob8hLCTT4nzRH4bsaVVGtThndkxYbQ0LU/U8IqRzPWYqyEWeOA9+VqHbMt6cz/P3IfvLgX8L0xfXVbgMoJvi3OPxJYYfe+1GWJivOo7rTwhNKbGN14nxRZBjvfZrr13tx3kx1pd77eteO9K/99ggbKU4k7huWatPdqJPrk3s47MOAaCJJPdhPFtC8UR+0Xa3sM7tmKkgF0XE4rXDc+6XMed9UfdnrL+MoroKl9GWpMWfe+15oYBC4letqSLwpraYzAO99n4Y78Wi4Xo2H/aXU5aNvXZ4Tu5nliSuWa7rk43pk2W40bZ7tC8rSFLMsh0w3sNYJPcBZjNmKsjFOGKCffEN+vjG/N/VvP6/C7e+IDgfyn2woHAZTRZrP/zU74+/CwcU8lHO9VJMkK0VpsJiAfr3QnbCcdwW4/9Bf7nT+jXcStLu6vh+eDgR09P6ZGP6ZBm+T2xrI7+871py3/xHMB7JfYDZjJkKcjGuOEVOnOP+b2a0/r/pr7/sqYAULqOJ4lcl7wz0xfhWoiLPkC9OYXmzwDXTR0JVSBx3zoXRydA4vWP8oih+WRynRNkcFhLsH2X8zXD7pdfWTbl9MeH928Ayj/baqo7ui52JWH6qTzamT5bhSGIbdzR14I1PRh7pB/+F/s4oMhg3sc3TAQVlkNwHmM2YqSAXLFC4jKaJ0wOcHuiH50LzpgyAptociuVujgtVru1h9BSO8SXdNQX+flu49eVRVovzoD855XauDrd/hRfHzC7WFXszEcc/65ON6pPTei2xfW+1aYetKRDwrHmm4kF9YooWO0V8WvNHGP8Tj6PGfxiL5D7AbMZMBblggcJlNMm2/n3oYh/8ISwkroBiiib3TwhV0q6MuL075nLiC72HQn4yddpp8GKdhZPh9ro5XXtZ5Wgihtv1ycb1yWlsDx3KO68L4893v7SC7Yg7Pj61iW/1xEIdlxLbcMw5AMYiuQ9Q/5ipIBfcrnWFy+ikN8KdD5ck9mE8d4ViM0GYgjDbUxXEbH/O/ohT60xbFDfmA48NLff1Du2X1LTmG/TJRvbJST2R2K6v27gDvwvFk/t1XfjEC/x9vXYl+LQLpiW5D1D/mKkgF9yudYXL6JSYkBqeX/enILEPkzocFNSdVCxYf3lEzH4I079M+23Ofvm8pN8wnODvyoOcK4nYLdMnG90nx7UssU1X2rgTPwjFEvvXZrBtT4Y7nwj7tAvGI7kPUP+YqSAX3K51hcvojBW99kW4823Be4QGJhYLqqamH3xWiDJlvWD7RAnLfijkf1VRxr6JCd+TQ8s92PL9siQ0Kx+qT1bvemKbWvdV6a5QLLk/qycXwwUtvnAugLFI7gPUP2YqyAW360zhMlolTh8y/NZgfDvRG8UwveX9652fw0Ly7mqvfRZmO492072ccR78ssR1fJhzLXuhPzaWsf9PDy17f4v3zZpEzH7UJ1vRJ8f1Q2KbHmzbjtwamp3cv6t/khjc6UBxkvsA9Y+Z816QC4Z1qnAZrRATT9+EO6cK2SQ0wAzEucWzpn15qsT13Buy69wstjdKWlf8AurC0LLfbOn+SRWK/lyfbE2fHMfnie3Z3Lad+XRodnI/GizCcMk5AcYiuQ9Q/5g5zwW5YJTOFS6j0eLn9F+M6GsvCw0wI1lTYp+vYF15hUwvhvKmHXk83Dntyu4W7p95nFKzq32yqE8T27OzbTvzqdD85P5ToeWFDWCGJPcB6h8z57UgF2TpXOEyGu3AiH72F2EBZiT15vKHFaxvfYFr2l0lru/PQ8uOc5k/3rJ99FwiVvv1ydb1ySI+SWzLnrbt0DYk95cMdLqrzgswFsl9gHrHzHkuyAUpnSpcVqGYEPk4oy0XnlwvhNHz+d4tNMCMvBfqn/7jbM417fGS1/f90PJ/77XVLdpHqXnhn9cnW9knJ7leWGwftG2HtiG5H30Vbj0BBIqT3Aeod8yc14JckKdThcsqtDsRp7uEJ2nU9BCxbRMaYEaWhoVC3qPG9Bv9/16F13OuaeO6y/yadN2I8fdEi/bToUSsntEnW9kn8zyb2JaDbdupbUnu7w+SkTAJyX2AesfMeSzIBUV0qnBZhST3J7Oq134bEbMTQgPM0J7EmH6qwvU+VuC6dnvJ6xz19vu+luynzxJx2qZPtrZPpmxPbMfRtu3UtiT341twu0L9czBB20nuA9Q7Zs5jQS4oolOFyyokuT+ZwyPiFd8i9VUIMEsnwmzeDo7T3V3Pua79uOR1xunProY7c4n3tWA/pV5A2KJPtrZPpmwJHXohqy3JfWAykvsA9Y6Z81aQC4rqVOGyCknul3eD/pHQADMUx+ybMzz3fZlzXft9Bet8J7TzC6qTiTht0idb3SezpPLhrfvqT3Ifuk1yH6DeMXPeCnJBUZ0qXFYhyf3xxPl5z4XRb+0/IDzADO3Kua6s+o3wgznrj+Nk2QXt7wujk8dbG76v5qUu0Dz2ySwPJrbjh7btWMl96DbJfYB6x8x5KsgF4+hU4bIKSe6P542MWB0XGmDGDuVcV95T8fr3Fbi2fayC9R4fsZ5fQn1J20lcmpNz77z2yVHuSmzDpbbtWMl96DbJfYB6x8x5KsgF4+hU4bIKSe4Xd3f/PlWRZqCJfg2zfUN5e4Fr2yrqWu7IWNdLDd5XVxIxWqZPtr5PjrIsdCgHLrkP3Sa5D1DvmDlPBblgHJ0qXFYhyf3i3s2I0+XQ7DdEge5bFWafY9tY4Nr2nQrWu7TXboxY1/nQ3ET51USMluqTre+To0juV2jxadlu5wIoRReS+/GzrDgXb3zKXLSYzSO99ude+0tYmIf1Wv8CI1Zn/73/f9/baytK2L4neu2tXjvWaxf667jRX+fZsDDVwFO6IszNmDkvBblozjnyUP98kxITnXFanPhlyR8D56lvw8Jc+LO+7zhhV/6V5H4xMRZZyZhDc3DcuzaeTkzWxTdIY6H7r/rjYtzOm/3tPNePSZz26fGG7Pc4jm/p7/v4QPRif1tv9rc9Hg9neu1Irz3XaytntJ0bwkIB9XdrWM+n/euuomPGnn58Bo+Ba/24xXGjzC9+8t5Q/qmGfbGiwLXtpxWtO+tllxcbOq5eD91/IXLe++Q4937X27Zzm5TcH3xqIrkP1Q5WTT9RPd6/IBz+bGx3zhjyYv+k9B8F26X+jcwkN5SvhfRnbaOKsjyuS0Lnx8x5KcjF7NzVP98N9rXzOefUn3P69heh+jfTOlW4rEKS+8W8mojTjg7+XtfG5YjFPj8I6Sk4RrX4ACQ+sLhnBvs+JunfDgtfpIyzzdf6f7dqYFkxsX2ygm1c32vv9eO0uP5jFawnFsl+PSzM3140VxWn73q/H48icYvLLuNLy9dy1lNXXZCbM9qOFzPW91tDx9h5SO7Pe58c595Pcn8KW4PkPjQxUVWH+CbK0732UT9BkbW9WWPD5jFvJqZ5OvzKBBfXg/PYGd+g22PmvBTkon7xLcX4xmvWp+6jPFfgJmqxvVnx9neqcFmFJPeLOZeI06oO/D7XxuV7PYxO4MUxNb65faLfr1Jj5o3+OPxoTdsca/VcDNnJpx/62/11yH5gEbf5WP/flPl27pqw8GXDjxnrLSu5f1f/XPZ1GD9XFR9U/TFh35z2y4NPc5b/l5r6UN6DrAsVrXd9Yp3bGzjm3gjdT+7Pe58c595Pcn8KbwfJfWhioqoq9/aP9VhEr+ibFLtH3Ph8OMWNy2A7kLO9D4WFT4nLWJd5t6G7Y+a8FOSiHovJk7wk3ajk/nNjnpsuVvxbOjW3aYUk9/NtCrOdVsC1cbuujVf32jcj1hmT0tvDnfUZ4nG2Lyy8YZza5jP98XlzRef3rK9T4sOFxxN9KL4xnfpaa5qHqfHLhVgU9bsC+3Sa5H6M587+Mm5MkKuKXzt8XkK/fGuK3/BFzrKP1DSunAn5X3hUJett+K9adg/QFfpk8f1+s207t0nJ/V+C5D40MVFVtuUhPW1F0RuY+FbW1yXdUCy2nRnb/OwYN1lFWny76W7dEzo5Zs5DQS6qFc8PcR78U2OcV4aT+1snPD+tqPB3Se4XI7mf70Boxly9ro2bf20cp+EZ9XD085CfkI/H2/ESf+PHY2z3Cxkx2lDw7+MDi7cztuOPMWMYzwvxYfGXofiXYJMk9+8Kt2rD3BhjPVdG7POfStxvkz54yns7+XBN48uJAr+xqgLkqWTyAy26B+gKfbLD+70pyf2nQ/G5A4F6E1VlW/ws/3T/BBLbz2G8G5j4Bs6PIy5U47J29dragSRavHCPb9R8UzA5snxoe98Z+jex+GB8I+aJoZuCeEO1vX9TWeTC92PdEzo5Zs7DnJ1UY11YmAt5nOTJqOT+w2H8+aTrqgvRmc+fKyS5n7Ykp3+/2MLf5Nq4mmvjGJNRb9//MOI3pfrbV6He5H48F4xKbk9ShHjfiOVcHePvx020T5Pc3z3hegZzVQ+G9DRWk7RzYbJEY16fP1jT+PKXMLsH+x8n1vlGi+4BukKfLL7fb7Rt5zYhuX/XiIsXyX1oTqKqbEv7NxjDDhe8gYmfgw5+6XO6f9NS5KLr3QLreHng3x8Mt3+6W7ToV/x3F3PWc6N/0wF0a8yU3GdS2/tJhE/756I49UHRaQXOD1xXD54jT/SXc6jgcpbN6BiT3L9Fcj9tU+je1Ieujcu/No6/PWvqmCfHXFbcpkuhvuT+qLdav5giFgenGG8Xp2w7Fm49ePoxVJPcj/vl6YHzUJxi6P0xclX3hzsT+/EN/lgT4pGB4yEuf2NYqGdR9MHFuEWmV4Tpp70qy9EC27KuonU/m1jn2YaNwzc7fv2uT3b8unTWyf11/YuPooWBmB9bQrlP3Jvcls1gsGriieruAhdY8eJs8WHghTBZMZ68ueYW52o9MHRxunzM9TxeIP6vONShUcoYM+ehIBfVJfhGeSkUT+4fGThHPjkicXJxxjfakvv5JPfT3sk5Fu7p0G91bTy5tzKW/92EyysyDpeR3H8w42/3TBGLlf2+Mcn1SNY0QAdD+cn9LF8WyFXFr0QGH3DFhzHPFFj2w6HYm/7j9ptHQnMSqUUeEj5V0brz8o1rGjTedv3lHH2y49eldSb3l/cHz1jxPX6Ck/oMUHIfyf3mJKrqVHSe0O/D5G/2FDmxHRv4359N8XvyKtJ/41CHRiljzJyHz3qp34WQn9zfM/C/789YTnw7OKs479YZHmM37eK/ktxPOxXm6yGRa+PxPRSy38J9fcJlxre+fw/VFV9d9ErGsp+ecrkvh3Lns14d8qf4KCu5vyfkF98cnDopThM1zkO+dSGd2F1s946xzM2hOYnUIl/uVfXF0/Kc9e5r0Fjb9eS+PjnedWlnk/t1N8l9JPebk6iqU5GnuHHKgmkLbp0uuG/iDeQ0BTA35iz/ZlBgE5pEcp+m+iynb8W5ta/0W96nzDFBHN9+Pt8/D50Jk73tW/YxxgLJ/WxLQzqh+GsHf7Nr4/F9WlHC6NWcbf+9hP2dNRf1pimXuzzcXquijPvPvCLQZSX3nx7jvjp+UTDJg4u3Cyx7Z8m5jLoSqQfCbBOpqaT5Xxo01l4Js5uysCn5tXnpk4uWhdnVnS2d5D5tHnwk9+tJVNVpf8ifi7OM+dfeKhCby2H6T7uXhPw3QZ52uENjSO7TVJ8UvKZ4tqXH2A27+K8k97PlJYaPd/A3uzYeT94b5fdWuOzYNkwZn58rTHR9WPJYklcUs6zk/t0Fz3/vTrGO+wssf/8Yy9tWYHknw0I+rup2ssC2bKtwDPslpL+6aIo/Etu5PLSfPnmnFTnnu1aR3KepJPebk6iqU958ll+WtJ7tBWLzYknrypvH9HmHOzRGGWNm1wtyMRsvFuif37T4GDPn/i2S+9nypuc40sHf7Np4PPtylj3tVwHHQ3UJ5uhqxnLfKyHujw0s74ESlpf3VUlZyf3lBfrmOyWs52yJv6fI8dSkVuXXe3nHzMMNGWsvdfzcq0/eaWVi/RfbtoMl92kqyf3mJKrq9HxNNzBrCsRmV0nryrvwPeBwh8YoY8zs+pydzMbeAv1zY4uPMcn9WyT3s+UV8fykg7/ZtfF48t4mr3os/mrK5WddQ1wu6fj/vcTzRd7xWFZyf1mBvvlUDf3yxzGWJZF6y9GaxpVpfZXYxic6cC7RJ++0PqSnoGuVugvqru3vpDdCuhiS5D6S+81JVDUpeVHWDczSGm9g3stZz2cOd2gMyX2aKu/8eL3lx5jk/i2S+9ny3gB9cw6PfdfGt7ucs+xpC8nmPQSZdiw7n1j2hyXEfnGu66dKXFZXkvsvh/zaNkVJpN6S9xDoo4aMtSdCt6fR1SfvlKrn0bpp/upM7o/ySFh4Aiq5D81NVHXxBibKmzNzV02/6URN+1rTmtK6PmZ2vSAXzTw/XmjBb+hU4bIKSe5n+y3nONgzh8e+a+NblhQ4j5cxd/bVUN2LW3lfHuycctt3hPLm8O9acv+ZnHWMMz98kfnNm1S8dGuF63+vpn4yrb/MKD510SfvtDW0o9hzIbNO7kerRlyoSe5DOST3s+UV8yrrBmZ3KO8Tz2n2taZJ7tczZna9IBfNPD+eb8Fv6FThsgpJ7me7EdoxvYNr49lcG68scB5/qITtP1HhOvLqq9zs94km6Fpyf2co76uMIrMQHG7IfirrYc+kY9iPDenPn4bqHqo1gT453jH/adt2cBOS+6F/oSC5D+WT3G/+Dcylmva1pknu1zNmdr0gF808P7Yhud+pwmUVktwfrci0MTvm8Nh3bXxLkboBZSSM8uZm3zDFsleH/IdYi183rJlx3+xacj9v2pJxkvubC2xzXcnDwzXFb9Lj/Vpohk9Ct78K0yfvtCd0qIZPU5L78RO6C0FyH8omud/dG5hx97WmSe7XM2Z2vSDXKEc73F/3tuT82IbkftsLl81LPaim1j8o8lb21g6Or66Ny+0jZeQZ8qYZeWDK5X8wxrEa60zMaso/yf1smwps89EGJVLXVbj+XQXWvyTM3kuJ7Xu3A+cSffJO7ybW/1rbdnBTkvvRwSC5D01MVLmBaeYNzLj7WtMk9+sZM7tekGsUyf3Znx/bkNxve+Eyyf3Z2hDqeSvbtXF7r42LJIEP1rBPpk22x2mLL45xzJ6b0fWF5H62uwtsc11zzRe5Rqty2sgdBda/ogFjbarmwqEOnEv0yTsdSqz/mbbt4CYl9wcPJsl9aE6iyg1MM29gxt3Xmia5X8+Y2fWCXJNepEvuV3t+bENyv+2FyyT3m3/fKrnv2jiv2O33FW//lRr7+3D7vNfuq7FvSu5nW15gm0/UtJ+Ohfw6DlXaXiAWD7tGqZw+Od52tO6erUnJ/YeD5D40MVHlBqa5NzBA88bMrhfkGkVyf/bnxzYk99teuExyf7aKzBcsue/aOK/YbUwarZ5y+59LLP9kifvj5QmO3/hwI04nUcc0J5L7aTdzlvdLTWNI3jFRda6vSHJ/UwPG2kcS2/ddR84n+uTtTiW24fG27dwmJfeXDHQ2yX1oTqLKDUxzb2CA5o2ZXS/INYrk/uzPj21I7re9cJnkfvPjL7nv2viVAv3kxSm3/+1Q3zzNr094HP/Uaxsr7puS+2l/5Czvj5rGkLM1jiGTxLWu4qnT9LMroRv0ydtdCdVNr1a7JiX3B4MruQ/NSVS5gWnuDQzQvDGz6wW5RpHcn/35sQ3J/bYXLpPcb/59q+S+a+N7Q/7bqWcrOufF9T5QQR/YN8XxfKQfkypI7qd9mbO8GzWNIXkJ3cMVr78tyf28MXBJaD998pYlLbwOmvoiqUtPqkCiSnK/SzcwQPPGzK4X5Bon0SG5X9/5sQ3J/bYXLpPcn60nC2x7F+uauDYe3ycV95XfQ/3zcsdpSy5OeEzHRNrzFWyT5P7010Z1vB2c97Cr6ofrRZL7G0MzfB+aXRegjuv1eeiT0drE+s+0cedK7oNElRsYyX2gvDGz6wW5aOb5sQ3J/U4VLqtQ6rrhrjmOy8oCY/T2OTz2XRvf6Z7+MvKmrZkkiZX1kCnG7sGK+8I9If/N27ximatL3B7J/bR3C2z3ExX3mRVh9g9FiyT3VzZkvD3a8fOLPlmsXx5t486V3Iduk9zv/g0M0Kwxcx4KctG882MbkvudKlxWIcn90ZYWGKN3zuGx79p48jzHhxMs92TGsl6qsU/EaXr+CJMl+OO54tGStkNyP21XmP0DyY0FtmFVxduws8A2LG3IePtOYhtfCu2nT96Smkb1vTbuXMl96DbJ/fm4gQGaM2bOQ0Eumnd+bENyv1OFyyokuT/5tduzc3jsuzbOFpNUedM/vDDG8p7PWMbHM+gX8S3+w2GyBH8ci8uYBkVyP+3xAtv9csX9JC+Z+2sNffWZnG242aDxNhWvw6H99MlbDtdwrquV5D5NNS/zmlZ9Qyu5Pz83MEBzxsyuF+SieefHpif3O1e4rEKS+9nO5hwHz8/hse/aOG1TyJ+i54MC92PPZfztmzPuH+tD+quoVH7nkSnXLbmff97Le7hUdcL4jRmvP9qTsw2XGzTePprYzq87cD7RJ2/5NnTsa1LJfZpKcr9ZiSo3MO24gQGaMWZ2vSAXzTs/Nj2537nCZRWS3M92LOc42D+Hx75r43z3hvy56n/rtVf75+jFh/BxHvA4pcg3I/59LKq7qUH9JCamz415D/pTmO6FA8n9fN/mLPN0xf3iaE3HdMqLNY5h00olv7vyIoI+mT7f3QwtfRFLcp+mktxvVqLKDUx7bmCA2Y+ZXS/IRfPOj01P7neucFmFJPezfZBzHByaw2PftXFxcXqQ36a8b4uJn/caeizGhNQrYeFN6KK/58Up1ie5ny+vgOmNUG0i8eecvlxHIdtPQjPe1C4q9YXYg6H99MkQHkpsw49t3bGS+zSV5H6zElVuYNp3AwPMbszsekEumnd+bHpyv3OFyyokuZ8tb67ev8zhse/aeDxbJ7xfu9Qfq+6veH/H9fww5TJiMcpDBX/X2SnWI7mfr0i+raopQGLcUlOwnKxpDPs05/e/1rAxN7W9XSjark+mizx/2uUdK7nPLEjuNytR5QamnTcwwGzGzK4X5KJ558emJ/c7V7isQpL72R7KOQ6+m8Nj37VxcdsGfuMvYaGY7pb+73qjP07FB0Qneu14WPiq6PVe2xDqm6Yh/vaY/FpeQ5wX2+oJly+5ny/2mys5y63qpY+8B1m7a+rTf8nZjqZ90fp8Yls/7MA5RZ9c2I9lFFlvFMl9mkpyv1mJKjcw7buBAWY3Zna9IBfNOz82PbnfucJlFZLcT7s6Z/esro3LsW9g+W+F5s6pvFj8t6yE5zMFrm22Trhsyf1iDobZfHGU+or0csU5iEFfhWoeLlUldQ3/bUfOK/PeJ1PXpI+1dadK7tNUkvvNSlS5gWnXDQww2zFzHgpy0azzY9OT+50rXFYhyf20vLdAl83Zse/aOG1pWCi0vDiX9I6G7+/F5P7HJS4zb87zZydcruR+MRtzlnutovPgmcQ636+xT6feEv+1gcfgkv4+mcV89HWZ5z65NHGPdq3N+1dyH7pNcn++bmCA5oyZXS/IRbPOj01O7neycFmFJPfTns85Fp6cs2PftXG2OPf81wPL3dGC/b2Y3C8z6XlPSM9zPelUGJL7xf2Ys+xNJfejB0K6YOp9NfXnJaFdxXQXfZ7Y5qc7cm6Z1z65ObEdx9u8Q58OkvvQZZL783MDAzRrzOx6QS6adX5scnK/k4XLKiS5n3ZfTddvro3bfW0cp/oYfEv0QEv296VQzfQQJ4M39/NUmdzfk7Psj0ruR39OrOuDGvvzupaO168ktvmtjpxb5rVPvp3YjlfbvEOLTn1y1XUktJLk/nzcwADNGzO7XpCLZp0fm5zc72ThsgpJ7uc705AkgWvjZl4br+i106H85G8dBpP7ZSbX9ifivWXCZR4O3Uru7wrVJffjG+znEsv+I5RTRHnRL4n11DnHfeqBSfyaZGVDj8PUQ4muFG6f1z55OvGbH27zDt0ZiiX3b7qGhFZqW3L/xQ7ewOQ9FZfch26OmfNQkIv65CX4LjR42ztZuKxCkvv5XkvE6GTHfqtr4/GNSjrva8n+HkzuXy3xmH85lJ9g/TRnP54oaduXh3qS+3nFh6etmbQtZ/llvTW8NbGOV2ruz28mtuWrhh+LFxLHzKqOnF/mrU/e3dLr6EJeCMWLfq4OQNu0Lbm/v8YbmBs569pT0npeylnPZd0UOjlmzkNBLurzWk7f/KOh293ZwmUVktzPd39IFwLsEtfG43kisdwvwkKSP05NfHd/fGqaS0Pb/EZJy82aQmeaBOuxnP34c0nbvirUk9zP65c3SljH8Zx+X0bOLavm0yzeOE8VQH+u4WNvqhD1s6E75qlPph4sH2j7jsx72jrYtrqOhNZpW3I/b0wqa9qBJQViU9YAnzcfpWnPoLtj5jwU5KIeeeeSmEBvYqKqs4XLKiS5X8xXiTg90qHf6dp4PAfHyG9M2+Kb3PHBavxa5P1QTjHn4eR+rH14T4XHy+Yplnk6VPum+6IidSI3l7CewwXWM+0D6bgvLyaW//mUy98XspO0D8xg/LqU6BvLGz72pvrdZx06x8xTn0zdl7U+3/3rGCev911DQuu0Lbl/pqaLxAcLxObrktZ1ssC63KxDN8fMeSjIRT2+KNA/m/jAqLOFyyokuV9M6jP/lzr0O10bj+dEqC+5P6r9GBamupjUqGTotHPXxwTaqC+oppnCKia5bxSIRxnJu2cKrGdHCev5tsB61pewnk0h+4u22N6dcLlxvvArYfTD/1nUnEiNKftbMPbGPn45ZH/FsTx0xzz0yRWJMetKaPmXpJvGPFFddEEJc5+oqtIDBceitTVdJMaTzv1TrmdVwQvfZ3RV6OSYOQ8FuajevTk3XYvtaAO3vbOFyyokuV9cVjHAEx35fa6Nx7c/zDa5v9iOhMmSf1lvOr82Rcz/kpHbmeaLgKcLxuHFEvrmZwXW8/GU67iv4O8p68HhMwV+zzjJxphIPx+qrZUxrlStoHUtGYPnZWqeeeiTqWurVk/JEw+m3yc4ScW3hu52HQlzm6iq0vGC41AZn8F9V3Bd03yGtqSfaCmynp/csENnx8x5KMhFdWJy79QY1+p7GrTtnS5cNqMbUNcKt8sqNtuVtypdG49vTch+27buFr90WDbm9l9KLG+S+fffCqOnw3h0iv0Yj63TBWMQk3v3TrGutaHYw+2r/X0/qSMFf8+5EsfhZ3J+2w9h4YXcPLsy+nysP7JjhuNX1nz7bSp6/mSop95JU3S5T6am8tvQlh20pH/zGD97eL5/kXAzTH6SigPnp/0dH5e5IiiGBfOUqCrTyl7bOcYF4uDJdNuYF8zx327t/+046zrTv9EukoRb0r9YjlMN/Dzmen4JC4WF7tVtoVNj5jy99UM5YkJ/zxTX7F/0r9NnfT7pdOGyCknuj3dtd75j46tr4+mvjeNXQT+FZiT4D4657ZdylhcTVEXeeo5v5Y96kBJf8Jy0JkV8E3ffBLGNSb74kGHcKW1igvDiGOu50O8v49SfuT8Uf+A0mOAsaxq8DYkxbHB974WFpGhcb8zBbQkLX3NkFSr9NUz3AGdacR9kfaGzvmVjctYXYvH67L4Onle72CfvT/yWX9uyY67UeOK64voS5iJRNa2d/Qu1qyWNPVf7y3tvxLr29y+Sy17XqBvGn8N0D06HLxbiug7rwtD6MXNeCnIxvS2h/DdOb/SXGZMem2r+PZ0uXFYhyf3xvBza/1ala+Pyr43jQ4U4hcrvYfYJ/o1j9IVLBZf5TVh4YLKlv/y1/QTbzn6MRiVW4wPj1WP2y3ju+KPE/RhrRJzKuP6JidKP+/9tmnPhjf7xf6D/G4Zt6P+3U1P+rriN8e30aWtTxodkH5UU4xv9435FQ89jx1p4jnk1Ee83O3pe7VqffDOxfa+1ZadI7oNEVdOS+7srGoNGvQV4tKJ17Z3iYnycdkwXhtaPmfNUkIvpvFDxtfqWGn9LpwuXzfA6SXJ/9Bib9WblAx3Y566Np7s2jmPRr/2/PZvoK1W2b8fY3ipidnrC8X93xXEZ9lQF6xhVi2Z/Db9lEnFaoQ/DwsOUcdcf+01MoN7fkDHtm4xr3gdbeI5Znbie+b3j1zNd6JNLQvZD3hthvAeeAJ1KVAEYM8djah7mTWcLl804dpL7o23PiNcHQjPXYmLqh35f+HHg+InJnvX9fhOnLY7J3jjtcPzaKBZjjg8D4kP5+CDy+lCbNPk7TYJr2cD2vh0WEtZx3vILI7YxzmkdE1nxIUico3+dbtA6sX/Grz7f6u/HOD3V1YF9HP/3uf5/i28kbwrNSjA/Err3lnvqgdBufbLRfTJ1TfWJ4YZ59mBozhNh8knuA8x+zJy3glzQicJlDbwRldzPdjKMLt53j9DMpZhcWvxq7koo/43hmLiKX97FROaW/nEbH1xmzUf/jF3CnDgWRhfIXtri37Q2pGuQ0FxnEvturfAwr+JbA9+FheI2tIPkPkAzxsx5K8jF/OpE4bIZktyfTJyCZ9SUtB8KzdzZG26fK7ruxPpj4c6Ekn7IPHg04zr30Q78tlQdoafs+kbanNhnnwsP8+xA/0CQ3G8PyX2AZoyZ81iQi/nUicJlMxSn6rqe0ST30/aF0YklU5PMj9eH9v+hGW1HPFZ/bsB2QJ3OdPi8/3Di2uZ7u76RTif22SPCw7zaMXAgSO63h+Q+QDPGzHkuyMX8ULiMWTsRpitoSnu9MbTfz/fayhluz56BbTls99BxL40Ye4937DemCpJv0wUaZVtiX30mPMyr+Jnr5SC530aS+wDNGTPnvSAX3adwGbMWHyD9NqL/vSg0nTbqq40XZrxN6wa25SO7iA57KCzUOBk8/mLR1VUd+50xL5ZVWDvWFfCiTjPE/fBzyH7RZI0QMY/iJ4U/Dh0QkvvtIbkP0JwxU0Euuk7hMppgfbgz0XQ1LCSg6J7Hw+1z7C8mcJbNeLvWBAV16b54nJ0dOv4uhu4mUFNTD76sOzRCairUt4WHeTXq01bJ/faQ3Ado1pipIBddpXAZTbJzRD+MLywtF5pOiW9o/jJiX3/VgG3bOrA9HizRVYeGjr1Y2PyxDv/eeA75NeNa549eu0eXmKl7+30waxpU1wDMpazpAyT320NyH6BZY6aCXHSVwmU0zcvBXLtd90LGmHOsAdv2YX9bTttNdNQr4c7E/sY5+N2plxmcY2brL4l9s0V4mEcfJw4Kyf32kNwHaN6YqSAXXaNwGU01agqFN4SlM7KmApt1EeX49ujVoKYO3bUj3JnY3zBHv/9w4rpnh+4xEzsT++SQ8Myf+GlffBL3aUjPf3tfr73Wa1/0B7I4z1+c2zHONxaf0q+rcPu2h4WiZF+HhU9/YlGPG/0LiLP9bX82TPbJycqQftolud8ukvsAzRszFeSia9fOCpfRZG+M6Jt7haX1liXO1/HefJbTY3zR346zdhMd9HT//D44x/7jcxaDWJvyXMb4czks5Aupz739uI/aH7/19xdzclMSP9E4GBaS5YNPH4fdHRamq7lZIAkQ/93SkrYxJt3fSnTYUS0m+98eoyNv6rXzYyx/VLukOzWK5D5AM8dMBbnoCoXLaIN9wduVXbMx55x9eAbbFB84LL4oF/MFD9tNdPC4GyxYHhPc8/oQ/9Fw+0OOJn09NG++CdkPeh8Xnm6LSfr4dvvRocFp+NOiQfGT43GS67GdLGFb45PRC/3lxTf94pcBsUBPTNrHt/NjgZ74Nv0XGdvwa3/gyXMlTJfYl9xvHsl9gGaOmQpy0QUKl9Em8WWuq0P9dLuwtNaTBc7bdT5gjLVFfgi+DqG7Yl5qMHcWE6p3z3lM9iXGn/d1mVp8kNgH+4Sn2w6EYonqweT+W2HyhPdrU2zrawPLicV47s/59zsSvyVvDrT4lcGygfZVxrKeHfp3w43mkNwHaO6YqSAXbadwGW0Tp079ZcS9De0T7zuLfE0fX4Cr8s3itWFhBoDBdb5p99AxMc80+JZ6fOHUNJIL9ifGHzU3qrU7pGdSoeOeCLeS0OvDwptFqeT+YHHZU/0LwNX9/xYHtA39m/DU9DirJ9jOwc+c41sAKwv+3Z9D9txfD46x/i+DOffbTnIfoNljpoJctJXCZbRV/Pr5SDAdWhecCMVetosPAWIC/smS1hu/WopvhI6aCuLPdgsd83K4faaGbUJyh5Mhu/bQJuGpxMaQPS3SF8Izn7I+pYnJ/fcH/nfeU7fU2/2vjrlNO4YGhIfG+Nv44OJixnacGWM5kvvtJ7kP0OwxU0Eu2kjhMrpg11A//kBIWid+iVHk7f3BFu+T44t5L4WFaZnidDorwp1vIcd76vhy3VP9f/dKWHgolHXOvuY+mQ4afNE15odMG5l9Pf9t4nr+MSEq1frEdegp16Hza0POBcDv/QuHIs6E6QtqDN8wfTjBb0rNO7Wn4DIk99tPch+g+WOmgly0jcJldEVMVC2+xX9EOFppb5i+bty0LX5lv9auoIPi1NCXgxoSRazqte9C9kPFR4SoFI+E7JeZv+vvB+bUXTkn6nGeTu5J3OwUnZNseIqfhyb4TZtyflMRkvvtJ7kP0I4xU0Eu2kLhMrroyeBNvzbbG8Z/g7+Mdr3X3gjmHqe74rTO3tYvLn7tcypjvIhTGnmDfzqP9uOY9cb+SiGab8sSJ+z7x1zWvYllPVzg79cP/c2PE/6mJTkXOEXeLJDcbz/JfYD2jJkKctF0CpcBTRW/Gvop1JPUX5zD/wFhB4Ys77XjIXvq76eEaCJP9eM3Kq7H+3FnzqWS+5O8wXE9Y1lbC/ztoaG/OTDF7/o+8bteKPD3kvvtJ7kP0K4xU0EumkrhMqDp4gtusfjn76GapH5MLMWvlyT1gTxxrLie0Z4TnrHsTcRSvRz+quzkftZnIjsKbMfwTdOzU/yuo4nf9WmBv5fcbz/Jfbrky1Dvp9beqjBmzmLMVJCLJlK4DGiTJf376JMh+6Fk0Rbv7WM9hu3B9DsA0FhlJ/cvhMmS4jtCfUmrIgX6JPfbL2/uSWgTyX2qlvcJfl0U5KJJFC4D2mxpWPiC/s2w8PJbLAgeH1YOvvl5rf9/iw8rj/Xax/173oeEDwDaoezk/vkwWVJ8f6gvafVHgd8hud9+14PkPt0aq+OYHOuXbAkLhRvj/HrTFFCLb3N93msv9m/8YkG9lf31eDtr/uQVzauTglw0gcJlAABA4zUluf91GP3m6LKKWh7J/faT3GcerAkLxcfHTezHMfde4WNAk5L7kYJczJLCZQAAQCs0Jbk/KhG7ZYZxkdxvP8l95sW6MP78qd44ZdCS0Lzk/iIFuaibwmUAAEBrNCG5vzTjb3bOMC6S++13JaSTVaYdoUtOh+LJfckpxrkWWHxTHgAAAGjRDX1dyf27Mv7mxRnGRXK//f4I6WTVMiGiQz4OxZP7W4WLIctz+sxlIQIAAIDmaUJy/+6Mvzkww7hI7rffpZBOVq0QIjpkdyie3L9HuBiyMuRP5QQAAAA0TBOS+6sy/ubYDOMiud9+34R0skoxUbpkWyiW2L8pVIzwaE6/OS1EAAAA0DxNSO6vCM17U1Byv/1OhHSyaqMQ0SGbQ7Hk/lWhYoSnc/rNCSECAACA5mlCcn9JYhsemlFcJPfb71hIJ6ueFiI65KlQLLmvMCqjbM3pN8eECAAAAJqnCcn96ErG371W0e9en/PfJffb70hQVJT5IbnPNHbm9JsjQgQAAADN05Tk/vGMv/ulgt+8p7/sxxP/RnK//Q6GdLJqpxDRIZL7TCOvIPNBIQIAAIDmaUpy/53EdjxX4u99MCwkt37I+XeS++33Vkgnq/YIER0iuc80Xs3pNx8KEQAAADRPU5L7mxLbcbHXVpXwW+Pv+am/zBdy/m1Wcv8ZXaY19oR0supdIaJDJPeZxoHgYSgAAAC0TlOS+9GFxLb8pYTferK/rN/CQhHflC+CBEfb7QjpZNUhIaJDJPeZRl6NEtOYAQAAQAOVndy/GCZP7udNo/L+hL9xaVh4OLC4nN0F/uZExjZ8rMu0xuac/vSZENEhkvtM43hOv9ksRAAAANA8ZSf3L4fJk/t3h4XEU97b1svH2J57eu3rgb//uuDffZax/pO6TGvcm9OXvhIiOkRyn2n8ktNvHhEiAAAAaJ67Q7nJ/ethurnqXwn5yalfe21vWHgjP/W7/hxuf9gQ//f9Bbfj/Yx13+gve5QYrzhX/1bdqhGW5PSjy0JEh0juM43rOf1mqRABAABA82xJ3Mw/OuayUg8KXhljOV+FYkmqmIyIUwnEQoAf99vhXvu2124O/dv4/980xjak5muPU/wMz9m/rtd+6G/TQ7pVY6S+BLkpPHSI5D6TWpbTZ64KEQAAADTTa4kb+nGLx+4J5cxvvqrXzoZiiaoiLb5tv33M37IipN9k/DnceqgQ5+dffJiwV5dqlG9y+sY9QkRHSO4zqSdy+sxZIQIAAIDmWd1rvydu6H8KC4n2IuJb++dC+i3px8bctm/D9In9C722YcL4vD/mut7QpRrnaFAkkvkguc+ktuf0maNCBAAAAM2wMixMxfNWWEh85yWCzvf/bfybNUPLinPwbgwLc9ufD8XeoD8YFqa8KTJ1TZz65s2QPxdw1sOE/aH4w4lR4hz6P4Vi0wPt07Ua6Z2cfbdLiOgIyX0m9WJOnzkgRAAAANAMeW8y5yWxB+2dYlmXxtjme3vt7ZD+MmCxxX/zbq89UFK84hcEx0P2A4Qj4c6HHjTHrpz+8p4Q0RGS+0zqcE6f2S1EAAAAQBnuDwtTCMRkw95+i/97W1h4CFCV+KXBrv76nutvw0q7o/HilyWmm2AeSO4zqRM5fWaLEAEAAABQt2VBoUjmg+Q+k/ojp8+sFiIAAAAAZiGVuLohPHSE5D6TyHsAel2IAAAAAJiVrJoJi22tENEBkvtMYnNOf/laiAAAAACYlQ9DOnm1Q4joAMl9JrE3p78cFCIAAAAAZiUWQk4lr94RIjpAcp9JHM7pL7uFCAAAAIBZWRfSyatjQkQHSO4zie9z+svjQgQAAADALMWikFnJq0vCQwdI7jOuJb12M6QLji8RJgAAAABm6WRIJzzvEyJaTnKfcT2R01dOCREAAAAAsxbn1VdUly6T3Gdc+3L6yn4hAgAAAGDWtoV0EutDIaLlJPcZ19HgoScAAAAADbcipOeW/laIaDnJfcZ1Pqev3CtEAAAAADTB6ZAuHLlUiGgxyX3GcX9OPzknRAAAAAA0xfshnczaLES0mOQ+49id008OChEAAAAATbElpJNZ7wgRLSa5zziOBPPtAwAAANAScdqdOP1OVjLrlBDRYpL7jONCoo/E+iQrhQgAAACAJjkeJLToJsl9ilqb00cUGAcAAACgcV4MpqKgmyT3KerlnD7yhhABAAAA0DQPhHRS65AQ0VKS+xT1VU4feViIAAAAAGiiMyE7qXVReGgpyX2KWBEWpiDL6h/nhAgAAACApnozpJOfjwsRLSS5TxG7cvrHB0IEAAAAQFPlFZN8W4hoIcl9ijgaPNwEAAAAoMV+CNnJrV+EhxaS3CfPkl67lugbvwsRAAAAAE33ekgnQNcJES0juU+erTl9410hAgAAAKDp7g+m5qFb2pzcX9Nr2/ttuV1ZmU+Dh5oAAAAAdMBXwdQ8dEebk/vf9rftmt1YmaUhPSXPaSECAAAAoC12B4Ul6Y62JvefHNi2o3ZjZZ7N6RcvCBEAAAAAbRHfZL0cspNdHwkRLdLW5P6pgW173m6szBeJPnGj1+4SIgAAAADa5P2QnfCKif8lQkRLtDG5v2Vo2+63GytxT6/dTPSJA0IEAAAAQNs8GNKJ0GeFiJZoW3I/Pjj7aWC7ztmFlXk9p088KkQAAAAAtNHJkJ30+lp4aIm2JfeHE8777cLKnEv0h1PCAwAAAEBbbQzpZOgaIaIF2pTcX9tr14e2a7tdWIlNOf1hpxABAAAA0GZnQnby633hoQU2h3Yk91f12i9D2xTng19mF1bi80RfMBUSAAAAAK0X59ZPFdaVeKTptofmJ/dX99p3I7bpG7uvErFAcaqQ7otCBAAAAEDbxeKew28TD7YXhIiG2xeKJfevz2j7Hu+13zK26Q27rxLvJPrBheChJQAAAAAdsTdkJ8J+Fh4a7tNQLLkf29oat+ueXvsoZ3uesPtKFxP3lxMxf1WIAAAAAOiK+PZ+nIM6Kxm2RYhosN9C8eT+iRq2JxZyPdhrN3K25apdV4kXQvqt/eVCBAAAAECX7AnZCbFvhYeGKjrf/mA7Gxam8nkyTDc9y9JeW9ffhvg2+GdhIWFfdDuO2n2liw8qf03E/BUhAgAAAKCL4hQ8pg+hLWKfvBjGT+4Pt/iG/ZV+u5TT/uj/uxslrHevXVi6VIHw34O59gEAAADoqK0hOzF2UniYofiW/Ope2xwWpl35MkyfXJ91u89uLd0PiXg/JzwAAAAAdNk3ITs5tl54mIEuJPKH2y92a+lSUzSdFR4AAAAAui4m8LMSZMeFhxnoYnL/I7u1dGcT8d4oPAAAAADMg/0hO0n2qPAADZN6a/8z4QEAAABgXtzda5fD6ETZV8IDNMyPGePV1aC2AQAAAABzZm8wxQXQfHsSY9WrwgMAAADAPDoVFKcEmmtZr/1mnAIAAACA2z3Ua9fD6MTZbuEBZuy1jPHpZlAfBAAAAIA5l5U8O99ry4UHmJHVvXYlY3x6R3gAAAAAIITvw+gE2ltCA8zIJxnjUiyuu1R4AAAAACCENWH0G7LX+/8NoE6PhNGJ/TgmrRMeAAAAALjluTA6mXZCaICanckYj14WGgAAAAC405EwOqG2TWiAmuwNHjQCAAAAwFju6rVfwp1Jtd/6/w2gSnf32uURY9Dv/f8GAAAAAGSIc11fC3cm1z4QGqBio74eutlrTwgNAAAAAOTbE0ZPi/GY0AAVeTpj3HlBaAAAAACguP3hziTbT722TGiAksVpv34bMeYcEhoAAAAAGM+SXvsq3Jlse1dogJKNepj4ba8tFRoAAAAAGF8sYPlruDPp9qTQACUZNR1PHHdWCw0AAAAATG5Nr10Mtyfe4vQZK4UGmNKqXjs/NL5c7rW1QgMAAAAA04tv6l8LtyfgjggLMKWjQ+PKjV7bICwAAAAAUJ6t4c6pM54RFmBCz40YU7YJCwAAAACUb3e4PRF3pdceFBZgTHHcuDo0nuwVFgAAAACozgvh9oTc2V5bLixAQcv748bgOPKysAAAAABA9V4JtyfmDggJUNCBofHjdSEBAACgC/4vebcz5DZweYYAAAJhdEVYdE1hdGhNTAA8bWF0aCB4bWxucz0iaHR0cDovL3d3dy53My5vcmcvMTk5OC9NYXRoL01hdGhNTCI+PG1zdHlsZSBtYXRoc2l6ZT0iMTZweCI+PG1zdWI+PG1vdmVyPjxtaSBtYXRodmFyaWFudD0ibm9ybWFsIj5GPC9taT48bW8+JiN4MjFDMDs8L21vPjwvbW92ZXI+PG1pPm5ldDwvbWk+PC9tc3ViPjxtbz49PC9tbz48bWZlbmNlZD48bXJvdz48bWkgbWF0aHZhcmlhbnQ9Im5vcm1hbCI+bTwvbWk+PG1mcmFjPjxtc3VwPjxtc3ViPjxtaSBtYXRodmFyaWFudD0ibm9ybWFsIj52PC9taT48bW4+MTwvbW4+PC9tc3ViPjxtbj4yPC9tbj48L21zdXA+PG1pIG1hdGh2YXJpYW50PSJub3JtYWwiPkw8L21pPjwvbWZyYWM+PC9tcm93PjwvbWZlbmNlZD48bWZlbmNlZD48bXJvdz48bW8+LTwvbW8+PG1vdmVyPjxtaSBtYXRodmFyaWFudD0ibm9ybWFsIj5yPC9taT48bW8+XjwvbW8+PC9tb3Zlcj48L21yb3c+PC9tZmVuY2VkPjxtbz4rPC9tbz48bWZlbmNlZD48bWk+bWdzaW4mI3gzQjg7PC9taT48L21mZW5jZWQ+PG1mZW5jZWQ+PG1vdmVyPjxtaSBtYXRodmFyaWFudD0ibm9ybWFsIj4mI3gzQjg7PC9taT48bW8+XjwvbW8+PC9tb3Zlcj48L21mZW5jZWQ+PC9tc3R5bGU+PC9tYXRoPsbNiMcAAAAASUVORK5CYII=\&quot;,\&quot;slideId\&quot;:366,\&quot;accessibleText\&quot;:\&quot;straight F with rightwards harpoon with barb upwards on top subscript net equals open parentheses straight m straight v subscript 1 squared over straight L close parentheses open parentheses negative straight r with hat on top close parentheses plus open parentheses mgsin straight theta close parentheses open parentheses straight theta with hat on top close parentheses\&quot;,\&quot;imageHeight\&quot;:33.174089068825914},{\&quot;mathml\&quot;:\&quot;&lt;math style=\\\&quot;font-family:stix;font-size:16px;\\\&quot; xmlns=\\\&quot;http://www.w3.org/1998/Math/MathML\\\&quot;&gt;&lt;mstyle mathsize=\\\&quot;16px\\\&quot;&gt;&lt;msub&gt;&lt;mover mathcolor=\\\&quot;#FF0000\\\&quot;&gt;&lt;mi mathvariant=\\\&quot;normal\\\&quot;&gt;F&lt;/mi&gt;&lt;mo&gt;&amp;#x21C0;&lt;/mo&gt;&lt;/mover&gt;&lt;mrow mathcolor=\\\&quot;#FF0000\\\&quot;&gt;&lt;mi&gt;n&lt;/mi&gt;&lt;mi&gt;e&lt;/mi&gt;&lt;mi&gt;t&lt;/mi&gt;&lt;/mrow&gt;&lt;/msub&gt;&lt;mo mathcolor=\\\&quot;#FF0000\\\&quot;&gt;=&lt;/mo&gt;&lt;mfenced mathcolor=\\\&quot;#FF0000\\\&quot;&gt;&lt;mrow&gt;&lt;mi mathvariant=\\\&quot;normal\\\&quot;&gt;m&lt;/mi&gt;&lt;mfrac&gt;&lt;msup&gt;&lt;msub&gt;&lt;mi mathvariant=\\\&quot;normal\\\&quot;&gt;v&lt;/mi&gt;&lt;mn&gt;1&lt;/mn&gt;&lt;/msub&gt;&lt;mn&gt;2&lt;/mn&gt;&lt;/msup&gt;&lt;mi mathvariant=\\\&quot;normal\\\&quot;&gt;L&lt;/mi&gt;&lt;/mfrac&gt;&lt;/mrow&gt;&lt;/mfenced&gt;&lt;mfenced mathcolor=\\\&quot;#FF0000\\\&quot;&gt;&lt;mrow&gt;&lt;mo&gt;-&lt;/mo&gt;&lt;mover&gt;&lt;mi mathvariant=\\\&quot;normal\\\&quot;&gt;r&lt;/mi&gt;&lt;mo&gt;^&lt;/mo&gt;&lt;/mover&gt;&lt;/mrow&gt;&lt;/mfenced&gt;&lt;mo mathcolor=\\\&quot;#FF0000\\\&quot;&gt;+&lt;/mo&gt;&lt;mfenced mathcolor=\\\&quot;#FF0000\\\&quot;&gt;&lt;mrow&gt;&lt;mi&gt;m&lt;/mi&gt;&lt;mi&gt;g&lt;/mi&gt;&lt;mi&gt;s&lt;/mi&gt;&lt;mi&gt;i&lt;/mi&gt;&lt;mi&gt;n&lt;/mi&gt;&lt;mi&gt;&amp;#x3B8;&lt;/mi&gt;&lt;/mrow&gt;&lt;/mfenced&gt;&lt;mfenced mathcolor=\\\&quot;#FF0000\\\&quot;&gt;&lt;mover&gt;&lt;mi mathvariant=\\\&quot;normal\\\&quot;&gt;&amp;#x3B8;&lt;/mi&gt;&lt;mo&gt;^&lt;/mo&gt;&lt;/mover&gt;&lt;/mfenced&gt;&lt;/mstyle&gt;&lt;/math&gt;\&quot;,\&quot;base64Image\&quot;:\&quot;iVBORw0KGgoAAAANSUhEUgAABegAAAEwCAYAAADM5JHMAAAACXBIWXMAAA7EAAAOxAGVKw4bAAAABGJhU0UAAADGsiP1GwAAXbNJREFUeNrt3Q+EF+/f6P+x37VWViSrO+lEkqzPN0uSJH0jnWRlRffqTpJI0knSOekkSTqSJEl0uleSLElWZ+9EkiSdD50kH0mkk6Q70cmeztrfWvf7N9fnvva+5zOfmeu6Zua6Zuaa9/PB5Xvfn3bnz2tec+3Ma2auKwgAwCOtIDgatlakXSMqAFL6i8ux/uI4UQEAAAAAAAByaAXBoVix7UXYuogMgJQ+o1P2E9F+4yiRAQAAAAAAADJoBcG+WJHtR9gWERkAmr5jYdi+x/qP/UQGAAAAAAAAMNAKgqFYcU207UQGgGEfMpjQh+wgMgAAAAAAAIBCKwg2JhTWGHceQNa+5GpCX7KRyAAAAAAAAAAJWkHQH7bxWEHtXdh6iA6AjP1Jt+w/ov2J6F9WEB0AAAAAAAAgohUE88P2JVZMmw7bKqIDIGe/skL2I9F+5asYp57oAAAAAAAAAMHvRbSesL1MGI7iNNEBnJ9/HWHbELbzYRsN27ewTYRtKmyTcsLVB2G7KIeg6vBs/04k9C2v+TIHAAAAAAAACH4voI2lFNA6iQ7g7LwTQ8AcDdvnhPNP1b7Kone3J/spHkC8StiPMbIAAAAAAAAAbS3l7VYxJMUvRAdwdt6tCduHjIX5ePvgyxBU4Xb2JQx1I9opsgEAAAAAAABtqRUEm1MKf2eIDuDsvBtKKVbnaWIYnK2e7PfJlH3YQlYAAAAAAACgrYhJGuXY1vFi2Ttfhs4APDzvBiwV5uNtswf73hm2NwnbLvqhRWQHAAAAAAAA2oIcE/p5SqFvAxECnJx3S8M2HjvfHodtjxwCpiPys3NkMf9M2D4aFOh/+FDkDrdxXcr2v2DOCwAAAAAAALSFVhCcSymSjRAdwNl59yo2fvwaw98TD9T2JxT3423UkzgMp2z/BbIEAAAAAAAAjaZ4g/Vn2OYTIcDJeXcgcq79FrbeHMsQb9l/1hTpV3gQi7kpw2vxBQ8AAAAAAACaSw6bkVbgO0qEACfnnXgD/lNkvPWFBZYlivQTigL9FU9icihl+0X/NIesAQAAAAAAQOO0guBGSlHsbXT8awBWz7sdkXNth4XlHVUU6D97EpMO+SVB0j7cImsAAAAAAADQKK0g2Kwo6m0hQoCzc++RPM+eWVpel2KIGNFmexKXDYp92ErmAAAAAAAAoBFaQdATGWIj3p4RIcDZuTc7bNPyXFtlcbnXFMXtjR7F56FiqJvZZBAAAAAAAAC81wqCiz5PKgl4fO4NyfPsseXlblOc05s9ik+fYj+ukkEAAAAAAADwWisI+hUFsLtECHB6/l1z8Va75rze7FmMbvAAEQAAAAAAAI3UCoKXKYUvMezGMiIEOD3/toRt2MFyuxVF7TWexWhxZBigeHtJFgEAAAAAAMBLrSDYrSji3SRCgLfndpfi3O7ycH+uKPZnH0ccAAAAAAAAXmkFwSw50WLa2/NLiRLg7fmd9gb9O0/3Z6HiLfovYqJrjjoAAAAAAAC80QqCk4o3Um8RIcDr83tRyrl9xeN9Ur1Ff5qjDgAAAAAAAC+0gmB+2CYUxS7Gngf8Psc3p5zb6z3ep0WKt+inwraAIw8AAAAAAIDaawXBRUVxfowIAd6f4/sTzu0PDdivm4q+6zJHHgAAAAAAALWmeQtVtJVECfD+PB9JOLePNGC/liv6LtGvLeLoAwAAAAAAoLbEW6aKAtczIgQ04jz/ljCRandD9u2xog+7ytEHAAAAAABALbWCYKHm7fmtRAnw/jxfl3Bu72/Q/m3gLXoAAAAAAAB4pxUE5xWFrU9ECGjEeX49dm6/auA+vmUsegAAAAAAAHijFQRzwvZTUdQ6RpQA78/z+WGbir1R3t/A/Tyk6MvE/veSDQAAAAAAAKiNVhCc1AwLQUEL8P88j38lc6Kh+9kTexARbyfJBgAAAAAAANRCKwg6xBA2imLWbaIEeH+eL44VrR83fH+HFX3aV9HvkRUAAAAAAACoXCsIdigKWaJtIEqA9+f5vcg5/bnpX8WE+7da06/tJisAAAAAAABQuVYQPGNyWKDR5/jOyDn9s4njzqfs9xtF3/aCzAAAAAAAAEClWkHQp3nL9AxRArw+xxeG7UfknN7URvt+TNO/9ZMhAAAAAAAAqEwrCC5oClhLiRLg7fndFbZfI+fz9jbb//ma/u0yWQIAAAAAAIBKyMlhvzEEBNDYc/x65Hze16YxeKzo48bD1kmmAAAAAAAAoHStINiiebv0MFECvD2/j0TO5WNtHId9mn5uO9kCAAAAAACA0rWCYFRTuFpAlAAvz+2hyHl8ts1jMSds04p+7h4ZAwAAAAAAgFK1gmBW2KYURavnRAnw8tzeGDm3GWP9X2PySNHXieL9HKIEAAAAAACA0rSCYJfm7fmjRAnw7rxeHbaf8hy+SUT+LS66YW72ECUAAAAAAACURgzroClYLSNKgFfndH/Yvsvz9y4R+UNs5mv6uzGiBAAAAAAAgFK0gqBLM7zNO6LUlnnRoyliZm1dGdf/Lcc6KKz+a+yWhO2rjMmDsHUSlT/F6IUij0R/OIsoAQAAAAAAwLnYBJJJ7QJRasu86JFvYE8XLMyPh+1+1iJx+PO35e+armcibKc4br+/Hf5JxuRp2LrJ5sQ4ndTk03aiBAAAAAAAAOdaQTCiKVRtJEptnR+dYdsZto8ZC/NnRbHYwvr7wnZLsZ4vYRvkSP0eq96wvZVxeRm22RaXvSJsD8PW0ZBYrdLk7wgZBQAAAAAAAOciQ2GkDfXQQZQgi7/vDYvz9x2s/0ZKfi7n6Pwen9mRYVvehG2uxWWLYbB+a9pY9povNMbJKgAAAAAAADjVCoKVmkLrPaKESL6sMCzQX3Ow7oGE9ZzmqPwem+6wPZEx+RC2eZaXf1Uue1PD4qb7emgV2QUAAAAAAABnWkFwXFOgOkyUEMuZawYF+hEH640X6H/aHMLF4+PRIcf4FzH5HLYFlpd/ambZDYzdXk0en+CMBwAAAAAAgDOtIHigKVCtJEqI5cxCObSMKm++OFjvkdg6znA0/vAWuBiqaqmlZc6Tk0c/a3K8w31apsnjR2QYAAAAAAAAnJCTf6oKrRNECSm5c8HgLfrVltcZLRZPiwcFHId/G3qmjLa0oTH8ppmDo5MzHgAAAAAAANa1gmC9piA3RpSQkjsLZZFclT/DFte3JLbsOxyD4GyJxflnDY7jbc2+b+SMBwAAAAAAgHWtIDjG+MsokD83NfkzZWuM+IRi9Lo2j/3hEovzou1tcCwP0g8CAAAAAACgdK0guKspTA0QJSjyZ7lBYfeQhfV0yPHVZ5b5ts3jvqfk4vxk2LobHM91mv2/w9kOAAAAAAAA61pBMK4pTHUTJWhy6Ikmh95YWMeW2DIPt3G8t5ZcnLc6VFFNY9qpGa7pJ2c6AAAAAAAArGoFwSJNUe4dUYJBHg0YFHjXFFzH/diwOXPaON5fKyjQr22DuL7QxGARZzsAAAAAAACsaQXBNk1BaoQowTCXPmpy6WaBZS+Ivd18nYjDQQ7r5lPYSpQAAAAAAABgTSsIzmkKUkeIEgxz6YjBZLG9OZd9PLas1UQcDnJ4nyaHzxElAAAAAAAAWGMwQexmogTDXJoti/CqfDqac9nvI8t4TbThKIc3a/L3LlECAAAAAACANQZjWc8jSsiQT1c0+fQ+xzLXx5axn0jDUf52afL3G1ECAAAAAACAFQbFqAmihIw5tdxgstH1GZd5I/K7k2HrIdJwmMPjmvztIkoAAAAAAAAorBUEazWFqMdECTny6qmtYUIShs25SoThOH/HNPm7jigBAAAAAACgsFYQbNcUom4QJeTIqyFNXk2bDp0U/tyB2O/2E2E4zt8bmvwdIkoAAAAAAAAorBUE51xM6Im2z6uOsH3S5NYJw2W9ivzOC6KLEvJ3vyZ3zxElAAAAAAAAFNYKghFNIWqQKCFnbp3Q5NZHg2X0x35nL5FFCbk7qMndEaIEAAAAAACAwlpB8ExTiNpAlJAzt3pjY8cntc2aZVyO/OzPsHUTWZSQu/2avH1ClAAAAAAAAFBYKwjGNYWoLqKEAvmlG8t7TPG7nbH8vEREUVLedmnydpwoAQAAAAAAoBA5TriqCDVJlFAwx1YYTBa7MOV3d8V+to+IosTcndDkbgdRAgAAAAAAQG6tIFikKUB9IUqwkGcvNHl2KuX3nkR+5imRRMl5+5smb5cQJQAAAAAAAOTWCoJNmgLUPaIEC3m2W5Nnn+NvI4viZ+xndhFJlJy39zR5u4koAQAAAAAAILdWEGzTFKBuESVYyDMxlvxXTa5tjf3Omci/fWc4EVSQt7ey5CwAAAAAAACQScIY3/F2jSjBUq6d0uTaw8jPirkRvkT+7TwRRAU5e1WTs3zVAQAAAAAAgPxaQXBOU4A6RpRgKdcWyglhVfm2WP7sQOy/LyWCqCBnD2jy9SxRAgAAAAAAQG6tIBjWFKB2ECVYzLcRTb6dkT8XHfv7MZFDRfm6Q5Ovw0QJAAAAAAAAuTHGMkrOt7WafPsWtgWxN+23ETlUlK9bmaMDAAAAAAAAzrSCYFRTgNpMlGA5515rcu5F5P/+zOSwqDBXN2ty9S5RAgAAAAAAQG6tIBjTFKA2ECVYzrl9mpyLttNEDBXm6gZNfo4RJQAAAAAAAOTWCoJnmgLUaqIEyznXFbbvBsV5MczNIiKGCnN1qSZHnxElAAAAAAAA5CbH/FYVoHqIEhzk3TmDAv0DIoWK87RHk6NfiRIAAAAAAAByawXBuKYA1U2U4CDvFhkU6AeIFCrO0y5Njn4nSgAAAAAAAMitFQQ/NQWoLqIER7l3X5F3nxqwf50cZf+PoaZ/HCdKAAAAAAAAyK0VBJOqAhQRgsPcW6/IvRMe75f4OmBYjqHPEFH+56mqQD9JhAAAAAAAvt/4LiMKQKXnIAV6VJl/b1Mmh53v4b7MC9uFsE0xh0OjcpQCPQAAAACgsTe9W2Qh4zTRACo7DynQo8r8O5CQd/c824fZ4u9Y2CaYZLmROUqBHgAAAADQ2JveZ5Gb3LNEBKjkPGxRoEeF+TdbvjEfzbt1nmx7d9iOhe2H4hyiQN/sPnKaCAEAAABo2D3QfwnbVvG/RKM9Dnhv2N5HbnR5kx4o/zykQI+qc/B2JOdeebC9HWE7GLYvuvOHAj19JAAAAAB4dP/zH2P3PBuJSnsceDGZ3tfIgT9FVIBSz0GKT6g6B1dEcm6w5tu6K2wfDArzFOjpIwEAAADAp3uf/xibU60l/3+K9G2SAP1h+x45+MeJClDa+UfxCXXIw8viTfoab9/msL2RxfnjYVsq//ua2N8vCvT0kQAAAADg0z3PnLANa+59/lH8HNFqfjKsjU2wd4SoAKWcexSfAP15IoryAyn/dooCPX0kAAAAAHh4vzMUtn82/EJc/NwQUWt+UgzEDvwhogI4P+8oPgHFzqFBCvT0kQAAAADg0X3OfwjbWIbhW6NN/N5CotjsBNkdO+gHiQrg9Jyj+AQUO4c2UqCnjwQAAAAAD+5vOkStNWz/N2dxfqb9X7mcDqLa3GQ5xZv0QGnnG8UnoNg5tIECPX0kAAAAANT83uavYfu1YGE+3v6nWC7RbW7SjMYOOBPHAm7ONYpPQLFziAI9fSQAAAAA1PWepjts/y1sUxmK7lvl/5r8vFjuGbEeot285BEzCH+MHfAzRAawfq5RfAKKnUMU6OkjAQAAAKCO9zPrw/Yuw7A1/2lm2Jocw+GI9fyNqDcviXYmHOxLRAawep5RfAKKnUMU6OkjAQAAALTPPcJFxT3Cnppso3jxeTjDUDX/I23iV/Hf5b+bLusfxfoNt3NP2KZTlnOBbKtHMnWnHKBbRAewdp5RfAKKnUMU6OkjAQAAADT/3qArbPdS7g1+hm1jTbZzKGz/bFhMFz/394bL/fuMyx0yXO7GsI2nLGeUoXOqT6hFigN9nwMEWDnPKD4Bxc4hCvT0kQAAAACafV8gXiJ+lHJfIIrLq2uwjf8hbGOGBfR/yfKme2Qdc+Tvmb5NP5b2Zn5suasVRfpH1ICrSSgxxtEag5mFX4Stl4gBhc43ik9AsXOIAj19JAAAAIDm3hPUujhfxVjx4vczjm1/cGZse8UyVymK9I+9LtJneKLhaxMTyfbRXQBu+ggiBGjPIQr09JEAAAAAmntPkPZW+lTVw9qE6/+rwQvO0e09Y6vQLR9cnJHLNVn//xTbq1nmRsXy7jX2xrIhTTxd2UyXAdjvI4gQoD2HKNDTR5a9TbWflAqNOgeYuAsAALTztdBVxbX3jgq3SxTH/5vN4niBbfmrXL6VhwQirorfv9bIG8uGteN0HYDdPoIIAdpziAI9fWRZ2+LFpFRo5HnAxF0AAKAdr4H2K+4FzlW4XeszDi/zn3TDy1jYJqvD7Ij4Kn53X+NuLBvY7lIQAez1EUQI0J5DFOjpI8vYjtpPSoXGnwtM3AUAANrp2meV4ivCxxVu13/JUCP9HyYTtFrevoVyvabb+J8Vy3qc8jviuKxq1I1lQ9vbsC2lOwGK9xFECNCeQxTo6SNdbwPFedTpRrWZE3cBAAD8+zXPHDnnZdI1z9ewzatw2/5qMKzNP4ft7yuO4d/L7dANd/NXxTLmyXinzUk6h2wF0JQ/PBTogWLnEAV6+kjX21DbSanQludEMyfuAgAA+PfrnVuKe4DBGmzfmZRt+5ew/WNdCtfyQcc/KmJ5xmAZWxW/f5NsBdCUPzwU6IFi5xAFevpIl+uv5aRUaPvzonkTdwEAAPzrdc4WxXXOSE22sTthDHrlmO4Vb+/fUra32/D3VQ9MtpC1AJrwx4cCPVDsHKJATx/pat21nJQKkPnZrIm7AAAA1zfh/VvYPqdc33wP29wabevfIl/Vnqn7UIPyocIZub3/kuVhQvizvTL+ScflM/fdAJrwB4gCPVDsHKJATx/pYr21nJQKiOVpcybuAgAAXNuoX0DYX8Pt/c+qMdxrGuO/qiaGVfzeAV5eAtDkP0AU6IFi5xAFevpI2+us7aRUQCxXmbgLAAA05bpmseIFmTdEqBbH6DfFyyFLiBAAnzs4CvRAsXOIAj19pO111npSKiCWr0zcBQAAmnBNc1txTTNAhGpxjAYUx+g2EQLgcwdHgR4odg5RoKePtLm+2k9KBSTkLRN3AQAAn69lliuuZZ4ToVodq+eKY7WcCAHwtXOjQA8UO4co0NNH2lqXN5NSAbHcZeIuAADg87XMXcU1/0YiVKtjtZm36AE0sXOjQA8UO4co0NNH2lqXV5NSodZ5Kybf+l9lThrGxF0AAMDT66alimuYV0SolsfsteKYLSVCAHzs2CjQA8XOIQr09JE21sOkVLCVS0vCNiFzZ6LMCbOYuAsAAHh47XRZcb2/hwjV8pjtURyzK0QIgI8dGwV6oNg5RIGePtLGepiUCjbyKFqcn2n/r6ziOBN3AQAAz66dehKunWbat7B1EqVaHrdOeXySjtsE9+EAfOzYKNADxc4hCvT0kUXXwaRUsJFHf1XcYE6UNdwNE3cBAACPrp8OKq5bzhKhWh+7M4pjd4gIAfCtU6NADxQ7hyjQ00cWXQeTUqFoDv0tbJOafBX//rcStoWJuwAAgC/XUK8Yy9zbY7dEcexeEyEAvnVqFOiBYucQBXr6yCLLZ1IqFM2hHWH7/3S5Kpv4uR0lbBMTdwEAgLpfQ/UrrleeESEvjuEzxTHsJ0IAfOrQKNADxc4hCvT0kUWWz6RUKJI//zVs/2JYnJ9p4uePOd4uJu4CAAB1v446r7he2U+EvDiG+xXH8DwRAuBTh0aBHih2DlGgp4/Mu2wmpULe3BETY/33jIX5eLsatr843D4m7gIAAHW+nvqUcq0yHbZeIuTFMeyVxyvpOH4iQgB86tAo0APFziEK9PSReZfNpFTIkzfiwc59gwL8G4Of+SdX/RQTdwEAgBpfT61UXKc8IUJeHcvHimO5iggB8KUzo0APFDuHKNDTR+ZdNpNSIWvOzA/bS9MhbMT/GgyB87/Ech1sKxN3AQCAul5TnVJcpxwhQl4dy8OKY3maCAHwpTOjQA8UO4co0NNH5lkuk1Iha870he2jwSSw/xD7vX8wmET2f4vlO9hmJu4CAAB1vK5SvfCwjAh5dSyXKY7lKyIEwJfOjAI9UOwcokBPH5lnuUxKhSz58rew/R9NPop//5uL3y+w3UzcBQAA6nZdNU9xffKBCHl5TD8ojuk8IgTAh46MAj1Q7ByiQE8fmWe5TEoF01zZYeMNePkG/v82eAN/h8VtZ+IuAABQt2urIcW10HUi5OUxva44pkNECIAPHRkFeqDYObSZAj19ZMZlMikVTHPlvxqOIf93hsubL3/eaAx7S/vAxF0AAKBO11c3Fdcm24iQl8dU9dDlBhEC4ENHRoEeKHYODVKgp4/MuEwmpYIuRzrD9t91+Re2f8raz4ifl7+nW/bVsP3Fwr4wcRcAAKjTddZ7xbXJfCLk5TGdrzim74kQAB86Mgr0QLFz6LTiHFpPhOgjE5bJpFRQ5YcooN93WUAXvyd/3/oDgIR1MXEXAACoy3XWXMV1CcPv+X1sPymOLUOIAqh9J0aBHsh//nSF7aPiHDpDlOgjY8tjUiqo8mO+5gGO1SFoxHIMh9CZX3A9TNwFAADqcK21VXFNcosIeX1sbyuO7SARAlD3TowCPZDv3OnWXASINinGqCda9JGR5TEpFdJyo0/zwG9mEtd/sLzef7AxCa1mHUzcBQAA6nC9dVZxTXKQCHl9bA8oju05IgSg7p0YBXpAf56IN+XXhm2jLLBeDNtXg+EhZtojOQ7zgBj2JmzLiWp79pFMSgVFblzQ5Nv/CdvfHK37b3L5qvVfKLB8Ju4CAAB1uN66q7gm4cUqv4/tZsWxvUuEANS9E6NADxT7Y5+3zSWy7ddHMikVFLnxF8XkrYXeYDdcf59cT9pY9H8psGwm7kKdz73ZRAFAG/eBHUXnm/Fsf38orkm62jQHxJfhg2G7FLbRsH0L20TYpuQX4eL//hK2e/KryF11nDdLvlSXdmzHOdsB1L0zpkAPACX0kUxKBYMc6ZFjvsfHgP+7ktY/P2X9PRaWzcRdqOM5t0N+EbeFaACoUd8kHpofCttI2F6H7acslE7L//vXsF0WX/haWNd5+Td6SxvEtUdxLfK1DfOsX3zJKAvxeV44eyO/Eu+p0T6pvnLvqeNBeOjgTcDKGt03UKg/4PwCgBL6SCalgmGezI+8yf5PZd9MyJvXf4q8uf93lpbLxF2o03m2IGwPIjl4lKgAqLhfEm+y75cF+Sw1sVdhW11gvb9Gr0fDNqfBMWYIlH//G3jbYl1WFMX31GTf/BrCqGkF+rB10p0DufsDCvQAUEIfyaRUyJArfXJM+r9UtP6/yPX3WVwmE3ehLufX9rB9j+TfAaICZD6PtoTtqXyrWwwZclUU/YhM7njuTPjSbDxsp8L2iyzed4oiqOIN4UM5190VmyPpU5GCvwdxTrsWudYmubYtZZif73KIm0F5HSq+/F0jXzC6JIe40dVm71b9lro4jort21nXgyJOwjlh2ySTdKTAZw1Vt266dKD64hMA0Ecql8WkVGjnc4m31lB1DnbLsXNn8m6KrzeAXOfSQcVbtH1EKFMs58W+5plpo2nzVYX/fUnsIWPLxgNH+TBgZjnTeQv+NY/3Ve+Kt3b3/3jaixJhm6X53ZkvPL5p7o+eV/kVRmMewoQbuyhsb3MUyF/LDuRugSYmG7gftg9yAoIs62+bCS0AB+c9BXoAKKGPZFIqtPm5xMRdqPo+NzpshHjrdxORATKfS0tl8TatP38nCnlEyiiW61Pehj9m8LtpD0nEsVlRYJv2xZZ3o0kjVrTzyzKyCJ+UL1szLkc8VHqhuUd6WtW9Tbjegca8EBJu8MqMxfGtjrajS35OsVeeRKq3+5fTvQO5zzUK9ADguI9kUirAw4m70JS8WxvLPVGc30hkgFzn0zmDGtEuIqWN496UBx37DX+/Uw6BkxT/lwW3bUdseY+a8jc63I/fFHm7uMH5djhln3fnXF6PQZH+ekX7ulixTb81LWmj7VOJ2zRfDsOTtB3r6eKB3OcWBXoAcNxHMrwHwDBPqCTnBmVBPpprW4gMkPucumdQJ2Lie3UMT6fE7XjG5Yy4+puaUKR/0YTJYxP+HkTfJO9oaL6tS9nn2wWXu1DxkGim7ahgfzsU2zPp4wG8YVigH61g25I6Id6AAPKfUxToAcBxH8mkVICnE3fB53zbU4diAdCw82rMZKJIIpUavyspMbuRY1m7FMfgnoVtPRRb5iufi/RyHpK0eP1oaL6JeUc/J+yvGFZ8voXlH9H0Bd/T5lJwvN/jjRlWVA7836pjxxuuc3bCpAS8cQPkP6co0AOA4z6y3SelAuR5wIMqlJVr+xJy7ASRAQqfW7cM6kT058mxu5g27IYoHudYnurrzCkbhchwGZdjy33m63A3muG8nzQ059LuP85bWn6HnEdU1R9cqWC/nyi2Z6VvB3FbXQv0cvtOxLZjgO4eyH0+UaAHAMd9JEN7AA2buAt1zrMdtj/lB/Bv59d2gzrRaiL1p7idTBtyQ0y8m3OZszXHYYulbX8cW+5YA69B7jQw5/rLGG/f4AXv6bLH9xfHU7E9A74dyMGaF+h7YxNqDNLlA7nPJwr0AOC4j2zXSamA2HnQrIm7UMcc25iQW++YhBiwdo6JN2Z/5e35TDHbo4jXwYLHQnWdetrS9vcmTPJ+2cPjsL1uE5o63t9HZXwtICcs/qrJxYsl7/t1xbZs9+1Abq5zgV5uY/Qp3hDdPpD7XKJADwCO+8h2nJQKyFhMmCRCKJhfvySMOyv63uVEB7B6romC7WjCuXaS6PwpVutjL5f+YbgYx9epIxb3Y6PvQzSG23tAEavzDcu71Yp93e9gfWc1uSj+NneWuP/nXDwUq+pg+lCgP8FkP4CVc4kCPQA47CPbcVIqQHE+NGfiLncxShsSa4zopMZMTIT3MSFmR4kO4Oy8WySGUZGNr1T+HJ+FCfMnRl/Q6HN8nfrM8v5cT5hodJlHx0M1H9SuhuWeajLnJQ7Wt8ygfjxY4v7vrtOY+EV3xocC/UBTTyag5HOJAj0AOOwj23FSKkBxPjRn4i53MaJAnz1mownxekVkAFTUJ4kvxp67fmNbc536w/I+zQ3b94QJbrs8OSY3FbHa1qDcW6TYz08O1/tGk4+3SoxBc4Yz8qRA3xXZjr38CQCc/FGnQA+APrJ4gb6tJqUCNOdDcybuchcjCvTZ4rUvJV4riA6Aivql84q/dV/EBK8W1tGpuU6dcLBfRxLWc4brj1rt5ynFft52uN5Lmnz8VmIMtlQRA1c7U/sCvdzObWL8eS6+gELnEQV6AHDYR7bbpFSA5nxozsRd7mJEgd48VuJNwZ88/ARQo35preb68ZCl9czSrGfKwb6JF2U/J6yr34Pjck8Rq00Nyr/3iv084nC9Ww1qyMtLioGqpj3q2wH1okAPwMr5ToEeABz2ke00KRVgcD40Z+IudzGiQG8eqwcpsVpGdABU0CfNSpkPY6aJ4mmHpXUt0lynTjvax6MJ63rpwbG5r4jV+obk3/KqxoGXcy7oasg7S4rDesU23PftoFKgB9rnIoICPQA47CPbaVIqwOB8aM7EXe5iRIHeLE6DKXF6QHQAVNQvnS+rQBkua6NmXZOO9lFMyj2VsL49NT82r8ucOLWifTymyYmljtc/qVn/9ZLisECxDe98O6gU6IH2uYigQA8ADvvIdpmUCjA8HxjySR8jCvT6GHUoPuPfTIQAVNAv9WmuG99ZXt+gZn0/He7r7YT1iaFvumt8fL4pYtXTkBx8oPqiwtbXG4r1v9Tk5OOS4tBTh7Hwbe0MBXqgfS4kKNADgMM+kkkxgT+cD82ZuMtdjCjQ62OUNjHsd9cFCABI6ZeeaK4bd1le307N+n443Ne08caP1vj4jCti1dWA/OtI+bLBeT4YXL84/aojYTu6FNsw7tuBpUAPtM+FBAV6AHDYR7bLpFSAhfuMUSJEgd6wCPEhJUbDRAhABf2S7m32T7YfHmrmdBHtg8P97UwpBn+t61v0KROKz7TOBuTgKk0+PC9hG4YN6shdJWwHBXpH2zLkZRABf8537wv04UauDdulsL0xmUFe3thtlmMEjsrP3SblRcZE2F7JPy4bLGybGP9sb9huyeX+lOsR6/si36zdH7a5ZCPQzD6yHSalQi1ydYMo4IbtmubnZoftcNgeRf4mjcvP1deUsJ3NmbjLXYwo0Kvjs72KCfAAQNEvvdVcMx5xsM4RzTrHHO9z2nAqh2t6jCab/FJiuBM7NPkwWsI2HDaoI28oKR6VvsVvc0fqVKA/R4EeqKTjqvUfK/mE+IJ8G8Fo3FFZLL+g+bwt3kRRfUXOQskDOdabyXpEkeQ4GQk0r49sh0mpUFl+9orPyWNvE48ofn6X+MRZk9cHHG9zcybuchcjCvTq+DxXjK/bRYSAUs/Hjjz3Sg2LwS6D+7weB+t9rlnviOP9Ppqy3o81PU5NL9Bf1eTDrRK2YbtB3WOwpHhQoHewLWMU6IFKOq5a/bGSF38b5R+eL4pt3pzyuyc0Y7Kpmvi9IcPtXBG2X3OupyWL+t1kJtCcPrIdJqVC6Xm5Ub7xPmV6Qx7+98sZ/hYtc7jtzZm4y12MKNCnx+aXKj/fr1EcumQ/IL7SvBG2F1mLL+J6U/7+Hfl3auZL0t/kV6aLCm7jOvlF6vvIl6rv5LLnVxS32XLs7PPyPPsgi6fRL2k/yX87L4ct6azwOKd9iTvz5ZP4Qu+4qs+WXxlbmRwyXMY8MXeOeBs8sk3Tss22vO/dsi51WK5L5NG2jMtYGrZTYmJKGa+ZY/xM3hvOtbSturfnzzvKj0nNeq85zs/1Ps2xpKoFNOTvwqgmH4ZL2IYBg2vMXSXFgwK9g4LcFAV6oN7FpxIuSu/IiymTfmlzbBkL5U1Ly0LbrLmIvGBpPczvATSoj2z6pFQoLRdFoeFMwpdj2gK9uEnP+HfoosP9aM64oO5iRIE+PTbnFflztaH73CuLHsfkkBbvU77Q3Ge4vE65LN3XNBN53nQMf6dPFkBVy/5expBakWv0vXJYr+kc1+WTsg/9pcRj3if7gemMX/2ekRNxr5MPcC7OjH+esQazTObcHvmQ5YFm/O6nBfd3iXwYckbe931J+UKmN8Py7hrETIyXvrrgtg8ZrGepgxxZZLDe/Y7ztFORo/dr2Je2Gl6g/6jJhyslbMN6g7w8X/HxnvbtwNalQD/ABTtQ/+KTowvp34oW0cWFv7zwallq4mZiXsoF0kuL6zG+yQJQ/z6y6ZNSwXlhbr/BZ+ypBfrw/z+Z42/QPYf7RIFeHyMK9OmxUT2gGmrA/onC7Db50sfdjMMyLjJY/iqDt33jxem+DNt/PENR+bvLOZjk1zon5HqSir03ZVG4W/58h4z/KcWbyTeyxCPndh9OiaH4+uCALJ53yJ+d+SLgcdG6jXzT/mfO+5aThvsmYtwvh8G4Jh+aTBqu42mGHJzKeH83v8Dx0r0I9thRnmytw1AiimEcp5Pum+t6Td+Qv4+6vvdyCdsw2yAvhzne2XakLgX6x1ywA/UvPjm6oJ6Wb2tclxfDH7IU6OVbI/G37t/KeS3Ew7+5kYvbOWHbLd9IamX5VDDhIcBX+XZXfB2d8oL0qMHT7ZmLRYa+ABrQRzZ9zEs4K9I9yPm250jGG/ik9rCi82qSo0+BXhGXlZq87fd8/4YKvNjxzmD5+3L2KdcMli2KMg9zLPuMo1juUAyJ+VT3RrOcSyrPcegpuN1pX4iM6L64k2+7FzmGB2XfMyaLrpMZ9nu14f6NFcjxo5plz5UF/zzLPpfzeK0wWPYORzl+rsrh6iLboZqo9pAv1/QN+PvYbZAPR2qyHbcqPt5Tvh3cygv0CZMLUKAHalp8crBNnfFxDOUbFyYXdZtlcXwq9obMCoP19siLdtXyxfIWyp+PPgSYkJ8Ldxqsp1uOpajbl0NkKOB/H0mBHjnyblA+zL0p35jcZzC26B8K9PIT//HIBHXX5MNokwLGaEXnFQX6gAK9Ii4nNddnHZ7v3wo5V4RoV+QLKqZfaF7SLLvIMIyfNMueV+DL11eWY9ijKRhezLCskTIL9PLLibShazoMl7HX5pjP8kHFd90EqBmWNzOe/Kj8MizLm+6qcfYXGr5oldbe5oyPbvi4cVdfSsqH+K2qi5Dy/rfUrwcKbOt0gwv0fQZ5vqcO905lDefLGPR21t0hb0QmKdDDYq763nbWufhU4vFeaBCrq5GLvadZ3xyQwwnoLkRPyuL8TD/1Oc9bWwYPA15xlgOV9zs2CvRTFOiRMe86FcUNbYFeDiPzKvK3cH5sOfs0yzjBTVOlx58CfXJcVA+XvjZ4v3cYnPcDit+/Eb+Hl2OUd8jieu5Cn+hbYoXRcTlEzHy5/Eu6ce4txmmeYrgN0S5kXN7Wsgr08uWkzzaGbkp5oWlzgbjeamUYVi1H7Webwb3XW8UylsZi90n+rZx5oWqJwTA0kzm2fVZVk7TG5mpMay9K6p+2ah6czq5RXzrZ4AL9Ro8K9GMVbwcFekXHMktOJDAkC2ufGZMSDnKVAr3D4lPJx/yNYcyGC6zjhO5NosgYjWJIm8U519NvsB8LOdOBSvscGwX6FgV6WLwp/2lQoJ8ZJuF+2rAIciLBpGV9djkutOacmOYoU6DPWZC61/D9V533U4qHesORnxNDvmxI+JlFeYrockiR6Hj2z+PXrfKNdudv+coXbN4p1vMoxzLnlVig325rmSlv0hYZY/2mZp93WTh+unuvMym/tyg2lNGlmTkFYj+30kGBfpdBPqx31B+sNVj39ZL6pjWa7dhao360yQX6zTUq0OseXN0vYRs6yngw3M5FTwr08CVXKdBXc9Nq5U0OuY75GSbOWlFwXa+qOvYAyukjKdCj5L+D7yLDIszSLGuJnOvlp/ybNpr3obOt84ojTIE+JSarNXl/s+H7P531bcTYeObiS5renH/rnib8fFfsS9CbacOwaJb9xVIh5rlmXqd5OZer2vZNFo/viM0+MTaX32TBbXuiicMCC/uvK3avSvid3sgcZeIh1fYC13M/cmyzbs6Fbw77g5NV1g9i26Ibc/xqjfpR1aTbXZ7/jRj0qED/soRt6GpMbZkCPchVCvQ1LtDf0Gzz66Q3J3Ks57XBcdlnYT0X6vD2AwB3fSTFSFjOyesGf58mdJMg1vS8muIIU6BPicluTc5fafC+695wP5TwO/ujeaO6NjZ4MWU44XdumQwdoymSWBkyN1zGWVdzOrl8ISi2nvc2C4exYcxeF9gu3Zcrv1na/zNZhq+SozC8iPy922SwH9aG3JCTIk9XdQ9nMExqKRPERrZHlSOva9SXqoZSmuX53wmTIbkOyK+aXDddgf5zCfGYpXpoS9GTAj3aJ1cp0Ls95tfKuFg2+Jzzp6X1DGnW85AzHahlITFLgX6aAj1K/DvofAx5h+cVY9AHFOhTYnLd9TAbNd73wSyFODl8bHS8+Y6ChZ2h2M8fivzbZc2ydV8+HC0Ym190haAik3Rqlv2xpALnphzLW2BpjPh1mhhctLT/j7KM4x7+tztZxtcXX4Zp9uNsxu3dXvPawbeS+6jvPkzgLYemTdvO2Z7/nRjyqLZVRoF+dmPmrKFAD3KVAj0F+uB4GX1S7CaKvg/wp5CYpUA/SYEeFnPyim5M57rfaFKg18aHAv2fYzKmyfttDd73U4r9/hD72YWiOCf/7YFJcVrz9nIrOjyMHPt62vSaW9zDaJa93NG5UvhhpcHQHZMWj/G07YlGI2OzX3SUe4Umn42so1Oz/5tjP38i6z2ywUOuDRm3eaTmtYORkvuox5rtWVOTvlQ1IfZaz/9OUKD/YzxU8048aWrR09YksWvlU8jh2CQfFKkAD4pPJW9vWQX6HSUV6Gdr1jNdxnGm0apsFOiBTDl5WZOXj2q+/c2ZuIsCfZkx+azJ+y0N3vdRk+Fn5HAyv8r//sJ0clE5mbR2eAo55vfMvfoTw+L/LVdvMRrOGbW4wPL7yrhGl+sa1zx0XVigH9leYLue5JmcOOM6BjXDtXVEfnZ9nrfew589orqny/qGtxizvubX1jtK7qPuZfkKp8K+VPWgd6Pnfye2UqD/Qzw2NWZS+bIK9IqL9iMJn3lRoAco0JdZoN9aUoG+y6Cv7XZ9nGk0CvROC/SNnZQKtSzQj9R8+7v4aowCfY6Y6MZ73tTgfZ9Q7Pdg5OcuRYZ1mWe47A7NeMFnE4pbH1UTzsaW/8HVGN2xcfaT2ivH9wI236Af1azrTo5lXixybhi82T5mad8vm/w9EzkdGaLkQcZ13Lb1NzP8+X6Da9thh/3BHd2Do7DNLbmPuq3ZpnM16UtVsRvw/O+ET5PEPi9hGwZs9qdVH9zKCvSRbdjNBTvgR/Gp5O0tq0A/WEaB3uQY2LjIoghMo0BfXR/Z5EmpUElO+l6gb87EXe5iRIH+j/HoNvhbsqGh+96nKcR1x+7fRWFkZYblrzAZmkJOLjiz/H7DZevecN/quFB5teDydUP/fLF4nA8b5PhQxmUulsNezMq5TVtcTb4bW887kzfBI8OofMx6byR/x8rb5gYPhpz1R/KB2oRm3U8q6KduaLbpZk3605tNHSZNU5DONddCgW3RFejHStiGbXXPxyw7U3mBXm7Hcwr0QP2LTyVvbzsW6NeWsA4ajQK9oz6yyZNSoZKc9L1A35yJu9zFiAK9eZG6EeMHK/Z9t2KfH8uf6Y38ndlrsdj4Vf7M0khRcF+GZQ9pHi7MLhibDy6H1dAM72L1LcxwWYsMcvxHkSF7cmzTBc329FlYx0KTHAn/91jkv63KuI55mv2Yn3F5twyOU4ejY7LOIE8O1PD+fLQm/enVpk40rhnSxWhSb4vbMlV1Pojj6erhbRUHty4F+l0U6IH6F59qdgFAgT7fOmg0CvSO+sgmT0qVsbjoe/tGgd7K9ns7cVeGeyTf22DN4r7RYJt7gwbSFAOPyp+ZeZP8Vo7lq4amuCbf2H2RpyCtuWZ/YiE2E66un8PfnWMwrNJBy8f6gUGevynrwb4YIsj11wNiyA3FOh7Kn+mPHIvDOdYxZHMYpPB33lf1Nzhc9nmD4W3mVdBP6Sav/7Um/elRxTae8vxvxXqD/uNqSdui245bJWzDCcX6j1Ggz7cdsyOdMQV6gAI9BXoK9DQK9D4W6Bs7KRUFegr0Obbf24m7KNDXOu49QQNphuZYESk+fsgTA80QbKLgc1z+359yDCvym2LZJyzERldA7y6w7H1lF0LF9b7h+fmwhLybrdmG65bWoxqmaL+cs+RNkQnQNcOanM24LJO5w3Y6PC66hwMPKuqnLnty/bSjinkDStq32Qa5eb2E7egw2I5rJWzHcF0mUW5MgV5uy0sK9AAFegr0AHztI5s8KVXK/lKgr/ZGuO4Fem8n7qJAX+u49zSwL1UN//FVDm3zTf7/q3MsXzV00Jew/RIpgq/NuGxdsWilhfhMuLqHiXw1UGqhSxShDc/RYce5t83l/AGRQt5PxToWiAL6zPwkWYeiiazni62x4sWcDAbHZomjY7LCYN3bKuqrLpd131xwO1XzKtz2/O9Fp0F+jJSwHbMMtuNYCduh+jpsi28Ht04F+hsU6IF6F59K3l4K9AC86iObPClVyv5SoK/2RrjuBXpvJ+6iQF/ruDexQL9Tsb/iHnmkyMR/mrfEL4btdd7liwKu675UMwRLq8BydUXYSVdjwcuHJtOG5+lBh7k37HL+ALkO1RcDL2PDoQ3lXMcvinVMZB0rXjNcjmg/HR6Ts7prFFdj3xts2yFPCvSrdHN6eP43ow5jvy+wPeF1zu14qJv83KcDW6cC/SEK9EC9i08lby8FegBe9ZFNnpQqZX8p0LuNr+8Fem8n7qJAX+u4N7FAP6J6mCX/960YdiPn8lVfd92NjHnemWPZl1QPFyzF56ajAv2jKt/+NBhnvJV3wtQM2/BOsd5nltZxSrGOM5GhbW4XWMchm7Ws8HdOV1Ufk8NMteo4hrpmsuk6Fei7VZP7NuBvxkfNcXhWwjaYzBmzoYTtGFesv8u3A1unAv0QBXqg3sWnkreXAj0Ar/rIJk9KlbK/FOjdxtf3Ar23E3dRoK8s7psMtnluA/vSr6o3deX/rnNQwJiWb4nnftNQM0TMkKX4bNXkxDwH53gZ4793awrk0fbR9sMpgzdgT1laz1ODB0Tfi5zbmjmA9uVY3o0qxtYWBU2DhzULanxd8qNG/eqkIoYdgcfEPD5VHwfNMEKlFMjl8FlpXyJN+nhga1OgB1D/4lPJ20uBHoBXfWSTJ6VCLW+E616gb87EXe5ilPaQa6xN47G63a6Vwv3pN9jnIm8WrzRY/s2cy+5SFEfEf59jsQjz2dY46aLQrXkD9bWtbTfYllUZhrq5YnndOzXrW21hHT2aHJkuOuGqHJNbNeTHohzL1BVAdzrKh1tVzklg4brkW436VtXQWEs9/7uhe4A0XcI27Kg6F8Q8EKp+3McDS4EeoPhEgZ4CPUAfaadA39hJqVDLG+G6F+ibM3GXuxhRoP9jPGbV4ZP5kvf5iMEbs0scLn8q7xu5momgn1mO0zZbQ+loiqCiON9bcg4czvDVy1qL6x2xOW57juM2054XXIfqy5t3OZf5RLPNAw7yoNfgYc2yivurK1UPrWLh76uT41fyvh2s+mszzVeSot0pIQ4DjaphU6AHKD5RoKdAD8Bagb7Rk1Kh9Jz0vUDfnIm7yi8gtGuBvsPgWmlTw/ZZNw761YLLf6BZ/rkCyz5b5rBuijHbp00ncxX7q9jmR2W9OZ+wXXcM6zKvLa7zawn3WcMG+7TCUV6IdinnMr9rtnm9gxw47upLmhLvz0dr1LdetDnsUc3+bmyp+m+lwVv8x0uIg3ICdB8PLAV6gOITBXoK9AB9pJ0CfaMnpULpOel7gb45E3e5ixEF+mx506ivL+TQHLo3ZhcXXP6U5u35eQWWr3rL2NWkpidT1vdS9ea7HGrlhqLAf6LiXOiW+2BSm9lhYX3LNOvYa2m/PruuM2mGMhnIucyfZU5WLR9OftJ8SbOsBn3WDRfDZTna1sYOOynejjfoJ7Y73oYHZT/EStiG61Xtv6sdokCPpuWq722nwxhSoE9eDwV6ANb6yCZPSoXSc9LbAn3jJu5yFycK9Nlv+ocatK+6a9Cxgsvf5GpMc83Dhe+O47ZaDkUTX+9n+UblvEg/1C+HYviSNhlsHQqfcnsXGry5/fvDCAvrOqBZx0IL61hmsC/9BdcxT/MAqjPncic1291p+djvbJU4/0CB7bzt6oscB9u6pspJoEvYv89V5ozmIdZEGfc8muuFtT4eVAr0aFquUqB3XHwq8ZhToAdQZp9jq0Df2EmpUHpO+lygb9bEXe7iRIH+zzHRvaG5p0H7qrvW3VBw+RdcjWct3o6sum+S4w8/yHG/NS2HlFldw5zYYrgPRQvbd2yP256wDt1DgKcW1jGkWP79AsudLvO+OeWB00wThdD5NcnPUV8eoMpJrFNj2oC/HyOaY/HQ4brn1WE4JvkgIK2P7/TxoFKgR9NylQK94+JTjW5aKNADqF0f2eRJqVB6TvpcoB/gvqJQf9HOBfr9PrxJamlfvyj285OF5b92NS+KZoLA7SXFr0+cK5H1vhFDbMii/Q/5FvS0LHD+Kv9tqKpx5jPs11WDe4bTBdfx0/a47Qnr0BVzt1lYh6pIeciH+2aDhzJHa5Sbj6oe1iTj9r51+ZVIxfu2XXMsJh2ue7CqmlZkGxa4fshYxUGlQI+m5SoF+hpcaFjaXgr0AMrsc2wV6Bs7KRVKz0mfC/TNmrjLXZwo0P85Jut9GeO44H6udFyAna9Z/u6Cy7+vWPZcx7ETQ9ecjr3lfLomx3WWvLdYWGAZszUPb4q+Ha7LvQFLx0g1/8F3G0NgaCa67Suw3MkSC/SqLy/f1Gl4RIMhmLpq1s+qHuAMev43ZI7BHCYrHa1bNUG4OHe6S9j/rYptuOXrQaVAj6blKgV6x8WnEo85BXoAZfY5tgr0jZ2UCqXnpM8F+mZN3OUuThTo/xwT3cSp9xqyn6c05/fSgsvfqRmbu7vAslXF1xeO4zY3YXLakRod1002HkQaDA/zo8CyD7sYtz22jg2a7b9kYR3LFcv/WHDZP8q4bxZfEWjitLpm/daUT28ta86jc4HnDL5oOORovU+rvtfRPCQ46OsBpUCPpuUqBXrHxacSjzkFegBl9jm2CvSNnpQKpeakzwX6B/ytM4oTBfrsN/9fG7KPLxT7+MLC8kdcjQ+s+Tt32mHM5qQM2/NLjY7rkI36iXwI8klVSC+w7Duur1PC5Zx3XXjWPGi47vD8bFl6+18c4/eKdZyvWZ/V7dvXTW0wUewuzTG552CdPZqH6Cu4zsy/UxToAYpPFOgp0AP0kfYK9I2elAql5qTPBfpmTdzlLk4U6JPjckozwWeH5/unG37mSMHld2jGGB8suPzDeQuvcrzt3pzrHa37PUxkbP6fFpZ12sX40pq3w49ofne9SR+uGbblo6VY31OsY6vB/V9Pjr55pnVb2P4jmqFtumuW22s1MdlVw75W9bXPVAP+logvzr65/iImtk7Vl8JPOK5uC1MU6AGKT1VtLwV6AF72kU2elAql5qSXBfpGTtzlLlYU6JPjslqT+ys83789mv1bVHD561wWbBRvYP/U/N76SPGxM+M6VS8WrqrRsb0R2a5lBZe11vb9Sfh7SzS594vid1fK/LmpWcc8zTouWIhzh+ZB8GzF726UP/dA8TPnNPtQ9NiKh3TjijG8l9ew3xrSxGRBTfvbRn/RF+7DSdeTMcfWN1Z1PDV940OfD+Y2wwL9KJfQAMWnkreXAj0AL/vIJk9KhVJz0tcCffMm7nIXKwr06bFRTZI55Pm+jSr27aWF5Z9RLP+OheX/zNonycLw97zzUGjelhYTha6pybGNFq/2F1yW6ou8xzmXuV2xzC+K3+uNnJNrNOsYKmF4m37F8p8pfm9p5AuCDTn/jom2ueD2q/J5b037LdWXTa9q3N8eV2z3iQb8rZyjeNijfBCVY13zFcPb3OeYFt+xXYYF+gcBAIpP5W5vXQr0Py2tp5MCPdAefWTTJ6VCaTl5xdMCffMm7nIXKwr06bG5pMijyx7vV6dmosWjFtbx0tV8V+Hv92U9v+XEru+LTCCoeFv6D1/9V30tLR8WzGzPI4fXJldyLk/14Pdayu90ReaFOG+wjhHXc0iEy9mddR4EWcicycOzmuXPcTVvnKYGd7nGfddtxXafqvF2r7L9oKuG+3jU5RcfkfWcVnz1saTE/X3sy8TKWXfsvGGB/juX0ADFp5K390ZNCvTTltbTTYEeaI8+koliYSknr/n4hSsTxGaKFQX6fEWVJx7v10AJQ2eolt9bcPmq8Yc3Jfz8LPFG88zXAXnH1ZYFoJZh+xy2q/Iav7vEY9sRe7t0usiwdpo36LdY7nNSv/CL/I7RuOixhxRGDwFy7MdNxToGUo7NI/nvv5qMUS36GQcPSJYo3na+X/O+64MiHktrvu3fFcMhzWrA38sOeX62XF1TyAet464eLGfYDtUktd98P5B3DP/IMaETQPGpLjettgv02w36wLkW1rPcYD0byVTA/z6y6ZNSobScvKXJy/c1vUkk94tf64wRnd/j86ZpuSQLx2nn9G8Wlr/H8fA51xXL74r9rHg55WFkGJoFBdY7mqFAH69jPJNDIvQ5PraLEtZ/psDyVikeQHTkXOZHRaxmJ/z8tcg5t9xg+f2a47HFUqx/zTKBa+Tv6TfThyZiqBnFOp7m2GZRWPwtZXmP6jYpbMK2p8XiuQf97o2mDpkWO/emXU3iK75+qsNXCJohtG74fAA7NGMVMWYqQPGpyu39qNnm+5bWc9Kg/xuwsB6TOT+GyFSgGX0kbxHDQk6+MCg8zanZNq/l65FM8aJAr47Poaa91KB5C/W0w5yytfxnJn8n5ZjlM8OiTBQddkCOHT6es0j/h4cUYdvn4uXDlIlsxXj983MuL23M7yMFtnHS8Ph1x4aq2We4/COK2E/aerCmGfKoI1bzihZnN2RYR5diLgzx97cn4zbfTxtOus7FebntqjH593jQ727xbbjAnPupeqg0kff+QzHiwIeiX2Xl2JZmzvNlMPGFV5/cACi3+OR4W/sM+qQJGxd5hm/kDFtYz7DBeq6TqUAz+simT0oF5/m42PD6/HDNtpu8zxYvCvTq+PQoirLnPNwf3fXtqoLL79CMb7/Owj6oCqPL5Bj7u+Vb3jOFzM2W4rdGM3xKliYKrwcsH9+dKeu6nTP3k4rDr4vc/2jesN0mf2a9XM/Mf7+ZYfmPFMu/bTHW07q5EML/XSHe7i7y91I+zCk8mati/PbrPnwNpJgT5Fv8y5mabn+n4uHUZJNGC9HMAzSetT8WD7VS+n3RFy+u4DhONO44hhv+i+JpoKod41IRoPhUwrY+LKMwIT5x1NzIRN+SWF1gPWs1F5LRT7b7yFbA/z6yHSalgrNcXBwrKrQ0N1srarTtzZy4y128KNDnLza89XBfVG8Xf7Gw/E0lvNiSpXYwZfONRvkW7AdLBfqZ9srW+NnioZFiPUcyLut2SjF0ccFtzPoVwjPTt7tl8czZEBsF92O4wLrS/q691Z1TYtiglDfnJ02/SqhJ3/XW9wfvmmFutjXs7+Ypzflw1eTLHlFrSTmnxWTLiyrYL9XcgTd9OkDdskC0U74tOl3gj9hbecC3yBsIxqYH2rD45GD7ZssxxV5m7JPEE/3VWW465Ge3uw2G0YlfSJ2Vb2OYTCw0R36pNJJxf77LmdiXMVYv4Hcf2fRJqWA1/xbJv0tjOa7Tp+XN1kCVn8k3euIudzGjQG92zZb25mOfZ/vy2OXkmeEyLiqWf8fSPvzI8PBwo6V1LgjbvUjR/6S8Hj9mMBSYSftpaThL3TX/GYOC7tyUeQLF26r9FrbxUcbhgOZkWPag6zm9Iusay7Afdy30QWkF6jOK31snC5nx33nhU98l70nT7ll7PNqPjYocGW3g387tmgdZU7I2vFs+3F0i+9rNso99lzaySlXDK2pGPtjow0EZt/yEudXIAfkBik+tirZpm7zg/GmhD5qWNw3i66BNCev6KC8kJi2tSyzrY8J6hjSf/2ZtYlmfyWDAvz6yHSalQuG82yffirR5TT4p/0Z9LnlfhrhPyBwzCvRmcTqbtThWw32YrXn4tsnCOt4pln/A0n7cNuiDxOS+yyytb2+kpiH275eEn5kv+9KHBV9E3FJwWx/Gil8/Eu47RKH3gCiGRX6vSxbIzqU8ABHLnWcpnocNY/EkaxFOMQzK72/iWz6f9pRZoxLxVzwMujQzAXLkBa0HKeN17/Kw/z2dst9HPdyXT4p7+96gYeQL1fcsXVt+rnK+AfmgLK1//+TLAaFAD8BZ8cnCNu101B8NJqxr0sF6Jkvap0kyGPCvj2yXSalQKO8uu7w+L3lfmjlxl9uYUaA3i9OclC+SvvrytaHmAVbh4WfkJKqq/qDP0n6s0jwcPGljTGpZEH0Qm0hzjmGu7FVNZqs5DssKbPNM7eVCNAZyX3bJoneW7Xlqa/z+yLZ0ywcoqrdqT+XJR8Vb5k6GStZ8kTLuYI6BTpnfPzO+1PVInv8dHva9HSlfnH/wcSQNefxaTXngkGG/xWgDtwyH9o233+SE7bMq3gfVEHGnuFIC0PbFJwCgj9TezLXFpFRo+/OnmRN3uY8bBXrzWB1MidVuolP6sdgsx26flMXKh7J40mtp+Wtjk8Fez7mcpbJYnqWg+mvOdXXIeIxpfm552M6L9cjtmpRtXL6hfUt+DbDI4fGbK4dD+hw5hk9l8XKBR3nYLYcN+hTZD1G0P2FzOJ2E9fbIh0C3ZfF6Qq5/Qn7JfU8+fN9W1VAgFvd1R8p5stnT/VmgeAv7Qxv03d1yKKqLcriYL5H8jfZDI/Jvbl+Ntv2D4iHYggAAPOuQKdADQMl9ZDtNSoW2Pn+aMXFX+XGjQG8eqw5ZFI7H6h3RadRx3h4roA1bWOZs+Va46RCU6zgSwO/nzuumfQEqH4I5GeYKzo6Z6ovkW0QIgI8dGwV6ACi5j2y3SanQtueP3xN3VRc3CvTZ4tWfEq+9RKcRx3dX7Lg+trz8BZphUaw9FAAacD4mDdv6xeXXCRX/HbE+VwKsHbPnimO2nAgB8LFjo0APABX0ke02KRXa7tzxf+Ku6mK3QU52GG881EiP2ZmUolEP0fH6uK6K9SNirOTFjtZ1QTfJLUcEbX4+9sghkOLnxoaG7N8Dxfm/hgyo1bFarThWD4kQkHzirJTjsDHGaH2PEQV6AKigj2zXSanQNucOE3ehzHwTQ928TMi1i0TH62Man2D0iuN13lRNFstRQZufk1cSzosTDdq/lYrz/wkZUKtj9VRxrFYQIeDPJ80c+XbglI+zk7fRcaJADwAV9JHtPikVGn/uMHEXys65RWH7zpuPjTmeQ2VPQinvX9MmcZ/iqKCNz8eN7TAkI0PzeXGMNjBMKJD9xLnPJyZeHCcK9ABQUR/JpFRo6HnDxF2o0437R1F4JTreHcuRhGPZVcJ6b6f0XT85KmjTc3Fe2L7GzocXYetu4L4uVbw885psqMUxeq14AWQpEQL+fNJc5TN9b44VBXoAqKiPZFIqNPS8YeIuVJl/B3irrhHH8WMV9yUpw3j8XpDkqKANz8NOMbxL7Fx42+S5ksJ9O6e4htlPVlR6bPYrjs05IgT8+aS5wBhQXh0vCvQAUGEfyaRUaNg5w8RdqEMenmvyWMltcgwnKyrQX03pv65xVNCG5+H1hC+S5jd8n3vkUM1J/YAYRm0emVHJcelNGcauJScvZlJ4IHbSDMdOlG9EpfbHjAI9AFTYRzIpFRp2zjBxF+qSi5cTcnArkfH6728ZQ9ykFegHOCpos3PwZMKb8/PbZN8HFNcyI2RHJcdkhGFBAbOTZW7YHtN5NebilwI9AJTYRzIpFRpyvjBxF+qWk/EivXgrey2R8eLYTST0I5tKWO/NhPWKt2k7OCpoo/NvX8KY871tFoMbimsaHvaWeyy2Ko7FDSLU3snRKye/Ek8U74bti8HviAL2CTGerLzYmArbu7CdLuNTDDmxxy55wfEybONyGybkJAtiWJolOZc9ID8pSTpZdpAxtc9nCvQAUHEfyaRUaMj5wsRdqGNext8CFfdBq4hM7Y/brwl9yckS1vuecafR5udevDh/vx2HD5FD3XxQDHUzn2wp5TgsECNzpBwH0V/PJkrtkwyiGD8YtjNhu5OSGLc0yzgiZn1X3OD/5qrDC5e7Lmxjipv++BslQxmWvVIuW7VMOq365zgFegCoQR/JpFTw/Fxh4i7UOT93xMY0/yHmSyAytT5mF5KKMY7XuSVhnb9yNNBG593hWP6fb/N4rEiaD0O2p3xZ4zz+HYqhEycZOrE9kmCZohif1LalLKc3ZdiXpHbW8j70y7f1/3BxIS9Oe+TPLEmYkVsU8vsVy10q38L/brhfSe0FWVarfKdADwA16COZlAoenydM3AVfCi2fYm/SrycytT1ev6T0KQcdrW+OnAAzuq6vYVvI0UCbnHOnYv3jdqLye1x2Ke4FLhMhp7G/rIj9LiLUPhcDd+Xb4Z81N+dimJjuhGUsVHwO03L1NoDYloS3DcbTkjf8731ZvghI+dQwa2OMqHrlOwV6AKhJH8mkVPD0PGHiLviSq3PlfV70Xm4bkant8UoaD/6n7SGKZF48TyjOL+cooA3OM/GW8nAk91/mHf64wTE6r7jO2UuEnMR8ryLm54lQ+ybGIsWYmvdTfv5zZEKZffKtuM6wXUsr9FvYTvFQ4FXCW0t9GYsP4xnXO5SyT31kjxf5TYEeAGrURzIpFTw7R5i4Cz7m7S45zM1Mru4jKrU8TuKt9jcJfYs4dgOW1rE24c15MQTtIo4A2uAcEzWqR5HRFM4wbEtqrHgZobxY88ISlAmyx2RMWPmJ78yb82PxCQvE/5+ynImC27dSPuWPF+cXan6vo+jDgpQ3G76QNd7kNgV6AKhRH8mkVPDo/GDiLvicv/NkwUUUpdYQkdoep17FV9x3VcOzapa7OmyjCcO9ng5bF5FHG51jD+WLnv1EQxmnDjlhbtp46AyZZifOG0R9NO0FafFQiSiRJEdTEmRh5GfE8DIv5H+/lvFm/7cC27ZWDmMT//RvhcHvLrfwBv0X3pjyOrcp0ANAzfpIJqWCJzeqTNyFJuQyY4zX/xiJt3xPyHvcpD7ntRyCYqt8ca079vviPn2V/PL7inyAGB+29irDeqBNzy9e/MjWF6UV6Sco0heO7zqK8zBJlDsJCfIq9jO3dJ9cKN6gv1ngBn48YXnbDX//eMLv3smw/mUp+zNE1niT2xToAaCGfSSTUqHm5wYTdwEou98R99JH5BjZRedFm5JDe+wXQ+kQXQCG/VCnYribCVvDb7VhXAcUxfkRivOYSZSOlEQ5HfmZg5G32joVy9qcknA7c2zXvJS3129l6Fg+FrmpCn/2QMr+zCVzvMlvCvQAUNM+kkmpUNPzgom7AFTdD80XE/yG7Zws3jyXw8BNyK94Ztq4nBfunpzj5VDYNlLsAVCwDzob62uijWv07NeVabE8R4QQTZa1KTcgq+S/r5Dj1Yli+bycNzRzM26TeGjwLGE5X02XFf7csZTxQjsybMdd3ZcFqH1+T1OgRwPy+KGFN6lM2zgRb6vcUuXCdEnbwKRUqNM5wcRdAAAAAEq/ETmVNgmqnMjtnfxvaw2WdSthWS9zbNNJk0lrFb+/PGVs2w0ZtiHtywKecPmV35MU6NGAPKZAD1e5pcqFyZK2gUmpUJfzgYm7AAAAAFRyM/I84Sbkmvy3Yfn/nzJc1tuEZZ3NuD19KW89vzN5+z38md6UoW2OZ9yOtC8LNpE1XuU3BXo0JZe7xBii8rPlnfKt46kChfiPcozlITlhzWy5DibnbK+8qrxAL7eDSalQ9bnAxF0AAAAAKrkZ6Ukphm+JjCf/3HBZ81JuajZk3KYnKcvZY/C781MeEpzKEZuTKZPtcIPmV45ToEeT83thSp+na2cpxEO+uV6LAr3cHialQlXnAhN3AQAAAKjshmRbShG6V445/zNsiw2XNZRyQ51lzPcNKTdH33TLCf99dcKkspNZJoWNLS/pQcFDssa7HB/XFKAoUsL3HF+ZsTj/iKhB5k5XHYc7YlIqlJxvTNwFAAAAoNKbkuGEG/I7kf9+IMOyksafv5txe56mve2p+J3usJ1J+BLgRdiWFShaJH1ZcISs8S7Hv2sKUF1ECQ3I83cZCvSDRAwyb2ZpcuU7UQIAAAAAwO3NedJY7TeyDG0TWdaXhGXty/D7KxRFgqUJPy/GSz6asN6PJsPhaLZlMGU7VpA13uX4N00BahZRQgPy/FaGAn03EUPk76gqV74SJQAAAAAA3N2YL037pF2+Pd6XYVnLUpa1LMMyLqcs41nkZzpl8fxWwuSIL8VwNjaGLEnZFt4k9DPPH2oKUAuJEhqQ58cMi/PjRAuRvNENj/SMKAEAAAAA4O7GfL/ipvy8hWV9yLiMtDedL4TtUNjGEory7+W/91uOTdKkiyNkjZd5PqYpQK0jSmhAnm9n/HnkyJuNmnwZI0oAAAAAALi7Mb+bckP+Q3z2nnFZdxKWM5zh91cbFpc+he22GBs/7/jyBtsyP2XdO8iaRuX5TNtElNCAPB807ENHiRYieTOgyZe7RAkAAAAAADc35R1hm0y5IT+RY1kTRSYiFJOvpmzL67DtDNvmssYKF4X4lG1ZQOZ4meu6sbm3ECU0IM+3GBboKbgimjfbNPlyiygBAAAAAODmpnx9ys24GEJmbsZlJb39Pp1lIkIxfExd3lpP2Za3ZI23uX5VU4DaRpTQgDzfTIEeOfJmlyZfhokSAAAAAABubsrP2LoZD3/neMJynmRcxouU7VlaQWy+JmzHJbLG21w/rilA7SZKaECeU6CHi/7xLFECAAAAAMDNTfmvKTfja3Ms65GFYXJ+pmxPR8lxWZ6yHYNkjbe5vlNTgOLhC5qQ5xTokSdvhjX5sosoAQAAAABg/4Z8dsqN+Iccy+qUw9nEl7U643KmkrapgtgcShmup4vM8TbfdZNnXidKaECeU6BHnrwZ0eTLVqIEAAAAAID9G/IhW5+yi5v3hOWMp/xsrxhaJ+Xf6lKgHzUdrkdOysib9fXP940ULNEGeU6BHnnyZkyTL5uIEgAAAAAA9m/I0z5pX5ljWU8SljOS8HOd8mc/JU1CK4r6KdvUa2F/B0zGshfD6aQ8KDiR8LO/yG0eIKNqn++zNQWo50QJDchzCvTIkzefNfmyhCgBAAAAAFDODfnHHMtJG699b8LPXpPF79Upy3qUsqxtBff1lFzOGYOfXZeyDatjPye+BPgYtltkkzc5P60oQI0TITQgxynQI0/eTGnypYMoAQAAAABg92Z8WcpN+MUcy7qYsqxfYj93UP73PYplnUtZ1qOc+zk38un+PcPfOZGw/onYz3SpvgRAbfP+u6IANU0RCg3IcQr0yJozPZpc4eElAAAAAAAObsgPpNyIr8+xrPe6cePFG/AmDwDCf1+hKBJsz7hdGyNfCdw3neBV/mx83fcj/94ZGaN+HdnkVd7rxlleRpTgeY5ToEfWnFmvyZUnRAkAAAAAAPs35EmToP7Iuay0T+PXhq07MrzMHcPlPU5Z3pRJkT78mQVhuxH5vRtZ3owOf3YyYd1v5L4simzfSTLJu7y/oSlEMZcAfM9xCvTImjNDmlwZIUoAAAAAANi9GU+bBPVmzuW9NygG3TEtkouJXBWTxbZkgXx72OZFfkeMBz8oC7Az+yYK7Qcz7kuvYXGLgoWfuX9Mc1x3EiV4nuMU6JE1Z05ocuUcUQIAAAAAwO7NeNrn7FtzLu+AZlzvUzmWuUGM+25YaEocsz7PcCXh7yw0WLYYAqeTTPIy97dpju01ogTPc5wCPbLmzIgmV4aIEgAAAAAAdm/Gz6QMH9NdYJl7w/ZaFuTFst6F7XKRMb3D3+0L24sMRflpWTxfWzA+LxXruMxEol7nfj9FSzQ8xynQI2vOPNXkCnOtAAAAAADQzuRY9pdk4fynHLpGtO9hexi263IM3TmW1jdPDpUzLtfzMWzDorjL0fA+lzrkg5y0QtRHogTPc5wCPbLmzKQmV7qIEgAAAAAAAKzQzJkwzfBF8Dy/KdAjS77M0+TJd6IEAAAAAAAAa1pBcFtTkFpDlOBxflOgR5Z8GSRPAAAAAAAAUJpWEBzXFKR2ECV4nN8U6GGzPzxHlAAAAAAAAGCNwRujw0QJHuc3BXpkyRfdF0VbiRIAAAAAAACsEZMJawpSj4kSPM5vCvTIki8fNXmyiCgBAAAAAADAqlYQfFIUpCbD1kGU4GluU6CHaa70aHLkJ1ECAAAAAACAdQbDOvQTJXia2xToYZorWzQ5cocoAQAAAAAAwLpWEBzQFKZ2ESV4mtsU6GGaK6c1OXKMKAEAAAAAAMC6VhCs0BSmbhIleJrbFOhhmisPNDmygSgBAAAAAADAOjHGfNgmFIWpD0QJnuY2BXqY9oFTivwQ/9ZJpAAAAAAAAOCEGF9ZU8CcT5TgYV5ToIdJnqzV5McjogQAAAAAAABnDMahHyJK8DCvKdDDJE9OaPLjBFECAAAAAACAM60gWKYpUN0gSvAwrynQwyRPHmnyYzVRAgAAAAAAgFOtIHivKFB9IULwMKcp0EOXI51hm1bkxneiBAAAAAAAAOdaQXBNU8TsI0rwLKcp0EOXI4Oa3BghSgAAAAAAAHCuFQQDmkLVYaIEz3KaAj10OXJZkxvbiRIAAAAAAACcawVBR9gmFIWqx0QJnuU0BXrocuSjIi+mwtZNlAAAAAAAAFAKMZyDolglxmmeTZTgUT5ToIcqP5Zr8uI+UQIAAAAAAEBpWkGwVVOw2kGU4FE+U6CHKj9OavJiN1ECAAAAAABAaVpB0Bm2SUXB6g5Rgkf5TIEeqvx4pfliaA5RAgAAAAAAQKlaQXBDMyZzF1GCJ7lMgR5pubFUkxNjRAkAAAAAAAClawXBBoa5QUNymQI90nLjuCYnhogSAAAAAAAAKtEKgk+KwtU9IgRP8tjbAr34UkW2To6kk/j+psiHceIOAAAAAACAyrSC4LRmmBvGZoYPeexlgT7cnv7Itu3nSFqP73JNPlwiSgAAAAAAAKhMKwgWaQpYB4gSPMhjXwv0o5FtW8aRtB7fC5p86CdKAAAAAAAAqFQrCB4pCli/EiF4kMPeFehjb3d/5Chaj29H2L7StwEAAAAAAKDWWkEwoClq/kKUUPMc9rFA/zCyXdc5itbju0WTC7uJEgAAAAAAAGqhFQTvFYWsi0QINc9frwr0CQ/FtnIUrcf4gSIPvog37IkSAAAAAAAAaqEVBEcUxawfYesiSqhx/npToA+3oTv2QGw6bLM5ilZjvFCTByeJEgAAAAAAAGqjFQSzwvZdUdDaS5RQ4/zd4lGB/mJsm55xBK3H+LQiB6bCNpcoAQAAAAAAoFZaQXBKUdR6RYRQ49zd6kOBPmW+h1McQasx7gzbN4bsAgAAAAAAgFdaQdAbtglFYWstUUJNc3dH3Qv04bo3ppxfnFd247xXcfzFcEKLiBIAAAAAAABqqRUE5xTFrXtECDXN29OGBfrRirbvsCwOx7dngslKrcf6N8Xxv0qEAAAAAAAAUFsGb9EvIUqoYd7eMSzQfy95u/rD9lyxPSMcPavxXqd5e34xUQIAAAAAAECtad5GvkKEULN87QjbuGGBXrRDjrdHjIE+FLaHBtvC5Mt2Y/9YEevLRAgAAAAAAAC11wqCOWH7kVLkmgrbAqKEGuXrrgzF+Zl2XU7YOrfgusXDgSVhGwzbCTEMlDxHTLdjIUfQWh6sUMSZfgsAAAAAAAD+aAXBUUWx6zwRQk3ydI0YtiZHgT5evBUPpL6G7XPYnsi335Par/JnvoXtZ8H1vucIWs2FUUWsTxEhAAAAAAAAeKMVBF1h+5BS7JoM23yihArysjts68XQMIZDyNS5MVyUvbxYrojzl7D1ECUAAAAAAAB4RY6jnVb0ukCEUGIu+l6MT2qDHFlr+XGXcf4BAAAAAADQOIpJFxnTGWXmYdMK9NPiKxWOrJXcUL09/5IIAQAAAAAAwFutIOiTxcSk4tdVIgSg4j5K9fBmBRECAAAAAACA11pBcFrxFvBSIgSgor5praI4f5kIAQAAAAAAwHtyYs73KUWwUSIEoKK+6WVKv/Q5bLOJEAAAAAAAABqhFQQbFG+qriVCAEruk3YyAS8AAAAAAADaRisIrqQUw14RHQAl9kVdYfuU0h/dIkIAAAAAAABonFYQ9CiGutlHhACU1BedVAxtM5cIAQAAAAAAoJFaQbAqpTD2LWxziBAAx33QorBNpvRDG4gQAAAAAAAAGq0VBKdSimNXiQ4Ax/3PaEr/c57oAAAAAAAAoC20guBxSpFsJdEB4Kjf2ZLS77wIWycRAgAAAAAAQFtoBcG8sH1NKJS9DlsHEQJguc+ZFbaPCX3OdzHsDRECAAAAAABAW2kFwfqUt1lPEB0AlvubCyn9zQDRAQAAAAAAQFtqBcHRhILZVNiWER0AlvqZFSnF+VNEBwAAAAAAAG2tFQR3EgpnvxIZABb6l66wvUnoY0aJDgAAAAAAANpeKwi65SSNDHUDwHb/cjahb3kVth6iAwAAAAAAAAT/Nmns51gRbTpsy4kOgJz9yuqE4ryYnHoB0QEAAAAAAAAiRDE+bOOxYtpb8YY90QGQsT/pCduHWH8i+pcVRAcAAAAAAABI0AqCDXKS2GhR7RqRAZCxLxlOeHt+I5EBAAAAAAAAFFpBsC2hsLaVyAAw7EO2J/Qh24kMAAAAAAAAYKAVBHtjxbXvYVtIZABo+o7FCUNl7ScyAAAAAAAAQAatIDgYK7K9CFsXkQGQ0md0he1VrN84QmQAAAAAAACAHERxjfHoARj2F9di/cVxogIAAAAAqJP/H0H0T/byDHbCAAADWnRFWHRNYXRoTUwAPG1hdGggeG1sbnM9Imh0dHA6Ly93d3cudzMub3JnLzE5OTgvTWF0aC9NYXRoTUwiPjxtc3R5bGUgbWF0aHNpemU9IjE2cHgiPjxtc3ViPjxtb3ZlciBtYXRoY29sb3I9IiNGRjAwMDAiPjxtaSBtYXRodmFyaWFudD0ibm9ybWFsIj5GPC9taT48bW8+JiN4MjFDMDs8L21vPjwvbW92ZXI+PG1yb3cgbWF0aGNvbG9yPSIjRkYwMDAwIj48bWk+bjwvbWk+PG1pPmU8L21pPjxtaT50PC9taT48L21yb3c+PC9tc3ViPjxtbyBtYXRoY29sb3I9IiNGRjAwMDAiPj08L21vPjxtZmVuY2VkIG1hdGhjb2xvcj0iI0ZGMDAwMCI+PG1yb3c+PG1pIG1hdGh2YXJpYW50PSJub3JtYWwiPm08L21pPjxtZnJhYz48bXN1cD48bXN1Yj48bWkgbWF0aHZhcmlhbnQ9Im5vcm1hbCI+djwvbWk+PG1uPjE8L21uPjwvbXN1Yj48bW4+MjwvbW4+PC9tc3VwPjxtaSBtYXRodmFyaWFudD0ibm9ybWFsIj5MPC9taT48L21mcmFjPjwvbXJvdz48L21mZW5jZWQ+PG1mZW5jZWQgbWF0aGNvbG9yPSIjRkYwMDAwIj48bXJvdz48bW8+LTwvbW8+PG1vdmVyPjxtaSBtYXRodmFyaWFudD0ibm9ybWFsIj5yPC9taT48bW8+XjwvbW8+PC9tb3Zlcj48L21yb3c+PC9tZmVuY2VkPjxtbyBtYXRoY29sb3I9IiNGRjAwMDAiPis8L21vPjxtZmVuY2VkIG1hdGhjb2xvcj0iI0ZGMDAwMCI+PG1yb3c+PG1pPm08L21pPjxtaT5nPC9taT48bWk+czwvbWk+PG1pPmk8L21pPjxtaT5uPC9taT48bWk+JiN4M0I4OzwvbWk+PC9tcm93PjwvbWZlbmNlZD48bWZlbmNlZCBtYXRoY29sb3I9IiNGRjAwMDAiPjxtb3Zlcj48bWkgbWF0aHZhcmlhbnQ9Im5vcm1hbCI+JiN4M0I4OzwvbWk+PG1vPl48L21vPjwvbW92ZXI+PC9tZmVuY2VkPjwvbXN0eWxlPjwvbWF0aD6TebJQAAAAAElFTkSuQmCC\&quot;,\&quot;slideId\&quot;:366,\&quot;accessibleText\&quot;:\&quot;straight F with rightwards harpoon with barb upwards on top subscript n e t end subscript equals open parentheses straight m straight v subscript 1 squared over straight L close parentheses open parentheses negative straight r with hat on top close parentheses plus open parentheses m g s i n theta close parentheses open parentheses straight theta with hat on top close parentheses\&quot;,\&quot;imageHeight\&quot;:33.14131897711979},{\&quot;mathml\&quot;:\&quot;&lt;math style=\\\&quot;font-family:stix;font-size:16px;\\\&quot; xmlns=\\\&quot;http://www.w3.org/1998/Math/MathML\\\&quot;&gt;&lt;mstyle mathsize=\\\&quot;16px\\\&quot;&gt;&lt;mover mathcolor=\\\&quot;#FF0000\\\&quot;&gt;&lt;mi mathvariant=\\\&quot;normal\\\&quot;&gt;a&lt;/mi&gt;&lt;mo&gt;&amp;#x21C0;&lt;/mo&gt;&lt;/mover&gt;&lt;mo mathcolor=\\\&quot;#FF0000\\\&quot;&gt;=&lt;/mo&gt;&lt;mfenced mathcolor=\\\&quot;#FF0000\\\&quot;&gt;&lt;mfrac&gt;&lt;msup&gt;&lt;msub&gt;&lt;mi mathvariant=\\\&quot;normal\\\&quot;&gt;v&lt;/mi&gt;&lt;mn&gt;1&lt;/mn&gt;&lt;/msub&gt;&lt;mn&gt;2&lt;/mn&gt;&lt;/msup&gt;&lt;mi mathvariant=\\\&quot;normal\\\&quot;&gt;L&lt;/mi&gt;&lt;/mfrac&gt;&lt;/mfenced&gt;&lt;mfenced mathcolor=\\\&quot;#FF0000\\\&quot;&gt;&lt;mrow&gt;&lt;mo&gt;-&lt;/mo&gt;&lt;mover&gt;&lt;mi mathvariant=\\\&quot;normal\\\&quot;&gt;r&lt;/mi&gt;&lt;mo&gt;^&lt;/mo&gt;&lt;/mover&gt;&lt;/mrow&gt;&lt;/mfenced&gt;&lt;mo mathcolor=\\\&quot;#FF0000\\\&quot;&gt;+&lt;/mo&gt;&lt;mfenced mathcolor=\\\&quot;#FF0000\\\&quot;&gt;&lt;mi&gt;gsin&amp;#x3B8;&lt;/mi&gt;&lt;/mfenced&gt;&lt;mfenced mathcolor=\\\&quot;#FF0000\\\&quot;&gt;&lt;mover&gt;&lt;mi mathvariant=\\\&quot;normal\\\&quot;&gt;&amp;#x3B8;&lt;/mi&gt;&lt;mo&gt;^&lt;/mo&gt;&lt;/mover&gt;&lt;/mfenced&gt;&lt;/mstyle&gt;&lt;/math&gt;\&quot;,\&quot;base64Image\&quot;:\&quot;iVBORw0KGgoAAAANSUhEUgAABQ0AAAE0CAYAAACGvhXvAAAACXBIWXMAAA7EAAAOxAGVKw4bAAAABGJhU0UAAADIVZvYHAAAS2lJREFUeNrt3Q+oFFebIPyayx0RkTAiIkFEEEdE8gVZyWSDhCCIiK+I+K2IiIgjuCGEECQg2RCCZDIbggQnBEH8goi4zgYREQmBkHFDCBII4oZscIUQskFCEERccV3Hpb+qbPm+nU73qeruqu768/vBYXfyeqtOPeepc7ufW3VOFAG5dKLoUNw6Xe2EqNDSe+HDnnvhDVEBAAAAWqcTRa/1FEm+idusyNDS+2E2bl/33BOviwwAAADQGp0oeqmnOHI7bktFhpbfF0vidqvn3nhVZAAAAIDG60TR7p6iSNK2igz8dn9s7XN/7BUZAAAAoLE6UbSlT0HkqMjA7+6To33uky0iAwAAADROJ4qei9v9nkLId3GbIzrwu3slWd/wWs+9ktw760QHAAAAaIxOFC2P2689RZAHcVstOtD3nlmZ3iO9a3+uEB0AAACg9jpRtCBuN/q8bnlQdBgzt1bF7VDczqU5ljyN9zAttt2N21dxOxm3XXGbX8Pre7nPffND3BYafQAAAKC2OlE0E7fP+xQ+vhQdxsirjWlBsDNES4qJx5Idimt2rf3uny+SV5hlAgAAAFBLAzZ0uJe8riw6jJBPyVOrHw9ZLOyXfy/W6JqXxO1On+s4JiMAAACA2ulE0e4BRZtXRYcR8unJuF0fs2DY3Y7X6NpfHHAN+2QGAAAAUBvJBid9dkpO2hXRYYR8WpSu5dcpuH1Yoxhc7tP/ZO3Gp2UIAAAAUHnJhhMDNj55ZLdkRsypz0soGD5ue2sSgxXpuoy9/f8peW1blgAAAACV1omiMwOKM2+LDiPk06t9cumb9L8/G7c5Xf92btyeT3bmTv9NnqLhnbrsRhz3860B13BepgAAAACVFVjH8MekoCNCDJlPi+N2tyuPfo3b1iF+fn3OdRDfrkk85gRe0z4gYwAAAIDKSXZE7inwdLetIsQIOfV+Vw7djNuyEY6RvC7/SUbR8FbcZmoSk80DriFZQ3SlrAEAAAAqpRNFXw4oZnwqOoyQT/PTjT4eb/ixZoxjzc3xuvILNYrNxQHX8LXMAQAAACojXUOuM2Dzk1UixAg59UpXHh0q4Hir0nwcVDR8rUaxWT5gU5SkvSl7AAAAgKlLCxgPBhQwjooQI+bVF2kOfV/Uq8PxcU4Gioanahaf9wKFeruUAwAAANPViaLLdd+Vlsrl1BNdebStwONuCBQNz9UwRrcGXMsVWQQAAABMTSeK9geKMG+IECPm1fY0h64VfNyZwCvK52oYp4OB++8lmQQAAABMXCeKFgSedPol2XxClBgxt46mebS3hGN/PyBnz9QwTrNx+2nA9dz2pC8AAAAwcZ0oOhZ4yullEWKM3NqTPPlX1FqGPccetPPwezWN1d7AfXhCNgEAAAAT04mipwKFip/KKPZAQbl7fkDe7qjxNV0P3I9rjToAAAAwEYHNT5L2oghR4dy9NCBvl9T4mvYE7sevjDoAAABQuk4UbfGUITXO36/75O21BlxX6GnDHUYeAAAAKFUnir6zliE1zt8HffL2YAOua1/gvryhmA8AAACUJmPThWTH5DmiRIXzd2GfvH0Yt0UNuLaZwE7KSTsgAwAAAIDCpUWJHwNFiTdFiYrn8PY+eftBg67vtcD9+bOnDQEAAIDCdaJof6AgkbzyuVCUqHgOn+jzlOGSBl3fvLjdtXwAAAAAMBHpU4Y/BIoRx0SJGuTwrz15e7iB1/mejYoAAACAiehE0e5AISJpq0SJiufw1p6cTV61n9vA61yWca/ukw0AAABAITpRdC1QhPhchKhBDn/Rk7cvNPhaLwTu1+uyAQAAABhbUlzJeHJpuyhR8Rx+ridnjzT8etdn3LObZQUAAAAwlk4UfRIoPty0Rho1yOGrXTl7JW6zLbjm0Bqkl2UFAAAAMLJOFK3MeGLpbVGi4jl8oCtfk41QFrfkul+3DikAAABQik4UvZ9ReFguSlQ4f5fG7W6aq/fj9kyLrv3JuD0K3LsfyhAAAABgaMkrnHG7FSg6fCFKVDh/Z9JXkR/n69YWxiC0tMC9Ju4eDQAAAJSsE0V7M54y3C9KVDh/u5+S3dvSGOzMuIcPyBQAAABgKJ0o+jxQbHgYt/miREVzd3dXrh5scRxm09eyB93HX8kWAAAAILd0LbjQE0rnRYmK5u66rkLZYfGITmXcyytkDQAAAJBLJ4rezCg07BAlKpi3q7rW4bTRx/+NyZaMe/mwKAEAAAC5dKLou4xXk+eIEhXL2SVxu5nm6GkR+XNcZrp2kO7XbogSAAAAkKkTRasznkz6WJSoWM4ujtuPaX5eFJE/xOdkxj29RpQAAACAoOR1xYwCw25RokL5ujBu36a5mWzeMysqf4jRtox7+l1RAgAAAIIyXk1+FLcFDbnOORmFlGHbh0Oef8OI57EJzV9i+ETcvn68E7AdvQfGaTZdVmBQTl0XJQAAAGCgThStzChYfdGga02KhrfTQug4xcIHcbsStxeHPP/Tcbuc/nzecyWbfLwhU3+L39wkH9O4XGtKMbvEeF3MyK1VogQAAAD01YmigxmFhUMNvOZko4jtydNWQxYLk0LhuuTnCzj/+rTwNehcP8dtkwz9c8ySJ+c+TWOTrGW4qODjn03GpGExezkjn1+TWQAAAEBfXYWYQW1tg699fty+yVkwTJ5OXFjw+ecOKFzeidtS2fm7WF1IY5Pslryk4GPvT4+9smExy3qK+LLMAgAAAP4gfXor9KrurRbEYHnO14XvlnT+I33OdVB2/i5GZ9K4/Fp0YS8+3lNxux+3Lxsaux8yCuHzZBgAAADwOzl2WD3bkji8lfNJw5kSzn2sz2vJM7Lzz/E53vX05dqCj706br+kx9/f0PidzMjrbbIMAAAA+J1OFH2QUVDY15I4zE+fYssqHD5Xwrk/7jnHKzLzz7F5/BRm8iTg8wUdM9kM54W4vdf1hGly/LkNjeHOjJw+JtMAAACA38nYiCNpK1oUi9dzFA3fK/icM+kTdH9+BbqpxasRYvPWmDtcD9OONziOizOu/TvZBgAAAPxZ+nRdp83rGfaJx52MmNws8tXh+Fg7eo5/RGb+FpdXJlgwLOUJ0orF84eM618g6wAAAIDfdKJou/UM/xCTt3MUmLYXeL7enatXysto74QLht+1IKanJ5XTAAAAQM0N2LW31Wvrxdf8ZNweZsTl84LOtbTnuJflZGYhu4x2sAVx3ZMRg/fNiAAAAMBvkuJXRiHhhZbG5WSOQtPyAs7zZs8xd7Y8HzfnKNgW3ZIdsRe1ILZrMuLwhRkRAAAAeLwBx4OMYspMS2OzNkex6Z0CzvNT1/F+aWu8u+Lx2RSeMrzgfv+tPWx7/gEAAABRriePrrY8Pl9mbRIzTpEl/tn1RRchISPnsp4sfkaUAAAAoOU6UbQ7o4BwSnwyn1LbPcbxzxT9ujNk5NyJsvIZAAAAaIhOFB3LKCC82PL4JK9z3syI0eURj72gZ+2+T2UkE8jprEL4R6IEAAAALdeJok8yCgibxSh6K8fThitHOO4rPcfYKiOZQD6vm8Su4AAAAECNdaLoXkYBYb4YRYvTDWFCcToywnGvdf38TRtQMKF8npORy/dFCQAAAFosKQhmFA/uitKfY3U2I1a34zY7xPF6d2Y+LMpMMJ+zXrlfIEoAAADQUsmrxxmFA2vs/SVWz+V4RXnfEMfrXksyeYpxqSgzwXw+b1kCAAAAoK9OFO2xc/JQ8bqaEa+vch5ntue18Euiy4RzOWsH5T2iBAAAAC3ViaKjGYWDV0Xpd/E6kONpw9U5jrO352c2iS4TzuW9GXl8TJQAAACgpXKs07dNlH4Xr+QJwVsZMTua4zhfdv37n0WWKeTytow8PitKAAAA0FKdKLqSUTh4XpT+ELP3MmKWvHY8J/DzK3r+/ZuiyhTyeHVGHl8VJQAAAGipnnX1+rU5ovSHmC3L8YrygcDPv9OzAcpiUWUKeTybVfwWJQAAAGihThTNZBQNHojSwNhdyojdlUDMf+n6dxdEkynm8f2MPJ4RJQAAAGiZPq/J9rYfRWlg7F7I8bThmj4/t6Xn32wQTaaYx9fG3dQHAAAAaJhkx96MgsFFUQrG7/qwu88mMe36338QRaacwxcyctiu3gAAANA2nSjakVEwOCNKwfi9nBG/5NXPeV3//sl0DcPH//shUWTKOXw6I4d3iBIAAAC0TCeK9mUUDI6LUjB+83JsJPNS179/veu/P4zbIlFkyjl8LCN/94kSAAAAtEwnit7LKBh4Ei47hkczYni169/e6PrvZ0WPCuTv/oz8PSpKAAAA0DKdKPooo2CwW5QyY7gqx4Yoz8RtXc9/e0H0qED+7s7I3Y9ECQAAAFomWbMwo2CwXZRyxfHzjDieiNvJrv/7uqhRkdzdbl1TAAAA4Hdy7Jy6WZRyxXFLRhwfpu3x/31Q1KhI7m7OyN3zogQAAAAt04miSxkFgw2ilDuWP+V4TflxAXGBiFGRvN2Qka+XRAkAAABaphNFX2atxSdKuWN5KGfR8JRoUaG8XZ53Ix8AAACgJTpRdCujYDBflHLHcmHPK8iD2jrRokJ5Oz8jX2+JEgAAALRMJ4ruZBQM5orSUPE8kRHPbxtwjSsVkxuVs3MycvaOKAEAAEDLdKLoXkbBYI4oDRXPNRnxfLnG15Y8Sflh3B7FbY/RbkzOzmbk7F1RAgAAgJbpRNGDUMFAhEaK6aB1IpNYP1HD65lN12vsfipV0bBZORsqGj4QIQAAAGgZRcNSYrp7QDxP1PBatsftxz7XomjYrJxVNAQAAELfGf4hbvuS/1c0oD03vqJh8TGdidvPfeK5tkbXsDZuXwVyQ9GwWTmraAgAAAz6vvDver4j/L+iAooFioajx/VoTyy/rkm/l8TtZI4doBUN2zMPPBIhAABo7XeFf5eua9/9HeFfFQ5BsUDRcPS4ruqJ5Y6K93du3N6K2/0cBUNFQ/MAAADQ7O8Ii+P2nzO+K/xz8u9ECxQLGD62n6Vx/Lbi/UzWpbgZt7NxW5++Xr0ibjcUDc0D5gEAAGjd94P9cbud84GS5N/9vaiBYgHDxXZlWox7tsJ9PB6383Fb3ed/26loaB4wDwAAQGu+F/xt3C7nLBb2tuTn/lYUQbGA5oz/wsD/tkDR0DxgHgAAgMZ/H/jruP2HuP2vEQuGj9v/So/z16IKigW0Nz8UDc0DAABA/b8LPJssqTVmsbC3Jcf7O9EFxQLamR+KhuYBAACgvt8B5sftn+L2f3IWAv9ruh5+3gLj/0mPP1+0QbGAduWHoqF5AAAAqOfn/y1x+x9DvHL8etxm05/96/T/zvsq809x+5Oog2IB7ckPRUPzAAAAtP1z9IcDPkM/jNveCvZ3cdz+8xCvGf/LoM1N0k1T/mWIY/1zcv6c/dybxrDfcT6UeaBYQLXzQ9HQPAAAAG39/Jy82vvZgM/Pt+O2roJ93p/2LU+BL/l3f5/zuH9f0nGfDxz3U689g2IB1c0PRUPzAAAAtPGz88K4XR3w2fmXuK2qWH+TJwIvl/FEYNc5Fqc/l/cclwc9wdhz3NVx+3XAMb6J2yIZCYoFVC8/FA3NAwAA0LbPzYvi9v2Az80347asQn1N1h78D5NcezD5+fQ4eddKTPr31xnHXJHGdtAuzQqHoFhAxfJD0dA8AAAAbfrMvCBu1wZ8Zk6ehltZob4+O+Qux0eLet13hF2Zk37+XcYxVwaeOEzGZIEMBcUCqpMfiobmAQAAaMvn5Tlx+2LA5+V7cXumIv0ctmD3X7MKdmP05e+GLFz+U6hwGf9vz8XtfuB151mZCooFVCM/FA3NAwAA0JbPy2cDn5e3VKSPW+L2P4Z4Nfj1sgtt6SvSrxf1inT8v20L/OxpmQqKBVQjPxQNzQMAANCGz8qvBT4rH65IH/9hiE1I/iXPJiQF9+9v0/Pm7eM/BI51OPBzr8pYUCxg+vmhaGgeAACApn9Ofj7wOfnzCvXz73K8knw7bn8/5X7+fdqPrFeVs9Y4/GzAzz6K2wsyFxQLmG5+KBqaBwAAoMmfkRcEdgJONuVYXLH+/lPgM/0/V6W/ST/S/gzq69Ecx1gU2BjlZxujgGIB080PRUPzAAAANPkz8qnAZ+TtFezv/D5FzuAagVPu758G9Hd+zp/fHhifMzIYFAuYXn4oGpoHAACgqZ+PtwQ+H5+tcL//1PWK79G8Bbgp9rd3t+c/DfnzHwfGabNMBsUCppMfiobmAQAAaOJn43npK679PhvfqdpryX36/w9ZawJWsM9/F9r8JPBzT8btbmAn5rkyGhQLmHx+KBqaBwAAoImfjd8JfDY+KEKVG6/K727dlEAni3xuFAnFAsUCcuSHoqF5AAAAmva5eGncHgz4XHwjbjOiVLkxm0nHpt+YPUzGVJTGD3Ky88zVNKjbRESxQLGAjPxQNDQPAABA0z4Xnwx8Lt4hQpUdt52BcftIhMYP8Iq43XYzKBYoFpAzPxQNzQMAANCkz8QrA5+JvxWhyo/ftwPG7lHcVonQ+AFeF7f7XYH1xKFigWKB/FA0NA+YB6hLHv/buP33uD0rGgDACJ8lTgc+E28XocqP3/bA+J0WoWKC3LutuMKhYgHyQ9HQPABVz+Gn4/a/05xN/t//R1QAgCE+SyxLn0jr93n4ugjVZhyvB542XCZCxQR5T8+ikVtERbEA+aFoaB6Aiubv030WLH+gcAgADPF54kjg8/BLIlSbcXwpMI5HRKi4QB/sKRxuFhXFAuSHoqF5YEL9eSPQnzeMGF258m+7njDsbf971FeV5SAAtOrzxJy43R3wez/573NFqRFjec9YFhvsIz2Fw02ioliA/FA0NA+U3JdDgb68abToypU/xe1fM/L3X0f9w2eSb4HjvmYEAKAxnykOBH7nfyBCtRvPo4HxPCBCxQb7pMKhYgHyQ9HQPDChfoReJ3jPSNGVK/8+sO5QvzVs/v2I5zniQycANP5zxdeB3/dPiVDtxvPpwHheEaFigz0Tt897CodbRUaxgNbnh6KheaDoPmwN9OGMUSLNk7+K23/MWSzsbcnP/dUI5zwTOKbPRABQ788WKwK/578VodqO67XAuK4UoWKDvTBuP9lVWbEA+aFoaB4o6fzPxe3+gPNfjtusUSJdo+Y/jVgw/HMBOjnOkOed7fkDandL8nad0QGA2n6+OGw5kkaO62uBcT0sQsUHfF2fQO8VGcUCWpsfiobmgaLOvTRuvw449424LTBCJHkQt/+Soyj4Y45/kxznb0Y4/40Bx0vyd6lRAoBafsa4HvjMsEyEajuuywLjel2Eygl6v9dzXhEZxQJamR+KhuaBIs47N25XAzvVrTI6pB/6vs9RDPzHdFmVf8zxb78f9otAko+B3fiu2o0PAGr3GeOpwGeFr0Wo9uNrrcoJB3zXgGC/JTqKBbQuPxQNzQNFnPejwHl3GhniPFgbt19ybHRyoOfn8myUkhz33xT0WShpJ4wYANTqc8abgd/rb4iQ8WW4gL/sg7JiAfJD0dA8UNA5FV/IypE/xe1eRn7+z7htHvDzm3P8/L1BPx/o14nA8XYZOQCozWcNT6I1e3ztojyhQCevj+2L262MD96fxG2+iCkW0Ir8UDQ0D4xzvqWB1zxveM2Top4UTP73nE8q/vshPxddD7xWb/0jAKj+Z40nAp81fhWhxozzr4HPf09UrbMPxtzxrw4t2db6SampWEDj80PR0Dwwzvm+DJxvrRFpdS7+Vdz+Y47PG/8tb3FuiDURk/P+Vc5jrg0c50sjCQCV/8yxI/C7/LQINWaczwbGeXvVOtuGouHjXQSfk56KBTQ6PxQNzQOjnuulwLneMxqtzsM5cftPOT5nXB5h9+O/ybn7crLp25ycx3w3cJyXjSgAVPpzR2i5kd0i1Jhx3hMY5+NV62xbioad9Fr3SlHFAmqdGzOKhuaBIueB5En0wGvJP3otudU5uKDool6fc8xJfz7rHP8lT1EyfU35x8Bryt68AIDqfvb4LvBZYLkINWaclwfG+buqdbZNRcPH7VjcZqWqYgG1zI3FgdzwRwHzwCjnCb0esNVItDb/8r4+/I95Xx8OnOuv0uNknev7PK8/J3kbKnAaXQCo5GePeYHf37dEqHHjHdqfY36VOtrGomEn3ZFoqVRtd7GAWubGzkBuHBEh88CQ53g+tJGWUWht7q3NuVHJgYLPW8hGK+mxPgkc43mjDACV+/wR+qPfxyLUuPE+FxjvLSIEUy4WUNvc+CKQG9dFyDww5DmuBs6x2ii0Nvf+v4z8+59x21zSuTfH7V7G+U/kOM7qwM9fNcoAULnPH28FfncfEqHGjffrgfF+S4RgysUCapkX7+VcfmBGtMwDOY6/PXD8U0ag1bk3J7CWYa4n/cY8/78JPOl4eYhNUU4GcnyHkQaASn3+OB/4vb1ZhBo33lsC431OhGCKxQJqkQPPxW1j3Lalu4H+OMTyA8m/PZIWhTamr6DOF1XzQM/xvwu8drrCCLQ+//6mz5qG/y3PmoIFnX/ZgPP/zRDHWB543fl7o0yN7scnrDFLmgv702WmkiW27qd/SJEbxcQ2WZrjYLrW87V086wkzg/T//dO+t+TwtY76au080vqy4I2jmt8zb/WYo07eVrUtVjDEqpaLKDy47+whHVMPxRZ80DXsT1lSJ48Wdb1xN/lYQp2BZ3/b7qeePxllIJl/DOnA7m+3ShTg/twe5r/D+0c2vpcCD2F9a4IjRTTpCB/aMg/zne35L68GLcNBffrQnr85NhLWjIWcwJxvitPq5enBV3bnUC/55ilYArFAsA8EP/wN9YyJGeuJK8Kn5jWB7f0S8SJUV+Jjn9ulbUNqem9t7BnkfjPk6ePRKa1+fBWjsKAJw7zx3MmLcLcKfAP9Ffi9lRB/Xut67hJH3e1YEw2BWJ7QZ5WL08LusZLgb5uNFvBFIoFQLvngfgH1wWO+5nI08B76TM7KVOznN3Q85rembjNikxr82EmfQUxqxjwhWjliueywB9Pv0oLdlvS+/DxUkFvpv9b1hgkS2K8XFA/N/WMe7JO79wGj8uecTZAk6fTydMCrvNEoJ97zFgw4WIBYB5I10AZdNwtIk8D76XQQttnRYiK5es7lhehJydW5XyC6L5oZcYyWef7dp/YfRu3Z3OOxcUcY3GkoP6u6fkDQtLPpQ0dmw8C8dwvT6ubp2Ne677QBp9mLZhwsQBo9zwQ/9CiwMYQP4s6Db6ffgr8tX2xCFGBHF2YvoLcnZ/viwzJsiGKhoXEcX26ecwfXn0d9gm+9Km4hxnjcbigfi/t+R2WFBHXNXB8zvujdn3zdIzrtYMyVKVYAJgHetbIqdSHBij5fno7kPsHRYgp5+fyPgvcHxEZ0vyYSXdFzSoafilaA2O4dsAr3pdHffU/fX34UcaY7C6o/0/2FA4fNG0Ny2Sd4UAcV8nT6ufpiP1bGejXNbMXTLBYAJgH0tcaBh1zpajT4PtpRSD3vxUhppibz/a8ftjK9bvIzJP3chQNd4hU39gtHPC0+e1xnzRP/uiUMSb3kt8/BV1HUji82XP8XQ0ap1BhfEae1iNPR+jbTKBfD8xgMMFiAdDueSD+gadDO6mJOC24p+waTtVycn2fp0rOiwx9cmVun9fXu9u7ojQwdoNeez1Q0PGvZnxm+6rAa0nWqrvVc/ydDRijOYH43ZWn9crTEfoW2uhpjlkMJlAsAMwD8Q+8FTjeIRGnBfeU1/OpUj6+kD7d0Z2HXzd5d1TGzpmZdB77Nl2nLFn37JO4bRadgTHbNWDOv1HgOdbleAp0X8Hne9SkNf/a/oftJubpkH0L7fi8xkwGEygWAOYBa8XgnrJuDpXJxWf7PFnxq015oND7bF6f13kft1cKPtfljM9tPxf5im18rBd7N8FJ1sOr8Vi1djOMJufpEP2yCQ5Mu1gAtHseiP/xksCxbog2LbqvbgTuhSUixARycFmfNQyTp4aeFx0o9F4b9IZF8pTmgoLP9UKOp7j2F3zOsz3H/yVZ97CmY7UrELeT8rS+eZqzX6cC/dlpNoOSiwWAeSB53SBwrGOiTYvuqw+r9EGZ1uXfggGFa6/HQ7H32vzAOmmXSjrn9YzPbldKmE9u9lniYLaG4/ViIG5H5Wl98zRnnz7w2QymWCwAzAN9/hrd3baJNi26r7YH7oWzIjQwbrNpwbVfs2Nr/jhe7JN3V0UGCr/XXg/M9S+WdM5DOZ7iWlHwObc0ociW/AG7auvsydOJxsHDDTDNYgFgHujzKlz3K3FPiDYtuq/mB+6rWyI0MG6hnS0/FKGRv6g9snM3FH6vzaRrs010Hed06YGsYsyhEs57oc95NtZszE4GYrZLntY/TzP61NrX06ESxQKg3fNA/A+XB47znUjTwnvr+8A9sUyE+sZM0XC8+D3dZ7fTRr92B1O83zYF5qt7JZ8769XPyyWcc0Wf+eVmnf4oHPf140DMtsrT+udpRn+2BvrysVkNSiwWAOaB5NXBwHFOizQtvLdOB+4Jr9r2j5mi4eixS54m+a7fl8K4LRQhKPyeOxOYr86XfO6TGZ/fHpWx5mB8zON9znW8RmN2MRCzTfK0GXka6M/mQF8umNWgxGIBYB7IWFz4gEjTwntrvwLY0DFTNBw9doN2xnxHdKDw+2023XV2Kuujxcffk+PVzw0lnHflgHM9U5Nx+zQQrxfkaTPyNNCf9YF+fGJmgxKLBYB5INl9LXCc9SJNC++tDYF74pII9Y2ZouFocVsatwd9YpZ8WVwsQlD4Pbc14/PTnpLP/0KOYszBks79aV03WmrbsiFtztPA78pB/bhuZoMSiwWAeSD+h3cDx5kj0rTw3goVwO6K0NAxUzQcHLdTA2J2RnSglHvuw4zPT5unOFeWev/Hx9094Hy7azButwLxmi9Pm5OnA/pjkzqYVrEAaPc8oDgCA+8NxfTivmAoGvaP2eq2rdEFFbjvvs34/LR8An14kNGHqyWdd86AV15/SNZW9TtZnlYhT31fgQoVCwDzQMbrB9YIoc33l9f2i/tAr2jYP2ZnB+2KWfUv8NDAeepxm5lAP7IKQg9KPPeFOq5hnc6Lg+I1K0+blad9+jI7rZ2kq5QYS+K2M24n0p2BfklvjIdpux+323H7LH2NYW/yM6Z+xQJFQzAPjFk03Bk4xilRpqTcTZ6wOhq3X3P82+fi9lH6JMSDtF2P23txW1RiH+2gXNyXHEXDP8ZreSBeZ1scl/XpvX0+mR/S70CP0vv+Tty+SYuth9J/OzPl/s6ka6A+7vPNtM+Pv8PdS+erj5P1vybxdNCAfq6J27tl/zEwPU+yudrXeQo5afw2pTv7ftP1/TeJ4U9xOxe3F+O2oKD+bcr47HR/QuNxIUdR6ImSzj1oo68bFZ8bHrTle688Hfp7z4OoqeKLmxu3l+J2JcdgDGqXvb6gWKBoCOaBMYqGrwaOYedOii4q7YvbV3nyNP4fnszYLbGTFhVWltTft6uw+HfNxlfRMH+8jgTitbdlsXgibm+mBbdhvwvdT4uI2yb5tFG6vtaofU4eAFnRdaxd6X+fV3AfV6Z9/L7M1/iSP97E7ZW4Xcv7ymj61NDBIeKXFIwOj/saalqADJ3n9oTy5/S0dqbN+IPFtgrPE20qGrY+T4f83tPMomE6sf4SWswxfarwy4xHcR+3T+2wpligaAjmgRGKhh8FjrFblCkgT59JF/S+lzdP4//4bFoQzPNl8lpJ/d4TOOcJI/uHeCka5o/VbMai/stbFIv96dtUvTFIni78Mf0+9F36f+cpLCVP+72cbBJQ1uYI6VNAg77HJf38uet73N2Mhz/OdF3bwgL6tiQtxn1T5tpf6f2+K13G4dEw68yly6L8OOIDM1eTPyiN0e9T0/h90qcfH+S41m0lnn9Q/n5R4bniYYuKhvJ0uO89D5qWACv7/BXmcfs2fe14fp+fW5U+9h5ajPJmWX9tp5nFAsA8kL4yNegYW0WZMb64vp5+2R8qT9PXke8O+UVyXQnXsM3ro0MXERQN88Vqe9t3gUyf1Pt4wNPDr/R+H0pfY92SvvbaKbIN2e+DgQc4tvR72jG91t29T1n3ac+PGMsFyXp0aREy63rvjjFms+m8eDbHBgl9i4bpK9Ljjtn3o76unC4DFjr2pQnl/74c17mnxPOHPvutrOic0WlR0VCeDpcDj5o0+BsDH4LfyXmMlen6DqHCoScOFQsUDcE8kLdoGPpgslGUKemLa988TT/n3B7hS+SeEq4ntKbQRSP+h3gpGuaP1flArM614PoXDij+XcuzTmn6B4mJFw0HrAX3cJin8pP1UAPfBzcMcZy56dPQF3M+hTlS0TA9z64hCoV9i4Zp4fSzAsftwoi593PGcS9O6B7YleMa3y7x/G/UbWmalhUN5WkbcyB9DHvQRHt8yGMtzfhAfcXHMcUCEQLzQM5jhNbVfVqUyZFDydsQnwz5xfUPeZoWHX8Y8QvkqyVd18BX5Iz8H+KlaJgvTrOh1+ySJ7Eafv3zBxQMbw3z4EO6EcrEiobpfPCgiB1n0yUb+hUON+X8+bMZOVRk0XDPGLGd0zW3Xyn6CdHkyc4RYp8Vt/MTug+257i+4yWeP/Qk/Y91+8zbwHlSng6XAw+bMOgLM9blWTTCMV/OGLyXfSxTLADMAzmOEfoj1DxRJkcObU7Xpzqdvla4L12na9iiYfdTKFfSosA7OZ88LONJw/ltf4V0yHgpGuaL09aMXN7Z8OsftBvnKyMc65MJFg379fu7MeKwo8/xNg/xu/+X9InVk+naxF+XVDRcl752Pafre+3beYuG6Tx6pc8r6G+nD9U8Pm7y+vnquL2W4ymrkf54kxbsOxUpxmzO0ZfTJZ5/Sca5n6ng3PGoDd975elI33seNGHg3y96XYl0Yr0TOO7PFY3FhhL+ylTVdn5KN42iISgaDvNFKLTZ1qwok+cD7oD/vjPvF/au1w3v977qlzx9FFjUv7Q1mDKKYHeNvKLhiHHKWlj++QZf+6CHHu6Osituugts1hPOPxbQ72VlvJbXZ3mQbTl/bt2A//5up8Q1DXvOdTbHueb2/DHoYbqb85yMY8/Psabb47Z2iD4vqFkx5mzJfQjdO4crOH88aEnRUJ62rWiYVorvlXGBOSbr5xQNFQ0BRUMfwphijl7P8fvyma7CwXOBL5GDnio66QOqomGN4nRt2M0jGnLdiwJr+Z0d47jHc8wx68fs+ysDjrt9zOOu7DnejgLuwQcTKhrmeW3xXNf//4dhljxJv0N/k+Mc7w5xzPUVKsZsqMB3ydByIN8oGk7tOuVpC4uGeQb9qRGP/WrGcV9UNFQ0BBQNfQhjijl6Ksfvyx/yrueVbkRwNX1i5Wb6+vKMD6iKhjWK0aM25lV8be8FrvvAGMddmWOOOTFm3wc9qLG5gLhc6jrergKOd3FCRcMVQ3wn+mKU3Y6TpwhzHPvKEMfbVLNizMWS+3AhtBtt8qRoxeaQu234Y4s8Hekzxt26D3qeHWd2jXjsHWX+glQ0VDQEWlE0NI9QZo6+mvN35uGa3WMPja6iYQmfg39u6HVnvXm1Zczjf15mXAPrBe4qOCf2FHC8UxMqGs7mnNsvjFPQiX/2q4zjP8z7h6Ocr1p+mY5J2S3PRj6XSr4vs3JlS8XmkdDSbHMbNF/K0/5xmRfow+02FA1fHvHY2zKOe0bRUNEQUDRUNGSKOZpn580fq7p+pqKhomHBMdpfhSc2pnDdWeubbhjz+PtyzDOLxzj+oGLFxwXF55f0ePsLONaHkyga5vkMUkR8chYtVhVYjKlSK7tomLUG5lsVm0duBfo6v2VFw9bkaVdcngj04de6D/raEp80zEqoC4qGioaAomHGMbyezLSLhq/U8B7zerKi4SgxOlV2kaWi132y5KLhohzzzLYxjn8n8JTbkgLic3zY9fkCx3qzQkXDIp6czFNA2VzgsdpUNNybtSZlxeaRz+u0l4OiYeFxWRPow1dNGPgrocflR32cNkdCXapgLBQNFQ0BRUMUDbvbkor2fSbQ5/tGV9FwhBhlrTd3sqHXfbXMomF6jqwNZsZZN/FKyU/TbSvqPomP8VLDioaLc5xne85jKcb8Ph5ZS539XLF55FKgrxsVDRtfNNzY6Kf0kw/D6as3vRf3yzC7SDWhaEi1igVV7LemVa21oGgYWmdq1mxL2UXDmhbB7hpdRcMRYvRTxv1wrKHXnbWj76YCznGyrNjmOParY/Z9Nt144kQBcWha0XAmx3l2FliMqdIGE2UXDbdknP9RmRuNjdDfc3VZf3ECRcPW5GnOfD3XlMGfH7c3kgFOE/71cd+9VzRUNFQ01DRFwwKKhrcDx5hntqXFRcP5gX7fMrqKhiUUz95v4DXn2TBjawHnyVrX8MQYx96S4xoOVyTejSoaFnmeGu5Ke6HkPuSJx4oKzSWnA/3c0aA5U57270voydjTPmEoGqJoqGmKhuUVDUOvXT1ttqXFRcNVgX5fNbqKhkPGJ88TU/tblhdFPpG2pcSi4UyOp0Q76WvYaxQNK1s0rNJTUxtz9OVcyX1Yn6MPmyo0lxwP9HNvg+ZMedq/L6E1OI/7FDY4mT5RNFQ0VDTUNEXDMYuGF9uwRkzPNZ9oeN7OUTQspO+bmrB+TsvWkz5R4XGYl6P/exs43+YpGh4v4DzPZJzj3bLnsu5XoeO2UNGwckXDVTmO9cmExinPK6inS+7Dk0WtFzmhmL1S1v1dsTlTnvbvy1tlLRHRtF+6y+P2Trp5SmUWpUTRUNFQUzSsddHw4zJfGVM0VDSs8e+rbYF+n1U0VDQcchwWTKrIUsFrf1T2F+D4GE9M4GnGT4fIxWTpjxcVDStVNMxTuL8xoXHaMoliekYf5ufow+4KzSO72rCJlDwd2JfQ2rK72l4Ymk0fxbzcu2tfsrW0oqGioaKhpikajlk0PNHCL7CKhoqG4/b9RI3yXdGwGuPwfIuLhj9kXPf9cTdciH9+bsY5NhZwHYtyvqY8tVeWFQ2Dx8mzRMDtCY3T9hx9OViBouG+Cs0jzd8IQ56G+tKKjXCGDUryVOGRPgvUf55+iJ21pqGiYV0LHUClioateN1D0VDRcIS+vz3tD8mKho0qGm5ocdHwbI5rX19iASR50nG2oGtJXh38dZTcnMQry4qGmcfK2ozo/oTuiV1F7Qo9Rh/yPNG2v0LzyNOBfl5p2JwpT//Yl8uBPqyJ2iS+4Bf6PPp+N27vJYXEnn+raKhYoGgI5oFxi4Y7A8c4pWioaNjiomEjdmpUNKzMOKxvcdFwb45r/6DEgsLnBV9PUji8OUJ+lv7KsqJh5rHyLPM1M4F7Yl+OfmwquQ951ht9u0LzyJxJ5HVFrlWe/rEvd+vwubfsIOyO27Wei09+Gb2W/BVgwM8oGioWKBqCeWDcouEL015oWdFQ0bCieXKprKeiFA1bWTRc3eKi4bz0FeRgMSt5WnCMc2yf5AYz6SYSX4+Yp8l3vmcUDadSNLyY43jzJnBPHM3RjwUl92FunZ40TPv8YJpFtAlepzz9fT9Cr2w/aMMXvuSRzxs9F34vbm9mfehXNFQsUDQE80ABRcPW/OVW0VDRcMi+N+Kv2oqGlRmHPOuH7Y0aKlnuIsf1v1nCl9sfyyompL8/j42Rrx+MUyhVNBypaHg6x/E2TOB+OD3t10/rtqZh2udQof6pBs2X8vT3/QjtKH21yV/0nu/zZOHjNQuX5jyGoqFigaIhmAfGngc88k+JOVrLomEbi+klx+xD8fltPfJaPdVTQoHi5xxPGy4Z4dgzgQ1Ktk/g2jaP+Lry46LmswX2RdEwfKy3chxv2wRy5kJGHz6b0D1Zm92T0z6fnea4TfA65env+7Et0IezTf2FeXzABb81wi8oRUPFAkVDMA+MWzRsxGuYVDJH61o03ODz1dAxUzTMjtGjjPvhw4Zf/7M5XlO+PMJxD0x7Xd70O96RHGM8aKOWFwvqh6Jh+Fg7chzvpQnky42MPhydQB8W5IjF9orNIaEnll9t0FwpT3/fj5dbs2ljuiPy9aImVUVDxQJFQzAPFFQ0/CBwnAMizRg5Wtei4X4FsKFjpmiYHaOsXXePtyAGm3IUDk8O+f3qTp9jfDqNJ+XT1+gujfjU4bsFnF/RMHyslVVY5iBHcXkST8g+X5VNLobocys275Onf+jHqWnv3jypgX8mbrcGXOjhEY9Zu6Jhy9bVOa9oCNSkaBj6i+ZpkaaFRcNG7JysaFi5GF0qqljWgO9Fv2R9j4nboozjPD3gteBT015aIy3IXB3h+8PrioblnidjM43SN4FLN9GpwuYSG3P0Y0XF5o5nA339smHzpDz9S18uB/rwTFMGfGWgYHh1jOMqGioaKhqComERRcPlgeN8J9K0sGj4faDPy4ysouGIMTqVcT983KJYLEyuN8cah0fSAtycrjxbn25A8qjPv6/abq+70nULh/kOsUbRsNSi4acZx7tXck5syzj/1Qnl5pYcr83PVOx+mgk8/fagYXOkPP1LXx7UJUdHvcB5gVeSk7ZV0VDRUNEQmPY8kPHa3BOiTVuKhhmLw98yqoqGY8TolWk+OVLRmGzO+K6Ut50bZROVCV1jsgnOa3G7nfNavhzjXIqG2cd7M8cxl5WYD29knPvwhPIya928Xyt6P30b6PPKBs2N8jTKfLDhWlMG+72yPngqGioaKhpC67+AFlk0bMWOdEw8R+tYNNzeql36ioubouH4n91vtjQuK3O8itevPUyXEni65P4lr0r/UsBxktf9Ps95batGPIeiYfbxns1xzB0l5tO5jHOvntB9t3ea32XH6Hcrlg+Rp3/uR7OXUIovYmnG4pEfj3l8RUNFQ0VDaPcX0CKLhvsCxzom2oyYo3UsGn4Y6O9+ozowboqG2TGal3E/PGhhTNZ2PemeLOf0VvodJ9nw4FD6Sve5tHCXtPPJjp1pcX/uhPr4eC3K5QUd76Mc3yNeGfHYiob5jpm1pubxEvPpTuC830zw3jucEYP3KzpnHAj0+YOGzY/y9P8uUTGoHy82YZDfzhjkY2MeX9FQ0VDRENr9BbTIouGSwLFuiDYj5mgdi4ahVyWXGtWBcVM0zBen7zPuiTktisWmdB3C5LrPTGpR/RH6+bhoeKCEYxa6E6yiYe5jHs045ncl5dLqjPO+PMG8PjWtp9jG7PfaFm2GIk+j6ItAP9Y2YZBvZAT7wzGPv1XRUNFQ0RBa/eWz0HkgY6fHVSLOCDlVq6Jh+ppks9fOKS92iob54nQ8455Y35I4vN51zYcq3tfHBb6LBR4zeVX5fiAPLo54XEXDfMd8Osdxnywhlw4GzndnUk/Ppn25MOnrL6jfM4HlDJIlC2YbNE+2Ok/T9WAfDujH/SYM8NwcAzzuk4Y761Y0pLrFAsA8kL4WNuh4h0ScEXKqbkXD16a96HeNx1rRMF+ctmfcEztbkCdnuq73jRr0+VJXQWJegcc9XvT3OEXDoY77ZcZx95eQS19W5XdMxq7eP1T8ngwVPDc2bM5sbZ5mPHB2vgmDuzHHBHd2zHO8U9bOW7SvWACYBzL+onlFxBkhp+pWNPxm2ot+17wYpGiYHae5gScnkvZug699Xs9GIF/WpN+XyviCnlFAHvVJw5cVDXMfd0vGcT8vOI+WZTy9tXCCOT2TsffCsYrfk6E/8L3dsHmzzXkaWnfzYBMGd3OOCe6XMW/0HzKOf9tHM8UCwDww5DG/DRxzhagzZD7VpmiY5Hegn98azcz4KRqOVoRq3tMTg7+7fNpzrdtrOF5XCzzuxhLWNPxQ0XCoY3+TcewVBcbr7aq8zZHx+67yT+tl/JH7mwbOn23N068b/YfcnEXDpG0Y8fhHchw7+evBjI9migWAeWCIY3o9kyJztE5Fw9BftF8zmpnxUzTMH6u9gVjdaug1v1/X3yl9irzrCzruxqJfOUyeEMuYc+8XGJfSi4ZpsbnMouG6jGOfKChW89Ldwfud4/tJf2fPeMr1bh1qCIGdhR9VdVMleTpUXxYErvdmUwZ2Tc6iYRL8+UMe++gQm3G0YjFlxQJFQzAPFFY0XBR4ZeVnUafA4sjjNluRvv4U+AKy2Ghmxk/RcLgvZqFXlJc07HpXhZZTitsr6QMXS6q4iUGfouE3BR13V2DOWTTiMU/lmHNnCuj77ISKhovKPk9ScMl4COfpAq7jjcDx104hp98puwA1gWsIjdveBv7eaFWeZvzR+XhTBjVrnYDeX5aLchxzVc+W01/nOPapAcfalBQ2fWxTLADMA32OezZw3C0iT0FfTB63ZyrQz02B/p0zkrliqGg4XLw+astmKAOeMiyrJcXYe+nrfKfTwty8Mfvf73XylwuIy7miizbJ6+05YrS8gL4vz3GevQWcJ8/be2+OeY75Gct+fTfObrHpGnH3qrQuW8YSCc/VZF4JrfV3oYG/M1qVp/E5P27FZjfxxVwe4hfc7XTXymce//UnLTyuTv9K33tjf5L+lTLPsQ+lfw2aST8UXxrn1WiaXSwAzAPxDz4fOO6nIk8BX4q720sV6Odngf49byRzxVDRcLh4rQ3E62QL54Ey2/1kg5lh3+7KKLDcH+fJm/RhkEcDNhpYMsZxb+eIx/YCxnR7jvO8W8B5DuY4z+kCzvN0+lruwI1pRnkKNp0Xrww45pkp3Y9JTeDBgD5dq9G8MpPeL4P+eDAvapi25Gnan4eButlMkwZ1T0m/+D59XEXO2Cq9lPUUaXaxADAPpMe+Gjj2KtEnRw4tSL9YZ30euTblfoZenbxqJIf6kK9oOFzMrhS9WWJFr/PtKRcNH7efRin0BZ7K+jVuT41wvCeSeW/AMbeNWVDojPom2pDnOpbnbboCzvNVnnEtKE83Ziwb8Nkwa+WlO6UPyp1PpvUqfsb6ePtqNrd81KZXlNuSpxl1tBNNHNRvC/5ld7p74DLebQ+1L2ySolgAmAcCx95e5hcOGp+by4Z84+LdKfb1dJlP5LRozBUNh4/Z1kDM1jToOhcFNi2YdLs77NPDGa9yJsd7cYhjLQ8UDF8dM86f5ozBo3GeoM54jbGwh1RyPs1Y9E7NGzOe5LqZFNayvkenbwsO+uPrmWmu3RnY9OvnutUHMt6M+bzBvzsanacZc9nzTRzQVTkfE89qySPEr/Q5/toRjpX8olroo5piAWAeyDj+d4EvHCuMAH2+DO9Pv2A/GvHzyYtxWznhPg/q6/dGdahYKhqOFrdBDxi807DrXJrzqbFJtOS72dIh+n4pxzGTcXxp0HHT72xHBjwh9GjUJ7zSAt6+ER5USc55Ml0zcHaI8+1ICxLDvBr++ghPPr0+5O+RR2kxbHEBuboq3ay0k1GUOZmumZks/7Uh/X/3pU9nDerjqxWec16p6dzyQyDeSxv8u6OReZpuiDXo3v+hyR8Gnk0fXx/1F9vl0KtgGQvW/6Hi3rQtyBULFA3BPFBa0XBbmWsI0Zg83DzEUyfDfAG8k35+ervEvp8M9GGH0VU0nEDctrVpt/r0y+v1ChQOLxZcNOxu99I/ul1KCzQPAv82icWzQxbtfknnx4cFzrc/peuhrek5X1LsPZ5usHJvzHN8k+7u/Haf61qavkF3aczrepRuFnpqnI3b0vnsrQJ/tyXfwVdX4P4b9Ar7j3V9CzHdv2FQ3A+34Pduo/I0vZ6Be3U0/QPBonTyGnbQ1uc49oIcf7lLHl99zUczxQLAPDDkOUJrG642CqRP15T55f7Dkvq9OnDOb4ysouEEY/d123arT9a7S6/xRvp75tEUCodrcvb1Uqec9RUPDluoKXHN/Mdtc8/5NpTxinif69pcxd8d6Xf4t9JXd0cpYJ6v0uuUcV+ONm0pjnSMHjblles252m6uc3Pgc1tFrXlQ8HytBqeDMyt9C9PD9Lq8NX03fEDcXtyhAC/nK5VeD895p10t7Lkw/wTPpIpFgDmgRHO8VxosWWjQI3vn9COyetEaOh4KhqOHrs1g942auC1Lu4qGP7a/TppsjRBUihNC2NH0ieBz3U9sXcrfRDiftd3qAdjFByPjnEds8kmKOmToofSh0MupsXAO336eCd9HfBInodCqGTuPpsWes+my2nc6Rrf+2k+JznwYboe47yK9f+JAU+kfd6AsTlW9nqX8nQifd8dGMdjZiGoYLEAMA+k5zkTOM9WI0EN753QBhRnRGikmCoajhe/QZsbPtuga3yma0OUpND3Qkl5uCTdKGB7unPzJwOeRLom82jRHPPWgFfplzfg2laF1ks2+rUZx9DbTatECCpaLADMA8nT74Fd2pJ1cOYaDWp038xN83bQci5PitJIcVU0HC9+Cwesgf5FQ65va/qUy+PrOjjh8yfLOb3b+1qezKMl88uiAU8ZvtSga7xQxi7eTGz8QkshnBMhqHCxADAPpOd6MXCuI0aDGt03RwK5/KIIjRzXOT2vY3a3oyKUK4Zbm/hEd7r0UiWWtuizacIcmUcL5pZ+TzJfatg1PhX43f61LKj8+F2xhjrUuFgAmAfS810OnO9ZI0IN7plnAjn8hQhR0S/3yZOx82t6Pa/0eR1yyRT7M9PzRKeiIU2fU9YN2IhnYQOv9azldGo5blssGQMNKBYA5oH4gEsDrynf8JoyFb9f5qZ5Oui15KWiRAXydF666UftX/EesKj94Qr064LXk2nJfDK/z3IcyTIBTzf0epcHdlK+3oadlGs4Zskfcr4P7Ji8TJSgJsUCwDyQnnNX4JwnjAoVvl9OBHJ3lwhRsS++t+q8LldSlEhfTe+9hicr0LfHRcPvZRsNn0v6bWS3peHX/G7gd/0hWVG58ToYGK/DIgQ1KxYA5oH0vIov1O1eUeymbjn7Qp8nZpLXahfXoO/JkyPf9bnXblakf9fd+7RgDnmpzz24vwXXnTyt/bPNzmoxVotttAgNLBYA5oF0w4NvBpz3ngWLqdh98tSAXSN/WxzdmmZUOHd39snZZLH42Yr3e++A++3TCvRtRVd/npdlNHTuWJ+8ft9z/73WouvfbCfeWozTx4Fx2iRCUNNiAWAeSM/9ZM9i8r1/HVxohKjAPbKgz3pO3U9teeKAqudwv53rz1a8z18Nuucq0LeP0r5clV00dM5YHbfbPffewRbG4VTgM/J2mTL18dkRGJ+TIgQ1LxYA5oH0/M+mC2r33Ym26k/D0Pj7Yzaw4/d9O35To1w+0CeH36loX+f0ecKpuz01xb5t7+rHCzKLBs4Vy+L2S9teSR4Qi2QTmB8GzEO3p7mLuzz97bXk24EHD+aLEjSgWACYB9I+bAn04axRYor3x5lAbm4VIWqWz7vq8Lph3Kc1Gb+bPp9Sv7Z2rRFpLUOaOEcsTdYN7fnj2NaWx2RtYDflL2XN1MblcmC35GdECBpULADMA2k/9gf68b6RYgr3xvuBnNwvQtQ0r9f3eTrj1Yr18ams303Jq2fJZikT6k/ytNHRnnVMLa5P0+aGpT2bfyRPG64VmYFLPDxuR0Ro4uNxJDAeB0QIGlgsAMwDaV9eC/TlTaPFBHPxrUAuHhQhap7fK7t2/33cDlWofzOBJ3u6W7KZ1tMl9mNe+nup+1XN7+O2SBbRsDlhdU+efyHP/xCjY4G5aI8ITWwc9gTG4ZgIQYOLBYB5IO3P63F7MKC9YcSQg1BIns/vs8j/kQr173SOouHjdinZJbOIJw/TdUy3pZud3O9TpFRIoWlzwQs9Tx8fFpWBsfok8ErsehGaSK4O+oPSpyIELSgWAOYBACb6O2BnT8HgbLIRSQX6tTywSVYnsDnRueTJ9LTwty59WnC259iz6X9/Jl2ncG/6uvOXgQ1YznglmQbe/3u6ijA/2dwnM17z03li0MYo1tIrL/ZrAhuffGXjE1AsAMwDAJTze2BxWixM5v27cVtRkX7tHLJoWEa7Z40sGnrfz6Sv23fSV28VXfLFbUHcrgyYL34tc8mEFsf86TS2/WKejMUCUQLFAsA8AEC5vw+STVK2VKxPO9OlAaZRMExee14uM2jwPb8heSJXJIaO2xPp02395o1bnjgsNNZr05gOesLwCVECxQLAPABAe39PJZs0XJtgsTBZu3CjyAOBeWlu3C4OmEOSJ7Y3iNLYMd6QxrJfjC9aMgIUCwDzAAA8/n21L243SioUPkqfLLSmGzDMvPR+YPO0fSI0clz3B+L6vgiBYgFQjXngkQgBULHfW5vj9nEBry0/TAuFLybrOoosAMDvP3Q9UDSs9PhcmvDaPR+KeivzLJQTD0QIgIr+/ppJX197LW6n4/ZpuvbV/Z6nUu7E7du4nY/bifSJxeeSnxdFAIDBH7YUDas9PoqGTCLPFA0BAACAv1A0rPz4zE1350p2jdoSt5fjdi59nWac4mCy09ThdEfCjXFbErf5FpNtbZ4pGgIAAAB/EdiN6HHz2kY1xy0p8l0ZoVj4U1KAFEG6cmlORs7cFSUAAABomU4U3c4oGMwRpcqO3dJ0p79hioZrRI6ePJqbkTN3RAkAAABaphNFv2YUDOaJUqXH7+IQBcMvRIw+OfRERt7cEiUAAABomXSXuVDBYIkoVXr8Xh2iaPimiNEnh57OyJurogQAAAAtk2N33hdEqdLjt22IouE2EaNPDm3MyJtLogQAAAAt04mi8xkFg02iVOnxe2GIouF6EaNPDm3JyJvzogQAAAAt04miMxkFg62iVOnxe2KIouF8EaNPDm3PyJszogQAAAAt04mijzIKBjtFqdLjN3+IoqGdsOmXQ7sz8uYjUQIAAICWSTbHyCgY7BWlSo/fHEVDxsyh1zLy5qgoAQAAQMt0omhPRsHgA1Gq9PgpGjJuDp3IyJt9ogQAAAAtk2P33ZOiVOnxUzRk3Bw6m5E3O0QJAAAAWqYTRRszCgbnRKnS46doyLg5dNEO6gAAAMDvdKJocUbB4CtRqvT4KRoybg79mJE3q0UJAAAAWqYTRTMZBYO7olTp8VM0ZNwcepCRNzOiBAAAAC2UFAYDBYNHigaVHjtFQ8rMH380AAAAgLbqRNHnGYWD5aJU2bFTNGSc/FmXkTNXRQkAAABaKsfuqZtFqbJjp2jIOPmzPSNnzooSAAAAtFQnit7OKBzsEaXKjp2iIePkz6sZOfOhKAEAAEBLdaJoZ0bh4ANRquzYKRoyTv6c8gcDAAAAoK9OFD2fUTg4L0qVHTtFQ8bJn08tTQAAAAD0laPw9L0o1XbsFA0J5c+9jJxZIEoAAADQYp0ouh0oHDyK24woVXLcFA0ZNXcWZOTLPVECAACAlkteQc4oIKwRpUqOm6Iho+bO5ox8+VyUAAAAoOU6UfReRgFhpyhVctwUDRk1d17JyJcTogQAAAAt14miHXZQruW4KRoyau6cyciX3aIEAAAALdeJouUZBYRPRKmS46ZoyKi5821GvjwjSgAAAEBSRLgfKCDcF6FKjpmiIaPkzWy6wdGgXHlo8yMAAADgN50oupBRdFopSpUbM0VDRsmbDRm58qUoAQAAAL/pRNGbGYWEHaJUuTFTNGSUvHk1I1feFyUAAADgN50o2pxRSDguSpUbM0VDRsmbcxm5sl2UAAAAgN/kWOfsW1Gq3JgpGjJK3tzJyJUFogQAAAD8WbKWWaCQkBQU54pSpcZL0ZBhc2ZVRp58J0oAAADA73Si6J2MgsI2UarUeCkaMmzOHMjIk2OiBAAAAPxOjl1VPxClSo2XoiHD5szH/jAAAAAADKUTRTNxe2hdw9qMl6Ihw+bMXUsQAAAAAEPrRNH5jOLTk6JUmbFSNGSYfHk2I0cuixIAAADQV441z3aLUmXGStGQYfLlrYwcOSRKAAAAQF/Jk4QZhYWzolSZsVI0ZJh8uZKRI6tECQAAABgoo7hwP1n7UJQqMU6KhuTNlcUZ+XFdlAAAAICgThS9llFg2ChKlRgnRUPy5sr+jPx4R5QAAACAoE4ULcsoMBwXpUqMk6IheXPlUkZ+rBElAAAAIFMnir4KFBh+FaFKjJGiIXnyZH7cHgVy44YoAQAAALl0oujVjCLUC6I09TFSNCRPnuzJyI3DogQAAADk0omiRRlPJ30gSlMfI0VD8uRJ1qvJK0QJAAAAyK0TRRcDhYbbdlGe+vgoGpKVI1nF/69ECQAAABhKJ4q2ZRSiNovSVMen1kXDuE9b47YzbuuMZmkxfjkjLw6IEgAAADCU5EnCuN0MFBzOidJUx6e2RcNkt96uvr1nNEuL89eBnLgXt7miBAAAAAwt2SQhUHR4GLcFojS1salz0bD71feNRrOUGK/OyAnrkgIAAACj6UTR0ow10V4RpamNTS2LhnFfnukpPFsbs5w4H8nIidWiBAAAAIysE0VnA4WHb0VoauNS16LhF139umgkS4nxbNxuBfLhc1ECAAAAxtKJomczClI2spjOuNSuaBj3Y3tPv14ykqXEea9NjAAAAIDSdaLoSqAAcVqEpjImtSoaxn2Y32djnVVGspRYfxXIhesiBAAAABSiE0VbAkWIZM3DxaI08TGZX7Oi4Uc9ffrJKJYS5zUZubBPlAAAAIDCdKLou0Ah4i0Rmvh4LKhL0TApVPXp00mjWEqsPwrkwU82ngEAAAAK1YminYFixK9V2myjJeOxoQ5Fw/jcewb0abtRLDzWT2bsdv6yKAEAAACF60TR94GChE0tJjsW24YoGi6dQv/mxu1o4JX2J4xi4TF/O5ADP3vKEAAAAChFn91vu9sNEZroWLwzRNFw74T7tiNuPwT685URLDzm8+J2OxDzA6IEAAAAlKYTRd8EChO7RWhi4/D1EEXDG8kaiCX3Z1ncXk/PldWfw0aw8PgfUtAHAAAApqYTRS8EihPfitBExmDdEAXDx+1msmFN3DbHbdEY555JdsuO26bkCcZkQ5O4XR+yL88ZxULzYU66rmjH+pEAAADA1HSi6GKgQLFDhEqN/dq0ANgpoD2I290h2oMCznnfKBaeEwe9Cg4AAABMXSeKVgZ2afW0YXFxnpPuiJs8HfhS3D4rqFg4zXbWyBaeI78E4r1WlAAAAICJ6UTRe4FCxU4RGju+lxpQILQhR/l5ElrL8CMRAgAAACaqE0XzA6/JJpthzIjSWPFtatFwqdEt9B4ctGPynbgtFCUAAABg4jpRtCtQHHpZhKDU++/twP33kggBAAAAU9OJok8GFC2SddbmixCUct8la13eG3DvXREhAAAAYKqS100DxYvDIgSl3HcnBtxzD+O2WoQAAACAqUteRR5QwHhgDTso/H57KvBa8psiBAAAAFRGJ4o+G1DE+Fh0oNB77csB99o3ogMAAABUSvqa8qCdXNeLEBRynw3afChZImClCAEAAACV04miHQMKGt/HbUaEYKz7a37cbg64xw6IEAAAAFBZnSg6Za01KOXeOmIJAAAAAKCWOlE0L27fDdgUZbkIwUj31eoBBcMf4vaECAEAAACVl6ytlq6x1lvguCw6MNI9dW1AIf5p0QEAAABqoxNFO629BoXcS68NuJf2iQ4AAABQOwPWYLsTtyWiA7nuoZXpE4W999Ex0QEAAABqqxNFn/UpeHwmMpDr/rnS5/75Im6zogMAAADUVieKFsTtep/Cx0uiA8F751Cf++ZG3BaKDgAAAFB7nShaFrdfe4of95NXL0UH+t4zT/V5LfmWHcgBAACARulE0TNxu9tTBPnWa5bwh3tlbty+71NkXyc6AAAAQON0omhjn9ctj4oM/O4++aDPfbJVZAAAAIDG6kTRLgURGHh/bO1zf+wVGQAAAKDxOlH0Yk9R5HbclooMLb8vlqb3Qve9cVBkAAAAgNboRNGrPcWRr61vSIvvh9m4fdNzT7whMgAAAEDrdKLotZ4iyQlRoaX3wnEFQwAAgGb7/wEO5zVrnKQ2dAAAAqd0RVh0TWF0aE1MADxtYXRoIHhtbG5zPSJodHRwOi8vd3d3LnczLm9yZy8xOTk4L01hdGgvTWF0aE1MIj48bXN0eWxlIG1hdGhzaXplPSIxNnB4Ij48bW92ZXIgbWF0aGNvbG9yPSIjRkYwMDAwIj48bWkgbWF0aHZhcmlhbnQ9Im5vcm1hbCI+YTwvbWk+PG1vPiYjeDIxQzA7PC9tbz48L21vdmVyPjxtbyBtYXRoY29sb3I9IiNGRjAwMDAiPj08L21vPjxtZmVuY2VkIG1hdGhjb2xvcj0iI0ZGMDAwMCI+PG1mcmFjPjxtc3VwPjxtc3ViPjxtaSBtYXRodmFyaWFudD0ibm9ybWFsIj52PC9taT48bW4+MTwvbW4+PC9tc3ViPjxtbj4yPC9tbj48L21zdXA+PG1pIG1hdGh2YXJpYW50PSJub3JtYWwiPkw8L21pPjwvbWZyYWM+PC9tZmVuY2VkPjxtZmVuY2VkIG1hdGhjb2xvcj0iI0ZGMDAwMCI+PG1yb3c+PG1vPi08L21vPjxtb3Zlcj48bWkgbWF0aHZhcmlhbnQ9Im5vcm1hbCI+cjwvbWk+PG1vPl48L21vPjwvbW92ZXI+PC9tcm93PjwvbWZlbmNlZD48bW8gbWF0aGNvbG9yPSIjRkYwMDAwIj4rPC9tbz48bWZlbmNlZCBtYXRoY29sb3I9IiNGRjAwMDAiPjxtaT5nc2luJiN4M0I4OzwvbWk+PC9tZmVuY2VkPjxtZmVuY2VkIG1hdGhjb2xvcj0iI0ZGMDAwMCI+PG1vdmVyPjxtaSBtYXRodmFyaWFudD0ibm9ybWFsIj4mI3gzQjg7PC9taT48bW8+XjwvbW8+PC9tb3Zlcj48L21mZW5jZWQ+PC9tc3R5bGU+PC9tYXRoPkl/M1YAAAAASUVORK5CYII=\&quot;,\&quot;slideId\&quot;:366,\&quot;accessibleText\&quot;:\&quot;straight a with rightwards harpoon with barb upwards on top equals open parentheses straight v subscript 1 squared over straight L close parentheses open parentheses negative straight r with hat on top close parentheses plus open parentheses gsin straight theta close parentheses open parentheses straight theta with hat on top close parentheses\&quot;,\&quot;imageHeight\&quot;:33.2972972972973},{\&quot;mathml\&quot;:\&quot;&lt;math style=\\\&quot;font-family:stix;font-size:16px;\\\&quot; xmlns=\\\&quot;http://www.w3.org/1998/Math/MathML\\\&quot;&gt;&lt;mstyle mathsize=\\\&quot;16px\\\&quot;&gt;&lt;msub&gt;&lt;mover mathcolor=\\\&quot;#FF0000\\\&quot;&gt;&lt;mi mathvariant=\\\&quot;normal\\\&quot;&gt;F&lt;/mi&gt;&lt;mo&gt;&amp;#x21C0;&lt;/mo&gt;&lt;/mover&gt;&lt;mi mathcolor=\\\&quot;#FF0000\\\&quot;&gt;net&lt;/mi&gt;&lt;/msub&gt;&lt;mo mathcolor=\\\&quot;#FF0000\\\&quot;&gt;=&lt;/mo&gt;&lt;mfenced mathcolor=\\\&quot;#FF0000\\\&quot;&gt;&lt;mrow&gt;&lt;mi mathvariant=\\\&quot;normal\\\&quot;&gt;m&lt;/mi&gt;&lt;mfrac&gt;&lt;msup&gt;&lt;msub&gt;&lt;mi mathvariant=\\\&quot;normal\\\&quot;&gt;v&lt;/mi&gt;&lt;mn&gt;1&lt;/mn&gt;&lt;/msub&gt;&lt;mn&gt;2&lt;/mn&gt;&lt;/msup&gt;&lt;mi mathvariant=\\\&quot;normal\\\&quot;&gt;L&lt;/mi&gt;&lt;/mfrac&gt;&lt;/mrow&gt;&lt;/mfenced&gt;&lt;mfenced mathcolor=\\\&quot;#FF0000\\\&quot;&gt;&lt;mrow&gt;&lt;mo&gt;-&lt;/mo&gt;&lt;mover&gt;&lt;mi mathvariant=\\\&quot;normal\\\&quot;&gt;r&lt;/mi&gt;&lt;mo&gt;^&lt;/mo&gt;&lt;/mover&gt;&lt;/mrow&gt;&lt;/mfenced&gt;&lt;mo mathcolor=\\\&quot;#FF0000\\\&quot;&gt;+&lt;/mo&gt;&lt;mfenced mathcolor=\\\&quot;#FF0000\\\&quot;&gt;&lt;mi&gt;mgsin&amp;#x3B8;&lt;/mi&gt;&lt;/mfenced&gt;&lt;mfenced mathcolor=\\\&quot;#FF0000\\\&quot;&gt;&lt;mover&gt;&lt;mi mathvariant=\\\&quot;normal\\\&quot;&gt;&amp;#x3B8;&lt;/mi&gt;&lt;mo&gt;^&lt;/mo&gt;&lt;/mover&gt;&lt;/mfenced&gt;&lt;/mstyle&gt;&lt;/math&gt;\&quot;,\&quot;base64Image\&quot;:\&quot;iVBORw0KGgoAAAANSUhEUgAABfcAAAEyCAYAAABXieqiAAAACXBIWXMAAA7EAAAOxAGVKw4bAAAABGJhU0UAAADGsiP1GwAAVPdJREFUeNrt3Q/IFWW7KPzhwS3iFjciEhIieCJEoi24QyJEBOkVET8RRMLPLW0hJCIiOideIqIvgghPRISHEBGPW4QICREJ2iIhEoF4pK8vIj6JCAlxIyHiEfcD68xsxt7Vas2/tWZmzZ/fD272n3xmZl1z3feauWbWfQcBQMMNguD1sA2G2lFRAXKOH0dHxo/XRQUAAAAAKjYIgpdHCnPfhW2RyAA5x5AFYbsyMo68IjIAAAAAUJFBEDw/UpC7G7bHRQYoOJasDtudkfHkoMgAAAAAQMkGQbBzpBAXtQMiA0w4pjw3ZkzZJTIAAAAAUJJBEGwK2/2RItxpkQGmHFtOjowrD6LxRmQAAAAAYErRtDthuz1SgPslbMtEB5hyfFkatp9HxpdovFknOgAAAAAwoUEQrAjbT2OmztgiOkBJ48ymMWNM9ABxhegAAAAAQEGDIFgQtktjim4fiQ7U2hfnwrY1bIfD9nnYboXtXjyFzf34TfcvwvZh2J6N/n0LP+PhMWNNNP4skAEAAAAAUMAgCI6PKbZFb/EvFh2opQ8uCtvrYbsxpi+mtZthezP6+5Z91h/GfJbjMgEAAAAAchoEwaGEouFm0YFa+uAzCVNiFWnR329s0Wd+OuFzHJIRAAAAAJBhEARPxdN9jBbYjooO1NIH94ZtfsrC/sMW9eXdLfrsH475DFEsnpEZAAAAAJBgEATLwvbzmOLar9F/EyGovA/uKKmoP9q2t+TzL0mYhij6/y2XIQAAAAAwRrxY57jC4H7Rgcr73+NhuzPS9y6G7WDY1g0vlBs/iIseBLyb8EButP0WttUticPOhM9wTpYAAAAAwIhBELyUUFC7JDpQSx+8NjJf/jM5/24ubC+OeTAw2j5vUSzOJXyGV2QKAAAAAMQGQbA2bPcS5rpeJ0JQeR8cfrj2XdhWTLCNdQlT2gy3DS2Jx2MJa3/cD9sTMgYAAACA3ovf+v02oRD4gQhBLX3wl7jP3Q7bqim2tS7hQd3DdqRFcXkv4TNEDz8WyBwAAAAAem0QBG8nFNBuW8ASaumD+4b63b4Stvd6SnH/RovisiRezHvc53hX5gAAAADQW9H0FvHUO+a2htn1wwtxn7tc0vYWxg/nkgr8S1sUm4MJnyEat9bLHgAAAAB6aRAEVxMKZz9GU4WIEFTeB5cOPWDbWOJ2j6YU959tWYy+S/gc12QQAAAAAL0TvZmfUvzbI0JQSz/cG/e5iyVvd09K/97eshhtS/ksr8kiAAAAAHpjEAQrw3YnoVh2VYSgtr54tIq36aMpa7pS3I8/z+WEz3I3bI/KJAAAAAB6YRAEp7oyZQe0vC/uDNuxCra7KKWPP9PCOD2d8nk+lUkAAAAAdF5U2Espkn0tQtCJfr4wpZ8vbOlnupDymTY56wAAAAB0WsoiulHbKkLQiX6e9Ob+jy3+TGlv71tcFwAAAIDuGgTBvpTi2DciBJ3p66sT+vmRln+uiylj2PPOPAAAAACdMwiCubD9lFIY2yFK0Jn+vj2hn29p+efalDKG/dLWKYcAAAAAINEgCF5OKYp9J0LQqf7+4ph+/lNHPtvXKWPZq84+AAAAAJ0RL655w3QW0Js+f3pMP3+tI59tZ8pY9mu03oAMAAAAAKATBkHwSkoxLCr6z4kSdKrP3+py0Tv8LNdTxrTXZQAAAAAArTcIggXxXNRJhbA3RAk61ec3j+nnL3bsM76a8fa+ufcBAAAAaLeEubcftgdhWyFK0Kk+f3ykn1/r4GdcEra7KWPbSzIBAAAAgFYbBMEPKQWw4yIEnervK+OHdg/7+HzY1nf0s36cMrZdlw0AAAAAtNYgCHalFL+i9pQoQaf6/OGRPv5mhz/r2ozxba+MAAAAAKCVBkFwKaXw9a0IQaf6+5qRt/Yv9uAzX04Z4y7LCgAAAABaZxAET2a81fqyKEGn+vzZof59ow/raYSf8fmMcW6DzAAAAACgVQZBcCRjId3logSd6e/7h/r33a7Osz/mcy8M272Use6o7AAAAACgNQZBsDij4HVGlKAz/X1V2H4b6t/bevb5j2U8yFwiSwAAAABohUEQvJAxVcVOUYJO9PXozfVvhvr2cz2MwaaM8e5FmQIAAABAK4wU+0Zb9IbvnChBJ/r68aG+fajHcfglZcy7KlMAAAAAaLxBEDyW8RarOaihG339taF+/deex+Jwxrj3hIwBAAAAoNEGQfBORpFrqyhB6/v53qE+/Z54BE9ljHvvyRoAAAAAGm0QBNdNyQOd7uPPxgvFRn36YxH5PS4/p4x9v4gQAAAAAI2V4+3VY6IEre7jT4ftbtyfT4rIH2LzQcb4t1GUAAAAAGikHPNO7xKl3ubGkozcKNq2F9z/xxPuxzRSf4vh+rDdjuNyRkT+FJ/NGbn0gSgBAAAA0EiDIPgxpbAVTeOxQJR6mxtL4sLw/JRF/Xth+zJsGwru/1DYviuw/+jffRO2J5293xfKvhnH5gt9eWyM5sJ2JyWnrosSAAAAAI0zCIK1GcXSc6JEVBQO276M+cnHtc/D9kQJ+18atlcyirDHwrbC2fo9ZiujOePj2FwK2yJRSYzV6Yw89rAIAAAAgGYZBMFfM4pah0SJoXxZFrYfchb2f6pg/1sT9nXc2flDnFYMnaer0cOREre9If4VxlyH4vVcRi6/JasAAAAAaJRBEFzMKGo9LkqM5MwTOafJ+byi/d8d2c/tMovXHTg/0a8crsSx+T5sy0vc9sJ4mqQzHYvZIxm5fFlmAQAAANAY8Xzq8+aaZoLc+ShHcf+7ivY9Wtx/wxn5PTaLwvbVw19OREXrkrf/SbztbR2M3dWMtRw8QAIAAACgGQZBsCejOGuqE5JyJ5rP/X6OxW2XlrzfJSP7uKvo+ntsooVhz8dxuRG2R0ve/tsPt93R+H2Ykc97ZBkAAAAAjTAIgqOKWUyRP+/neHv/QMn73Dey/cPOxO+xebgo7M2yptOKp6vZG01LMxTzdzsav10edgIAAADQCjkWRl0hSqTkT/T2/oOMHPqq5H1+ObL9Nc7EH6bLqaM93tEYLjZNGQAAAACNl2MByZ9EiRx59EldxeBwO6tGtvulM/CfcXmvxsL+5Y7H8lrG518p4wAAAACYqUEQ7M4oYp0UJXLk0docBeHDJe3rTdNG/Skmr9ZY2I/aCx2PZ9bDqt16PQAAAAAzNQiCjzOKWM+LEjlz6WJGLt2KFnstYT/Xh7Z5o4xttjzuB2su7EcLKC/qeEyzFhk/oscDAAAAMFMjC2SOa0+JEjlzaUeOwvD+KfexeWR77/Y85rtrLuxH7VgP4rqmz9MSAQAAANBw0RvPGQtHPuj7W9EUzqmfM4qiF6fc/nEL6f4hHjdnUNzf1JPY3jM2AgAAANBIgyDYmFHEuyRKFMyp16taWDf8u8VxUdVCutSRy2cz8nijKAEAAAAwE9EUKRnFq+OiRMGcWjFSgB/X3p9w2y9YSJcac/nDjDw+IEoAAAAAzMSYKU4spksZeXWsioV1w7/5xkK61JjHe/u+9gAAAAAADRVNa5JRvNoiSkyQVxtyTM3zXMFtrrOQLg3L44uiBAAAAMBMDILgfkbxaqEoMWFuXSmzMBr++8MW0qXmHM5acPy+KAEAAABQu0EQLMsovt4WJabIr+dzvL3/WM5tRUXWm0N/94UIU1MeX8/I4RWiBAAAAECtBkGwPaNodVaUmCK/FsRz60+9sG7473aO/N1uEaamPD6TkcPbRQkAAACAWg2CYH9G0eqoKDFljr1fxsK60YMmC+kyoxw+kpHD+0UJAAAAgFoNguCTjKLVS6LElDm2OsfUPHsztrFiZN5zC+lSZw57CAoAAABAs+SYbmKXKFFCnp2fZmHd8L+/PvLvV4sqNebvjoz8/VSUAAAAAKjVIAiuZhStnhIlSsizrdMsrBv+tx8spMsM8/fxjNy9JkoAAAAA1GoQBPcyilYLRYmScu16Rq69m/B3T1tIlxnn7lxG7t4VJQAAAABqExXuMwpW90SJEvPttYx8uzlukdxoPnML6dKA/L2Tkb8LRAkAAACAWgyCYG1GsepHUaLEfFsatgcZObdn5G+iB1B3h/77OyLJjPL364zcfUKUAAAAAKhFjkUiz4oSJefckYycuzDy75+3kC4Nyd2sxce3iRIAAAAAtYjeks4oVp0SJUrOuSdzLKy7ZujfX7KQLg3J3RNFfnUCAAAAAJUZ81b0aPtElKgg7y7nWVg3/J+Pjfz/d4keM8zbjzLy9nlRAgAAAKAWgyD4MKNY9aooUUHe7cvIu1+jRXOj+fUtpEuD8jbrYeiHogQAAABALQZBcDyjWLVPlKgg76LC/c2M3Nsbtl+G/u+3RY4Z5+1zGTl7TJQAAAAAqEU0p35GsWq3KFFR7r2dkXu3LKRLw3J2lzVKAAAAAGiEQRB8nlGs2i5KVJR7q8I2n2NxXQvp0pSc3Z6Rp5+LEgAAAAC1GATBuYxi1VZRosL8O5OzuL9TtGhAvm7NyNNzogQAAABALQZB8E1GseopUaLC/Nuco7BvIV2akq9rMnL1iigBAAAAUIsx85qPtiWiRMU5+H1GDlpIl6bk6pKsdSJECQAAAIBaDILgTkaxapEoUXEOvpiSf/NdWEg3/AwLnOlO5OrCjPHyN1ECAACgrzfNa0UBau93dzOKVQtFiYpzcHFKHn7R8s+2OmzH4ocUfgXT/lxdkDFe3hElAAAA+njDvDNsD8L2jmhArX3vflqxSoSoKQ8/6tJCuuFxPxK2D+LvNVNcdStX04r790UIAACAPt4sXx66OX5PRKC2vqe4TxPycG0XFtINj3dp9JA6bPesX9HZXFXcBwAASL9veits+6P/KRr9OekrwnZ96AbZG/xQT99T3KcpuXilrQvpRmtThO2v0ZzrFqfufJ4q7gMAACTfM+0auU/6v0SlPyc/mpv4ZhsLO9DifjdQ3KchuTi8sG40nc0jLTjmubC9HLZfs/qS4n4vxsx5EQIAAHp8vxQV9v9j5D7pP9o65S6TJcH6sN0eSoA3RAUq7XOK+zQlFxcOPeB9vwXHeyBsP+Uo6ivuGzMBAAC6fJ8UzchyKuN+6V+jfyda/UiITSPzFb8mKlBZf1Oookn5uCdsP0Rz1zf4GLeH7fu4sP9G2B6P///PjDycVtw3ZgIAAHT9Hil68e3fc770Fv27fxa1fiTGjpGT/4qoQCV9TaEKivWZqKC/I+G/va24b8wEAADowb3RfwnblwV+zT7cor9bI4rdT5LnR078y6ICpfczhSoorz/tUtw3ZgIAAHT4nmhB2P7byKwrk7R78XYWiGq3E+Ztb/BDpX1MoQrK60/PKu4bMwEAADp6P/RPYftfUxb1R1u0vQ2i2+3E+XzkpFtkF8rrXwpVUF5/2qq4b8wEAADo2H3Q34ftv4dtPmfB/mrY/u8CDwLm4+3/vWh3M4GWhe3nkZP+rshAKf1LoQrK60+K+8ZMAACALt0DbQvbTwWm2vmvD6famWAKn2g/fxH1bibS/jEn/CORgan7lkIVlNefFPeNmQAAAFn3FR8n3FM8CNuBhhzjirCdKmOR3Oj/X3Dx3X+N9p/zOA+E7X7CdqI4z8m4ZiTUooSTdEp0YKq+pVAF5fUnxX1jJgAAQNL9xNKwXUi4n7gVtqcbcpxRwfzfcxbio3/3zzm3+88VbfeZsN1MeeiwTPbNPqlWp5zs81HxX5Rgor6lUAXl9SfFfWMmAADAuHuJ6E34bxPuJW6E7bEGHON/qeoN+5E4/GsZvwgY2e5jcRzHbePbosdJeUk1Fz99+SbjRF9xkmCiPqZQBeX1J8V9YyYAAMDofcTKlHnro3VGV874+GqfGz/6+4Jz+f+3h3P5p2zz0THrtj5sP846zpXfkHagRSdvnSEDyhsXRAgK9SfFfWMmAADA8D3EiriwnPTG/qMzPr5/Ctv/yll7nQ/b4bAtLmnfi8P23+Pt5tl/dJwbMra5KuUN/h9a/XJ4D4r7UbsTtu2GDihnXBAhKNSfFPeNmbM6rsYvyEXn+oKFywAAsq+ZlsSzjYy7Zro9y5eUw33/fcHC+tWswvoUx7Kh4AOG6Lj/PmV76+L4Js3+sqStCTXoUXvDEALTjwsiBIX6k+K+MbPu42nFglx0tj9YuAwAIP166XxKgXrzDI9rW8Epcf5r1pQ4JRxTqVMDhf9tS8qDi/OdvCHtYDujmALTjQsiBIX6k+K+MbPOY2n8glz0ok9YuAwAYPx10uGUe4cXZnhcb5W9mG3Jx7em4KK+b6Vs62DK333YuRvSjrZoLqXHDSkw2bggQlCoPynuGzPrOo5GL8hF7/pFtxcuAwAofn20O+W+4cSMj21Djql4/j1s/zzj4/zn+DiypujJmoP/RMrf75atQNu/cBT3obz+pLhvzKzjGBq9IBe97RvdXbgMAKD4ddHtlBcfljTgGP97yn3Nvzbl2i2+9/nXlGM9nGMbS1Lun6LztErWAm3+0lHch/L6k+K+MbPq/Td2QS7o7MJlAADFrom+SrlneKohx/j3Y34JnDqH/YyP9y8Jx7s4598/lXJOvpK1QJu/dBT3obz+pLhvzKx6/41ckAuGcrR7C5cBAOS/Fno55X7h3YYd61+G7iUO5y2Uz/B4F8e/OHh4rfmXgn//Xsq5eUn2Am394lHch/L6k+K+MbPKfTdyQS4Yk6vdWrgMACDfNVC0LtadhGug6C3zRQ085rey5qxv4DFvSFtEN+XvFqWsW3bHOlFAW798FPehvP6kuG/MrGq/jV2QCxJy1sJlAEDfrn9OpVz/7BShRpyjnSnn6JQIAW0c2BT3obz+pLhvzKxin41fkAvG5K2FywCAPl37bEy5T7goQo06V2lrImwQIaBtg5riPpTXnxT3jZl1X3w+5azQ4P5i4TIAoC/XPZdTrnvWi1CjztX6lHN1WYSAtg1qivtQXn9S3Ddmlr2/1izIBQk5bOEyAKDP94FnRaiR5+xMyjl7VoSANg1oivtQz0Wd4r4xs+i+WrcgF43P338K2/9X58+NLVwGAPTgGstb++07Z97eBzozoCnuQ3n9SXHfmFnmvizIRZn5tC5s9+P8if7nuhr3beEyAKCr11ibUq5zvhChRp+7L1PO3TMiBLRlMFPch/L6k+K+MbOs/ViQizLzNirs/++RPPrfNRf4LVwGAHTxOutcyjXOZhFq7f375yIEtGUwU9yHei4OFPeNmUX246e9lJVL/zT0xv5ou19XYd1PnwGADl5nrU65vvlBhFpxDn9IOYerRQhow0CmuA/l9SfFfWNm1XlkQS6K5NJfwvYgI2+j//6Xmo7HwmUAQJeutd5JubZ5VYRacQ5fSTmH74oQ0IaBTHEfyutPivvGzDL24a19ysijg2H7j6ycjVv07w7WcEze3gcAunKtNRe2X1NenlguSq04j8tSXoaJzu+cKAFNH8gU96G8/qS4b8ycdvsW5KKMPH0nZ1F/tP0/NRybhcsAgC5cb21LuaY5I0KtOpdpvy7dJkJA0wcxxX0orz8p7hszp92+BbmYJn/+Lmz/c8LC/sN2ItrOjMZJC5cBAG257jqZck2zW4RadS53p5zLkyIENH0QU9yH8vqT4r4xc5ptW5CLafLnH8J2IUfx/v/P8W/+Ldpehcdq4TIAoM3XXQvCdi/hWuZ+9N9FyfkEqGsQU9yH8vqT4r4xc5ptW5CLSXNnVdj+37zT7kT/M8e/jba3qqLjtXAZANDma6+dKdcyp0Wolef0dMo53SVCQJMHMMV9KK8/Ke4bMyfdrgW5mDR3okVqb+RYMPdfRv7uX3IsuBtt9x8rOGYLlwEAbb7+OpZy/fScCLXynO5NOafHRQho8gCmuA/l9SfFfWPmpNu1IBeT5M1fwnYnIy+j//7slH//lwqO3cJlAEBbr8FuJlzDzIdtqQi18pwuic/fuPN6S4SAJg9givtQXn9S3DdmTrpdC3JRNGcOlvHmffTfc775f7Dk47dwGQDQxmuwDSnXMJdEqNXn9lLKud0gQkBTBy/FfSivPynuGzMn2aYFnCiaM++UOWd+0Tn7S/oM8h4AaON12Gsp10pvi1Bnr7GtgQY0dvBS3Ify+tN2xX1j5gTbtCAXeXPl78L2P3MU4f8tbP9QcNv/EP9d1rZPRMdR0uexcBkA0LbrsbMp1y9bRajV5/bZlHP7uQgBTR28FPehvP60S3HfmDnBNi3IRZ48iYrvF6osvscPD05U8fAgYX8WLgMA2nZNdj9lvv05EWr1uV2QMu/+PRECmjp4Ke5Def0p7Wd8W0TImJmwTQtykZUjtU6bE22nzGl/UvZj4TIAoE3XZOtTro0ui1AnzvHllHO8XoSAJg5civtQTl9aGLafU/rTu6JkzByzPQtykecmMs+Ct/9S8n7/pYwFe3Psx8JlAEBbrssOply3fCxCnTjHR1LO8QERApo4cCnuw/T9aFHYPs3oT9HPN7eLljFzZHsW5CIrR/5HRt7dieYHrWjff4m3n7b//zHlPixcBgC05brsZMp1yx4R6sQ5fs60kUDbBi7FfSjWZ6I39DfFi+1E80V/mDKtyrgWzZn9ath2RFP1hO1JUe3vmGlBLnLkyN+lLHQ79ZvzOfb/jym/HPi3aRfXtXAZQGe/v+bilxi+C9uDaL7qaFwP29OiU0pst0YvgoTtTNh+CtvdOM4PY307bBfDdiq+99gkcqXE/mrKdctaOdn+nIzOY8o5vqYXAE0cuBT3oVif2V6gkJ+3LRfZfo6ZFuQiZ578w5g596ee877A/lcl7L+MRXUtXEZbihZ/DdsLogG5+syijEXgTW0xWVxXh+1wwReL/rCeTfxi0uoSj2lz2E704X4m/i5Iuma5LyebkZMlfa4HrbpHCw/qywqKFLNsRw35UGgMUNwHmMGYaUEuCubLqqE36P+tjMJ6wf3/w9AvCG6U+WDBwmU0vO9Fa6N8H+fjLyICufrNRxnXTPN9fst5gnhGC9C/n1JwLNqi+H8QbbeEY/tpqEi7t+Pn4YmUmF6Rk83IyZI+3zcpx/pkE09I14r75j+CGRWqAIyZhbZlQS6K5t8/xnPw/92M9v938f7/seTtWriMJva36Fcl7w7l4k2LPEOuvrMw5e3m4faRaOWKZ/SA8XpCMTSa3vGF+JfF0ZQo2+JpQz9K+JvR9mPY1k15fFHB++ehbZ4O27KOnos9KbE8KSebkZMlfcZTKce4u6kDb/TE5ck4+C/GJ2O+pcX9k4Z/mE2hCsCYWWhbFuSCwMJlNDIno2kGrgzl4fWmTRkADe4/23LWbs6KVmYsdyVM4Ri9pLsmx9/vHPrlUVKL5kF/ZsrjXDHyK7zrXVxXLPxMb6XE8a9ysjk5WcLnfD3l+N5u0wlbkyPgY+eZijv1uSnal/HTmt8m+InHaV8BUKivK+4DzGDMtCAX/N4XLFxGk/JxZ3wf+jAHv40KVyIDuftQ3uL+OdFKjePehLi9V3A70Qu9x3MUU9dPebzROgvnh9fN6drLKvGvEpJiuEtONisnp/ysuzpTd45+ClF0vvvo54sVHEd04p+J3+o5Ec/llXQMZ3wNQKH+pbgPUPOYaUEu+FOfeGBxaRqQh2+OPlxS2IfC/WhJzpkgTEGYHMOtZccsYwq8QTy1zvIpjzuazuzMyHbf6NB5SZvWfJOcbF5OTnFsT6cc18U2nsCvCxT3V9R0TNEN8aGw3fHTLpi6PynuA9Q8ZlqQC/7UJ9q1cBldy78FY+bX/V5hHybuUycsqDtx7FbFby2PxuzbaV+mDf/+UsZ5+bykz3Cmiw9yEmqQD9tCOdncnJzguBamHNOdNp7ED3IW9u/N4NieGfNE2E+7oFg/UtwHqHnMtCAX/KlPtGvhMrqUe4vD9sWYtwUfER2YuF8ty5h+cJ8oJcYu6QXbp0vY9uM5flWxr4T9LBiZoidqx1p+XuaaVA+Vk7V87vspxzTXtpO4N2dx/86Mjm90QYsvfB1AoT6kuA9Q85hpQS74U5/oxsJltC3vlox5a/C2N4qhlP61KL7e+SEu3t0N26eznEe7BTF7JeF78MsS9/FhxvXsr9HYWNL5vzKy7SMtPjdrUmL2nZxsfk5OcFzfphzTY207kTsaXtxfEn9J/H7SfSVAoT6kuA9Q85jZ9wW5YEyf6M7CZbQl56LC01djpgrZIjrADMak5SnTvmwtcT8rU9a5edjeLGlfj8SF2eFtv9XS87OtaVPHyMnKP//nKcezrW0n89kmF/fjYxxehOGWrwUo1H8U9wFqHjP7vCAXJPSJbi1cRtPzbW7MVDxRe0V0gBmNS0lTYt+oYF9ZC5neLGvakXA7G8dMu7K/heend1NqdjUnCxzTyZTj2dO2k7m1BcX9ra1e2ABm28cV9wFqHjP7uiAXpPSJbi1cRtPz7eiYPPtMZIAZjUlpby5/WMH+1ueo8e0tcX9/Hdl2NJf5xpado+dTYnVETrYrJ3Me0ycpx3KgbSe0DcX9uaGku+urAQr1H8V9gBrHzD4vyAUZfaM7C5dVG6foLciPE9oiEcqM34sJ8/kuFx1gRuPS+3VP/xFu91rGde3Zkvf3zcj2fwnbihado7R54V+Qk+3LyQmvFx62D9p2Qhtf3I+P88LDJ4C+GqBQ31HcB6hxzOzrglyQo290Z+GyauO0PyVOS0QoNXbjpoeI2k7RAWY0Li2IF/IeN6ZHL7EuqGi/b2Rc1z4o89ek4bbWjRl/z7XoPB1PidVzcrJ9OZnjePalHMuxtp3UthT3jyhGwkR9R3EfoMYxs48LckHOvtGdhcuqjZPi/mRxWxa2n8fE7JzoADMcmw6kjOmXK9zvUznqfLtK3ue4t98PteQ8fZoSp51ysp05mXE8u1KO43TbTmpbivvRW3B7656DCTowcCvuA9Q4ZvZxQS7I2Te6s3BZtXFS3J8sbifGxGver0KAGY9N52bxdnA8TeT9jGvbj0ve5/JoKu3RWmLYHm3BeUp7AWG7nGxnTmYcz/bOvJDVluI+MHEfV9wHqHHM7NuCXFCgf3Vn4bJq46S4X94N+keiA8xwbFqSMFVYLd994fa/zLi2/aaCfb7bxl9Qhcd4PiVOW+Rke3My5VjS6uHn2nZiFfeh2xcUivsANY6ZfVuQCwr0r+4sXFZtnBT3i8VrYdiuJ7y1v1qEgBmOT3szri23V7z/Yxn7ny97QfvoLf2E4vGOhp+rXqwL1MecTDmWx1KO49u2nVjFfej2BYXiPkCNY2afFuSCgv2rOwuXVRsnxf1i8XozIVZnRQeY8fh0POPa8pGK938oR63vqQr2e3bMfn6sq2g74THf6sN3b19zMuFYlqQcw622nVjFfej2BYXiPkCNY2afFuSCgv2rOwuXVRsnxf38sVoez+dskWagiWPUT7N8Qznje/dh21vBfncn7OvlBp+rOykxWign252TCceysDM1cMV96PwFheI+QI1jZp8W5IKC/as7C5dVGyfF/fyxei8hTreb/IYo0Ivxadmsa2zhPjbnqPW9W8F+F4TtwZh93WhqoXzMQsDDbYGcbHdOJhyL4n6Fx/Pwadl+XwdQSp9qfXE/+llWNBdv/JR5S86/eTJsfw3bZ/E8rPfiC4xodfZf4v//wbAtLuH4ng7b22E7E7Zf4308iPd5LZ5XbqtshH6MmX1ZkItGfUdGP7G+lvHv5uJpcaJflvw29D11KZoLvwH3Heeczd/jpLifL05LUooxx3vQ710bT3eMC+I3SI+E7UI8Lt6P31y9F8fos3jap40NOe9z8UPSD+IXCW7GxzofH3vUH66G7VTYng/b0hkd56Z4AfX3atjPyei6q8CYcSCOz3AfuBfH7XiZv/jJ8Yby9zWci8U5an0nK9p30ssuLzV0XL3f9Rci+56TBe/97rft5DamuD/y1ERxHxpSqJrRcW+M38Ya/dnY/owx5KXoSynnuDaI59Y7OOEN5esZP2v706IsTbk5AKobM/uyIBczzdMl8ffdcK7dyPhO/SEjv7+o+s20Ti1cVm2cFPfzxem1lDjt7uDndW1cThwfjYvjdwoc5yB+APJ21fNRJxzz0rC9E/8ipcgx34v/btnQtk7lLYYXPMb1YXs/jtPD/Z+pYD+rw/ZGPH97rlpVPH3X4TgeeeL2Yxm/tIz7Q9p+ztaUP/OzOI547Bm3v58bOsb2objf65wseO+nuD/FsexQ3IfmFapqOs7oTZRnw/ZR/HO9pGPen/D32wreTEz8dDj8t69OcHE9PI+d8Q06PGb2ZUEuZpKfm+I3Xsf+1D3hb57PcRP1sL1V8fF3Z+GyauOkuJ8vTtdT4rSsA5/PtXH5MX0joYD3IH5z+1ycV2lj5oN4HN5Q0zHvjN/QH1t8ih+QRMd9MeWBxYP4VxQXy3w7N9zOmviXDd8l7PdMSftZEn+XXSxaq4p/jfLbhLn53pTHfTJj+5/VlENZD7J+rWi/61P2uauBY+6DHhT3e52TBe/9FPenOJZ3FPeheYWqCo9tZXwDe7rAmxT7x9z4fDjFjctwO5pxvI/HPyUuY1/m3YaOjpl9WZCL2nLyYfEkq0h3Y8zfPl/wu+lmxZ+lO3ObVhsnxf3sGG2Z5bQCro3bdW0cbntF2L4as8/v4mkq5kb+fVRMPhS9YZxxzFfj8XlbFd/vKb9OOZb0i4c4h17K+LXWrSmO6ZFoUdSwfZ3jnJ6ZYj/R98We+KHEg6K1qvjXDp+XkJdvT/EZvsjY9qmaxpWrWb/wqHDfSW/DX2jTPUCHvjt7n5MFzvt8205uk4r7PyruQ/MKVRUc06KMaSty3cDEC8JcLOmG4mHbk3DM+wrcZOVp0dtNy2UodG/M7MOCXFSeh9EUAi+G7XKB75UbI9vYMeH30+IKP5fifr44Ke5nx+hoE+bqdW3c/GvjeBqecQ9HP88qyMdF/rMlfsaPCxz3iwkx2pTz7+dGXp4cbr8VjOHi+GHxlwV+CVa4uB/H++HaMA8K7OfOmHP+fYnnbfuEuZf1dvKJmsaXczk+41xF+04rJq9uyz1Ah747e5+TnT3vTSnuxz85HCjuQ/MKVRUc08Of5V+JvkDi9kORG5j4DZzRn4D+Fm9rb9jWPiyixcWEbQlv7PypOBLdYI0c77sj/+ZS/EbM08M3BfEN1a74527zZV7gA+0ZM/swZyeV5d+6eEHm+QmKDzeGtvPEBPNJ17IuRGd+/lxtjBT30+Mzl5HfL7XwM7k2ruDaOI7Jzwlz/S8qkG8X6izux98F44rbWyeIwaEx27lb4O+LFtqnKe7vn3A/d4a28VjGNFaTtOuTFBpz5PyxmsaXz2b1YD/K+ZR9vtmWe4AOfX/2PicLnPcHbTu5My/uxxczPyjuQzMLVRUc04LoBmPM//9EnhuY+Oegw7/0uRLftMzl2Pd7OfbxytC/Pzby092NOT/jxpT5MYfnv1whS6FbY6biPlPk3664iBAVwl6Jpz74vEhxP76uHv6OPBdv53jO7SycUR9T3M9X4FLcT5+Sp5VTH7o2Lv/aOC7KJ00d80zBba3IWE+n7OL+uLdav5giFscmHW8fTtkWT4/z8MHTdxUV95+JX/pcGP/fK+OFcHPVqsL/uWpMYf/7eE2IJx/2h/jh1uZ4PYu8Dy4OFvwsi6ed9qrE8eV0jmNZV9G+96Xs81rDxuH5Ll+/y8mOX5fOurgfP5W+kndhIHp14b695CfuTW4LZzBYNe6LKp6GIOsC69Whh4G/TrIYT4655r6P/93wT77P5H3DZ+QmJuvcv6q3Q6PGoTKK+w8U95m0wJfw/3+5QHH/1NB35DNjCic3Z3mjrbifK0aK++nxeTejLzzSoc/q2njy2L2dsP2vJ9zey3UU9+M3z8f97YEpYrE0zo3C1yNJ0wCNeWBQ5YK6X2bVquJfiQw/4IoexjyXY9tP5HzT/+uCx/xkgwqpeR4Sbq1o31n1xjUNGm/vd7y4Lye7fF1aZ3E/nkvwiXjF9zczfgaouO/CXXG/IYWqms973nlCv5n0zZ6cX2xnhv73T6f4PFkr0n+lt0OjxqAyivsDxX0qyM1fc0ydcWDof1+VsJ21KYvz7phhH5t3ln+PkeJ+enwu9+khkWvjifbxeMpbuG9MuM3olwC/VLX46tB+Xk3Y9rNTbveVMuezjn/NMF9Tcf9A1uKbI1MnXSrykC9+4fR+jj6wssA2tzWokJrnl3vbK9r3ooz9HmrQWNv14r6cLHZd2tnift1Ncd+Fu+J+QwpVNZ/3PE9xr0+74FbCL4bGtcvTLIAZ/+QzbfvzFtiERo1Bivs0NTc/zcjP3+K3F+9k/ZQ5nrrn3fghQPQ9dHWSt33L7mPO8u8xUtxPjs2CjILiTx38zK6Ni+/jZBUFo/BvX8s49l9KON9Jc1FvmXK7i0bWqlhYwrF+W1Nx/9kC99XHJpwf/51JF5eeopZRVyH16CwLqRkPTj5r0Fh7Z1ZTFjaovtaLnBw6joWzWne2ig+juE+bBx/F/RoKVTWf9yM55uJcV8J+3s5xXm5P+9Pu+C2frDdBntXjoTFjkOI+Tc3NT3JeU+xraR974Cz/HiPF/eTYZBWGz3bwM7s2Lrb9rDfKV1a47UHSNDYF9vFDVYWucBsfljmW5FgUs6zi/vKc33/vTbGPVTm2f6TA9nbm2N75uB5XdTuf41h2VjiG/Zj2q4sGjbW/pRznog58l8jJP8ckbR2C2207wYr7NDU3FfcbUqiq+bxnzWf5ZUn72ZXjvLxU0r6y5jF9QY+HxhceixT35xX3qSA3X8rxvfVVi/uYOff/FiPF/eTYZE3PcaqDn9m1cbFtH8rY9rS/CjhbVYE53v7dhO2+X0Lcnxra3uoStneipuL+ohy5+W4J+7lW1ufJ2Z+a1HZVOIZl9ZknGjLW3uryd6+cHBuTpSn7v9m2E6y4T1NzU3G/IYWqms/7CzXdwKzJcV72lrSvE034+RtQz5jZ9Tk7mVluHszxvbW5xX1Mcf9vMVLcT45N1iKen3TwM7s2Lrbtz6q898kxFl+Ycvv3U341Ucbb9r+U9X2Roz+WVdxfWMfimzny8rsC21JI/VssTtcxrpRwnBdSjvHpDnyXyMk/x2R92hR0bTvBdS+ouzZOqjczFkNS3Hdjo7jfkEJVw4oXZd3ALKjxBub9jP18qsdD4wuPivs0/fvxfsv7mOL+32KkuJ8cm6w3QN/qYd93bfzHbd/O2Pa0C8muqXIsjtdCSdr2hyXE/miJxfCjHSvuv5K1tk2BbSmk/i0WWQ+BPmrIWHuuy9PoysmxMXm2M9P81VncT9j/k9ETUMV9aG6hqos3MPG+5mu6gcn6TOfqONea1pTW9TGz6wty0djvx19b8Bm6s3BZtXFS3E+Ozc8Z/eBAD/u+a+O/bXcux3XIohKO/25VL27lmMd+z5THvrvEOfy7Vtx/LmMf9wpsK8/85k1avHRHhft/v448KeE4P5tFfGr8fHLyz8exow2LPef9MDMt7sfHsGzMhZriPjSkUNXhG5j7Nd3A7C/rJ57TnGtNU9yvZ8zs+oJcNPb78UYLPkN3Fi6rNk6K+8mxedCG6R1cG8/m2jhj/uSH7fESjv9cVfvIsb5K9ADmYENys2vF/T1l/Soj5ywEJxpUSN0+wzHsu4bk88mqHqo15PPJyWJ9/mTbTvDMi/vxcexV3IdmFqrcwFR+A3OrjnOtaYr79YyZXV+Qi8Z+P7ahuN+dhcuqjZPi/vi45Jk2ZncP+75r479td00dBaMcc7NvmmLbK3I8xBrEDxjWzDg3u1bc31VicX9bjmM+WdN5OlFH/Kbo7/caMtZ+0uVfhcnJscdxoDNr+DSouB/9hO5XxX1oXqHKDUwzb2CKnmtNU9yvZ8zs+oJcCZ/5dIdz9mBLvh/bUNxv9cJlPVoP6n5D45/nrewdHRxfXRuXmyP7Szj+rGlGVk+5/Q/y9tVonYlZTfmnuJ+6rS05jvl0gwqp6yrc/94c+59rwFj7csrxvdeB7xI5+efjeC9l/68r7k9+LMcU90Fx3w2M4r6muN/y4n6nF+RS3Ffcn+IztHrhMsX9mcd/UxN+xu/auNHF/TxF4GM1nJOFU24/mrb4ZoE+e30W1xeK+6nbWp7jmM/UdJ7yXKMtqnD/u3Psf3EDxtq0NReOd+C7RE7++TiOp+z/OcX9cjqT4j4o7ruBUdzXFPfbWNz/rE9vlSruK+4X+AytXrhMcb8V962K+z2/Ns6x2O03FR//nRrzfbR9HrZHFfcbUdxflGdqpZrO05msdRwq3v+uHLF4wjVK5Z9PThY7jh1tO8FNKu4/obgPivtuYIA2j5ldX5Ar4TMr7s/++7ENxf1WL1ymuD/z+G9T3HdtnGPbWYvdRgvSrpjy+J9P2f75Es/HKxP03+jhxut1THOiuJ+5vfmM7f1Y0xhybpa1vpzF/S0NGGufTDm+rzvyfSIn/3gcl1OOYWPbTm6TivtzQ8mmuA8NKVS5gWnuDQzQvDGz6wtyJXxmxf3Zfz+2objf6oXLFPdbEX/F/Z5fG4d/+2qOPHlpyuN/p655msPtvTFhP/4+bJsrzk3F/fTt/Zaxvd9qGkOu1TWGTBjXWhZPnTLP7gQdICf/dBx3qppebRYntzHF/ZHgKu5DQwpVbmCaewMDNG/M7PqCXAmfWXF/9t+PbSjut3rhMsX9Vty3Ku73/No4/NuVOd5OvVbRd978tIvpJuzv0BT9+VQUk4pyU3E/fXtfZmzvQU1jSFZB90TF+29FcT/HGDgXtJyc/MMxzLXtOqiMi6TOPKkChSrF/S7dwADNGzO7viBXwUKH4n59349tKO63euEyxf2Zx/+ZHMe+o4Pjq2vj4tv/pMpcCf/2l7rn5Y6mLSm4yO4f3sYN2wsVHJPi/vTXRgtrGEOyHna9XvH+8xT3NzdkvP2myesC1HS93vmcjI9hbcr+r7bx5Crug0KVGxjFfSAorbjf6QW5aOz3YxuK+2f6VJSt6LphSY/jsjTHPeuuHvZ918Z/3v4j0TZyTFuzcIJtJz1kimL3WMW58EiON29TF8ucdr2BkeNR3E/f3ns5jvvpinNm8awfiuYs7i9tyHh7usvfL3Iyd16ebuPJVdwHhSo3MIr7QFBacb/zC3LRyO/HNhT3u7NwWbVxUtwfH5cFOe5Z9/Sw77s2nrzO8eEE2z2fsK2Xa8yJQzmmtUj8rgjbhpKOQ3E/fXt7Z/1AMnojPscxLKv4GPbkOIYFDRlv3005xpeDlpOTfziOtGlU32/jyVXcB4UqNzCK+0BQWnF/oespZvD92IbifncWLqs2Tor7k1+77eth33dtnLyfXTmmf3ixwPZeSNjGxzPIi+gt/hMTFvjvlDENiuJ+5vY25jjuVyrOk6xi7k815OpzGccw36Dxdu8s54Gv4fPJyb8dx4mqv+vqPrmK+zQ1N/syr2mlN7SK+/25gQGaM2Z2fUEuGvn9eKPhx9+thcuqjZXifnJsrmX0gxd62PddG6fva0uOKXo+yLofC//78wl/+9aM82N9xq+i0gr8T065b8X97O+9rIdLVS9m+2YDFi49kHEMtxs03m5IOc6LHfg+kZN/O45Lnfo1qeI+Dc5Nxf0GFarcwLTjBgZoxpjZ9QW5aOT3Y9OL+91auKzaWCnuJ8fmTEY/ONLDvu/aOHt/K3PMVf9z2F6LvqMfPoSP13mIphT5asy/jxbV3dKgPIkK09cL3oN+P80LB4r7ubZ5KWObVyrOi9N19OmMY3iprjGshGNNK3534kUEOZn5fTffyhexFPdpcG4q7jeoUOUGpj03MMDsx8yuL8hFI78fm17c79bCZdXGSnE/OTYfZPSD4z3s+66N8+/3ubiIP819W1T4eb+JfTEuTL4avQld4PO8NMX+FPezt5m1gOmDKguJ4bZ/yMjlpTXk5SdNeFO7wPGm/ULssaDl5OR/HsPjKcfwXVtPrOI+Tc1Nxf0GFarcwLTvBgaY3ZjZ9QW5aOT3Y9OL+91auKzaWCnuJ8cma67ez3rY910bF9v3jgnv127FRf1VFZ/vaD/fTrmNZdGDrpyf69oU+1HcL6fetrGiXFqYMQXL+ZrGsJMZn//1ho25J7u8aLuczFzk+WSXT6ziPrPITcX9BhWq3MC08wYGmM2Y2fUFuWjk92PTi/vdWris2lgp7ifH5vGMfvB1D/u+a+P8+9059Bl/jBbTje8598bzQEfj1GdhOxe2s/Gv8N4I26a6pmmIi/tR8WtRDXF+2FZMuH3F/extzmUsJl/ZSx85HmTtrymnP8s4jl0NG3NfSDnWDzvwnSInw/NYxiLrTTuxivs0NTcV9xtUqHID074bGGB2Y2bXF+Sikd+PTS/ud2vhsmpjpbifHp+7fbpndW1c2mc7NLT9t5s6p/LQ4r+7StrecznuRXdMuG3F/XzbPTaLXxxl/Ir0dpU1iJHjuFDFw6UKjzftGv5SR75X+p6TadekT7X1pCru09TcVNxvUKHKDUy7bmCA2Y6ZfViQi8Z9Pza9uN+thcuqjZXifnp8PpvVdbVr4/ZdG4fbWhAttDw0l/Tuhp/vh8X9j0vcZtac5/sm3K7ifr7tbs7Y7r0qvgejxepT9nm4xpxOe0v8pwb2wbn4nNQ+H32Nn7G3ORl/J8zX+bnrOqmK+6BQ5QZGcR8oeczs+oJcNO778UaDj717C5dVGy/F/fT4vJDRF57pWd93bZy8n2ju+YtD293dgvN9q+yiZ7itRzLmud4/4XYV9/Nv+7uMbW8pOY9WZyyY+mhN+TzXpsV0h47785RjfrYj3y19zcltKcdxts0n9FnFfVCocgOjuA+UXtzv9IJcNO77scnF/e4tXFZtvBT30+PzaB3Xb66N231tHE31MfKW6NGWnO9bVUwPES1U6c39zP1UWdw/kLHtj0rOo7+m7OuDGvN5XRvH6/C4Xk055rc78t3S15x8J+U4XmvzCc079cldl9rQ70KVG5jm3sAAzRszu74gF437fmxycb97C5dVGy/F/ewYXW1CkcC1cTOvjcO/Xxy2K2UXf2s637eqKK4NTU00rm2fcJsnOlbc31thcT96g/16yrZ/K2MR5aH9/ZiynxU15nPaA5Po1yRLG9oP13V94fYe5+SVlM/8RJtP6J6cxf15l5HQ70JVTcf7UgdvYA4o7kP/xsw+LMhFrbmZVeD7tcHH3r2Fy6qNl+J+doxeT4nR+Y59VtfGxbc/ruh8qCXne7i4f7esPh9u55WyC6wZv1CM2rmSjn1RTcX956oq7sfb35mx/ddKiteOlH28WnM+v5VyLBca3hd/Tekzyzry/dKrnAz3tbyN19F5P9yLBRb9XBEAvS1U1XS8R2q8gXmQsa8DJe3n5Yz93Jap0L0xsw8LclFrbr6ekZ+/NfS4u7lwWbUxU9zPjtGqtIUAO/ZZXRsX2/bTKdv9Iiryx1MTR0WeBQ0837dGjvnNkrZ7tOwCa/RmfsZ5/KGkY19WU3E/Ky8flLCPs2l5X0bNLWXNp69nkM9pC6A/3/Cx95Oyp7Jq6OfsTU5mPFg+2vYTebJAcX+HS0nob6GqIWPSjZL2M5djzDta0r6OmvYM+jlm9mFBLmrLzazvkvmGFqq6uXBZtTFT3M8XpwspcXqyQ5/TtXGxbR8rUN+Ytt2Pp5SI5rM/XMZizmOK+3eiBXEr7C/bptjmlSrfdB/aT551IreVsJ8TOfYzN+U+osWNb6Zs//Mpt38opUi7egbj162UvrOo4WNvWt592qHvmN7kZMZ92Y62n8ifCnx5HXYZCf0uVNVwvFdrukh8LMeYd7GkfZ3PsS8369DBMbMPC3JRW25+keO75NkGHnc3Fy6rNmaK+/nilPYz/5c79DldGxfb9rkai/vj2nfRVBdTxOZW2XPXRwW0hF9QnZ9im3M5fukxKKN4l2O6nKjtLmE/l3LsZ30J+9mS8ou2qL034XafiB8GjXv4v3UGY1famHKkBWPvXFyATvoF7qKgI/qQk/FaLElj1p1W/5I0PoFFvqhuuqCEfheqKj7W1TnHorU1XSRGXzqrptzPspwXvs/JVujemNmHBbmoJS9XZtx0PWynG3js3Vy4rNqYKe7nj9X1Kuf6dm3cvmvjHNMY1dVOTVL8S3nT+fUpYv5ZQm3nkSm2+WzOOLxUQm5+mmM/H0+5j0dzfp6XS+rbWf3t4yLFxriQfqPKtTIm+IxpawWta8kY3IupefqQkxnXVkfbfOKim81fJviSit4aWu5SEvpZqKr4WM/mHIc+LWFfX+fc1+dT7CN62n86536+d8MO3Rwz+7AgF5UX9y4XuFY/0KBj7+7CZbO7AXWt8MdYvdTltypdGxfP9/Bv1qS8bVt3uxi2hQWP/1bK9t6cIB5vJ0yHsWGK87gox5Q8v08bFT2gnmJfa3M+3I4WH14zxX5O5fw810tc5Pi5jM/2bfRCbo7t7E3I+Xtl/KJhis/3WdsXPY+m2qpjvZMGfd7O5mTGVH6b2nKC5uIn5FvD9kJ8kTA/xZfU3Xjuv+fibS62GBb0p1BV8vEtDdueAheIv3+Zxqu7Lyywr4XxT7i/LLivq/GN9rIc+4jG2w3RVAPRIlIF9/NjtLDQNBfAQPPGzD699UNpebg6XvRr0mv2L+Lr9JUz/hzdXbis2rgp7he7trvRpfHVtfH018bxVBDfN6TAf6zgsd/K2N6FPG89x/Noj3uQ8suka1LEb+IemiC2t+OHDOsL7m9vxlzgf3poHOfLggL7WFXggdNwgfPZkvr7ppQxbHh/70dF0fgXE1ENbnv0a46UhUp/muYBTgmfa0HKL3TWt2xMvp7yks6jHfxe7VxOxv086bP81JYTc6fGL647LjGh+4WqEo5pT3yhdrekseduvL33x+zrSHyRXPa+9o3Z1w9TPjgdvViI9nVCFkO7x8y+LMhFKfm3vYI3Th/E2/w1z9tWJX+e7i5cVm3cFPeLxeuVtr9V6dq4/Gvj+KHCyxPOVlB221wgF27l3OZX8QOT6Htjc/yG+9Y4l04kFFajB8YrCublr/GiwWWdx/vxr9E+HbO/R+OpPz6d8rvwQfzAKlq4eU9C8fJofBzTfK7b8dvph6fs/9GLuB+VFOMHcdF1cUO/x8608DvmtZR4v9XR79VO5WR0nlKO7/W2nBTFfVCoalpxf39FY9DRMfs6XdG+Dk5xMV6knZHF0O4xs08LcjF1/r1Y8bX69ho/S3cXLpvtdZLi/vgx9npVi3m6Nm73tXE8Fv0U/+21lFypsl0qcLxVxOzKJON/hXk59poqfjhR9n5Oj9nPkao/y4TjQDSl1Ifxw5Six3ArLqCuasiY9lXCNe9jLfyOWZFyPfNLl69nupCT8TXCLyn3YSsCgD4WqgCMmYW3a2oe+taXurlw2exjp7g/Pma7EuL1gej0Oi/WxNNHRLnw3cP+Exd71sd580Jc7D0Z/9roXPww4Hb8IPL+SJu0ALxqis+xcOh434kf0JyP36ofPcZ7cSHrTDRHf1sWLuUP53su/tXn2/F5/DH+1crDc3w3fkh1Jn4jeUuTCszRtE9de8s944HQfjnZ3JzMuKb6xIhDn79sHmvKE2FynS/FfYAZj5l9W5ALOrFwWTNvRBX3k+N2PmHxvkdEp5f5sGXoV3N3yn5jOC52LYoLmdvjfns0ZT7655wVetL3ziQskL2gxZ9pbdoaJM56o8/d1ZRzt1aE6GvHiN4a+Dpa3EY0WnPOFPcBGjBm9m1BLnrdj9q/cNls46e4P1ncVidMSfuh6PQuFw6OzBX9XM37f2pMQUke0oe+tyHhOndDBz5b2jpCW539Rp6zbSnn7HMRos+d42jcERT323POFPcBGjBm9nFBLnrbj9q/cNls47dvzFQgD5vifnrsDiUUlkxN0p8ceGPk/B+f0XEsiRcUnulxQM15f7Wr3/vh53gi5drmG2e/kefsSso5e1KE6GvH2D3UERT323PeFPcBGjBm9nlBLnrVhyxcxqxz8Nw0C5rS6nP/5sh5vxG2pTM8ngNDx3LCGaLj/e/lMWPv2Y59xrQFyXfKgkadq50p5+pTEaKvHWP10JyFivvtOneK+wANGTP7viAXvehDFi5j1jkYPUj9eUz+vSQ6nT7v43618eKMj2nd0LF85CzR4f73eLzGyXD/ixZdXdaxz7k6ZWHt772o05jzNDfyy6nRF03WiBJ97BjRTwq/G+kQivvtOX+K+wANGTMtyEUP+pCFy2hCHq4fU2i6GxWgRKeT53vjyBz7Dws4C2d8XGssqEsP+l+0LuO1kf53s6sF1IypB1+REY04R2lTob4jQvS1Y4z7aavifnvOn+I+QIPGTAty0eH+Y+EympSPe8bkYfTC0iLR6dR5novfEB491xcacGw7ho7HgyW62gePj/S9aGHzpzr8eReF7aeEa53fwvaIrJjp+VkZ52DSNKiuAehlx0iaPkBxvz3nUHEfoEFjpgW56HD/sXAZTcvJV8y12/lz/GLCmHOmAcf2YXwsV5wpOtr/Xh1T2N/cg8+9zXzujT03n6Wcm+0iRB87xccpnUJxvz3nUXEfoGFjpgW56GDfsXAZTc3NcVMovCkynTm/SVOBXZrxca2Mp4Kypg5d7Xu7xxT2N/Xo859Iue7ZLUNmck72pJyT4yLUv4SYi5/EnUyb/zb8b4+G7fWwfREPZPPx3I7X4qf06yo8vl3RomRhuxj/9Od+PK/g3Xj/0bHvm+QnJ+HfLM142qW43658VtwHaNiYaUEuOnjtbOEympyjb47JzYMi0/rzujDlO3t+ltNjxDWC6DiuOVN0sO89G3+/D8+xv7FnMYjWpryeMP7cjuqFMqXW87Eyjvu48/FzdL5EqT83JdvDdiwulv/+9HHMv10eT1czn1UEiP/dgpKOMSq6v52SsONaVOx/J28ih/9uS9huFNj+uHZLRjUqtxX3ARo4ZlqQiw71GwuX0YY8PeTtys6d080Z39snZnBMC4delIvqBU84U3Sw3w0vWH69rw/xw8+9YeQhR2N+PdTDc/FVyoPejSLU7ZO/PH67/fTI4DRIKu7HPzm+XbDYfb6EY42ejP4ab+9+/MuAHfHTwmhBj8ejt+mH3hAYbdGCHxty7OfOlIV9xf3m5bniPkADx0wLctGRPmPhMtqUr9uHpkp52HaJTGvP5zM57k3fqfF4ngzbt34dQof73LMjtbOooLq85zE5lDL+HJY1tZyDD1LOwSER6vbJP5qzUH1n6G/enqLg/foUx/r60HaihcpWZfz73UmfJWsOtOhXBvHbBg/bhYRt7Rv5d39oMqxRua64D9DQMdOCXHSgz1i4jLbl7Lqw/Th6byMyrTyXC3P+mv6LKt8sDre9Np4BYHifbzlDdKy/7R55S/1D00j+HpsjKeOPNTeqjf3+tJlURKj7CfD0wyJ0+D/Xx28WJRb3RxaXvRwXt1fE/y2a0mdTdBOeMT3OigmOc/hnztFbAEtz/t1fU+b+eqzA/r80537rc11xH6DBY6YFuWhxf7FwGW3N3ejXz6dMh9aJc3ku58t283EB/pmS9rsyfmN33FQQf3Vm6Fg/e2V4poZoRgtR+VOMzqesPbRFhCqJ+eaUaZG+EKF+JsWhlLfdDw/97/sztpP2dv9rBY9p98iA8HiBv10YL2oy7jiuFtiO4n77c1txH6DBY6YFuWhpX7FwGV3I470jefyBqLTuHK7L+fb+YGTxz+jFvJejaZni6XQWj76FHN9TR+vebY3/3avxQ6Gk7+x77pPpYB8bftH1S9NGpl7PX0q5nn9KlEqN9/qU69DLrkP7mxibMi4Aojf71+Xc1tVpF9QYc8P04QSfKW3eqQM5t6G43/7cVtwHaPiYaUEuWthXLFxGV3L5kaG3+E+JSCvP4cES1o2btkW/sl/rbNDB/nUlrk1ZQyI7VsvC9nXKQ8UnRamUOD+Z8jJzFP9lotTf5FiS8UX9SIFtHUi52ZnLuY3RKX4en+AzbUn7TDm3objf/txW3AdowZhpQS5a1E8sXEYX8/oZb/q1+vwdnOAN/jLa/bC9ae5xOty3HvO2fqF4LY3fHB83XtzyBv/U8d0QxzHpjf2lotTvBFmY8oW9quC2VqZs64kcf79+5G++m/AzzWVc4KzNsQ3F/fbntuI+QEvGTAty0YI+YuEyoKnj08awfV9TUf/hHP6rRR4YGYsWhe1sytTfW0VporhujeM3Lq5RvBeJkiRJK+4vmWB79xO2tSPH3x4f+ZujU3yub1I+14s5/l5xv/25rbgP0KIx04JcNLh/WLgMaPo4NRcv/vlLRUX9O/GvlxT1gazx6IO4NjiuPS9ChWJ5MCWW1svh90Qpu7if9DOR3TmOY/Smad8Un+t0yuc6mePvFffbn9uK+3Qpn7+s+afW3qowZs6iuG9BLprYNyxcBrRpzIqK/PviB+YPprwevBWvy7DL9DsA0Nwv/7KL+79OUhSPiv81Fq0u5fgcivvtz+15xX06lM+K+1SdY6k/wa/xOCzIRZP6hYXLgDaPYQuiX9CH7a345bev4oeVw29+3ov/f9HDyjNh+zi6551k7TsAYDZf+GUX929MWNw/UmPR6rccn0Nxv/25fV9xn46N1dFbzU+EbXu8AOnZKRdQi97m+jxsL8U3fs/ECyEt8XZWL3MsddG8mo/Fglw0oU9YuAwAAGj8jUtTivsXx705Gh9f6S3H51Dcb39uK+7ThzxfEy0+PkFhPxpzV4ogQ7nUmOJ+fDwW5GKW/cHCZQAAQCtuXppS3B9XiN0+w7go7rc/txX36Uuur5tg/lRvnDKcQ3NNK+4PHZsFuag75yxcBgAAtOYGZubF/XguwHF/s2eGcVHcb39u38koVpl2hC7l+5UCxX3FKYpcC/znm/KiBAAAAO26oa+ruL8k4W9emmFcFPfbn9u/ZRSrFooSHcr3jwsU93eIGCP5sygjZ26LEgAAADTvhr4Jxf3lCX9zdIZxUdxvf27fyihWLRYlOpTv+wsU9x8RMUbyZ2nWVE6iBAAAAM27oW9CcX9Zwt+cmWFcFPfbn9tfZRSrLCZKl/J9Z87C/rxoMSZ/NmTkzRVRAgAAgObd0DehuL+4aW8KKu53IrfPZRSrNosSHcr3bTmL+3dFizH582xG3pwTJQAAAGjeDX0TivtzKcfw+Iziorjf/tw+k1GselaU6FC+b81Z3LcwKuPyZ0dG3pwRJQAAAGjeDf3Mi/vx391J+LvXK/rc6zP+u+J++3P7lEVF6VG+K+4zTf7sycibU6IEAAAAzbuhb0px/2zC3/1YwWc+EG97Y8q/Udxvf24fyyhW7RElOpTvivtMkz9ZCzIfEyUAAABo3g19U4r776Ycx/Mlft7H4l8JfJvx7xT325/bb2cUqw6IEh3Kd8V9psmf1zLy5kNRAgAAgObd0DeluL8l5Thuhm1ZCZ91Sdi+j7f5Ysa/TSruPydrWpPbBzKKVe+JEh3Kd8V9psmfox6GAgAAQPtu6BtR3I//9teUY/mshM96Pt7Wz9Eivhn/9gsFjtbn9u6MYtVxUaJD+a64zzT5c8o0ZgAAANC+G/qyi/s3pyjuZ02jcnjCz7ggejgwtJ39Of7mXMIxfCxrWpPb2zLy6VNRokP5rrjPNPlzNiNvtokSAAAANO+Gvuzi/u0pivvL4/nwU9+2DtuiAsfzSNguDv39xZx/92nC/s/Lmtbk9sqMXLogSnQo3xX3mSZ/fszImydFCQAAAJp3Q7+85OL+/Wnmqg//3as5ilM/he1g9EZ+xuf668jDhuh/X5XzOA4n7PtBtO2Ev1kSz9W/Q2Y1IrfnMvLotijRoXxX3Gea/LmfkTcLRAkAAACad0O/PeVmfkPBbaU9KHi1wHYu5CxS3Y+nEogWAvw4bifCdils8yP/Nvq/txQ4hrT52j8bnbM//L/Xhe3b+Jgel1mNye+0X4LMixAdynXFfSbNnYUZOXNXlAAAAKCZN/Wvp9zQHyi4rQNlzG8e/ttlYbuWs1CVp0Vv2+8q+FkWZ7zJ+MPQQ4VzQw8TDsqqRuX3Vxm58Ygo0ZFcV9xn0tx5OiNnrokSAAAANO+GfkXYfkm5of8+KrTn3Fb01v71tLekw/ZUwWO7VEJh/9ewbZowPocL7utNWdW4HD9tkUh6kuuK+0yaO7sycua0KAEAAEAzbuKXxlPxvB0XvrMKQTfifxv9zZqRbS0I2+Z4bvsbOd+gPxZPefN4jmON5kx/K8dcwEkPE47kfTiRsP8l8QOOPNMDHZJdjcz3dzPO3V5RoiO5rrjPpLnzUkbOHBUlAAAAaMZN/Okp3oK/P7Ktg1Ns61aBY14ZtncyfhnwsEX/5r2wrS4pXivief2THiCcGn3oQaPyfW9GvrwvSnQk1xX3mTR3TmTkzH5RAgAAAKY2CIJV8RQC++OHCwfj/31n9BCgwv0+HheKo/09Hx/DUmek8fmy2XQT9CTXFfeZNHfOZeTMdlECAAAAoFaDIFhooUh6kuuK+0yaO79l5MwKUQIAAACgdhmFqwciREfyXHGfSfJmYZHp+AAAAACgNilrJjxsa0WJDuS54j6T5M22jHy5KEoAAAAAzMQgCD7MKF7tFiU6kOeK+0ySNwcz8uWYKAEAAAAwE/FCyGnFq3dFiQ7kueI+k+TNiYx82S9KAAAAAMzEIAjWZRSvzogSHchzxX0myZtvMvJloygBAAAAMDPRopApxatbIkQHclxxn6I5Mxe2+bQFx6N/I1IAAAAAzMwgCM5nFDwfFSVanuOK+xTNmaczcuWyKAEAAAAwU9G8+hbVpeM5rrhP0Zw5lJErR0QJAAAAgJkaBMHOjCLWh6JEy3NccZ+iOXPaQ08AAAAAGm0QBIsz5pa+JEq0PMcV9ymaMzcycmWlKAEAAAAwc4MguJKxcOQCUaLF+a24T5F8WZWRJ9dFCQAAAIBGGATB4Yxi1jZRosX5rbhPkXzZn5Enx0QJAAAAgEYYBMH2jGLWu6JEi/NbcZ8i+XLKfPsAAAAAtEI07U48/U5SMeuyKNHi/Fbcp0i+/JqSI9H6JEtFCQAAAIDGGATBWQUtOprbivvkzZW1GTligXEAAAAAmmUQBC+ZioKO5rbiPnlz5ZWMHHlTlAAAAABolEEQrM4oah0XJVqa24r75M2VCxk58oQoAQAAANA4gyC4mlLUuilCtDSvFffJkyeL4ynIkvLjuigBAAAA0EiDIHgro/i5UZRoYV4r7pMnT/Zm5McHogQAAABAI+VYTPIdUaKFea24T548Oe3hJgAAAACtNQiCb1OKWz+KEC3MacV9snJkLmz3UnLjF1ECAAAAoNEGQfBGRgF0nSjRspxW3CcrR3Zk5MZ7ogQAAABAow2CYJWpeehYTre2uB8e05qw7YrbImezsjif9FATAAAAgNYbBMEFU/PQoXxuc3H/Unxs95zJymK8IGNKniuiBAAAAEArDIJgv4Ul6VA+t7K4Hx7PM0PHdtqZrCzO+zLy4kVRAgAAAKAV4jdZb6cUuz4SJVqUz20t7l8eOrYXnMnK4vxFSk48CNsSUQIAAACgNQZBcDil4BUV/udEiZbkcuuK++GxbB85tlXOZCVxfiRs8yk5cVSUAAAAAGiVQRA8llEI3SdKtCSXW1Xcjx6che37oeO67ixWFus3MnJigygBAAAA0DqDIDifUvS6KEK0JI/bVtwfLTgfcRYri/X1lHy4LEIAAAAAtNIgCDZnFEPXiBItyOPWFPfDY1gbtvsjx7XLWawk1lsy8mGPKAEAAADQWoMguJpS/DosQrQgh7e1obgf7n9Z2H4cOaZoPviFzmIl8f48JRdMhQQAAABAu0Vz62csrKvwSNNzeFfTi/vhvleE7esxx/SVM1hJvFdlLKT7kigBAAAA0Grx4p4/phTBXhQlGp7Dh3IW9+/P6Pg2hu3nhGN60xmsJObvpuTBrx5aAgAAANAJgyA4mFII+0GEaHj+nsxZ3I/a2hqP65GwfZRxPE87g6XHfWH8q6OkmL8mSgAAAAB0Qvz2/vWUYth2UaLB+ftzgeL+uRqOJ1rI9VjYHmQcy11nr5L4v5jx1v4iUQIAAACgMwZBcCClIHZJhGho3u4qUNh/2K7FU/k8M830LOHfLgjbuvgYXgvbp1HBvsBxnHYGS8+H6EHlTykxf1WUAAAAAOicaAoe04fQonx9Omw3Jyjuj7boDfs7cbuV0X6L/92DEvZ70FksPSfSFgj/xVz7AAAAAHTSIAh2pBTGzosQM8zN6C35FWHbFk+78mUJxfVZt0ed2dLz5NuUeD8vQgAAAAB01iAIvkopjq0XIWaQk10o5I+2H53Z0vMkbYqmayIEAAAAQKdFBfyUAtlZEWIGOdnF4v5HzmzpeXItJd6bRQgAAACAzhsEwZGUItkGEQIaNmalvbX/qQgBAAAA0AuDIFgettsJhbILIgQ0bMz6LmG8umttAwAAAAB6ZRAEB01xAbRgrDqQMla9JkIAAAAA9M4gCC5bnBJo8Bi1MGw/G6cAAAAAYMggCB4P2/2Ewtl+EQJmPEa9njA+zVsfBAAAAIBeSyme3QjbIhECZjQ2rQjbnYTx6V0RAgAAAKD3BkHwTUIB7W3RAWY0Ln2SMC5Fi+suECEAAAAAem8QBGsS3pCNpuxZI0JAzWPSkwmF/WhMWidCAAAAABAbBMHzCcW0c6ID1DweXU0Yj14RHQAAAAAYMQiCUwkFtZ2iA9Q0Dh30oBEAAAAAChgEwZKw/TimqPZz9N9ECKh4DFoetttjxqBfov8mQgAAAACQIJ7r+t6Y4toHogNUPP6M+/XQfNieFh0AAAAAyDAIggMJ02I8JTpARePOswnjzouiAwAAAAA5DYLgyJgi2/dhWyg6QMnjzZJ4+q/RMee46AAAAABAAYMgmAvbhTHFtvdEByh5vBn3MPFS2BaIDgAAAAAUFC9u+dOYotszogOUNM6Mm44nGndWiA4AAAAATGgQBGvCdnOk8BZNn7FUdIApx5dlYbsxMr7cDtta0QEAAACAKUVv6oft3kgB7pTIAFOOLadHxpUHYdskMgAAAABQkkEQ7BgzdcZzIgNMOKY8P2ZM2SkyAAAAAFCyQRDsHynE3QnbYyIDFBxLHgvb3ZHx5KDIAAAAAEBFBkHw4khB7lrYFokMkHMMWRSPG8PjyCsiAwAAAAAVGwTBqyOFuaOiAuQcP46OjB9viAoAAABd8H8AinE/RTVhWKgAAAMBdEVYdE1hdGhNTAA8bWF0aCB4bWxucz0iaHR0cDovL3d3dy53My5vcmcvMTk5OC9NYXRoL01hdGhNTCI+PG1zdHlsZSBtYXRoc2l6ZT0iMTZweCI+PG1zdWI+PG1vdmVyIG1hdGhjb2xvcj0iI0ZGMDAwMCI+PG1pIG1hdGh2YXJpYW50PSJub3JtYWwiPkY8L21pPjxtbz4mI3gyMUMwOzwvbW8+PC9tb3Zlcj48bWkgbWF0aGNvbG9yPSIjRkYwMDAwIj5uZXQ8L21pPjwvbXN1Yj48bW8gbWF0aGNvbG9yPSIjRkYwMDAwIj49PC9tbz48bWZlbmNlZCBtYXRoY29sb3I9IiNGRjAwMDAiPjxtcm93PjxtaSBtYXRodmFyaWFudD0ibm9ybWFsIj5tPC9taT48bWZyYWM+PG1zdXA+PG1zdWI+PG1pIG1hdGh2YXJpYW50PSJub3JtYWwiPnY8L21pPjxtbj4xPC9tbj48L21zdWI+PG1uPjI8L21uPjwvbXN1cD48bWkgbWF0aHZhcmlhbnQ9Im5vcm1hbCI+TDwvbWk+PC9tZnJhYz48L21yb3c+PC9tZmVuY2VkPjxtZmVuY2VkIG1hdGhjb2xvcj0iI0ZGMDAwMCI+PG1yb3c+PG1vPi08L21vPjxtb3Zlcj48bWkgbWF0aHZhcmlhbnQ9Im5vcm1hbCI+cjwvbWk+PG1vPl48L21vPjwvbW92ZXI+PC9tcm93PjwvbWZlbmNlZD48bW8gbWF0aGNvbG9yPSIjRkYwMDAwIj4rPC9tbz48bWZlbmNlZCBtYXRoY29sb3I9IiNGRjAwMDAiPjxtaT5tZ3NpbiYjeDNCODs8L21pPjwvbWZlbmNlZD48bWZlbmNlZCBtYXRoY29sb3I9IiNGRjAwMDAiPjxtb3Zlcj48bWkgbWF0aHZhcmlhbnQ9Im5vcm1hbCI+JiN4M0I4OzwvbWk+PG1vPl48L21vPjwvbW92ZXI+PC9tZmVuY2VkPjwvbXN0eWxlPjwvbWF0aD6G/zovAAAAAElFTkSuQmCC\&quot;,\&quot;slideId\&quot;:366,\&quot;accessibleText\&quot;:\&quot;straight F with rightwards harpoon with barb upwards on top subscript net equals open parentheses straight m straight v subscript 1 squared over straight L close parentheses open parentheses negative straight r with hat on top close parentheses plus open parentheses mgsin straight theta close parentheses open parentheses straight theta with hat on top close parentheses\&quot;,\&quot;imageHeight\&quot;:33.174089068825914},{\&quot;mathml\&quot;:\&quot;&lt;math style=\\\&quot;font-family:stix;font-size:16px;\\\&quot; xmlns=\\\&quot;http://www.w3.org/1998/Math/MathML\\\&quot;&gt;&lt;mstyle mathsize=\\\&quot;16px\\\&quot;&gt;&lt;mover&gt;&lt;mi mathvariant=\\\&quot;normal\\\&quot;&gt;F&lt;/mi&gt;&lt;mo&gt;&amp;#x21C0;&lt;/mo&gt;&lt;/mover&gt;&lt;mo&gt;=&lt;/mo&gt;&lt;mfenced&gt;&lt;msub&gt;&lt;mi mathvariant=\\\&quot;normal\\\&quot;&gt;N&lt;/mi&gt;&lt;mi mathvariant=\\\&quot;normal\\\&quot;&gt;w&lt;/mi&gt;&lt;/msub&gt;&lt;/mfenced&gt;&lt;mfenced&gt;&lt;mrow&gt;&lt;mo&gt;-&lt;/mo&gt;&lt;mover&gt;&lt;mi mathvariant=\\\&quot;normal\\\&quot;&gt;r&lt;/mi&gt;&lt;mo&gt;^&lt;/mo&gt;&lt;/mover&gt;&lt;/mrow&gt;&lt;/mfenced&gt;&lt;mo&gt;+&lt;/mo&gt;&lt;mfenced&gt;&lt;msub&gt;&lt;mi&gt;&amp;#x3BC;N&lt;/mi&gt;&lt;mi mathvariant=\\\&quot;normal\\\&quot;&gt;w&lt;/mi&gt;&lt;/msub&gt;&lt;/mfenced&gt;&lt;mfenced&gt;&lt;mrow&gt;&lt;mo&gt;-&lt;/mo&gt;&lt;mover&gt;&lt;mi mathvariant=\\\&quot;normal\\\&quot;&gt;&amp;#x3B8;&lt;/mi&gt;&lt;mo&gt;^&lt;/mo&gt;&lt;/mover&gt;&lt;/mrow&gt;&lt;/mfenced&gt;&lt;/mstyle&gt;&lt;/math&gt;\&quot;,\&quot;base64Image\&quot;:\&quot;iVBORw0KGgoAAAANSUhEUgAABS0AAACwCAYAAADqtUtFAAAACXBIWXMAAA7EAAAOxAGVKw4bAAAABGJhU0UAAAB2eUJGlwAAMg1JREFUeNrt3Q+IFVea9/FnGqcRaWQliIiIII6I+IqMOL4iEgKNSKcR8X1FJEhwBEckBBFBHBERxxkJEpwgQvAVEXGdFRERCYK4PSIiQhBXsuIGgrgiIoJIb9Pr9rrMWye3enK7c89Tf279OafO9wPFMEn63nNPnar63edWnSPinxnRtlYAAAAAAAAAwAEzo+1BtP0t2jbQHQAAAAAAAADqtiDa3kiraGm2TXQJAAAAAAAAgLqtjrZR+alwyR2XAAAAAAAAqNsfom1b/L8I1KD8VLSkcAkAAAAAAIA6/V+ZWKv6P3RJuLa2DYQxaRUyAQAAAAAAgCqZguV7mVi0/G+hcBm0PTKxcDlAlwAAAAAAAKACs6Ltn2RisXLy9pf4v0OAjsvEwuU6ugQAAAAAAAAl2i4TF4vWNvPf/ZYuC9NZoXAJAAAAAACAcv0q2oYkXbFy8jYU/z0C0hNtt2Ri4XI93QIAAAAAAIAC/DLafh9t/yn5Cpbj23/Gr/NLujQcH0TbM2FVcQAAAAAAABRnZbQ9ku6KlZM383q/oWvDsbrDIPiUbgEAAAAAAEBGfdH252j7H0lXiPyXaNsm6Quc/xO/fh9dHYYLHQbB53QLAAAAAAAAUhqMtn+X9I9874+2KfHf/jL+/2kfJTdPDn9MlzffFssAOETXAAAAAACA2EnpXD8w62Tw1Ga4ZkXbP0n6x7z/WeyL6/wq/vdpX+sv8fun8Wk8Vju9zkl2o5s+U3b+aboHAAAAAICgmUdxb0rnusEbaU09hzBtj8dAmgKj+e9+m/J1f1vS665RXveG8Ni5M6ZKa96A1wk7/xt2GgAAAAAAQTKL+D6QzvWCl9G2iC4KkrkjckjKuSNy3Kz479K+x5DY7+BstzjaXlle49tom9mkHfVOil0NycXtYbTN5pgEAAAAACAYpnjzWDrXCV5E2zy6KDhm7snfS7VzT34cv07auTJ/H7dTsyAew7ZVyhtTuAyhaGk2U4VexfEJAAAAAEDjzZDWDUy2+sBCuig4KyXbKt8npLgnd7OuSm7a+ZuE11wo9jsuH8bHgPdCKVr+Lf6sTK4LAAAAAEBz9UbbbUtdYCTaVtBFQclaMPwXSS4Y5mVeN0vh9M+iF07NzXmjYn/cfIrvOy+kouX4dqoJOw4AAAAAAPzMRaUeMEj3BMXs73+X9I9m75fy60W/jN+nqEfUNyh/e973HRhi0dJs96NtLscvAAAAAACNsVepAxyme4LyB0lfI/pnSbcITpF+Fb9v2jb+QXmtw8rf7WYoAAAAAAAA1GeN2As3t+ie4JhHsZMeCX8Tbb+tuZ2/jduR9Kh40iPrNy1/+z7aPmQ4AAAAAAAAVM8sOmJbodksVjKLLgrSn8VeCPyLQ+NiVtweW1tPpHiNmWJfmOe5NGRhHgAAAAAAAJ+cE3vBZyPdEyyziM3kYnbSHJF1+tjS3rSrmG9UjoMLDAcAAAAAAIDqmMVWbIWai3RP8D6Wnx6xNncs9jne3smrnWctsF5SjocBhgMAAAAAAED5pknr0ddOBZq3wmPhaDGL2PzGszb/RvTFd2xmR9uw2Fcin8pwANxxUOy/Muyle+AAbYXDg3QPAIBcBZAVyYpWR5X+2UP3gPPGz7bDdA/g/gXsM7oHDvlcGatH6B4AALkKICuSFX9mbrS9s/TL99HWw9BBoHriY6DTsTEWHzsAaqTdCbCP7oGDDihj9gDdAwAgVwFkRbLiBGeVPtnEkEHgNivHxxm6B6jPZ8rBeYzugcOOK2N3J90DACBXAWRFsuKPFip98YihAvzokeUYeR9ti+geoHoblIvXeboHHjivjOENdA9QmP8dbf8WbSvpCoBcBZAVG9UPGxkmwI82ch0H3LEi2kYtB+TtaJtCF8EDZpzesYxjM76X00VA15ZG23/Fx5X53/9FlwDkKoCs6I150rpTrFMfPGGIABM8EfvdlvPoHqAaM6PtpeVgfB5tH9BF8Gw8P7eM55fxvweQjylYTp603/x/CpcAuQogK/pBe0x+F8MDmGCXcrwcp3uA8pmVsWy/NpovotyZBh+tEPtqiLeF1RDbMTE90jKPhP+XZayYf76SMQiQqwCyotN6o23Y8rnNP5/K0ABSHzMjHDNA+ZiQGk2l/Sr2Bd3zo31KHx2ke9Dm42j7b2W8/C3+9wM5X19bXXkv3Q9yFQCyYiF2KJ/5K4YE0NEJ5bjZQfcA5elXDr6rdA8a4KoyxvsJ6hR1kcrvxD73Vaf5fX6X832OEwhBrgJAVizVfeXzLmE4AB0tVY6be3QPUI4ZYp9v6ZUw3xKaYWY8njuN8xfxcRCi9cqF9wLDBrFfRNufJF2xcvL2p/jvs7qgvOZ6dgnIVQDIirktUK6xjxgKgOqhcvwspHuA4l1UDroNdA8aZFAZ6xcD7I9VYl/RdkhY0RYtZv6ef5R8Bcv2Anhvxvc14++W2Fd1Xc2uAbkKAFkxl8PCVCxAXnuV4+cw3QNwYQbK+jI5GFA/zBX73QTfS7h3nmIiMw7+KslFyacp/hvzOv+Q4/2/F/sda3PZRSBXASArZvZE+YzzGAKAap5y/Dyhe4DiTIu255aD7W20zaKL0ECz4vHdadw/i4+LpjMr2z0Q+2qRixgmiAPZY0kuRv5RWiur/jHFf/s4x5ehRWJfqfGBsFIjyFUAyIpZLFGu0/fZ/UAqzAkLVOCocqDtoXvQYHuUsX8kgM9/Rvn8mxkeiCwX+5x87QvtTF4UJ81CPeZ1f52xPVuU1zvN7gK5CgBZMbWDymc7wK4HOI4AF8xXvlg+pnvQcOausO8s439MWpOTNxXFHyT5ONpGRC88/ke0DVj+fiDF348of29zWnm9Lew2kKsAkBVT4Q4xoHusIg6U7LJykK2jexAAbd6xSw39zGb+P9tjtmbeQB6zRVF3Sv5a0t2p+bsMbTPj0zYHlxnXzMEFchUAsqJuunKdf8UuBzJ5pWTc6XQPkN9K5QJ8m+5BQO4ox8JyPi8C8oto+5Mkz0n5r5K+OJh2Tsw/xe+fxnLlde6wG0GuAkB2Um1SPs95djeQibZo10a6B8jvlnJwraJ7EJBVyrFwq2GfdZfyWb9gKAStN9r+UZKLi0OSffVv89//NcVrX4jbkcYx5XU+Y3eCXAWArGilTbXyCbsbyGSrcjx9TfcAXHgBvmymM1vsj4U/FR4LD9kMKb6oOFlv/PdJ72HakaYoOjUet7bHxGezW0GuAkBW7Og75bPMZ1cDmcxXjqfv6B4gn5vKgbWa7kGAVivHxM2GfEbt0YX1DIFgpX18+4+S/vFtm1/Er5P0Xo8l3ePn60UvsALkKgBkxYmmKZ/jNbsZyOW1clz10T1ANswFBnTW5Lke1yif7Rt2fdDXgzQL5ewo+H2LWuhH4vFre4017GKQqwCQFSfQfvC7xC4GctEW4huke4BstMfzuNsKIWvyXVsPlM+2mF0frP8neuHwP6JtoKT3Nq87kvD+p1O8zmLl7x+wi0GuAkBWnOCQ8hn2sYuBXPYrx9UhugdIb47Y7255SvcA8oPY7zab6+ln2qhcRM+xy4Nm5pn8q3R3p2M3fi32Oz2HJP38mWeVMb6J3QxyFQCy4t9dUa6ZA+xeIJdB5bi6TPcA6fHLGqDbJ837lew7JVwvYJcHzyx6M3lOy3+VdHNKFmGe5f2zrFA+X+yFo8fsYpCrAJAV/+6VMPce3GCmVNgjrXn3H0prIcV30TYW/+/b+J+bQvtRad3p7OoYZa5YoAA90fbcciCZE8NMugj48TgYsxwnz+PjyCfcZYk0TOFw/I5Hc4fjP1T8/ub9/io/3eGZp2B6XhnrG9nFIFcBICv++ASD7Vo5zK5FBaZLq/D/VJIXZrRdX69FW7+Dn+2t0u5el3fK9Zw7w+VtGseal7Rbli96+pmKOL5O1tDuMo/PKwz1rmkTKa/z7LN8K8xliXTMo9qnawxVvfH7530kfZEwtyXIVSArkhXJipp1SruvsltRIlPMN8XKtwWey+5F2xJPrjdrm36hdG2bzjHnpau+HkQJgWG0gDG9teJ2vyvx+OSLUrmBzqegv1r5HDfZzWigm8JK4iBXgaxIViQr2myV7ha/A/IwT9DYbqS4G217pfVDYH98/dwQbQfjf5d0PjPTA33myOc87dA1JJOp0iryrYh3xK445IyJv0VLgr9/Zoh9vq+XDfh8vfEJ7kTOkGf+ZnkNbTZFpc1xux/laPeLaDsTv8ZS8e/RZVf1iH1xkLH4ePLBRWXsDLKb0UDc+QZyFciKZEWyot1XyljZzm5FCUzt6E2H8WbOZytT/L15kuZainPdcQc+6zalfad83HlmtcF7OS48JiA9ibYb0rqLM+v2jbTuRDBzCLzNedHu59jzznZlf37VsM9qFmT4Lse4NnPQ1D3/1EbLSb1TGNpJ8Kwt1O3woP0zlS/Uz9m9aLBnSn6aRfeAXAWyIgLOitrK4fygjaJ9JJ3vdDc38U3N+FpbJfnGv8M1f95GriA+R7LdcXmnpAvlFGlVsM1tuGZVpqRi6jqOP+8MKftzVQM/r/l189scYfS2A+HOzDOYNNfHBoZ06VYp/X/Lg/bvdfiCDpTpiDL299A9IFeBrIiAs+IDpc2L2KUokLkzfbjDODPXzyk5X9PUod4nnPs+qfEzL1Ta9dDnnXklw0WyyovPYiWQDXAMehfKQnyEyRT486xK5sIdElrBiRWfq2N77Oe9uP+IuPYI2UJ2LRpsgTL2H9E9IFeBrIiAs6L2lCV35aIoH0jnJ1/MXeLdPvWyJ+H8PBJnwTr0iD7FiLd2ZbhAzqmh028Iv9z5Tptb4WTDP/uS+MTl+mTrWb4Q8Stodb5WxsinDrd7qeir7AFNp909tZjuAbkKZEUEmBV7lbYOsytRINuNeUVNm/Ag4fx8t8bPPqy0q9fXHTqY4eJYx4c0VfLJ86Zs4jj0ymVlTIVw1+y2HEHUzL2xvOZ23+nQru8YzpVaL34u6nFIafc+disCwPQIIFeBrAiy4kT8qI0qbLGMse8LfI/VKc7R22r6/NqK58t83alLxe2iZacvwFs4Fr1h7pa1zZs6JmE8BtCbI4iazdzSXudk62eEx33qNkU5fkYdPn6Yrwiha+ycQiBXgaxIViQr5tTIRULglGnR9sIyxj4v+L2GJHnhtDqOv0YudtUn7hctZ8vExw+2cjx6o18ZT9cIoolbnZNo7+zQnr0M6cpdU8ZHv4PtnaO093t2JwLyvbgz3Q7IVSArkhXJinXborTzLLsRBbA97WUK+0XP8fphivPz9hr64JzSns2+7thp4n7R0mivZG/jePTGUWU87SaIptq+rKndm5p0ovPY58rYOOZge7VH3E6xOxGQk46FWJCrQFYkK5IV67RTaecJdiO6ZG7Gs83neL2k93yScG6uY9qDr5qYP7NcJOssWh5oa8d+jklv3FfG0xKCaOqtjikROj3CMciQrtwSZVzcd7C9F5X2sogaQrJR/JyTtm7mUceTlo05zclVZEWyIvzNiqfEvfn/0Bz7lfG1s6T33Jfi3Fz1SuKNvIHEl6Jl++MwrIzoz9iyrSo4HFg/dBtEzZw0Sytu97oO7VjHsK6FbVXR9/EXfJe8Uto6nV2JgGjT77yme3JdM0/SN+QqsiJZEd5mxbPiVtEdzWHmjnwu1c+pPy/FubnqRUgbOQ2DL0XL9nZ+zXHpBSZbth9jpyXfZOsfVNjuTvNm9TOsa6GtFOvSHQ3zlXaymihC9Fg5JubRPZlzaehFS3IVWZGsCJ+z4iWljevZhejCOmVsjZT83kmPiA9V3BfrlbZcamI4dKloaZhHrcw8KSs4Lr3AvEv2Y2xA7BMFuzLZOkHUHXuUMXHEoXZuUtp5nt2IAJ1Xjgkedc6eS0MvWpKryIpkRficFbUFg7hDF924oIytKyW/99mEc3LVdzsPKG252sRw6FrREn65Ln6telx1EJX4JJo1jB4niAbnI2U8XHeondrEzzvYjQjQdqEAV2QuDb3PyFVkRbIifM6KN5Q2fsguRE6mIDgm9c3juDXFObnfkXPBN00MhxQt0Y1R8WcevrqCqJnz7FGOMFrFyowEUbcuxrZ5zEY9+UL9EbsRAeoXP35w8CWXhl60JFeRFcmK8DkrMmUKyrA+4Vy4teT3/zDF+XhPhf0xV2nHkyaGQ4qWyGuhMo4eEkT/HkTHTyyvMgZRMzdH2ZOtE0Tdon1hWehIG4e5fgCpMxYLp2Tvs5CLluQqsiJZEb5nxddK+/rYfcjpZMK5cKDG3DK+XaiwPxq5ECRFS5SBue3SB1Fjjdh/HbVtT6NtBkE0GK7PjUdxBuiMYn5x55KQi5bkKrIiWRG+Z0WuhyhD0p3o8ytow7uENjzgO1l5H4qTCfI6oYyjnQTRjr/47JTsj/7cJIgGY5fUP3eVRns04ht2HwLGtAnF5dKQi5bkKrIiWRG+Z8URpX1McYGiM8P41lNBO5IKp+8q7JMpUt9K6rXu6CqLlp8Ld+Y0gTZp+EBgfdGboQ9O5QijxwiiQdBWgrviQPs2K+07x+5DSRZLq5jzKsV/uyrazkTbD3F4NJuZ2+eLaJtZYhtZQby4XBpy0ZJcRVYkK8L3rKjdjQbksS7h3FfVfK5XU5yHp1fYLy4UTysLh3UULcfDPUVLv2nz7oQ2Z0mWIGp+CbqdI4yW8cWXIOqW6cr+f+lA+3Yr7TvK7kPB59Rt0XY35Ree2aKvWPq3+JpV1nxfR8SNidmbkEtDLlqGnquGE47hIsfGroT3Gq5o3JMV0bSsSNESRUu6+/xNRe04L26tIE7RsmQPhaJlk79wDNMfiXdFmDt+nkn2ydaXEESD/tJW9/QdZ5S2fcKuQwFWxIWJkQxfeFZK+sUrylrMZKvynqfZrZkyxEn6JNhcRdGSrAj/s+KYULREsc7VlO0m+yrFOXhDhf1C0bJEM4SFG5pglTKGbvFlI9WjXEtEn/el0/aDFDvZOkHUPTeV/b+65rZdUtq2nl2HnOZE2/5o+y7FObDTtWhYsp1HyziONijvd5FdnCmXhlq0JFdRtCQroglZMcs1HEjjWsK4ul5RO7alOP9udeBYe9/EcFh10XKHULRsAua26z6IGhsl+6M/Nwiijab9mrjZ4dCwll2HDGbEeWAo4/mvnXnU+02Oc2gZgVKbb+kauztTLg21aEmuomhJVkQTsiJFSxTtecK4qipnbUlx7j3CsVZOOKy6aPlYKFo2wUFlDB3gC1imSfMP5QijRc0fSBB1z35lvx+quW33lLYtZdchhUXSWmn+fY7zXnsIM0XPH3K+xu6SPpft/R6w2zPl0lCLluQqipZkRTQhK1K0RNHGEsZVVQtQpfkB6WsHjrWxJobDKouW+4W5D5vC5V/4XDnGsqz0eSVHGC1izgyCqHtcvttGu6ttGrsOKZjz4lNpTWb+ubQetbkg2YuW7Y/GmWL6vvgLepo7L8u407JPeb/X7PZMuTTUoiW5iqIlWRFNyIrvhaIlijMlxXmuqqLlQIq2nK+wb5jTsmBT4y8Trk0s3i/57tLwcSv6YL4ubqya5fIxliWImi+8jzLuU3P8LCKINo52Xrpec9u0ebWmsOuQMnxm/QI2+QvP+A+go/LzBaBmRdu3Ca9RxgriLKJSXH+FWrQkV1G0JCuiCVmR1cNRpBniV9GyynnMKVp2+YXErHZn5nf6NN5xI44GeYqW+b1Q3mtGgCfUboOoMVfSr4A7vn3fZX8TRN2j3bH1iiCKBnuS4py3oi0/rFKOoW8sf3+W8Oh8Lg21aEmuomhJVgRZEZjoI3GnaNnvUFsamTuzFC2r3Cha+lu0tN36/z7QE2oRQXT8xJx1rrfrBR8DBNH62cZA3XOUEERRpnMpznfj81iuS/F626U1n+RYXBAyT3z0EB6dz6WhFi3JVRQtyYpoQlbUjuNedhsyWid+FS2rWhSokU/4ULTMP/AoWv7cNOV93vAFrKsgauzMsX8PE0Qb5a2yr6fW2C4mV0eZdpd8vqvr+Bhj12bKpSEWLclVycUOipZkRfiRFV1tF/yU5pHsO/E5qextn5T7A1HwuYGiZfqLMEXLZKuU97nFF7Cug6hxKsc+Xk8QbYwhZT+vdLAoQ9ESRdia4jxnFvFxdf5UipbF5NIQi5bkqhaKlmRF+J8VXyvt6mO3IaM0RUuXtqqKltPF3SkiSgmHFC0pWmY1qLzPZb6AFRJEzSOMt3McTwsLOAYIovXTVggdrLFdPB6OMqUpWn7ucPt5PLyYXBpi0ZJc1ULRkqwI/7PiLaVdq9htyIiiZWfLlDbcbWI4LGMhng/iAWbmkzIL8YwKRcsmFS23KO9zNtATatFB1DALWj3LuJ/NZOvTCaLe0+b221xjuyhaokxpipZzHG17j9LmUXZtplwaYtGSXNVC0ZKsCP+z4nWlXWvZbciIomVna6X+eTUrDYdVTJBrbgX/Qho0SWjgtinj5xRfwAoLosbSaBvJeLLMcqIiiLpJe+RrW43t0sbiFHYbupSmaOljziLrZOuvEIuW5KoWipZkRfifFS+Lm3eAwk9pipYuLcRTVdGykU9o1F20HHeEIN8IJ5Txs4MvYIUGUWOjlDfZOkHUTdoE+ydqbNcbpV3T2G3oks9Fyz6lza/ZtZlyaYhFS3JVC0VLsiL8z4rnlXZtYrchI99WD79aUVs2KW0438RwWGXR0jw+9UwoWvrurDJ+tvAFrPAgahzKEUbTvD9B1E2fKPv1TI3tuqe0aym7DV3yuWi5SGnzA3ZtplwaYtGSXNVC0ZKsCP+z4tdKuz5ltyEjl+5uXJuiLVXd5fip0oavmxgOqyxaGgeEoqXvLirjZwNfwEoJosaVjEH0bbQtIIh6Sbtj4kKN7bom4c1TdFqaPd9xr0N97XPRUrsTwKe5hUKa6/s0uco5FC3JivA/K36utOtYw/cJmbF4i1K065uK2pLmUfWq7nLUfqTa3aSCSl2DcaFQtPTdVenuF9smqiKImscPH0n2ydb7CKLe0S6KV2ps1yWlXesJoATQLvlctNygtPmiR+OdoiW5qk4ULcmK8D8rhrywGJmxeNNSnsOqMJiiLVXd5djIJzR6HRuMw0LR0mfaqnChhpgqgqgxN9peZbzAXCWIekd7/OB6je3SwthWAigBtEs+Fy23elIcS0LRklxVJ4qWZEX4nxUbuUAImbG2zNiTol1vKmpLmrmD91TUlkYueOVa0fKKULT02U1l/KwJtE+qCqLGR9H2PuNF5iBB1CsrlX05VGO7QnzkhwDqRuHP9aLlEQcCbBEoWpKr6kTRkqwI/7PiUqVd9xq+T8iM5XiX0K7RitqxJUUfba6oLUNKG5Y1qaBS52A8LRQtfab9ejs90D6pMogaO3NcaAYIot6YoezHlzW2a7PSrnMEUAJol3wuWjZltVSKluSqOlG0JCvC/6zYW/FxRWZsfmZ8nqJtPRW0Y1uKdqxz4HrZ6+sB5FrRcqdQtPTZW2X8TA20T6oOosapjBcac+v8AoKoF/qU/fi6xnZ9KPVPgk0ApWjpIu3x3o88Gu8ULclVdaJoSVaE/1nReFdzcYnM2KzMeC1F26ZV0I4TKdoxo4J2aI/Mv2taQaVxlVk4ESpDHT91BFFzwrqd8WLzWCZOtk4Q9e+cPUy7CKBC0ZLrYjkoWjJ+XO0HipZkRfiTye4rbVvS4H1CZizH+RRt63egHVU9pq6tqP6gqSc1ik7IalTC/PXMtSBqzIy2ZxkvOFcIogRRvlzDQb4WLUN+FK6MPjsZYH+Qq5KvLxQtyYrw59pzUWnbBnYdMjqU4pxVxbi6mtCGmxX1xwalDRebelLjSyeyeif+3QVTxzE2UNF7mwmvRzKG0QMEUee5ett/Ux6DhXt8LVpqdydeZ7dmzqUhFi3JVS0ULcmKaEZWPKa0bTe7DRltSnG+2lVBO75PaMOJivrjM2nowqgULUG4rv4YG6jw/TdK9lv81xFECaI5fKW0bQe7DV3wtWi5XSjAFZlLKVpStKRoSVaE31kxxIUbUZ6F4saUL+8T2rCxov44J/WvXl55OAy5aBnS3E1XKjpg+QJWTxA1Dkv2ydZ3EEQJohlpv3aeZ7ehC74WLZuycrgruTTEoiW5qoWiJVkRzciKK5W23WG3IYd3CeeqshcEnS1uLMJjDCltWNHUcEjRkqJlURdIipb1BlHjasZxMUoQ9S6Ivq+5XfOVtn3HbkMXfC1aPlbaO4/dmjmXhli0JFe1ULQkK6IZWbFH7D/GvGO3IYcbCeepkZLff0PC+1e5AM475bj3eh5sipadUbQkXDctiJrVHh91OVYIogTRJK+U9k1n1yEnH4uWfUpbX7NLc+VSipYULSlakhXhf1bUxthCdh0yOpjivFTmD8UHEt77cEX9oN088rDJ4ZCiJUXLrHiMyd0gasyNvywTRJsZRF34hZpVIVEGH4uW2hxxF9mluXIpj4dTtKRoSVaE/1mRqVNQpJUpzktljqvLCe+9uKJ+aPQ0XRQtO6NomQ8Txv/cVIeCqPGRJE8WTBAliOa1TWnfKXYdcvKxaHlSaet2dmmuXMpCPBQtm1q0JCsipKy4Q2nfV+w65PAy4bz0dYnv/VZ5328r7IPjSjt2NjkcUrSkaEm47l6nRwTX19ymnQRRgmhJ5ijt+55dh5x8LFo+Udo6l12aK5dStKRoWcXYSHrUsIyiJVkRIWXF5cJiPCjWiYTzUllz6y9OeN/PKuyD20o7ljc5HFK0pGiZ1ajyPj0Spuni5mOyZwiijTtnDzvSxgdKGxexC5GDb0XLhdLgeYVqPMeFWLQkV7UkFS3PFPhep6T6oiVZESFlRXPusv0gMxZtU9iFyGhpinPT7BLed4/yfuYOzKkVff4p8bFjWzDNe9OEoiWqCZWhjp8VHfpiiwPtMie3OwRRgmgJDilt3McuRA6+FS33Sv0TsjfxHBdi0ZJcldwPRd+ddVGqL1qSFRFaVtRWql/LLkQOSeeq7RW/Z5V5T7vh7koTdm6fULREcbQ5HaYG2ifrpN5bxTUzo+0ZQbQx52xXViTWfu28xy5EDr4VLb+V+idkb+KX7RCLluSqlqSi5fs40xThh4T3GlH+1txlfUtaRUiyIsiKdtqPe0fYhchhMOHcdKvg95sn+l2WH1T42Q8rbdnThJ07L8NFqI9jAQleKeNneqB9srlDX5x2qH2mwDRKEPXGDGX/vHSonY+Udi5gNyIjn4qWC5Q2PmJXJqJoSa7qZDjFOaCIQsfuFO/zXvn7a5Jv/jCyIkLLitoP3N+yC5HTtwnnpyK/gxwRd54suy8N/7F8raQvWn7IcYAEN5XxsybQPun0qKxrt2lvIoh6Y6Wyf4YcaiePx6JIPhUttV+797IrE1G0JFd1kqZoaebzWtHFe2zM8J1ojvL335AVQVZMxbbis/lhYAa7ETmsTjg/FfVjkJli8bXlPR5LtXNOaz9SvGjKjt2c4QK9geMACa4TYn7msmR7tKguRwiiXtB+aLruUDtnxqGzUzufsxuR0acpzk+uTNz/TPkSNotdmYiiJbmqkzRFS7OZO1Pz3FWyv+017qd4n08n/b15cu1N/O+WkBVBVkzldIZjDChiXJkstrSA9zigvH7VK3VrP+x/3ZSdelTSFy33cwwggTap8kCA/WG+RNtWx1vl2f4jiLphQPyZaFlbzGCQXYmCs8oKB9q5TmnfZXZjKhQtyVWdpC1aji80krbgsUwmLqRgvuBtT/EeT6T1I4TJeZ9I626WvKuYkxURalbU5iC8ym5ETmZKQ21u4u+kuzmhzY9UI+LO/JGXJIBFrbKsCDfEMYAuihQh3qm7y7MvsH3xiZwg6i7t8bULjrV1jdLWG+xKZHA5RUbZ5UA7eZS3exQtyVWdZClajm8Pom1n/AWzfXyZxwfNIjd3J/33D+Mvsp/keC+zmTst8yy8QFZEqFnRPEJrW2zMTPcwjV2JnJYmXDfM/MN5ntAx15B7Dh1bvfGxYrsm9TRhZy7OcUFm1UtozipjZ0tgfWEeD3rtwZfsyeYp7SaI1k/7MnXGwfY+UNq7iN2JFMxcPWkWgHhYczsXJRRPkD6AU7QkV02Wp2iZZTOPlc+N32sg52vk2R9kRYSeFc8Ij4ijHOYuwzFlfN2UbHOnmh+1bFO2mLmM65imSHs0/HQTdqJZOelJjguyudWWwiVsTihjZ0cgfWB+gTZTKYykPKYuiHurKX8knecjJIjWb6cylk442F7t1/5z7E6k+GI8lCGjHKuxreeVdm1kV6ZG0ZJc1UmZRUtzN0r7HGdTxD4nc1GFILIiyIot2lM5t9iV6NLahOuHmdpjmyTfkWjqXw+U83Nd86rfkAY94WMC4GxpzbVkTmJXclyMJ08waqrJ5pc/82vkfGlVnns4LoK3TRk3pxr6mc24XxV/eTBzSozlPK5uS2sejNWOHEu7CKJOOqWMoW2Otvk75VqygF2KSUymMHPKXc+ZVR7GWWdhxW22tfUxuzRzZqVoGXau6qSsoqVZvXhZh/e7muE17kry/GhkRZAV7X5QcuJcdie6tCjOYtq51RQvzZMN5o75dfF5bF18vHyjjM/dNX6uOUr2/IGLPJMvw05bjb6Jd1VdKek4MicgF34JPcvx7ZxzyrjZ7GibNyhtPs8uRcz8CJr2rqMs51IzX5Z59PNIhefK9m0TuzYTipZh56q832e+yHF+MHdxz7K837KUr2FWGk96vJCsCLKibp/S3sPsThSULQ4VmDPNXcB1P318SGnfvqZd5ClaokjaKnBNXDn1eonHkgvzUJhb3e9wfDtF+/Lj8orc2tyWTDkCY1fJ+aSsgpc2P/i37NZcXywoWoabq/J+nzE/epg7rNPcnW3uqEnzaP2OhNcxxbo0C4WQFUFW1M0U+93Hz4WnOVHsWDsUj6s8PxSZY8uFx657lM8wFn9OABarhHlJmnhyfxpt76Q1fxHqpc3vt9LTc8NNdis8pq0YvpruyYyiJbmqkzRFS8NM1WDuqr4d/43JLmYhL/NooLn7bEPGAshyaT0R8Dp+rTfx/1/FoUpWJCsWSnukfSu7FCUwx4KZbuOitKYWehufw8avG+YpnWtx9jBzk7u0mr222NYpdi2gmyb6ROcAuvNWOcamOt72C0rb17Nr4aH1oi+cgewoWpKrOklbtATgZ1ZcJPpc1QB+oj3BtojuAZLZHs15T9cApR1fYx60fbbyxfOpuF90BdpNjcdtp/E8HI93ZEfRklzVCUVLoPlZUVsAi2kHgJZ+YdoYoGsvlANpBt0D5NanHFuvPPkMO5XPcJxdDI8cV8byTronN1O0fGfZTgTaJ+QqipZACFlxieiLXgEQuSesEwB0TZtwnF/JgPzWKsfWNY8+h6/zcgLjVihj+DbdA3JV4ShaAmFkxYvCVEKAjbY4H9MSARmcUw6mzXQPkNtm5dg659HnmKt8Af1eeEwcbpsaj1PbY+Fz6SKQqwpH0RIIIyuaxbRsK4k/EVYSR7jM2H8s9qkf5tFFQHoHlYvlQboHyG2/cmwd8uyzbFE+y2l2NRx2Whm7W+gekKtKQdESCCcrHlM+wz52MQK1RzkuDtM9QDZNuRsMcE3T7rah+APfUGwHuaoeFC2BcLLitGh7Lix0B4ybJSxmChRqlXKxvEX3ALndUI6tNR5+HrPgxreWzzMiTCYNtyyJx6VtgYBeugjkqtJQtATCyooDwgrJwLhLyvGwju4B8hUibAfVMN0DlPKlzdeCifm1/JXYfzn8gN0OB8yIx6NtNVbu+gC5qr7rH0VLoJlZUbtrdCO7GoHYpBwHZ+keIL9XysHVR/cgsjXhC0jawLUh5+uY7XVCG9ekfJ0qTFfe/6XnY8GsGD4q9pWYp3C4oEZm/NlWvB8VVrwHuaoKFC3JimTF8LKiObf9YPk8b6JtDocIGm5WPNZtN3dQVwG6cIVgiQQLpPXr0PsUQc+siGZuizcTEE9eNdCs1Gsm7H6YIYCalX/PR9uOFBeK49H2SOr/hUt7TOZKA8bDoPL5LnK4oEYXlLG5nu4BuaoSFC3JimTFMLPicrGvJn6HQwQNN6Sc71bQPUB3TigXzZ10D9qsSQijWX5J/SQhgL6V/PP5dFqAY0eF/bRL+VzHGzIWtiuf8UsOFdTgS2VMbqd7QK6qDEVLsiJZMdysuDOADAxMdlwZ9zvoHqB72twL5+keTHJSGS8XMr7WUeW1znTZzvbb8x9W3Efa3V5Nmtdnr/I5D3KooEKHlLG4h+4BuapSFC1BVgw7K55SPttWDg80jDY1xim6ByjGAuVAe0T3YJJ5Yv8FPeujwX3Kl5vTXbZzpMaApD12tLBh42F/tL2zbAc4XMAYBLkquFw1IhQtyYpkxdCz4jdif1T2Iw4RNMSHYp8S4QbdAxTLtrCGCRwsrIHJrol9TqGsbI/RdTP3zSyZOCl7T4V9M0UJ6qMMHQAgVzX8syfNaUjBgqxIVmx+VuyL949tigDm+IPvlol94Z27wsI7QOGuK+Gyn+7BJGuV8bIs42stVb7YfZCzfe3zFB2tuG8+UvrmOkMHAMhVDf7cvZK8aMoMhgdZkawYRFY0x/o9y+d8Fe9XwEdL4zHcaWzf4zoHlEObL2Y33YMOnlnGy1c5Xsv2iEzeiYuvtr3G/Ir7ZbdyLB1l2AAAuarBn3u16AXLdwwNsiJZMaisOF1ad511+qzmDlfuuIRvlsdj13aH5XS6CCjHoHLxvEz3oAPbwhfmNvmsj9gcUE78Wc2Unx65GaqhXy4rx9IgwwYAyFUN/tzaggRmu8/QICuSFYPLilPFPl2Ama+Up/rgi36xz7F7LR7rAErSK/a5VYbpHnQwVxkzWzK+1jwlvC3oItRuqqFfbAsQMD8sAJCrmp6rtBWRzXaCoUFWJCsGmxW/FPvCeds4XOC47cr4/ZLuAapxTwkDzDmCTmwrA97M8Vq2ybqzPibzVOqZVF3EPufS+PwmAAByVVNzVY/YH5ljER6yIlmRrAgAQFeOKRfRz+kedLBB7L8Uz8nwOtPEfqv98wyv0z7p+7Ea+uNz5Rg6xnABAHJVg3OVuQa/U7YfGBJkRbIiWREAgG7Cpu0iepXuQQfm1+kXljFzMMPr7BX9zoy0c920z5ezoIb+uKp8hrUMFwAgV5GrQFYkK5IVAQDIFyrGLBfRMan+8Qn44YhlzPyQYdw9Swii51K8Tvu8SXVMqj5FOX5GOX4AgFxFrgJZkaxIVgQAID9tNbsBugcdaBOjr07x9+0rjd6SzvNhmYDXl/A67StUbq6hH9Yr/XCRYQIA5CpyFciKZEWyIgAA+W1TLqYn6R5Y3LKMmTMp/vZR23+/JtqOW15rh/Ia5pfp51LfpOrG18qx8ylDBADIVeQqkBXJimRFAADymyE/PTYxeXtJ98Bis9gfdZmq/F1/2397P/5niy2vdVd5nfZfruuaxPyl2Cean8EQAQByFbkKZEWyIlkRAIDu2H4JNdsqugcdmF+rX1nGzDbl7263/Xcb2v75XctrLUwxZuuYVH21cszcYngAALmKXAWyIlmRrAgAQPd2KBfVr+geWByzjJk7lv9+Wdt/8yTlGDza4XXmt/37oZo++wnlmNnB0AAAchW5CiArkhUBAOgejzIhjwVKGOv0i/YFsf/CPk1ajwtNfp3nCQG4jknVe8T+uM+Y8LgPAJCryFUAWZGsCABAYa4qoWIt3QOL25Yxc2TSfzev7Qvcc+k8Gfppy2v1TwqB448a1TWp+jrlWLnCkAAAkKsAsiJZEQCA4qxXLq4X6B5YbLWMmcm/en/Z9u/2WF5rdYrxt0Xqn1T9knKsDDAkAADkKoCsSFYEAKA4PXF4sD3GMJMuQgdTou2N6L96m0dgxh/nMb94aytGPrGMv77437f/Wl/HpOoz4/bYwncPQwIAQK4CyIpkRQAAinVI7L8K7qN7YGGbaHz8V++Dbf/scMJr7RP7hOWLpP5J1fcpx8ghhgIAgFwFkBXJigAAFG+O2CeOf0r3wGKx2O8k+UB+mldoNP7/mpmWMXhPJj42tKWmz/rU8lnfx8cPAADkKoCsSFYEAKAE58T+6+BGugcWdy1jpv2ff5nyta5ZXmtY6p1UfaNybJxnCAAAyFUAWZGsCABAeZYpF9u7dA8stinjZvzX5XkpX2sg4bXqmlT9ntKmpQwBAAC5CiArkhUBACjXDeWCu5ruQQe90TaijJszGV7L/DL+UnmthTV8vjVKe26w+wEA5CqArEhWBACgfKuUi+4tugcWJ5Vxsyjjax21vE5dk6oPKZ9tFbseAECuAsiKZEUAAKpxiwsvMlpqGS/Xc7zWAstrfeLYl82b7HYAALkKICuSFQEAqM4K5eJ7m+6Bxf0O42VFzte6Pel16ppU/a5yLCxjlwMAyFUAWZGsCABAtS4pF+BBugcd7Jg0Tu508VqTJ2w/WsPnGVSOgUvsbgAAuQogK5IVAQCo3vxoG7NchB9LPb9kwm1mkvXhtnHS38VrTWl7rSwrShalJx7nncb/WHx8AABArgLIimRFAABqcEjsvx7uo3vQwfjE6PcLeK3j8Wudr+Fz7FHG/mF2MwCAXAWQFcmKAADUZ2q0PbNcjM0vm7PoIkwyI9qeSGuy9W7NjcffnIo/w2yZeBdA+/Y0Pi4AACBXAWRFsiIAADVaJ/ZfES/TPWggbd6xAboHAECuAsiKZEUAANxwTrkwb6R70CAblbF+nu4BAJCrALIiWREAAHeYxzheWC7Or6LtA7oIDTAzHs+dxvmL+DgAAIBcBZAVyYoAADikX+y/Kl6le9AAV5Ux3k/3AADIVQBZkawIAICbvlAu1LvoHnjsM2VsH6N7AADkKoCsSFYEAMBdPdE2ZLlYv4u2lXQRPLQi2sYs4/o23QMAIFcBZEWyIgAA7jNzuby0XLSfx/8e8Gk82+YVe8F4BgCQqwCyIlkRAAB/LI+2UcvF+260TaGL4IHeaLtjGccj8TgHAIBcBZAVyYoAAHhkUOzzulyke+CBC8oYXk/3AADIVQBZkawIAICftisX8i/pHjjsS2Xsbqd7AADkKoCsSFYEAMBv+5UL+gG6Bw46qIzZ/XQPAIBcBZAVyYoAADTDYeXCvpvugUP2KGP1EN0DACBXAWRFsiIAAM1ifpF8Z9n20j1wwD5ljHL3CgCAXAWQFcmKABrv/wONYogYOWQCgwAAAit0RVh0TWF0aE1MADxtYXRoIHhtbG5zPSJodHRwOi8vd3d3LnczLm9yZy8xOTk4L01hdGgvTWF0aE1MIj48bXN0eWxlIG1hdGhzaXplPSIxNnB4Ij48bW92ZXI+PG1pIG1hdGh2YXJpYW50PSJub3JtYWwiPkY8L21pPjxtbz4mI3gyMUMwOzwvbW8+PC9tb3Zlcj48bW8+PTwvbW8+PG1mZW5jZWQ+PG1zdWI+PG1pIG1hdGh2YXJpYW50PSJub3JtYWwiPk48L21pPjxtaSBtYXRodmFyaWFudD0ibm9ybWFsIj53PC9taT48L21zdWI+PC9tZmVuY2VkPjxtZmVuY2VkPjxtcm93Pjxtbz4tPC9tbz48bW92ZXI+PG1pIG1hdGh2YXJpYW50PSJub3JtYWwiPnI8L21pPjxtbz5ePC9tbz48L21vdmVyPjwvbXJvdz48L21mZW5jZWQ+PG1vPis8L21vPjxtZmVuY2VkPjxtc3ViPjxtaT4mI3gzQkM7TjwvbWk+PG1pIG1hdGh2YXJpYW50PSJub3JtYWwiPnc8L21pPjwvbXN1Yj48L21mZW5jZWQ+PG1mZW5jZWQ+PG1yb3c+PG1vPi08L21vPjxtb3Zlcj48bWkgbWF0aHZhcmlhbnQ9Im5vcm1hbCI+JiN4M0I4OzwvbWk+PG1vPl48L21vPjwvbW92ZXI+PC9tcm93PjwvbWZlbmNlZD48L21zdHlsZT48L21hdGg+NvRsCwAAAABJRU5ErkJggg==\&quot;,\&quot;slideId\&quot;:371,\&quot;accessibleText\&quot;:\&quot;straight F with rightwards harpoon with barb upwards on top equals open parentheses straight N subscript straight w close parentheses open parentheses negative straight r with hat on top close parentheses plus open parentheses straight mu straight N subscript straight w close parentheses open parentheses negative straight theta with hat on top close parentheses\&quot;,\&quot;imageHeight\&quot;:19.027027027027028},{\&quot;mathml\&quot;:\&quot;&lt;math style=\\\&quot;font-family:stix;font-size:16px;\\\&quot; xmlns=\\\&quot;http://www.w3.org/1998/Math/MathML\\\&quot;&gt;&lt;mstyle mathsize=\\\&quot;16px\\\&quot;&gt;&lt;msub&gt;&lt;mi mathvariant=\\\&quot;normal\\\&quot;&gt;N&lt;/mi&gt;&lt;mn&gt;1&lt;/mn&gt;&lt;/msub&gt;&lt;/mstyle&gt;&lt;/math&gt;\&quot;,\&quot;base64Image\&quot;:\&quot;iVBORw0KGgoAAAANSUhEUgAAAHUAAABuCAYAAAAZFVzkAAAACXBIWXMAAA7EAAAOxAGVKw4bAAAABGJhU0UAAABCWPayIgAABHJJREFUeNrtnUGEVVEYxz8jmUViJC2SSJKM2aRF0iKSMZIM42mRtMkYrTIkSUYiSZIRyUiLRMZIZhFpkbRrlZEMSdIikSQjiTqfOUnj3Pfe/d5993739fvxrcab+ZzfvPvO/Z/7zhFZZj7Urw5rWsrnVxdrTmrObKilAgbiaMl9f++i1HvSI6wOdSDUNeOA6Wt2VtDznlCN2PdLQ98fQs3E3zEUqk96lC2hFgwD9D7U+op7Hw31uY1ef4Qa72WJKQZCvTCIfepgoHaE+tKiz8Pyn6LvurcGsdcd9D7ZpL878p8zGOpbDSZOqSvNz4zetgvIcYPUpQomTit5luhrAZ1/Z5mWW4N3FU+cZrj0Fi9V60mFfY8n+plEZ+dSta5W1PdYopcGOouRqnWkgr4PJvo4iM7ipC7FxKZMhhN9DKMzW+ot48RpXYl970/0sB+d2VJHQp13PnFCqkGqMmcQewWpvqWuEdvqSAOpfqUqm0J9zCn1WwkTJ6R2IFXZK9lZa1bpYsEAUv1KzUpwWtVjpPqWqtwwiL2EVN9SdYH8qUHsGFL9SlXWx6Ah78RpEKl+pYrYFtffFDxxQmrBUpVRw2X4EVJ9S1UsUeJFpPqWqliixMNI9S3VEiV+lc4fEENqF6UqlihxscOJE1K7LFXZJ/mjxHmk+paqWKLEKaT6lqpYosRDSPUt1RIl6sRpG1L9SlUsUaJOnNYi1a9URRfJ80aJD5HqW6piiRKnkOpbqmKJEkeQ6luqkjdK1C8Vb0Wqb6mWKHExvg6pTqUqlijxAVJ9S1UsUeI5pPqWqliixBGk+paq5I0SPycmTkh1JtUSJb5aMXFCqjOpiiVKnEOqb6mKJUo8i1TfUhVLlDiMVN9SlSnDxOkEUn1LlRg05N1nAqnOpVq/4IxUx1IVjRI/IbVz+h1JVSxRIlITl70iHgQrknGkdsZa8bkJ8gxS7ewSH9vSrWSVpLd/RWobpLaDO+mkt7xRIlIjDUlvY+eFIWn/GBakRlIPhnk7kGcMqfmYlfQeDd64UHOp26T5M1eFTkayDh/a7XBgHtRQqu6sOh3vvUs5UGKiyQDNOr2nXqiJVH3DnJZ/z9DpulTdYaVVJDfhUOzmJn17karLiakzf45287/9jLS/OH1XWj9YXTZZUWLVUvVYl+dSwnk+ffHzUdcf78vyOWiWCE6fKToly4fqeThDbcKR1I2hbrcxhoVInZPO98dPlb5LrjkQe7tiqf3xlrDd++hCpM53SaqXgGJllFimVD15S4/yvBc/Dvrix9RiGZffXufPQYTf4+CWwc14FdyR+FkDqfWk2akeA0jtTZCKVEAqIBWQCkhFKlKRCkgFpAJSkYpUpAJSAamAVEAqUhkapAJSAamAVKQiFamAVEAqIBWQilRAKiAVkApIRSpSkQqu6UNq77GhidRjDE89abblzhWGp540O0L0NcNTPy5L653iboiPvR0hgW7ieUCWj3u5JOmtYLPqbbwUj8bfsVdK2rUbslknxe/1ON3qj/4GOHLj4BZLdncAAACWdEVYdE1hdGhNTAA8bWF0aCB4bWxucz0iaHR0cDovL3d3dy53My5vcmcvMTk5OC9NYXRoL01hdGhNTCI+PG1zdHlsZSBtYXRoc2l6ZT0iMTZweCI+PG1zdWI+PG1pIG1hdGh2YXJpYW50PSJub3JtYWwiPk48L21pPjxtbj4xPC9tbj48L21zdWI+PC9tc3R5bGU+PC9tYXRoPux0kjMAAAAASUVORK5CYII=\&quot;,\&quot;slideId\&quot;:376,\&quot;accessibleText\&quot;:\&quot;straight N subscript 1\&quot;,\&quot;imageHeight\&quot;:11.891891891891891},{\&quot;mathml\&quot;:\&quot;&lt;math style=\\\&quot;font-family:stix;font-size:16px;\\\&quot; xmlns=\\\&quot;http://www.w3.org/1998/Math/MathML\\\&quot;&gt;&lt;mstyle mathsize=\\\&quot;16px\\\&quot;&gt;&lt;msub&gt;&lt;mi mathvariant=\\\&quot;normal\\\&quot;&gt;f&lt;/mi&gt;&lt;mrow&gt;&lt;mi mathvariant=\\\&quot;normal\\\&quot;&gt;s&lt;/mi&gt;&lt;mo&gt;,&lt;/mo&gt;&lt;mn&gt;1&lt;/mn&gt;&lt;/mrow&gt;&lt;/msub&gt;&lt;mo&gt;=&lt;/mo&gt;&lt;msub&gt;&lt;mi mathvariant=\\\&quot;normal\\\&quot;&gt;&amp;#x3BC;&lt;/mi&gt;&lt;mi mathvariant=\\\&quot;normal\\\&quot;&gt;s&lt;/mi&gt;&lt;/msub&gt;&lt;msub&gt;&lt;mi mathvariant=\\\&quot;normal\\\&quot;&gt;N&lt;/mi&gt;&lt;mn&gt;1&lt;/mn&gt;&lt;/msub&gt;&lt;/mstyle&gt;&lt;/math&gt;\&quot;,\&quot;base64Image\&quot;:\&quot;iVBORw0KGgoAAAANSUhEUgAAAb8AAAB7CAYAAADkHY5kAAAACXBIWXMAAA7EAAAOxAGVKw4bAAAABGJhU0UAAABEsZUXFwAADMBJREFUeNrtnXGEFlsbwI+VlSuxVvojiawkSaxPVnIta62VrCUrSRJZySdXrCRJLitJrhVJsj5ZrpWs9blc17VyfeKTdSWJlWStRLJWVqLvPN+c1777Nu/MmbPv+845M78fzx/X3Zl3OnOe5zdz5swZpZpDh47jOu7qmNHxXsdnHV90rOpY0TGv45GOUR07FAAAQKD06Hii46uObxlDtttHEwIAQChs1zFdIzMR4Csdf5q7PhsByjYXaE4A8JBZh4v62pjI4bi/NTEel7lDHFbRsGZ1g9zW0Vn1N206zur4aNmgZ8gzAPCM6QwX8klxqsXHvdpE+U2VtTP0xnSGsYS/36NjyaJBP+jYRK4BgIe06+jXccdRLLJNdw7HLDcqI+a4/3Y47kUdD8w+DpibmlLSFXMnN2+xXbdlh+knxwDAc3breOEgknc6tuV87MPKbjROJiqOlll2tfxXuQ9XXrVo8AGaGAACoKNOPUyLOQ+EIpMMP6Uc5xCneI3zdRrJ9kpGTvjzlCuNrTQzAASC1L43DgL8xYNjv5RwfJOc2jV+UN9PcJFYzrifXXX2I3GFZgaAwNivoneYfZ8AE3fnWu/1tL2c1vSrhD8c9rVTRa9CVPYht99jNDEABMoZB/nJpMHunI/7acxxveB0rmdBNf59DxkykAfHPFAFgJBpV26vDLxV+U6AeaAY8kzkiOJlRwCARsvPdfSsUYzGHM8lTucad5AfAEBT5FdZICQPjsccywinc4155AcA0DT5SZzI4biPxhzHUU5nhDyP+4r8AACaKj+ZAHOgxcc9oHjXui4HFQucAgBkld995TYBprOFx90Xcwx9nM6IIeQHAJBZfoM6rim/J8AgvwROIT8AACf5KVMjswrwFvLLn7T1OJEfACC/+vLboty+ptCKWZfIL4G0cWvkBwDIr778BFnV6n1G+cmSac2eAIP8EphEfgAAG5KfIIuFfM0oQFk0uwP55cMU8gMA2LD8hFGVffjzd+SXD9PIDwCgIfIT7joIcBz5NZ5ltfGXM7PEMnkCkHteTzTwt86T85nkJwuHzDnUzuPID/kBAPILVX6CfMnhrco+AWY/8mscMqw5mxBLKSdkKWX72pimLgEgv5LLTym3j+DKp+UaOQGGZ34JpL2gyTM/AOSH/LLLTxhW2UfPfkN+yA8AkF/I8hNclkD7GfkhPwBAfiHLz6bOxsUQ8kN+UAz6VGsnX+UZzc4b5BeW/FyWQJN23Yv8kB8gP+SH/EKVn+CyBNprtbEJMMgP+QHyQ37IL1f5Cb0q+xJos8gP+QHyQ37IL2T5CS5LoF1HfsgPkB/yQ34hy09wWQLtGPJDfoD8kB/yC1l+LkugSTvvQX7ID5Af8kN+ocpPcFkCTSbAbEV+yA+grCC/8OUnyMdssy6BNoP8kB8A8kN+IctPcFkCzXYCDPJDfgDID/l5KT/BZQk0m99HfsgPAPkhP2/lZ1OLa+OTji7kh/wAkB/yC1l+LkugvTbbIT/kB4D8kF+Q8hNclkB7gvyQHwDyQ34hy09wWQLtKvJDfgDID/mFLD/BZQm0QeSH/ACQH/ILWX5C1iXQPqrvJ8AgP+QHgPyQX1Dyc1kC7aVaPwEG+SE/AOSH/IKSn+CyBNpj5If8AJAf8gtZfoLLEmhXkB/yA0B+yC9k+QkuS6ANID/kB37AVx2QH/Jz57rKPgHmHPJDfoD8kB/yC1l+wpOM/fAz8kN+gPyQH/ILXX4uS6AhP+QHyA/5Ib+g5SfIEmgfkB/yA+SH/JBfs9nskfwElyXQkB/yA+SH/DJwFfn9f7ix9t99LOdjGlXID/kB8kN+6+JBA38rbZmtMshva8y/e8iD43qA/JAfQJlIk9/TBv7WFPJT/4j5d5/w4Lg2mXON/JAfAPJT0fOgbQ36rYWU31pJ2HaPjj+MPEJmIObffcGTY8u6BBryQ34AhZWfxI0G/M5Fi9/5mrD9jPmb7sDbeyTm333fo+OTJdA+I79szKY01CxNBBCk/L5s8I4ry5JaOxK2/3cB2vtaADcGx5FfNuZTGmqBJioMMgS1hWYojfwk3uvY57D/y1X7eGbxO6drtt+louW15P/tL0B7T6tsw715cSNw+bW0Rq1aXD22UWuCplNFU99leOoUzVEq+VUmpJy23O9BtX4CxT0dZy1+45WO7SqagHFSx6Jq/KzTvNiUUCd7PDzetCXQ+qhRkWVtkucQtSbYpB3T8anqXCK/8smvEs9V9G7Yrqr9yMolh1U0eeOvmr+XUaHNRmYur3t8NEUtdJJe8p/28HjlzulFIPLLrUZdtuzEt6k1wSHPW97EnEvkV175ZQkZLt1pfmvQcR8nCtDOMmSbtpTYeQ+Pe1fCcfeVvUZ1Kfv14WTos5d6EwTdMVfwyA/5Zb1jO1BzdZ51Ka3Qhzu3mJsD24/IPjI11SfqLYHWV8YaJUMc/TpuquxfBpaQsWSZUbSb2uMdMtvuocU5RH7ILymWVPTcr5Ysn9KRwrY5sPaUeQ3y/E6+f/erueB3ab85HT+paCjZh7kS5z2SX8tr1KK5w1tpcJLIFcUns+9FalFuSJGRadi27/ggv3LI76ZDTv+pokkrcRy03IfMDO0IrC0fq+ZcSEiNvOPBv+9hzvLLrUa1ai1DaD1nzIXHlBniaDNDL6+RX+nlJ8/pRpXdcOWiueNJ41zKfqTI/hBgW86q5tVFH16Er10CrY8aBSFzz1yxxr3DNULHQn7m7+QRhbz7NWe2WTVX4C91TKpoceYsw3PyvOZfZsRH9vXR/HcPp8RrZAm0N+actWr+BjUKmkLSFPIOOhbyo4mAGgVlhI6F/ACoUUDHomMhPwBqFNCxAPkBUKOAjgXID4AaBXQsQH4A1CigYwHyA6BGAR0LkB8ANSo35MXbcR2/q2jJNXmRU9bmkyXd5LMsssjuj3QsOhbyI9eBGlUEZOWAv1S2RWcHzXaywsUwHQuQH7kO1KiQkC9TV69bKMss/Ww6vKweIJ8kOaKi9Qif1mnkEToWID9yHahRoTCsvv9C9TaLbZZL1Mh0LORHrtPvqVEFosNc+VV/aHen5ba9NY18ho4FyI9cB2pUCFytaajpjNuPV207RseCQEn7PucguV6aXKdGlYT5moa6nnH7LVVXzRN0LAiUtO/09ZLrpcl1alQJaItJ+osO+6l85foeHQsCpF2lz3bsINdLk+vUqBKwNaahphz2s1etfXmajgWhcThFfKvkeqlynRpVAnbHNJQ8BO902NcLFX2Bmo4FoXEqRX7PyPVS5To1qgTUG+6ZdNjXbccrSToW5M2jFPndIddLlevUqJLwsk6DXadp6FglQJ6FfVDFn+xCrlOjoIaxhEZ7omMHTUTHKjD9KnqmVy8WyHWgRhUTmb68lNBwKyZp2uhYdCwg14EaVSSOqfSp3vKQu4eORccCch2oUUXiirJb3f2+cpshRscCINeBGuUl1yyTQtYHPEvHomMBuQ7UqKIgDbVqmRjyPbB9dCwAch2oUUVgv4rG/W2SQl6U/YmOBUCuAzWqCLSboRHbK8MZFc0mo2MBkOtAjQoeWRZp2jIp/lPgpKBjAblejlynRsE6ZPHf5xZJ8ZiOBUCuAzWqaJzUsZiSFD/SsQDIdaBG+UplsdvujNvJcMevCY09RccCINeBGuV7Qlxw3P5hncb+QMcCINeBGuV7QsxsYPuFOg3eRscCINeBGuVzQnxR7jO3/lmnwdvpWADkOlCjfE4IiXOO++jdwNWgrBsoH8Z8p6J3jJZVNNX6EB0LoFC5DtQobxNi3nEfXTGN/cpiuw4drxNO2GWP2qmNjgXkunOuAzXK64SQGHbYx9GYxh632O6mSn+P6KQn7bQ94RhP042AXAdqVNgJ8dbckWXhl5p9yPClzRehn1nI772OTR6000jCMd6iGwG5DtSosBNC4rcMwpFFcb/UbH/Rctt3ym4ZpSEP2mku4fgY9gFyHahRBUiIyudLdqdsK5NSltT3H7+0xXYNwbyvWmyGZ+8qHvoDuQ7UqOATojIlelJFzwbkO14yPbrL/PcjHV9r/v5mxt/usZTfwxa2hxxTv7nblGcZbyyP8Zv521umfWQfRxQL/wK5DtSo4BLCNuSWemADJ1Jeul1O2P+9FrVFZwPaojYmyFUg14Ea5T9yW7zHXBlMGDHJs7kVFT3clvis429zR9asRLhYdXIucFoACpvrAFDFcJX8DtEcAABQBsbV2nRsAACAwiPPJiqvQVyiOQAAoAzcUGszkzbTHAAAUHQG1Nqzvn6aAwAAio6sGP/ZiO86zQEAAEVHVh2vLJ3EeycAAFBo5JnefbU21HmFJgEAgKJT+UTKSx2HaQ4AACgL8ikOFlwFAPCQ/wHhOW08l2+hSwAAAV10RVh0TWF0aE1MADxtYXRoIHhtbG5zPSJodHRwOi8vd3d3LnczLm9yZy8xOTk4L01hdGgvTWF0aE1MIj48bXN0eWxlIG1hdGhzaXplPSIxNnB4Ij48bXN1Yj48bWkgbWF0aHZhcmlhbnQ9Im5vcm1hbCI+ZjwvbWk+PG1yb3c+PG1pIG1hdGh2YXJpYW50PSJub3JtYWwiPnM8L21pPjxtbz4sPC9tbz48bW4+MTwvbW4+PC9tcm93PjwvbXN1Yj48bW8+PTwvbW8+PG1zdWI+PG1pIG1hdGh2YXJpYW50PSJub3JtYWwiPiYjeDNCQzs8L21pPjxtaSBtYXRodmFyaWFudD0ibm9ybWFsIj5zPC9taT48L21zdWI+PG1zdWI+PG1pIG1hdGh2YXJpYW50PSJub3JtYWwiPk48L21pPjxtbj4xPC9tbj48L21zdWI+PC9tc3R5bGU+PC9tYXRoPiwFI44AAAAASUVORK5CYII=\&quot;,\&quot;slideId\&quot;:376,\&quot;accessibleText\&quot;:\&quot;straight f subscript straight s comma 1 end subscript equals straight mu subscript straight s straight N subscript 1\&quot;,\&quot;imageHeight\&quot;:13.297297297297296},{\&quot;mathml\&quot;:\&quot;&lt;math style=\\\&quot;font-family:stix;font-size:16px;\\\&quot; xmlns=\\\&quot;http://www.w3.org/1998/Math/MathML\\\&quot;&gt;&lt;mstyle mathsize=\\\&quot;16px\\\&quot;&gt;&lt;msub&gt;&lt;mi mathvariant=\\\&quot;normal\\\&quot;&gt;f&lt;/mi&gt;&lt;mrow&gt;&lt;mi mathvariant=\\\&quot;normal\\\&quot;&gt;s&lt;/mi&gt;&lt;mo&gt;,&lt;/mo&gt;&lt;mn&gt;2&lt;/mn&gt;&lt;/mrow&gt;&lt;/msub&gt;&lt;mo&gt;=&lt;/mo&gt;&lt;msub&gt;&lt;mi mathvariant=\\\&quot;normal\\\&quot;&gt;&amp;#x3BC;&lt;/mi&gt;&lt;mi mathvariant=\\\&quot;normal\\\&quot;&gt;s&lt;/mi&gt;&lt;/msub&gt;&lt;msub&gt;&lt;mi mathvariant=\\\&quot;normal\\\&quot;&gt;N&lt;/mi&gt;&lt;mn&gt;2&lt;/mn&gt;&lt;/msub&gt;&lt;/mstyle&gt;&lt;/math&gt;\&quot;,\&quot;base64Image\&quot;:\&quot;iVBORw0KGgoAAAANSUhEUgAAAb8AAAB7CAYAAADkHY5kAAAACXBIWXMAAA7EAAAOxAGVKw4bAAAABGJhU0UAAABEsZUXFwAADjVJREFUeNrtnQ+EFesbxx9J1pVYa+UniSRJErmykp9lZSXJkiQriawkuSJJklySJMklSfKTuFbWWlck18rPtSQrSWIlWSuRZK214v7muec9v3M6zTnzzntmzsw78/nwuO69OzPveWae5zvz/nlekXToDuxAYL8FNh7Yx8AWAlsKbDGw+cCmA3sQ2EhgawQAAMBT+gIbC+xbYH/HND1uMy4EAABfWB3YaIOYqQC+CexP89VnI4B6zEncCQA5ZMLhpb7RbmXQ7r9TtEdlfiB2SqVbs94h1wPrqfubZYEdC+yzpUOPEmcAkDNGY7zIt7LhDrd7MUXxe1jWh6E/5GE42+LvNwY2Z+HQT4EtJ9YAIIesCGx3YDcchUWP2Z5Bm/VD5aBp90uHds8GdtecY6v5qCklG0K+5KYtjttu+cDsJsYAIOesD+yVg5B8CKw347YPiV1vnE5UHCmz2DXyXNy7Ky9YOHwQFwOAB3Q3yYdRNpkDQdFJhl8i2rmfW1zjRBMn2b7J6A1/EfGmsQo3A4AnaO575yCAN3PQ9jMt2nefW1vjJ/lxgova15jnWdfkPGrncTMAeMYWqaxhzvsEmLAv12bL0zZxW6PfEp46nGutVJZCVM+hn99ncTEAeMpRB/HTSYPbM273s5B2veJ2fs+MJL/eQ7sMdOCYAVUA8JkV4rZk4L1kOwHmrtDl2ZJdwmJHAICkxc+19ywpRkLac4bbWeMG4gcAkIr4VQuEZMGBkLYc5HbWmEb8AABSEz+1Qxm0e29IO/ZyOyvoeNw3xA8AIFXx0wkwWzvc7kFhrXVTtgkFTgEA4orfHXGbANPTwXYPhLRhgNtZYT/iBwAQW/z2BHZR8j0BBvFrwTDiBwDgJH5icmRcAbyG+GVPVD1OxA8AEL/m4rdS3HZT6MSsS8SvBVH91ogfACB+zcVP0apWH2OKn5ZMS3sCDOLXgvuIHwBAW+KnaLGQbzEFUItmdyN+2fAQ8QMAaFv8lBGJ3/35BPHLhlHEDwAgEfFTfnMQwCuIX/J8lfYXZ8axr8QJQOZxfSvBa50g5mOJnxYOmXTInQcQP8QPABA/X8VP0Z0c3kv8CTBbEL/k0G7NiRY2F3FD5iKOb7RR8hIA4ldy8RNx2wRXt5ZLcgIMY34tiFqgyZgfAOKH+MUXP2VI4veePUb8ED8AQPx8Fj/FpQTar4gf4gcAiJ/P4meTZ8NsP+KH+EExGJDOTr7K0tKOG8TPL/FzKYGmft2E+CF+gPghfoifr+KnuJRAeyvtTYBB/BA/QPwQP8QvU/FT+iV+CbQJxA/xA8QP8UP8fBY/xaUE2iXED/EDxA/xQ/x8Fj/FpQTaPsQP8QPED/FD/HwWP5cSaOrnjYgf4geIH+KH+PkqfopLCTSdALMK8UP8AMoK4ue/+Cm6mW3cEmjjiB/iB4D4IX4+i5/iUgLNdgIM4of4ASB+iF8uxU9xKYFmc33ED/EDQPwQv9yKn00ubrQvgW1A/BA/AMQP8fNZ/FxKoL01xyF+iB8A4of4eSl+iksJtDHED/EDQPwQP5/FT3EpgXYB8UP8ABA/xM9n8VNcSqDtQfwQPwDED/HzWfyUuCXQPsuPE2AQP8QPAPFD/LwSP5cSaK/l+wkwiB/iB4D4IX5eiZ/iUgLtEeKH+AEgfoifz+KnuJRAO4/4IX4AiB/i57P4KS4l0AYRP8QP8gG7OiB+iJ87lyT+BJjjiB/iB4gf4of4+Sx+yljM53AB8UP8APFD/BA/38XPpQQa4of4AeKH+CF+XoufoiXQPiF+iB8gfogf4pc2XTkSP8WlBBrih/gB4of4xeAC4vdPd2Pj796XcZtGBPFD/ADxQ/y+s7sJXiuqzFYZxG9VyO/en4N23UX8ED+AMhElfs8SvNZDxE9+Dvndh3LQruXmXiN+iB8A4ieV8aDehK41E3Gt+RbHbgzsqREPnxkM+d0nc9K2uCXQED/ED6Cw4qd2OYHrnLa4zrcWx4+bv9nuub8PhvzuOzlqn5ZAW0D84jER4agJXATgpfgttfnFFaek1poWx/9RAH9f9ODD4ADiF4/pCEfN4CIAL8VP7WNgmx3Of67uHFMW1znScPw6qZTX0v+3pQD+HpV43b1ZcRnxs2fR4u1xGW7KPZsCO2uC9K3pAlky91cT5X8DuyeVQfqVuKs04ledkHLE8rzb5PsJFLcDO2ZxjTeBrZbKBIzDgc1K8rNOs2J5izzZl8P2RpVAGyBHVQajbYJnB7kmt+w2D02c2V76wOn09TW4rxTiV7UXUlkbtq7uPFq5ZKdUJm80PkfaK9RlxMxluYd++fUUwNetFvmP5rC9KhyvciR+ucxR5ywbcp1ckzu6A/td2luLNm+SIZRD/OKYdpeuNdfa43iOQwXws3bZRpUSO5HDdq9r0e6BsueoDWJfH05VuJ98kxv+ZbqZkkp0t3Ep4tfwxba17lra7Re3lJbv3Z0rzceB7SayD0xOzRPNSqANlDFHrTCfoFcl/s7AatqXrDOK1pN7MkPX9MykkPBu4VrEL7A5qYz7NRJnKx3t4uryzJ86r0HH746br5UlR/9NBvaLVLqS8zBX4kQG4pebHDVrvvDmE26IvlF8MeeeJRd1jKcpvvEfwb2FEb+rDvf/T6lMWgljm+U5pkx3l088SimeNEfeyMHvu9dh8ctNjupULUNIn7AFx8/Nf99hvuyr6Jv3LvMW+tzyHurLTA9uLoT46TjdiNh1V86aL54ojkecR5PsTx76ckLSy4t5WAjfWAJtgBwFPrG6IeHphIQ4VeW1/9+mD/4yri6M+CnrzT2dNMfotHKdYv46sPtSKc4cp3tOK7X8x/T46Lk+m3/v45bkGu2KfGfuWVrzN8hRkArXG97U1zmcQwfx/4h4sD4J6zqLJH4A5CjwlpVSW2Sr/9zWxrm6LLoY/o3LET8AchRkzam6m342gfNppYVWY0FncDniB0COgqyZNDf8dYKf+/daPFj3cTniB0COgiyp30E6yZ2jW+2qPorbET8AchRkSXVbmOmEz7usRbcCDxbiB0COgky5IektQH8tzUs1AeIHQI6CzBg2bzlpTO0dl+bVQQDxAyBH5RxdeHslsCdSqQCgU221Nt+8+RTXIrtMjf2RZmWdDuAaxI9YB3JUftEdquPsEzVpksJm8zk9VHL/NSvrxD5/iB+xDuSonKL9y/WDoVpm6VfzwGthXV10qXXjtB7hsyYOPFjyB2sqxCfTxBviR6wDOSqfDMmPO1T3WhzTmDCGS/5gLYY8WL8Qb4gfsQ7kqPzRbd786jfaXWt5bH+DE4+W+KHqkfBNi3uJN8SPWAdyVP64IO2t97giyZbhKcobtdpN4s0bovbn3EOsE+vkqGIx3eCMSzGPX1n31lzm3cvvhLxRMdHFH6L26esn1ol1clRxCFvxf9rhPNVdrm+X2I8f20wskB0rJHq2YzexTqyTo4rDqpAgf+hwnk1S23m6jOxr8KFuctlFvHnDzgjhWyTWiXVyVLFYL+EDoC7b2r+Syg7UZWRS2BvLZ4YjxG+KWCfWyVHFoll3j8v2Ftcd3yR9p6/Bd9eIM+94ECF+N4h1Yp0cVTyaFTplzMqOF3U++yuw5bjEK3Qs5JMUf7ILsU6OIkc1cLZF0I8JMxZbcbzOVzqYvBqXeMduqYzpNbMZYh3IUcVEpy/PtQiKeRM0y3DVd+ji4Oq074XAfsYlQKwDOcov9kn0VG8d5O7DVf+wzHQfVH2zD5cAsQ7kKD85L3bV3XWhZE/JfXW9zh9HeHSAWAdylN9ctAwKrQ94rKQ+OiwUhAViHchRhUPXPC1aBobuB7a5RL7RxdALwgw5INaBHFVItkil398mKJZK8nahlS2qU+KpawjEOpCjCoouir0Y481wXCqzyYqITgGfNb+TyhZArBc31slR8H+0LNKoZVD8VcCg0HUx7+qCHoBYL2ask6MgFO1LfmERFI8K9Jt1pttL87ueCpURgFgvaqyToyCSw3Wf182sCEVTtQr+lNQG+3nLBWK9mLFOjioh1WK322Mep07+vUVA+F70Vrf6qFZB1w1Au3lUgFgvZKyTo0oeECcdj7/XJCA+eewT7TZ4LLU9r3oTPr8mi34ePSDWgRyVfUCMt3H8TJOg8LU+4Jhpv3b3JF3o95g590biF4h1IEdlHxBL4t5ffKpJQKzw0B/Vfd0+pnDzdT2VLj59RuwCsQ7kqHwEhNpxx3P0t/E2qDOVtAbdB6msMdIK5DrVekcGvrht2v1F4o+LRKGVMarV9CkVBWWMdSBH5TYgph3PsSEkGN5YHKcDtG+l+UD6uQ764ZrUtv3YlaBvdSbcVaktHtbzdxHDULJYB3JUrgNCbcjhHHtDAuKKxXFXJXod0eEO+MC2wG8SdpsYhhLGOpCjch8Q7yX+lNmbDefQNwibQdgpixuh/dppLto81cGHSo090qCMsQ7kqNwHhNrjGIKjA6RLDceftjz2g+XN2J/Sbz/S4YfqFXEMJY11IEd5ERDVagHrI47VSSlz8uPml7bY1hC8lsLvHurwQ8W+WlDmWAdylDcBUZ0Sfd/cBJ0JpNOjN5h/1+m23xr+/mrMa/dZ3pB7Cf/mPSFvsGmb+qqXeIaSxjqQo7wKCFvT2V6DjtdXAdRFt1+lcwOwTzJ4oxojnqHksQ7kqFyj63U2mje+W0aYdGxuXiqD22o6Ffal+SJLKxBO192Uk8QCQGFjHQDqqO/v3oE7AACgDFyR2nRsAACAwqNjE9VlEGdwBwAAlIHLUtuqg1JgAABQeAalNta3G3cAAEDR0YrxC0b4LuEOAAAoOsNSW9R5C3cAAECR0TG9O1Lr6jyPSwAAoOhUt0h5HdhO3AEAAGXhoLATNABALvkfoJOFvakm3XcAAAFddEVYdE1hdGhNTAA8bWF0aCB4bWxucz0iaHR0cDovL3d3dy53My5vcmcvMTk5OC9NYXRoL01hdGhNTCI+PG1zdHlsZSBtYXRoc2l6ZT0iMTZweCI+PG1zdWI+PG1pIG1hdGh2YXJpYW50PSJub3JtYWwiPmY8L21pPjxtcm93PjxtaSBtYXRodmFyaWFudD0ibm9ybWFsIj5zPC9taT48bW8+LDwvbW8+PG1uPjI8L21uPjwvbXJvdz48L21zdWI+PG1vPj08L21vPjxtc3ViPjxtaSBtYXRodmFyaWFudD0ibm9ybWFsIj4mI3gzQkM7PC9taT48bWkgbWF0aHZhcmlhbnQ9Im5vcm1hbCI+czwvbWk+PC9tc3ViPjxtc3ViPjxtaSBtYXRodmFyaWFudD0ibm9ybWFsIj5OPC9taT48bW4+MjwvbW4+PC9tc3ViPjwvbXN0eWxlPjwvbWF0aD7EB4tSAAAAAElFTkSuQmCC\&quot;,\&quot;slideId\&quot;:376,\&quot;accessibleText\&quot;:\&quot;straight f subscript straight s comma 2 end subscript equals straight mu subscript straight s straight N subscript 2\&quot;,\&quot;imageHeight\&quot;:13.297297297297296},{\&quot;mathml\&quot;:\&quot;&lt;math style=\\\&quot;font-family:stix;font-size:16px;\\\&quot; xmlns=\\\&quot;http://www.w3.org/1998/Math/MathML\\\&quot;&gt;&lt;mstyle mathsize=\\\&quot;16px\\\&quot;&gt;&lt;msub&gt;&lt;mi mathvariant=\\\&quot;normal\\\&quot;&gt;f&lt;/mi&gt;&lt;mrow&gt;&lt;mi mathvariant=\\\&quot;normal\\\&quot;&gt;s&lt;/mi&gt;&lt;mo&gt;,&lt;/mo&gt;&lt;mn&gt;3&lt;/mn&gt;&lt;/mrow&gt;&lt;/msub&gt;&lt;mo&gt;=&lt;/mo&gt;&lt;msub&gt;&lt;mi mathvariant=\\\&quot;normal\\\&quot;&gt;&amp;#x3BC;&lt;/mi&gt;&lt;mi mathvariant=\\\&quot;normal\\\&quot;&gt;s&lt;/mi&gt;&lt;/msub&gt;&lt;msub&gt;&lt;mi mathvariant=\\\&quot;normal\\\&quot;&gt;N&lt;/mi&gt;&lt;mn&gt;3&lt;/mn&gt;&lt;/msub&gt;&lt;/mstyle&gt;&lt;/math&gt;\&quot;,\&quot;base64Image\&quot;:\&quot;iVBORw0KGgoAAAANSUhEUgAAAb8AAAB7CAYAAADkHY5kAAAACXBIWXMAAA7EAAAOxAGVKw4bAAAABGJhU0UAAABEsZUXFwAADktJREFUeNrtnX+EV9kbxx/JyEqMJMmKJEkSYyXJijHGSMaQZGQlMpJkRZKRJJI1kixJRlZijSTjK1ZWsr7iK2MliSQZI5GMjJHoe5/9nM/OZ+7cH+ee+Xzmc869rxfPH2nuj89zz/O8zz3n3OeItIbOyA5E9mtkDyJ7H9lMZF8im43sc2QTkd2JbCiy9QIAABAouyK7H9nXyL4VND1uKy4EAIBQWBvZWEzMVABfRvaneeuzEUA95gTuBAAPGXfo1Mftehvu+1sL7V6VG8RuqQ1rNjpkJLLVDX+zLLKjkX20dOgR4gwAPGOsQEc+yw4v8X3PtlD87la1MexNaAxnMv5+c2RTFg79ENlyYg0APKQjsp7IrjoKix7T1YZ71heVg+a+/3a478nIbplzbDcvNZVkU8Kb3ITFcV2WDaaHGAMAz9kY2XMHIXkX2Zo23/uA2I3G6ULFoSqLXZz/iftw5bCFw3txMQAEQGdKPsyzxx4Iii4y/JRzn/084jmOpzjJtiejD/xZTk9jFW4GgEDQ3PfGQQCveXDvpzPu7zaPdo7vZOECF7XpgufZkHIetXO4GQACY5vUvmH2fQFM0ptr2udpW3is+b2ERw7n+l5qn0LUz6Gv32dwMQAEyhEH8dNFg11tvu8nCff1nMc5n9fS/O89dMhAJ46ZUAWAkOkQt08G3kp7F8DcEoY8M9kjfOwIANBs8XMdPWsWQwn3c5rHOcdVxA8AoCXiVy8Q0g4OJNzLQR7nHBOIHwBAy8RP7VAb7ntfwn3s43HW0Pm4r4gfAEBLxU8XwGxf4vvuFb61TmWHUOAUAKCo+N0UtwUwq5fwvrsT7qGbx1mjH/EDACgsfn2RnRe/F8AgfhkcRvwAAJzET0yOLCqAvyB+7SevHifiBwCIX7r4rRS33RSWYtUl4pdB3rg14gcAiF+6+Cla1ep9QfHTkmmtXgCD+GVwG/EDAFiU+ClaLORrQQHUotmdiF97uIv4AQAsWvyUISk+/PkH4tcexhA/AICmiJ/yq4MAXkb8ms+0LP7jzCI2TZwAtD2urzfxWseJ+ULip4VDHjvkzgOIH+IHAIhfqOKn6E4Ob6X4AphtiF/z0GHN8QybynkgUznHx22MvASA+FVc/ETcNsHVreWauQCGOb8M8j7QZM4PAPFD/IqLnzIgxUfPHiJ+iB8AIH4hi5/iUgLtEuKH+AEA4hey+Nnk2STrR/wQPygH3bK0i6/aaa2OG8QvLPFzKYGmft2C+CF+gPghfohfqOKnuJRAeyWLWwCD+CF+gPghfohfW8VP2SvFS6CNI36IHyB+iB/iF7L4KS4l0C4gfogfIH6IH+IXsvgpLiXQ9iN+iB8gfogf4hey+LmUQFM/b0b8ED9A/BA/xC9U8VNcSqDpAphViB/iB1BVEL/wxU/RzWyLlkB7gPghfgCIH+IXsvgpLiXQbBfAIH6IHwDih/h5KX6KSwk0m+sjfogfAOKH+Hkrfja5OG6fItuE+CF+AIgf4hey+LmUQHtljkP8ED8AxA/xC1L8FJcSaPcRP8QPAPFD/EIWP8WlBNow4of4ASB+iF/I4qe4lEDrQ/wQPwDED/ELWfyUoiXQPsrCBTCIH+IHgPghfkGJn0sJtBcyfwEM4of4ASB+iF9Q4qe4lEC7h/ghfgCIH+IXsvgpLiXQziF+iB8A4of4hSx+iksJtF7ED/EDP2BXB8QP8XPnghRfAHMM8UP8APFD/BC/kMVPuV+wHc4gfogfIH6IH+IXuvi5lEBD/BA/QPwQP8QvaPFTtATaB8QP8QPED/FD/FrNCo/ET3EpgYb4IX6A+CF+BRhG/P4Zboz/7v1tvqchQfwQP0D8EL95dquJ18ors1UF8VuV8Lv7PbivW4gf4gdQJfLE70kTr3UX8ZMfEn73IQ/ua7l51ogf4geA+EltPmhNk671OudanzOO3RzZIyMeIdOb8LtPeHJvRUugIX6IH0BpxU/tYhOuc8riOl8zjn9g/qYrcH8fTPjdNz26Py2BNoP4FWM8x1HjuAggSPH7ssg3riIltdZnHP+fEvj7fAAvBgcQv2JM5DjqNS4CCFL81N5HttXh/GcbzvHU4jo/xY7fILXyWvp/20rg7zEpNtzbLi4ifvbMWvQel+Em79FnpKvPdPXXnyY5fjGmQfossttSm6RfgbsqI371BSk/WZ53h8xfQHEjsqMW13gZ2VqpLcAYjGxSmr/qtF0sz8iTuzy837wSaN3kqNpktE3w7CTXeIs2Ev0Oq0jFh8+mh4gIVkP86qbJZci8ldXRyiW7pbZ446/Y30+YNjIobp976Jvf6hL4Ousj/zEP71e/SXzukfh5maPOWt7ICLnGS7SX/krcv0XTY7fixsqIXxHT4dLvzbX6HM9xqAR+3maRtI97eN8bMu67u+o5alMBJdbX0r3kG6/QhDTThCT30TRQQPwa28T2hmvpsF/RUlqhD3euNC8HtpvI3jE51SfSSqB1VzFH6RBHT2RXpPjOwGo6lqwrijaSe9pKt+mQNCvZvYusE7cifpFNpSSaIlvp/CXhDanrfJTO3+n+d78vIr4eR/az1IaSfVgrcbxN4udFjpo0b3ifmxwk2qP4ZM49SS5aMr6XuVV0ddMPXM+bnl5Hw9/qfIvWH9TvkfIWNl3DtaUSvysOMa2LENZmDF/ZnONpgB2pe9KajoTmyKse/L7RJRY/b3LUUtUyhKWhcVGCdj6GLHuY66RWaSNraHs17i2N+PWZtmEzXDlp3njyOJZzHk2y3wXoy3FpXV704UP4eAm0bnIUhEZjFffnMrcgoUgQZDWuQVxcKvFTdIriohmOmza9a52HeSG1ZeX9BYfntFLLb2bEZ9b08PXfu3gkXqMl0N6YZ9bK9RvkKGg6HTL37ZQOLa1yPM+6jOGFUdxcOvEDIEdB0NQnrt/K4gsWj0r6giZA/ADIUeANOoSg8zfN+CwhrQYgdVwRPwByFHhDl3nww006X9qmsuzggfgBkKPAG3QSWWsnLm/S+dalNKwbuBrxAyBHQVn5IaVh9eMaxA+AHAVlZb8klxDqwDWIHwA5CsrKuYSGNYxbED8AclRY6GTr5cj+kFpFAf1GpL5HlG7LokV2f8RN/xLfuuYFPSrEj1gHclQ4bE1wUl7R2T5znDpzoII+25YwlLCFpoT4EetAjgoD3Zn6a8xBl0yD18K6uiXJHqnVI3ySEiAHK+i3RzGfsVEx4kesAzkqEAZk4Q7VayyOiSeMwxXz28mG3/6a3hTiR6wDOSocOmX+dhk63m9bPHVvLCCOVMhvh2R+fbyVNCXEj1gHclQ4DMca9VjB4y83HHumIj672PCbdYHAiBSvtg5+kbc/Zx+xXslYJ0eVmIlYQFwoePzKhl7z9ZL7qivBX4296Cv0roIlb5++vcR6pWKdHFVyliUE/SmH89R3uS5rqRytjvBA7FbF6RYk3TStoOiweK6dxHolYp0cVRFWJTjmrsN5tkj59oZS32h9vWfituP0SeIxGHbnPMtZYr3UsU6OqiAbpXlb2+v2G7+VxC+njB++LdJYFBAGh3Oe41NivbSxTo6qKGnDPbcdzjXi2JP0ke1SK/iq3zINSm1TyZtS2/5jqkDD0jeGrcSp99zJeY5XifXSxjo5qsI56kWKUy7QvjIbnq58+2jRuB7iLq/RubAPUv7FLsQ6OYocFeNMhlN0i/v1tKNUVpq3grzGtQNXeUuP6f2m2WtiHchR5XVO1mvyZxM0y2hHqeyLbCbDhyO4CIh1IEf5x36LnoFOcu+iDaXSn+G7l7gHiHUgR/nJObGbINVJ1dW0o0RGM/zG9iFArAM5ylPOWwaFTqIepR0tQMsHpVUK2Y17gFgHcpS/6DdPs5aBofuBsZR/PuMpvtqHa4BYB3KU3+jmh88tg0I/tPwZl/3LiRQ/9eMaINaBHOU/HWZoxLZnqHXlKJhaq/5PrwqIdSBHBY6WRRqzDIr/EhT/bAya5JsemhIQ60COCg+dDLUpoHqv4n5akeIXVs0BsQ7kqIDROnKTOUHxIw1rnk3TbIBYB3KUP9SL3XYVPE6HO37PCIgqF73dhD+AWAdyVBgBccLx+LQPJj9UuGElVVEYJN6AWAdylH8B8WARx79OCYqq1ge8JAs/Eqa6CxDrQI7yMCC+iPvKrZNCqZxG4tvGDBNrQKwDOcrPgFA75niOvYvoDerqIq0m/k5q3xjppKsutd4ZqD/jvpgUloMDsQ7kKK8DYsLxHEmTpzYVwjsjeyXpE+lnA/RnfHl4N7EGxDqQo/wOCLUBh3PsSwiIyxbHXZH874haNQm7PLKL5o3zk9Rq3S22tE+8UDC7YwOxDuSoQALirXkjK8K12Dl0+NJmR+inFuL33jSCZjOScj3tFbkU7x2MnecGsQvEOpCjwgkItYcFBEeL4n6JHX/K8th3YldGqRXFVj9IdvHeYbGfxD8rTB4DsQ7kqOADor59ycacY3VRypQs3PzSFtsagr+04Hf/bXFdFeczKT3bZUaUG8fPde6DPfuAWAdyVMABUe9d3Jba3IC+ZuuKoE3m33dk4YaIVwpee5el+I224Hcft7x23d5Edl9qtQyfxHrA2qCGhBVvQKwDOaoUAWFr6thex+urAOpHt9MZ52/V2LT2mGYdf/OUua89NCEg1oEcFT7aM9hsenzXjTDpq/Vn8xDUZswr+WgLA+FUw0M80cLfu9b0iLR3q8u/PzX8zvp3hy9Mb0ob0qHIttBMgFiHJYIcVTEGGsRvJ+4AAIAqcFnmlmMDAACUHp2bqH8GcRp3AABAFbgoc6uXVuAOAAAoO70yN9fXgzsAAKDsaLXxGaHmHAAAVITDMvdR5nXcAQAAZUbn9G7K3FDnOVwCAABlp75Fin6kSc05AACoDAeFmnMAAF7yfxjMLgkDGbsVAAABXXRFWHRNYXRoTUwAPG1hdGggeG1sbnM9Imh0dHA6Ly93d3cudzMub3JnLzE5OTgvTWF0aC9NYXRoTUwiPjxtc3R5bGUgbWF0aHNpemU9IjE2cHgiPjxtc3ViPjxtaSBtYXRodmFyaWFudD0ibm9ybWFsIj5mPC9taT48bXJvdz48bWkgbWF0aHZhcmlhbnQ9Im5vcm1hbCI+czwvbWk+PG1vPiw8L21vPjxtbj4zPC9tbj48L21yb3c+PC9tc3ViPjxtbz49PC9tbz48bXN1Yj48bWkgbWF0aHZhcmlhbnQ9Im5vcm1hbCI+JiN4M0JDOzwvbWk+PG1pIG1hdGh2YXJpYW50PSJub3JtYWwiPnM8L21pPjwvbXN1Yj48bXN1Yj48bWkgbWF0aHZhcmlhbnQ9Im5vcm1hbCI+TjwvbWk+PG1uPjM8L21uPjwvbXN1Yj48L21zdHlsZT48L21hdGg+Ktbu2QAAAABJRU5ErkJggg==\&quot;,\&quot;slideId\&quot;:376,\&quot;accessibleText\&quot;:\&quot;straight f subscript straight s comma 3 end subscript equals straight mu subscript straight s straight N subscript 3\&quot;,\&quot;imageHeight\&quot;:13.297297297297296},{\&quot;mathml\&quot;:\&quot;&lt;math style=\\\&quot;font-family:stix;font-size:16px;\\\&quot; xmlns=\\\&quot;http://www.w3.org/1998/Math/MathML\\\&quot;&gt;&lt;mstyle mathsize=\\\&quot;16px\\\&quot;&gt;&lt;msub&gt;&lt;mi mathvariant=\\\&quot;normal\\\&quot;&gt;f&lt;/mi&gt;&lt;mrow&gt;&lt;mi mathvariant=\\\&quot;normal\\\&quot;&gt;s&lt;/mi&gt;&lt;mo&gt;,&lt;/mo&gt;&lt;mn&gt;4&lt;/mn&gt;&lt;/mrow&gt;&lt;/msub&gt;&lt;mo&gt;=&lt;/mo&gt;&lt;msub&gt;&lt;mi mathvariant=\\\&quot;normal\\\&quot;&gt;&amp;#x3BC;&lt;/mi&gt;&lt;mi mathvariant=\\\&quot;normal\\\&quot;&gt;s&lt;/mi&gt;&lt;/msub&gt;&lt;msub&gt;&lt;mi mathvariant=\\\&quot;normal\\\&quot;&gt;N&lt;/mi&gt;&lt;mn&gt;4&lt;/mn&gt;&lt;/msub&gt;&lt;/mstyle&gt;&lt;/math&gt;\&quot;,\&quot;base64Image\&quot;:\&quot;iVBORw0KGgoAAAANSUhEUgAAAb8AAAB7CAYAAADkHY5kAAAACXBIWXMAAA7EAAAOxAGVKw4bAAAABGJhU0UAAABEsZUXFwAADU9JREFUeNrtnQGEVVkfwP9GRlZiJGslkZEkifFJkjWMjJFkyEiSREbyyYokSbIkK1ljSUayMqyRZHxirZWsT3wyVpJIkozESpKR2O/8997n3V733XvueffNu+fc34/js19z77vv/875/+4999z/FekOA6btM+0n0+6Y9tq0D6Z9NG3RtPemzZt207RJ09YIAACAp2w37bZpn0z7u2DT7TYRQgAA8IWvTZttkZkK8Ilpv8dXfTYC1G2OE04AqCBzDif1rW2qB8f9dxfbrTp3iB0STWsmA3LZtFWJv+kz7Yhpf1kG9DDjDAAqxmyBE/msdnCJj3uxi/KbqWtnGE7pDKcy/n6DaQsWAX1j2jLGGgBUkH7Tdpl2xVEsus1QD45ZL1Qm4uP+0+G4X5k2He9jS3xRU0sGU67k5i22G7LsMLsYYwBQcdab9shBJC9NW93jYx8Xu9k4Xag4WWfZtfI/cZ+uPGsR8FFCDAAeMNAmH+a1exUQii4yfJtznHv5iZscaxMk2zMZ/cEf5pxprCTMAOAJmvueOwjwxwoc+8mM47vBT9vkK/lygYu2dwX3s67NfrSdIcwA4BmbJXqGueoLYNKuXNs9nraRnzX/LOE3h32tlehRiMY+9PL7FCEGAE857CA/XTQ41OPjvp9yXI/4OT/nmZT/vIdOGeiNY26oAoDP9IvbIwMvpLcLYKaFKc9MdgoPOwIAlC0/19mzsphMOZ6T/JxNriA/AICuyK9RIKQX7Es5lgl+zibzyA8AoGvy07a/B8e9O+U4dvNzRuj9uE/IDwCgq/LTBTBblvi4R4VnrduyVShwCgBQVH7XxG0BzKolPO6RlGMY4eeM2Iv8AAAKy2/MtHNS7QUwyC+Dg8gPAMBJfhLnyKIC/AH59Z68epzIDwCQX3v5rRC3tyksxapL5JdB3rw18gMA5NdefopWtXpdUH5aMq3bC2CQXwY3kB8AQEfyU7RYyKeCAtSi2QPIrzfMID8AgI7lp0xK8enPX5Ffb5hFfgAApchP+clBgBeRX/m8k84fzizS3jFOAHo+rqdK/KxjjPlC8tPCIfcccuc+5If8AAD5+So/Rd/k8EKKL4DZjPzKQ6c15zLaQs4PspCzfWubJS8BIL+ay0/E7SW4+mq5MhfAcM8vg7wHNLnnB4D8kF9x+SnjUnz27C7yQ34AgPx8lp/iUgLte+SH/AAA+fksP5s8m9b2Ij/kB2EwIku7+KqXrdvjBvn5JT+XEmga143ID/kB8kN+yM9X+SkuJdCeSmcLYJAf8gPkh/yQX0/lpwxL8RJoc8gP+QHyQ37Iz2f5KS4l0M4jP+QHyA/5IT+f5ae4lEDbg/yQHyA/5If8fJafSwk0jfMG5If8APkhP+Tnq/wUlxJougBmJfJDfgB1Bfn5Lz9FX2ZbtATaHeSH/ACQH/LzWX6KSwk02wUwyA/5ASA/5FdJ+SkuJdBsPh/5IT8A5If8Kis/m1zc2t6aNoj8kB8A8kN+PsvPpQTa03g75If8AJAf8vNSfopLCbTbyA/5ASA/5Oez/BSXEmhnkR/yA0B+yM9n+SkuJdDGkB/yA0B+yM9n+SlFS6D9JV8ugEF+yA8A+SE/r+TnUgLtsXy+AAb5IT8A5If8vJKf4lIC7RbyQ34AyA/5+Sw/xaUE2hnkh/wAkB/y81l+iksJtFHkh/ygGvBWB+SH/Nw5L8UXwBxFfsgPkB/yQ34+y0+5XbAffkB+yA+QH/JDfr7Lz6UEGvJDfoD8kB/y81p+ipZAe4P8kB8gP+SH/LrN8grJT3EpgYb8kB8gP+RXgLPI75/pxtbvvafHxzQpyA/5AfJDfp+16RI/K6/MVh3ktzLle++twHFNIz/kB1An8uR3v8TPmkF+8q+U772/Ase1LP6tkR/yA0B+Et0PWl3SZz3L+az3GdtuMO23WB4+M5ryvY9X5NiKlkBDfsgPIFj5abtQwuecsPicTxnb34n/ZsjzeE+kfO9rFTo+LYH2AfkVYy4nUHOECMBL+X3s8IqrSEmtNRnb/yeAeJ/z4MJgH/IrxnxOoJ4RouDQZdtPOMEJXn7aXpu2yWH/pxP7eGDxOYdatl8nUXkt/bfNAcR7VopN9/aKC4HIb0ly1KLF2WMfuSYornB1Xxv5NRakHLLc71b5fAHFVdOOWHyGJqqvJVqAccC0V1L+qtNesSwjT26v4PHmlUAbIUdFN6NtBs82ck0wpD1ugPzCll+jPZTo2bB1if1o5ZIdEi3e+KPl7+fjM/AD4va4h175rQog1lkP+c9W8Hj1mcRHHstvSXLUactOfJlcEwQDpr1EfrWVX5Gm06Vr488ac9zH/gDirFO2eaXEjlXwuNdlHPdI3XPUoNjXh9Opz2HyjffcFBY1IT+7K7Ytic/Sab+ipbR8n+5cEV8c2L5E9macU6tEuxJoI3XMUTrFscu0S1L8zcDadC5ZVxStJ/d4R9ZKMOSH/BptQaL7fq0UeZWOTp8u9yyeuq5B79/p++9+iU/4XeJ3z7TvJJpKrsJaiWMeya/0HPUqvsJ7X/Ig0TOKt/G+X5GLKs030lx5h/zqIb9LDmP6d4kWraSx1XIfD+KpK5+4Jd05kdAceaUC3++6B/LrSo5aqlqGUF3uCs9y1k1+ep9uUuymK1/FVzx5HM3ZjybZrzyM5Zx0Ly9W4UH41hJoI+QoqAPJaY8LdKxayU9ZH//u9+JtdMm+VgJ5bNoNiYozF5me00otP8czPovx2br+93Z+kkqjJdCex79Z1dZvkKOgdAalWfJIp6P66Vi1kx8AOQpqRZ80K3Po/d4NdCzkB0COgtBJ1iJsVJ+nYyE/AHIUBIuuzGssdPg18f/TsZAfADkKgiRZEFYXI3xDx0J+AOQoCJ1kQdiJln+jYyE/AHIUBEeyIOxMyr/TsZAfADkKgkKrajReI6P/u4qOhfwAyFFhow/eXpToxqmWXNMHObU2ny6f1deyaJHdbwOPQbIg7Gibv6FjIT/GOpCjAkDfUP2HFCs6OxZvpxUuxgOJQ7Ig7FTG39GxkB9jHchRnqNvpk7WLdRVQ9/HHV4vr/WVJDslqkd4v01AJwKIQ7Ig7FPJrqZPx0J+jHUgR3nMuHz5hurVFtu0JoyDAcSiURBWk8O2nL+lYyE/xjqQozxlQD5/9YXO96+13Ha4JaCHPY9Fa0FYoWMhv4Dkx1j3H3JUiZxtCcpswe0vJrY95XEckgVh9UZ/Hx2rVuS9n3OMsR7MWCdHkaP+Yb4lKOcLbr8icdY85WkMkgVhdbXbJsvt6FjhkPeevmHGehBj3VfIUV0IaOugP+Gwn8Zbrq96Godzjt+fjhUG/ZK/2nGAsR7EWPcVclTJrEwJyozDfjZK883TvjGUSAr3SkqayM8vduSIb5GxHsRY9xVyVBdYnxIUvQm+ymFfjyR6A7VPJAvC6gO+a+lYteRgjvweMNa9H+u+Qo7qEu0Cc8NhX5cdzyR7SbIg7KES44f8/OJmjvyuMNa9H+u+Qo7qIo/bBOd84N87WRD2VskJhY7lD3ov7I2Ev9ilzmOdHEWOSuVUxqC/bdqaAL9zsiDsa3Gb+qFjhcEuie7ptWvPGOtAjgoTXb68kDEo3seDpi+g7zyT+H67O9gPHQsY60CO8pg9kr/UW29ybw/guyYLwk53uC86FjDWgRzlOWfErrr7tQ4uwXtNsiDs8/hMmI4FjPXwxrqvkKN6xDnLQaE/zhEPv9/dxHfYWcL+6FjAWAdyVCDoM0+LlgND3we2yZPv1S/27y7rdiOZAGMdyFEVZLNE8/42QdIHZb+jY9GxgLEO5KhQfohzBc4M70jn89N0LADGOvIjR1UCLYs0axmw/1Z4UNCxAOox1pEfOapUtPjvQ4ug3aJj0bGAsQ7kqNA4IM3KA+3atzXvrKykAsY6kKM8CMxQwe10uuOXjAExQ8cCYKwDOarqgTnuuP31NoF9Q8cCYKwDOarqgbnTwfbP2gS3j44FwFgHclSVA/NR3Fdu/btNcPvpWACMdSBHVT0wRx33MdzB2aDWDdQXY76U6BmjdxIttd5GxwIIaqwDOaqygZl33MdgSmCfWGyn76t6Ku1vpJ+mYwEEMdaBHFX5wIw77GN3SmAvWmx3SfKfNTlAxwLwfqwDOarygXkRX5EV4ceWfej0pc0boR9YyE/fYLyMjgXg9VgHcpQXgblbQDhaFPdjy/YnLLd9KXaVBvbSsQC8HutAjvImMPr6kvU52+qilAX58uWXttjWEPyBjgXg9VgHcpQ3gWksib4h0b0BfY+XLo8ejP/7pmmfWv7+UsHP3m4pv+t0LACvxzqQo7waELZNV3uNOn6+ClAfun2Xsf+rdCwA78c6kKMqjT6vsyE+45uKxaT35t5LdHNb2wfT/oyvyLo1EE4kfqTj/CwAwY51AEgwnpDfNsIBAAB14KI0l2MDAAAEj85RNx6DOEk4AACgDlyIxffctOWEAwAAQmdUmvf6dhEOAAAIHa0Y/yEW33nCAQAAoXNQmqWTpggHAACEjN7TuybNqc4zhAQAAEKn8YqUx6btIBwAAFAXJoQ3QQMAVJL/AxRFsIGPazcZAAABXXRFWHRNYXRoTUwAPG1hdGggeG1sbnM9Imh0dHA6Ly93d3cudzMub3JnLzE5OTgvTWF0aC9NYXRoTUwiPjxtc3R5bGUgbWF0aHNpemU9IjE2cHgiPjxtc3ViPjxtaSBtYXRodmFyaWFudD0ibm9ybWFsIj5mPC9taT48bXJvdz48bWkgbWF0aHZhcmlhbnQ9Im5vcm1hbCI+czwvbWk+PG1vPiw8L21vPjxtbj40PC9tbj48L21yb3c+PC9tc3ViPjxtbz49PC9tbz48bXN1Yj48bWkgbWF0aHZhcmlhbnQ9Im5vcm1hbCI+JiN4M0JDOzwvbWk+PG1pIG1hdGh2YXJpYW50PSJub3JtYWwiPnM8L21pPjwvbXN1Yj48bXN1Yj48bWkgbWF0aHZhcmlhbnQ9Im5vcm1hbCI+TjwvbWk+PG1uPjQ8L21uPjwvbXN1Yj48L21zdHlsZT48L21hdGg+z3PcqwAAAABJRU5ErkJggg==\&quot;,\&quot;slideId\&quot;:376,\&quot;accessibleText\&quot;:\&quot;straight f subscript straight s comma 4 end subscript equals straight mu subscript straight s straight N subscript 4\&quot;,\&quot;imageHeight\&quot;:13.297297297297296},{\&quot;mathml\&quot;:\&quot;&lt;math style=\\\&quot;font-family:stix;font-size:16px;\\\&quot; xmlns=\\\&quot;http://www.w3.org/1998/Math/MathML\\\&quot;&gt;&lt;mstyle mathsize=\\\&quot;16px\\\&quot;&gt;&lt;msub&gt;&lt;mi mathvariant=\\\&quot;normal\\\&quot;&gt;N&lt;/mi&gt;&lt;mn&gt;2&lt;/mn&gt;&lt;/msub&gt;&lt;/mstyle&gt;&lt;/math&gt;\&quot;,\&quot;base64Image\&quot;:\&quot;iVBORw0KGgoAAAANSUhEUgAAAHUAAABuCAYAAAAZFVzkAAAACXBIWXMAAA7EAAAOxAGVKw4bAAAABGJhU0UAAABCWPayIgAABeZJREFUeNrtnX9kXlcYxx8xkz+iRERNTZmpqapRNVUxISqiqkLETMWUipiaKjUzEzVmoqJqVEXMVJmIqJhS/aNqatTUREyomImZUjMRFSU7j5y79927c9/3vc8959znvPl+eJSSm8fzyXvfc5/z4xLtsmxip2TcoPjsBIxFSpwFE1seCnEuct4vA0q9Qx3C6yZOmZgVFox/5lgFOZ80MW7z/kWQ94aJOXuNoya6qEN5y8SKoEC/m+ivOPdREy/ayHXbxGQnS3TRa+KJQOxDBYU6bOKvFnmepT0Kf+rWBWKvK8j9cpP8vqU9zhETmwkMnFx3mlc5ub1DgD4SSN2qYODUyCNHXivQWRtlSh4Nfqt44DSHW69/qRwPKsx70pHPZegsL5XjWkV5jzlyGYdOP1I5Pqgg79OOPE5Dpz+pW7ZjE5NhRx7D0Jkv9ZZw4NQXMe8hRw5D0JkvdcTEF8oHTpAqkMosCsTOQKpuqT0kmx0Zh1S9Upk3TfxZUOpmhIETpJaQygxQfq81L3iyoBdS9UrN6+C0ivuQqlsq841A7FeQqlsqT5A/FIgdg1S9Upl+22goOnA6Aql6pRLJJtefeR44Qapnqcyo4DZ8D1J1S2UkrcQvIVW3VEbSSjwLqbqlSlqJf1P5BWKQGlAqI2klrpUcOEFqYKnMIBVvJS5Dqm6pjKSVOA2puqUyklbiGUjVLVXSSuSB0yFI1SuVkbQSeeC0D1L1SmV4krxoK/EupOqWykhaidOQqlsqI2kljkCqbqlM0VYibyp+G1J1S5W0Etfsz0GqUqmMpJW4BKm6pTKSVuLnkKpbKiNpJY5Aqm6pTNFW4gvHwAlSlUmVtBJXGwZOkKpMKiNpJS5Cqm6pjKSV+Bmk6pbKSFqJw5CqWyozLRg4XYBU3VLJNhqKnjMBqcqlSjc4Q6piqQy3Ep9Danm6FUllJK1ESHXc9nwsBPPJJKSWYx/pPAR5DlLlHCcdx9I18hq5j3+F1DZwHQf3sZLcirYSIdUyTu5j7LRwlNp/DQukWlwLw7S9kGcMUouxQO4zGrRxFVLbH4zkvXzohMJ8l5RK5b22V+wHZM1+XWzb2vKWkh9NzNsBaE/oZKaaFGhB6TP1iiKpp6ywIiN0ls0rPw6ESIhPWGnVkptSKPZgk7xjSeXN0t9TuT71pm2yePtr/5Tan5y+Ta0XVscmr5UYQ+obJn6l8qeZZ3FTkkSX/X68YP+6toW/nNcUXaLdl+ppeIfaVAVS+bn5mUehoteZLgZIYMd+SmYViJ2PLPVBoHpyTLSbxHLAJDQ0KBpbiSGlfuKowRP7/+/R7hRmBs98Ddg7W7svSuT9Q30E/r0lrtvHh8FAv2O/fTTJBPD2kSIzWYNtfg9fhc54XKP/vmj3oHCA+kMLqc9pj73ztcpn46xBw/++W+Ja3W3cjt9HycNzsa7gVzx1n5qt7MD76iKQbQ9Z9XhrnCe81Lcy6leF+FwNMkRptWc7imz3wFPP1+1qcguG1MDMFm0MFGCV8tuyICDn7CcnxGPG3RypX6Ps6ZLXwh1DadIlr4V7AKVJl58cQp+iLGnjWkZ0CWVJlz5yL3PpR2nSf/6tj+soS9rccnxKMUBKGH7mbTzObxplSZsz9P+XB3ejLGnTeCgY5k8T50SD0BmUJH1+rhP6mHYXzoGEqT/3iQdK+1GStOFTZ7LViLx56jhKkv4jzGPSc0gK8ED98tIJlCN9PiQ06zuKk1Q7qwIdow6A1/Zme2hvoBzpw435DSv0O5QjffjZc52Kv4wQKIUnvrOjbXkfK7pFicMr+bM1R3ywRw9KkjY8bZbNvPDCsV6UJG34FnuPavOivtcY3aFwG6lBDtlhXRvkfznKeXvtQyhzPG5TbcbFd+H5jCtuXDxCmeNxk2qHbxzzfO3DJv6w1z+PUsdhhmpTaAOersknu/CyFt4c9bLu+li7FAHJ+9WjnoQGinExolCtp7h2FBORha6g5GEZjSwUc6+B4ZcubUcW+oqwUSoo9yv4lC7lJfMPM+ZwKA5huscAAACWdEVYdE1hdGhNTAA8bWF0aCB4bWxucz0iaHR0cDovL3d3dy53My5vcmcvMTk5OC9NYXRoL01hdGhNTCI+PG1zdHlsZSBtYXRoc2l6ZT0iMTZweCI+PG1zdWI+PG1pIG1hdGh2YXJpYW50PSJub3JtYWwiPk48L21pPjxtbj4yPC9tbj48L21zdWI+PC9tc3R5bGU+PC9tYXRoPkl8+V8AAAAASUVORK5CYII=\&quot;,\&quot;slideId\&quot;:376,\&quot;accessibleText\&quot;:\&quot;straight N subscript 2\&quot;,\&quot;imageHeight\&quot;:11.891891891891891},{\&quot;mathml\&quot;:\&quot;&lt;math style=\\\&quot;font-family:stix;font-size:16px;\\\&quot; xmlns=\\\&quot;http://www.w3.org/1998/Math/MathML\\\&quot;&gt;&lt;mstyle mathsize=\\\&quot;16px\\\&quot;&gt;&lt;msub&gt;&lt;mi mathvariant=\\\&quot;normal\\\&quot;&gt;N&lt;/mi&gt;&lt;mn&gt;3&lt;/mn&gt;&lt;/msub&gt;&lt;/mstyle&gt;&lt;/math&gt;\&quot;,\&quot;base64Image\&quot;:\&quot;iVBORw0KGgoAAAANSUhEUgAAAHUAAABvCAYAAADSSY9BAAAACXBIWXMAAA7EAAAOxAGVKw4bAAAABGJhU0UAAABCWPayIgAABgNJREFUeNrtnW9knVccx39qoi+qVMXU1JiaiqhQNVN9UaLiiogSEbUXfTMRVTNlqmZiSs1EzIyZiL2YMnFV3Rdjaqr6YkzVXFVlpqZqRkxERIzu+bqn283NeZ77PL/7/Pmdp98P511vevw+eZ787u/8zjkiHVrReDHg+FLK50WBoymBsxaNrRwC8V7J894uUOpNqQlD0TgXjWVlwPCZkxXM+XQ0Zt28f1XM+1k0VtzPOBGNfVJT3opGWxGgP6IxXPHcz0djPcVcd6IxX2eJPg5F4xeF2LsGAjUSjb/7zHNaXlHw1P2uEPuFgblfSZjft/KKMxqNzQASJ9+b5p+YuR0XIhcVUrcqSJx6ueeZV5s6/88yNV8NnlacOK3w1Zu/VIw7Fc573jOfK9Q5uFSMpYrmPeOZyyx15iMVY66CeU965jFJnflJ3XIVmzKZ8MxjgjrjpX6jTJwOlzjvcc8cxqkzXmojGp8YT5woVSEVNBViP6dU21IPiG51ZJZS7UoFR6PxZ0apmyUkTpQ6gFRwRuJrrXEDiwWHKNWu1LgKTr/xI6Xalgq+Uoi9Qam2pWKB/K5C7Ayl2pUKhl2hIWviNEqpdqWK6BbXf8s5caLUnKWC84rX8A+Ualsq0JQSr1OqbalAU0qcplTbUjWlxA0ZvEGMUguUCjSlxCcDJk6UWrBUcFaylxJblGpbKtCUEhcp1bZUoCklTlGqbamaUiISp7cp1a5UoCklInE6SKl2pQIskmctJd6mVNtSgaaUuEiptqUCTSmxQam2pYKspURsKj5GqbalakqJT9znKNWoVKApJd6iVNtSgaaU+DGl2pYKNKXEBqXalgqylhLXPYkTpRqTqiklPupJnCjVmFSgKSU2KdW2VKApJV6jVNtSgaaUOEGptqWCRUXi9D6l2pYqrtCQ9ZwJSjUuVbvBmVINSwUoJf5FqYOz35BUoCklUqrntZdHI1iezFPqYBwUm4cgr1CqnlNi41i6Xl4T//GvlJoC33Fwl4zMLWspkVIds+I/xs4KJyT9NSyU6vA1hlm7kGeGUrOxJv4zGqzxKaWmT0biLh961+B8bxmVus99Y0DG/pN0tpHsuIEH5IF0joKfc3WBQllICNCa0e/UbUNSIQg9VFmqYJvurVOI3NEUk1kwKPbNhHmXKXVMOm2s2pImPjuS52/7VUm/OP2d9G+sLpu4UmJZUhuSz8WI6+6XQ/W+x99HrD9+797zmgmgp+hD6VyqZ+EOtYWKpI4PEMO4O/QyHZPQzPE/7x54SpYNiF0tWepR2XuB4FP3tRBvj6Guf4uj56fcd/5+N2FmumqtVZBUKwWK3lJi0VLvy+79PmlvfjwinaPok26RPCzkP15eRLjtnpai6F45arunNusvYJLYC1RZLnitPnPB/1my7XjvfWLjXsWrDHM1SVke99utSvbNYKQA2i45HMvhZ8XVsVsMc3mclOTdd5qvRP12H5CCQYL02CU6eXAkRurXDHW4nBLeo147psRfLhxiaMLlmqTfLU8C4b7s3XfLpzRgRj2v3eMMS9jc6RH6DkMSNpdl93UufEIDZ05213gPMCRh090FiWL+kmRf4SFGQHnxocSvn37GJzYcUDG6LekaDbCcx15lo2B9FTXiB6LrIrnMENriA8mnEe0iQ2kHbOBCMR4bzdCSggV19G9hKe15BqlIokYYznCk35C9XYhF31pJSgCZ7nIKsWMMVXhMSnJ3/xJDFCbTCVIfMzzhspoglktxgYJSYdx5UacZnnCJ2xYzydCEyyVhE1rtaPBJrR/DMVLPMTThsj9GKrc11kzqBsMSNsc8Um8yLGHjqyxx83HgXBduv6gdj4TbL2rFWdnbr8RGtMDp7WdiA1qJYLMxendxiBWO2WnJ4GW83uN4FxnmclmKKRDgSdP0FF0Q7iCvnKRDOXdccpM2Y73KxMgGaW61wqv5o2i84fn8y7OAu/+GoruBa6YVsiDZ+ndx+hrOREKL6D3Z3RMMmWmPviMFg6dwW3RN2s/d380zDKM9XndPGc4/fugy4e2useGKCU0nEdsXc92D+i9b+0ROTJOG0gAAAJZ0RVh0TWF0aE1MADxtYXRoIHhtbG5zPSJodHRwOi8vd3d3LnczLm9yZy8xOTk4L01hdGgvTWF0aE1MIj48bXN0eWxlIG1hdGhzaXplPSIxNnB4Ij48bXN1Yj48bWkgbWF0aHZhcmlhbnQ9Im5vcm1hbCI+TjwvbWk+PG1uPjM8L21uPjwvbXN1Yj48L21zdHlsZT48L21hdGg+KnsgewAAAABJRU5ErkJggg==\&quot;,\&quot;slideId\&quot;:376,\&quot;accessibleText\&quot;:\&quot;straight N subscript 3\&quot;,\&quot;imageHeight\&quot;:12},{\&quot;mathml\&quot;:\&quot;&lt;math style=\\\&quot;font-family:stix;font-size:16px;\\\&quot; xmlns=\\\&quot;http://www.w3.org/1998/Math/MathML\\\&quot;&gt;&lt;mstyle mathsize=\\\&quot;16px\\\&quot;&gt;&lt;msub&gt;&lt;mi mathvariant=\\\&quot;normal\\\&quot;&gt;N&lt;/mi&gt;&lt;mn&gt;4&lt;/mn&gt;&lt;/msub&gt;&lt;/mstyle&gt;&lt;/math&gt;\&quot;,\&quot;base64Image\&quot;:\&quot;iVBORw0KGgoAAAANSUhEUgAAAHUAAABuCAYAAAAZFVzkAAAACXBIWXMAAA7EAAAOxAGVKw4bAAAABGJhU0UAAABCWPayIgAABOBJREFUeNrtnUFkXFEUho+o6iJCRBZdRKmKiogSVVVZlKgYURFidFFVpSK6qMqmqiqidFEVFd3UqC4iVIyoLEJ1EV2VLqqiKlRVZFElqiKiQnqP3JFr3Dcz77w3886d+T+OLJI3jvdNZu7773v3Eh2yYuogYc1T4zmoYxUpcJZM7aZwIq43uO+9OkpdpCbhuKkrpuaEJ4yPGcyg50um8rbvL4K+t0wV7GsMmGqjJuW0qXXBCdo01Z1x7+Omtmvo9Z+pyWaW6KPT1CeB2DUFJ6rP1J8qfY5Ri8L/dT8EYp8r6H26Qn+vqcXpN7UTwMDJ90mzH9HbWQJ0UyB1N4OBUzkfPH2tQ+fRKFNyafAz44FTAR+96Uvlep9h35OefqahM7lUrmcZ9T3h6SUPnelI5bqWQd+jnj5GoTM9qbs2sWkkI54+RqAzWupL4cCpq4F9D3t6GIbOaKk5U4+UD5wgVSCVKQrEPoVU3VLbSTY7kodUvVKZHlO/YkrdacDACVITSGWGKDprjSqeLOiEVL1SoxKcavUOUnVLZV4IxD6BVN1SeYJ8TSB2AlL1SmW6bdAQd+DUD6l6pRLJJte/pzxwgtSUpTLjgo/hVUjVLZWRRImPIVW3VEYSJY5Bqm6pkijxLyW/QQxS6yiVkUSJGwkHTpBaZ6nMZYofJa5Aqm6pjCRKnIFU3VIZSZR4FVJ1S5VEiTxw6oVUvVIZSZTIA6cOSNUrleFJ8rhR4ltI1S2VkUSJM5CqWyojiRJzkKpbKhM3SuSHis9Aqm6pkihxwx4HqUqlMpIocRlSdUtlJFHiQ0jVLZWRRIk5SNUtlYkbJW57Bk6QqkyqJEr8WjZwglRlUhlJlFiEVN1SGUmU+ABSdUtlJFHiCKTqlsrMCAZOtyFVt1SyQUPcdSYgVblU6QPOkKpYKsNR4m9ITc4JRVIZSZQIqZ6PvTRuBEuTSUhNRgfpXAS5AKlyzpOOZenKOUb+5V8htQZ8y8HdUdJb3CgRUi158i9jp4UBqn0bFki1+G4M07YhzwSkxmOJ/Gs0aGO2SaTyJeQ3SuchscjBSNTmQxcVnpDlJpA6R+k9+edlqsIJWlJ6Tb0esFTfzFKqUnmFlWqR3JTCE3OqQt+apfID1pv1ksrv9vtU++T0AlW/sbrRREWJmqUuUIoPXrfZ70eef3xDh/ugSSI4vqfoHh1uqqdhD7WpgKRWGr3Hllqk5Ovj+2rffuFnzasApJ6kypsOxpa6UiepWgKK8ihRo9RVqt+6F01LaSPCPftdqwn3K2IWUsOHB5elePMjRW8VA6mB0GZFltK5XkgNHzdPL814QWrAnHOuod3l5iE1UNywfttezkBq4LhhffnePJAaIG5Yv+j5PaQGBof1W1YS/+yC1PBxw/qo7T4hNSDcsH6+wt9BaiC4Yf2GHf1CauCUwnq+Lr1Q5W8hNQDKw3qC1LBxw/rPVNtNA5CqGDes5+m+vhqPg1TFuGH93RjHQapSBukorF+LeSykKsQN63np2h5IDR83rL8hOB5SleGG9dKHxyBVEW5Yz+sVd0Fq+Cw6AkYTvA6kKsEN6wsJXwtSFeCG9XxfcTukho97Z/1QCq8HqRkTJSCLugUdkAogFVIhFVIhtVXfKBj9QiqAVACpAFIhFVIhFUAqgFQAqQBSIRWnpoWl/geiGoWKl17F1AAAAJZ0RVh0TWF0aE1MADxtYXRoIHhtbG5zPSJodHRwOi8vd3d3LnczLm9yZy8xOTk4L01hdGgvTWF0aE1MIj48bXN0eWxlIG1hdGhzaXplPSIxNnB4Ij48bXN1Yj48bWkgbWF0aHZhcmlhbnQ9Im5vcm1hbCI+TjwvbWk+PG1uPjQ8L21uPjwvbXN1Yj48L21zdHlsZT48L21hdGg+2B0pxgAAAABJRU5ErkJggg==\&quot;,\&quot;slideId\&quot;:376,\&quot;accessibleText\&quot;:\&quot;straight N subscript 4\&quot;,\&quot;imageHeight\&quot;:11.891891891891891},{\&quot;mathml\&quot;:\&quot;&lt;math style=\\\&quot;font-family:stix;font-size:16px;\\\&quot; xmlns=\\\&quot;http://www.w3.org/1998/Math/MathML\\\&quot;&gt;&lt;mstyle mathsize=\\\&quot;16px\\\&quot;&gt;&lt;msub&gt;&lt;mi mathvariant=\\\&quot;normal\\\&quot;&gt;f&lt;/mi&gt;&lt;mi&gt;max&lt;/mi&gt;&lt;/msub&gt;&lt;/mstyle&gt;&lt;/math&gt;\&quot;,\&quot;base64Image\&quot;:\&quot;iVBORw0KGgoAAAANSUhEUgAAALMAAABxCAYAAACeNJJMAAAACXBIWXMAAA7EAAAOxAGVKw4bAAAABGJhU0UAAABEsZUXFwAACHBJREFUeNrtnX9kHGkYx18roipKREVVhKo4ceqoUxVVpSKqqpZVVVG1VFRVVYgTdU6VOqciqlScqqpQK6LilKjoH1FHRFSdOqLqVESJWhVRy9373D6rb6bz/pqZnezOfj88/7Q7z868+5l33p8TIepDp4yCjPsynslYl7Ep44uMLRmfZazIeCJjRMZ+AUCDcVTGrIyKjH89g47rRxGCnaZbRikgJwn9VsYC18ouQtMxV1GcYKcY4GaEKuVdGV3KZ3IyijI2HKW+hGIFaXMipNYdM3y+T8aag8wfZbSheEFaHAypaVccjjvMnUCb0IMoYpAWSzGaBzcdZB5CEYM0uKIRcK/j8dSGXjaITEN4e1DMoN7sDunwUZQ98/Rq8lCMo5hBGoxqBHwRIVePqA7d1XJ8snQgAUiUVY3MMzFyUvPkADc/AEiFY4Z27gyKBzQTE5AZZIUVyAyyALVnK5AZZIEfhHmSAzKDpuEsZAZZYRgyg6xwEzKDrDAFmUFWeASZQVaYhswgK5QgM2gWysJ/R3WcKKPIAWQGwKEZMWcI20bUNcvxwSihyMFOMYM2M4DMAEBmACAzAJAZQGbIDCAzAJAZAMgMAGQGkBkAyAwAZAYAMgPIDJkBZAYAMgMAmQGAzAAyAwCZAYDMAEBmAJkhM4DMAEBmACAzAJAZQGYAIDMAkBkAyAwgM2QGzcmcReY5FBFoFlYsMq+iiECzsGWR+YuMHIoJNDp9wu0vSB1BUYFG5ydHme+iqEAjc1DGR0eZqalxAkUGGol2GYMyfpXxWfj/wcpZGQUZB1CUYCf4wDVwFHlNUZHxiXN/QDGDNEjrzwwDAAAAAAAAAAAAAAAAAAAAAEAy7JdxQ1Q3GpwxfO6wjFuiunuGpuJpLTctoqLp+GkZpzy/d6+MERlPZbyXsSmq0/xlGSUZl0V91oKflHFHVLe0rfP3fuHroet6LqorHY9Bjeagi0VaYIFq0+pFzY9v21FTixcsqYleGQ9YIFu+v2T0J3C9u2SMyfhH+C0zoO8f8rxR4ixrOKvkOud5bLGVBCaJrst4GRBYVyAkwFSEH+StjE7NOYwL++6cYFDtGWel4XEZ7wI53/DNTE+bDlFd0ntexqLmHO44flcbX/sg1+4Vh+t7JSPPN22bkotWadLS4WtcBrrKY1jGAH8+81zkGsbn7u6WsRSjhimFNClexsi3HPHaiyG5Ji3NlxuacxiP8P3UVLGtuNwX4TrW+SnQcoxwLXFJxi+Gu7wmc0+gJnst42euJdqVWrtoyTXAnz3IbWL6tw2u5dRcJNZ3Mkb5/3X5Lnhedz4kx6LjsfdEclvgzlhkHnDIMaF8fiOhplcm+N5QsLeUduWSQyeojztsYbmesaQ14acNzQ+1KbSmybfocY0dmhvjikfntBLzHFR+M5T5lOXY/sC55KHwdl5ZaotfPHLp9kJWFDEnPPINx3wkC25nhh1/zeM85jU5eiKUd7uhqVex9An+VD77BOp+yxODMLcjjIyYOjpPPfPleIgsLFfBMUdJc/y0x3lMOYw4+HBEmLfU2SqKNS5r4PhDRe1o6TqLZX7k+6KT8Z7j8bo3Tb32OIfrmhyXY5T7pEHoUyFNrk3l/09D23Dui2RfJ6ar6aPub7wt4r27r5SAzMWYN5SuLa8b634fuPHVZs5DKOvfW59LuMaJKvPFmJ3AfAJt5mLEDpuNUw6dwZFAGXZC2fRkLiYss272a8OzY1pROlm3ErqmqQTKf9og9FhghGgIuja3zHlDG9yHfVwTdid4TUnITEN/Li8RQvMiAzKf1eTbSql8aHz9eR1lJoYtIlPbeg9UhcxR6Oamyd8WyaYS/M55w/cMQ1PI7MtxHv2ota/p8T8htk8h10tmmiz5LPBXFyBzDGhGjqa23yi5aaaN1n/kUmgzq9ww1M4FqAqZdXTwaIG6/oOG+wZS7gAG0TVtaF0LZv0g8zZyXAN+DHSwzuzQaIbKCUsbfRq6QuYah0R15i94nZ0RrylJmTuF2+4XTGVD5v9HBII7Wx7HvKYkZX6k5H1gkJnKEcN0LSzzVRG+RSnXIDIXlJwLlt+lXm11yNwEMg9pjj+UwDUlIVW30n7fEl/XM1MH9b1B6JNQt7Vk3s3fG3eXSD1lVpeojgb+b9Ag8zsRbUktZG5SmUdFvB3W9ZZZXRG3ovnMQ4PQk9C3dWReFslsiK2HzLS5tzbjRzOO/YZRDpfNwiDDMrcbBDjneQ5X6yCzuvfStj0tb7gWmmTZBY2zLfOPBgGue56D7lH/e8RrUvfzvRVuL215arieO9C4yoOUZF6LmC8fUWbT67F8NtaSaLrJjCgzcofE9k2/ru+xo3XPpneJHIbK1dolSZkvi2QW09c4H1HmvcL8l3L3xSyf2oIk4XljqK8ZuO95vGndM+Vta3WZZxKWWbdcshKxsMcN+WyTHqbXYS1Y2podyqO9bDiH7pDjdM0GdX8k1bJRZvL+MFzTRKvLvJ5wTVoSya4reBbj0Woa1qrVZsPi63gt3Rz0Toub4utqupeWGnGWj6cblV57RuO/YavbCuLb/X1RsL1ddKRVRb5iKRjf1z/Ro33TkG/Js+d9TJhfKmNbW9Ev3N6+aXrp4y4eHvPJE5zMGAwpl6hDakcdvn+sFeTt4Tu7YKlB1bblJI8o0PLEvkA+qoFodwZtFKVllasOOWkoaZSPOR6Qu4N/+Ivc/HERaJE7naf5HHOeN2xYbIaMeMw6Hlsb9jvAlcFjzefm+Zx7PW5syr3seB5UcVwI+c0yw1yMWipseO1ezHzBt/ecTCBfh6bjVHY4tsIdvjDBeoV58mKVb05bXyQsbIvuu2KUR1mAzNHFT4R5/oG3uAZ+xx29EeH2pv+H3Hnb4jyz/GTINXoB/AdSFCD0vt/pJgAAAJh0RVh0TWF0aE1MADxtYXRoIHhtbG5zPSJodHRwOi8vd3d3LnczLm9yZy8xOTk4L01hdGgvTWF0aE1MIj48bXN0eWxlIG1hdGhzaXplPSIxNnB4Ij48bXN1Yj48bWkgbWF0aHZhcmlhbnQ9Im5vcm1hbCI+ZjwvbWk+PG1pPm1heDwvbWk+PC9tc3ViPjwvbXN0eWxlPjwvbWF0aD5+wUKFAAAAAElFTkSuQmCC\&quot;,\&quot;slideId\&quot;:376,\&quot;accessibleText\&quot;:\&quot;straight f subscript max\&quot;,\&quot;imageHeight\&quot;:12.216216216216216}]&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7928</TotalTime>
  <Words>4951</Words>
  <Application>Microsoft Macintosh PowerPoint</Application>
  <PresentationFormat>On-screen Show (4:3)</PresentationFormat>
  <Paragraphs>326</Paragraphs>
  <Slides>60</Slides>
  <Notes>12</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Apple Chancery</vt:lpstr>
      <vt:lpstr>Arial</vt:lpstr>
      <vt:lpstr>Calibri</vt:lpstr>
      <vt:lpstr>Gill Sans</vt:lpstr>
      <vt:lpstr>Lucida Grande</vt:lpstr>
      <vt:lpstr>Times</vt:lpstr>
      <vt:lpstr>Times New Roman</vt:lpstr>
      <vt:lpstr>Office Theme</vt:lpstr>
      <vt:lpstr>Equation</vt:lpstr>
      <vt:lpstr>PowerPoint Presentation</vt:lpstr>
      <vt:lpstr>PowerPoint Presentation</vt:lpstr>
      <vt:lpstr>PowerPoint Presentation</vt:lpstr>
      <vt:lpstr>‘56 FORD STATION WAGON</vt:lpstr>
      <vt:lpstr>The MOB Maneuver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Craig Fletcher</cp:lastModifiedBy>
  <cp:revision>291</cp:revision>
  <dcterms:created xsi:type="dcterms:W3CDTF">2017-08-16T17:34:12Z</dcterms:created>
  <dcterms:modified xsi:type="dcterms:W3CDTF">2023-09-28T19:22:50Z</dcterms:modified>
</cp:coreProperties>
</file>