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notesSlides/notesSlide1.xml" ContentType="application/vnd.openxmlformats-officedocument.presentationml.notesSlide+xml"/>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5" r:id="rId2"/>
    <p:sldId id="257" r:id="rId3"/>
    <p:sldId id="258" r:id="rId4"/>
    <p:sldId id="270" r:id="rId5"/>
    <p:sldId id="259" r:id="rId6"/>
    <p:sldId id="261" r:id="rId7"/>
    <p:sldId id="264"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 Type="http://schemas.openxmlformats.org/officeDocument/2006/relationships/image" Target="../media/image2.emf"/><Relationship Id="rId2"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image" Target="../media/image21.emf"/><Relationship Id="rId13" Type="http://schemas.openxmlformats.org/officeDocument/2006/relationships/image" Target="../media/image2.emf"/><Relationship Id="rId14" Type="http://schemas.openxmlformats.org/officeDocument/2006/relationships/image" Target="../media/image3.emf"/><Relationship Id="rId15" Type="http://schemas.openxmlformats.org/officeDocument/2006/relationships/image" Target="../media/image4.emf"/><Relationship Id="rId16" Type="http://schemas.openxmlformats.org/officeDocument/2006/relationships/image" Target="../media/image22.emf"/><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5.emf"/><Relationship Id="rId9" Type="http://schemas.openxmlformats.org/officeDocument/2006/relationships/image" Target="../media/image18.emf"/><Relationship Id="rId10"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1" Type="http://schemas.openxmlformats.org/officeDocument/2006/relationships/image" Target="../media/image23.emf"/><Relationship Id="rId2"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image" Target="../media/image31.emf"/><Relationship Id="rId2"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20.emf"/><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image" Target="../media/image35.emf"/><Relationship Id="rId2"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20.emf"/><Relationship Id="rId5" Type="http://schemas.openxmlformats.org/officeDocument/2006/relationships/image" Target="../media/image38.emf"/><Relationship Id="rId6" Type="http://schemas.openxmlformats.org/officeDocument/2006/relationships/image" Target="../media/image43.emf"/><Relationship Id="rId7" Type="http://schemas.openxmlformats.org/officeDocument/2006/relationships/image" Target="../media/image39.emf"/><Relationship Id="rId8" Type="http://schemas.openxmlformats.org/officeDocument/2006/relationships/image" Target="../media/image37.emf"/><Relationship Id="rId1" Type="http://schemas.openxmlformats.org/officeDocument/2006/relationships/image" Target="../media/image40.emf"/><Relationship Id="rId2"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1" Type="http://schemas.openxmlformats.org/officeDocument/2006/relationships/image" Target="../media/image44.emf"/><Relationship Id="rId2"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1" Type="http://schemas.openxmlformats.org/officeDocument/2006/relationships/image" Target="../media/image51.emf"/><Relationship Id="rId2"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9/4/18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524DA-5233-E047-818D-2F715EAA011E}" type="slidenum">
              <a:rPr lang="en-US" smtClean="0"/>
              <a:t>8</a:t>
            </a:fld>
            <a:endParaRPr lang="en-US"/>
          </a:p>
        </p:txBody>
      </p:sp>
    </p:spTree>
    <p:extLst>
      <p:ext uri="{BB962C8B-B14F-4D97-AF65-F5344CB8AC3E}">
        <p14:creationId xmlns:p14="http://schemas.microsoft.com/office/powerpoint/2010/main" val="348580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EC245-C696-BC48-A093-09C31B30B067}"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EC245-C696-BC48-A093-09C31B30B067}"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7EC245-C696-BC48-A093-09C31B30B067}"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EC245-C696-BC48-A093-09C31B30B067}"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9/4/18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image" Target="../media/image8.emf"/><Relationship Id="rId21" Type="http://schemas.openxmlformats.org/officeDocument/2006/relationships/oleObject" Target="../embeddings/oleObject13.bin"/><Relationship Id="rId22" Type="http://schemas.openxmlformats.org/officeDocument/2006/relationships/oleObject" Target="../embeddings/oleObject14.bin"/><Relationship Id="rId23" Type="http://schemas.openxmlformats.org/officeDocument/2006/relationships/oleObject" Target="../embeddings/oleObject15.bin"/><Relationship Id="rId24" Type="http://schemas.openxmlformats.org/officeDocument/2006/relationships/image" Target="../media/image9.emf"/><Relationship Id="rId25" Type="http://schemas.openxmlformats.org/officeDocument/2006/relationships/oleObject" Target="../embeddings/oleObject16.bin"/><Relationship Id="rId26" Type="http://schemas.openxmlformats.org/officeDocument/2006/relationships/oleObject" Target="../embeddings/oleObject17.bin"/><Relationship Id="rId27" Type="http://schemas.openxmlformats.org/officeDocument/2006/relationships/image" Target="../media/image10.emf"/><Relationship Id="rId10" Type="http://schemas.openxmlformats.org/officeDocument/2006/relationships/image" Target="../media/image5.emf"/><Relationship Id="rId11" Type="http://schemas.openxmlformats.org/officeDocument/2006/relationships/oleObject" Target="../embeddings/oleObject6.bin"/><Relationship Id="rId12" Type="http://schemas.openxmlformats.org/officeDocument/2006/relationships/oleObject" Target="../embeddings/oleObject7.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image" Target="../media/image6.emf"/><Relationship Id="rId17" Type="http://schemas.openxmlformats.org/officeDocument/2006/relationships/oleObject" Target="../embeddings/oleObject11.bin"/><Relationship Id="rId18" Type="http://schemas.openxmlformats.org/officeDocument/2006/relationships/image" Target="../media/image7.emf"/><Relationship Id="rId1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oleObject" Target="../embeddings/oleObject2.bin"/><Relationship Id="rId4" Type="http://schemas.openxmlformats.org/officeDocument/2006/relationships/image" Target="../media/image2.emf"/><Relationship Id="rId5" Type="http://schemas.openxmlformats.org/officeDocument/2006/relationships/oleObject" Target="../embeddings/oleObject3.bin"/><Relationship Id="rId6" Type="http://schemas.openxmlformats.org/officeDocument/2006/relationships/image" Target="../media/image3.emf"/><Relationship Id="rId7" Type="http://schemas.openxmlformats.org/officeDocument/2006/relationships/oleObject" Target="../embeddings/oleObject4.bin"/><Relationship Id="rId8" Type="http://schemas.openxmlformats.org/officeDocument/2006/relationships/image" Target="../media/image4.emf"/></Relationships>
</file>

<file path=ppt/slides/_rels/slide3.xml.rels><?xml version="1.0" encoding="UTF-8" standalone="yes"?>
<Relationships xmlns="http://schemas.openxmlformats.org/package/2006/relationships"><Relationship Id="rId20" Type="http://schemas.openxmlformats.org/officeDocument/2006/relationships/image" Target="../media/image18.emf"/><Relationship Id="rId21" Type="http://schemas.openxmlformats.org/officeDocument/2006/relationships/oleObject" Target="../embeddings/oleObject27.bin"/><Relationship Id="rId22" Type="http://schemas.openxmlformats.org/officeDocument/2006/relationships/image" Target="../media/image19.emf"/><Relationship Id="rId23" Type="http://schemas.openxmlformats.org/officeDocument/2006/relationships/oleObject" Target="../embeddings/oleObject28.bin"/><Relationship Id="rId24" Type="http://schemas.openxmlformats.org/officeDocument/2006/relationships/image" Target="../media/image20.emf"/><Relationship Id="rId25" Type="http://schemas.openxmlformats.org/officeDocument/2006/relationships/oleObject" Target="../embeddings/oleObject29.bin"/><Relationship Id="rId26" Type="http://schemas.openxmlformats.org/officeDocument/2006/relationships/image" Target="../media/image21.emf"/><Relationship Id="rId27" Type="http://schemas.openxmlformats.org/officeDocument/2006/relationships/oleObject" Target="../embeddings/oleObject30.bin"/><Relationship Id="rId28" Type="http://schemas.openxmlformats.org/officeDocument/2006/relationships/image" Target="../media/image2.emf"/><Relationship Id="rId29" Type="http://schemas.openxmlformats.org/officeDocument/2006/relationships/oleObject" Target="../embeddings/oleObject31.bin"/><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oleObject" Target="../embeddings/oleObject18.bin"/><Relationship Id="rId4" Type="http://schemas.openxmlformats.org/officeDocument/2006/relationships/image" Target="../media/image11.emf"/><Relationship Id="rId5" Type="http://schemas.openxmlformats.org/officeDocument/2006/relationships/oleObject" Target="../embeddings/oleObject19.bin"/><Relationship Id="rId30" Type="http://schemas.openxmlformats.org/officeDocument/2006/relationships/oleObject" Target="../embeddings/oleObject32.bin"/><Relationship Id="rId31" Type="http://schemas.openxmlformats.org/officeDocument/2006/relationships/image" Target="../media/image3.emf"/><Relationship Id="rId32" Type="http://schemas.openxmlformats.org/officeDocument/2006/relationships/oleObject" Target="../embeddings/oleObject33.bin"/><Relationship Id="rId9" Type="http://schemas.openxmlformats.org/officeDocument/2006/relationships/oleObject" Target="../embeddings/oleObject21.bin"/><Relationship Id="rId6" Type="http://schemas.openxmlformats.org/officeDocument/2006/relationships/image" Target="../media/image12.emf"/><Relationship Id="rId7" Type="http://schemas.openxmlformats.org/officeDocument/2006/relationships/oleObject" Target="../embeddings/oleObject20.bin"/><Relationship Id="rId8" Type="http://schemas.openxmlformats.org/officeDocument/2006/relationships/image" Target="../media/image13.emf"/><Relationship Id="rId33" Type="http://schemas.openxmlformats.org/officeDocument/2006/relationships/oleObject" Target="../embeddings/oleObject34.bin"/><Relationship Id="rId34" Type="http://schemas.openxmlformats.org/officeDocument/2006/relationships/oleObject" Target="../embeddings/oleObject35.bin"/><Relationship Id="rId35" Type="http://schemas.openxmlformats.org/officeDocument/2006/relationships/image" Target="../media/image4.emf"/><Relationship Id="rId36" Type="http://schemas.openxmlformats.org/officeDocument/2006/relationships/oleObject" Target="../embeddings/oleObject36.bin"/><Relationship Id="rId10" Type="http://schemas.openxmlformats.org/officeDocument/2006/relationships/image" Target="../media/image14.emf"/><Relationship Id="rId11" Type="http://schemas.openxmlformats.org/officeDocument/2006/relationships/oleObject" Target="../embeddings/oleObject22.bin"/><Relationship Id="rId12" Type="http://schemas.openxmlformats.org/officeDocument/2006/relationships/image" Target="../media/image15.emf"/><Relationship Id="rId13" Type="http://schemas.openxmlformats.org/officeDocument/2006/relationships/oleObject" Target="../embeddings/oleObject23.bin"/><Relationship Id="rId14" Type="http://schemas.openxmlformats.org/officeDocument/2006/relationships/image" Target="../media/image16.emf"/><Relationship Id="rId15" Type="http://schemas.openxmlformats.org/officeDocument/2006/relationships/oleObject" Target="../embeddings/oleObject24.bin"/><Relationship Id="rId16" Type="http://schemas.openxmlformats.org/officeDocument/2006/relationships/image" Target="../media/image17.emf"/><Relationship Id="rId17" Type="http://schemas.openxmlformats.org/officeDocument/2006/relationships/oleObject" Target="../embeddings/oleObject25.bin"/><Relationship Id="rId18" Type="http://schemas.openxmlformats.org/officeDocument/2006/relationships/image" Target="../media/image5.emf"/><Relationship Id="rId19" Type="http://schemas.openxmlformats.org/officeDocument/2006/relationships/oleObject" Target="../embeddings/oleObject26.bin"/><Relationship Id="rId37" Type="http://schemas.openxmlformats.org/officeDocument/2006/relationships/oleObject" Target="../embeddings/oleObject37.bin"/><Relationship Id="rId38" Type="http://schemas.openxmlformats.org/officeDocument/2006/relationships/oleObject" Target="../embeddings/oleObject38.bin"/><Relationship Id="rId39" Type="http://schemas.openxmlformats.org/officeDocument/2006/relationships/oleObject" Target="../embeddings/oleObject39.bin"/><Relationship Id="rId40" Type="http://schemas.openxmlformats.org/officeDocument/2006/relationships/oleObject" Target="../embeddings/oleObject40.bin"/><Relationship Id="rId41" Type="http://schemas.openxmlformats.org/officeDocument/2006/relationships/oleObject" Target="../embeddings/oleObject41.bin"/><Relationship Id="rId42" Type="http://schemas.openxmlformats.org/officeDocument/2006/relationships/oleObject" Target="../embeddings/oleObject42.bin"/><Relationship Id="rId43" Type="http://schemas.openxmlformats.org/officeDocument/2006/relationships/oleObject" Target="../embeddings/oleObject43.bin"/><Relationship Id="rId44" Type="http://schemas.openxmlformats.org/officeDocument/2006/relationships/oleObject" Target="../embeddings/oleObject44.bin"/><Relationship Id="rId45" Type="http://schemas.openxmlformats.org/officeDocument/2006/relationships/image" Target="../media/image22.emf"/></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49.bin"/><Relationship Id="rId12" Type="http://schemas.openxmlformats.org/officeDocument/2006/relationships/image" Target="../media/image27.emf"/><Relationship Id="rId13" Type="http://schemas.openxmlformats.org/officeDocument/2006/relationships/oleObject" Target="../embeddings/oleObject50.bin"/><Relationship Id="rId14" Type="http://schemas.openxmlformats.org/officeDocument/2006/relationships/image" Target="../media/image28.emf"/><Relationship Id="rId15" Type="http://schemas.openxmlformats.org/officeDocument/2006/relationships/oleObject" Target="../embeddings/oleObject51.bin"/><Relationship Id="rId16" Type="http://schemas.openxmlformats.org/officeDocument/2006/relationships/image" Target="../media/image29.emf"/><Relationship Id="rId17" Type="http://schemas.openxmlformats.org/officeDocument/2006/relationships/oleObject" Target="../embeddings/oleObject52.bin"/><Relationship Id="rId18" Type="http://schemas.openxmlformats.org/officeDocument/2006/relationships/image" Target="../media/image30.emf"/><Relationship Id="rId1" Type="http://schemas.openxmlformats.org/officeDocument/2006/relationships/vmlDrawing" Target="../drawings/vmlDrawing4.vml"/><Relationship Id="rId2" Type="http://schemas.openxmlformats.org/officeDocument/2006/relationships/slideLayout" Target="../slideLayouts/slideLayout1.xml"/><Relationship Id="rId3" Type="http://schemas.openxmlformats.org/officeDocument/2006/relationships/oleObject" Target="../embeddings/oleObject45.bin"/><Relationship Id="rId4" Type="http://schemas.openxmlformats.org/officeDocument/2006/relationships/image" Target="../media/image23.emf"/><Relationship Id="rId5" Type="http://schemas.openxmlformats.org/officeDocument/2006/relationships/oleObject" Target="../embeddings/oleObject46.bin"/><Relationship Id="rId6" Type="http://schemas.openxmlformats.org/officeDocument/2006/relationships/image" Target="../media/image24.emf"/><Relationship Id="rId7" Type="http://schemas.openxmlformats.org/officeDocument/2006/relationships/oleObject" Target="../embeddings/oleObject47.bin"/><Relationship Id="rId8" Type="http://schemas.openxmlformats.org/officeDocument/2006/relationships/image" Target="../media/image25.emf"/><Relationship Id="rId9" Type="http://schemas.openxmlformats.org/officeDocument/2006/relationships/oleObject" Target="../embeddings/oleObject48.bin"/><Relationship Id="rId10" Type="http://schemas.openxmlformats.org/officeDocument/2006/relationships/image" Target="../media/image26.e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image" Target="../media/image33.emf"/><Relationship Id="rId13" Type="http://schemas.openxmlformats.org/officeDocument/2006/relationships/oleObject" Target="../embeddings/oleObject58.bin"/><Relationship Id="rId14"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1.xml"/><Relationship Id="rId3" Type="http://schemas.openxmlformats.org/officeDocument/2006/relationships/oleObject" Target="../embeddings/oleObject53.bin"/><Relationship Id="rId4" Type="http://schemas.openxmlformats.org/officeDocument/2006/relationships/image" Target="../media/image31.emf"/><Relationship Id="rId5" Type="http://schemas.openxmlformats.org/officeDocument/2006/relationships/oleObject" Target="../embeddings/oleObject54.bin"/><Relationship Id="rId6" Type="http://schemas.openxmlformats.org/officeDocument/2006/relationships/image" Target="../media/image15.emf"/><Relationship Id="rId7" Type="http://schemas.openxmlformats.org/officeDocument/2006/relationships/oleObject" Target="../embeddings/oleObject55.bin"/><Relationship Id="rId8" Type="http://schemas.openxmlformats.org/officeDocument/2006/relationships/image" Target="../media/image18.emf"/><Relationship Id="rId9" Type="http://schemas.openxmlformats.org/officeDocument/2006/relationships/oleObject" Target="../embeddings/oleObject56.bin"/><Relationship Id="rId10" Type="http://schemas.openxmlformats.org/officeDocument/2006/relationships/image" Target="../media/image32.e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63.bin"/><Relationship Id="rId12" Type="http://schemas.openxmlformats.org/officeDocument/2006/relationships/image" Target="../media/image38.emf"/><Relationship Id="rId13" Type="http://schemas.openxmlformats.org/officeDocument/2006/relationships/oleObject" Target="../embeddings/oleObject64.bin"/><Relationship Id="rId14"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oleObject" Target="../embeddings/oleObject59.bin"/><Relationship Id="rId4" Type="http://schemas.openxmlformats.org/officeDocument/2006/relationships/image" Target="../media/image35.emf"/><Relationship Id="rId5" Type="http://schemas.openxmlformats.org/officeDocument/2006/relationships/oleObject" Target="../embeddings/oleObject60.bin"/><Relationship Id="rId6" Type="http://schemas.openxmlformats.org/officeDocument/2006/relationships/image" Target="../media/image36.emf"/><Relationship Id="rId7" Type="http://schemas.openxmlformats.org/officeDocument/2006/relationships/oleObject" Target="../embeddings/oleObject61.bin"/><Relationship Id="rId8" Type="http://schemas.openxmlformats.org/officeDocument/2006/relationships/image" Target="../media/image37.emf"/><Relationship Id="rId9" Type="http://schemas.openxmlformats.org/officeDocument/2006/relationships/oleObject" Target="../embeddings/oleObject62.bin"/><Relationship Id="rId10" Type="http://schemas.openxmlformats.org/officeDocument/2006/relationships/image" Target="../media/image20.e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image" Target="../media/image38.emf"/><Relationship Id="rId13" Type="http://schemas.openxmlformats.org/officeDocument/2006/relationships/oleObject" Target="../embeddings/oleObject70.bin"/><Relationship Id="rId14" Type="http://schemas.openxmlformats.org/officeDocument/2006/relationships/image" Target="../media/image43.emf"/><Relationship Id="rId15" Type="http://schemas.openxmlformats.org/officeDocument/2006/relationships/oleObject" Target="../embeddings/oleObject71.bin"/><Relationship Id="rId16" Type="http://schemas.openxmlformats.org/officeDocument/2006/relationships/image" Target="../media/image39.emf"/><Relationship Id="rId17" Type="http://schemas.openxmlformats.org/officeDocument/2006/relationships/oleObject" Target="../embeddings/oleObject72.bin"/><Relationship Id="rId18" Type="http://schemas.openxmlformats.org/officeDocument/2006/relationships/image" Target="../media/image37.emf"/><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oleObject" Target="../embeddings/oleObject65.bin"/><Relationship Id="rId4" Type="http://schemas.openxmlformats.org/officeDocument/2006/relationships/image" Target="../media/image40.emf"/><Relationship Id="rId5" Type="http://schemas.openxmlformats.org/officeDocument/2006/relationships/oleObject" Target="../embeddings/oleObject66.bin"/><Relationship Id="rId6" Type="http://schemas.openxmlformats.org/officeDocument/2006/relationships/image" Target="../media/image41.emf"/><Relationship Id="rId7" Type="http://schemas.openxmlformats.org/officeDocument/2006/relationships/oleObject" Target="../embeddings/oleObject67.bin"/><Relationship Id="rId8" Type="http://schemas.openxmlformats.org/officeDocument/2006/relationships/image" Target="../media/image42.emf"/><Relationship Id="rId9" Type="http://schemas.openxmlformats.org/officeDocument/2006/relationships/oleObject" Target="../embeddings/oleObject68.bin"/><Relationship Id="rId10" Type="http://schemas.openxmlformats.org/officeDocument/2006/relationships/image" Target="../media/image20.emf"/></Relationships>
</file>

<file path=ppt/slides/_rels/slide8.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oleObject" Target="../embeddings/oleObject77.bin"/><Relationship Id="rId13" Type="http://schemas.openxmlformats.org/officeDocument/2006/relationships/image" Target="../media/image48.emf"/><Relationship Id="rId14" Type="http://schemas.openxmlformats.org/officeDocument/2006/relationships/oleObject" Target="../embeddings/oleObject78.bin"/><Relationship Id="rId15" Type="http://schemas.openxmlformats.org/officeDocument/2006/relationships/image" Target="../media/image49.emf"/><Relationship Id="rId16" Type="http://schemas.openxmlformats.org/officeDocument/2006/relationships/oleObject" Target="../embeddings/oleObject79.bin"/><Relationship Id="rId17" Type="http://schemas.openxmlformats.org/officeDocument/2006/relationships/image" Target="../media/image50.emf"/><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oleObject" Target="../embeddings/oleObject73.bin"/><Relationship Id="rId5" Type="http://schemas.openxmlformats.org/officeDocument/2006/relationships/image" Target="../media/image44.emf"/><Relationship Id="rId6" Type="http://schemas.openxmlformats.org/officeDocument/2006/relationships/oleObject" Target="../embeddings/oleObject74.bin"/><Relationship Id="rId7" Type="http://schemas.openxmlformats.org/officeDocument/2006/relationships/image" Target="../media/image45.emf"/><Relationship Id="rId8" Type="http://schemas.openxmlformats.org/officeDocument/2006/relationships/oleObject" Target="../embeddings/oleObject75.bin"/><Relationship Id="rId9" Type="http://schemas.openxmlformats.org/officeDocument/2006/relationships/image" Target="../media/image46.emf"/><Relationship Id="rId10" Type="http://schemas.openxmlformats.org/officeDocument/2006/relationships/oleObject" Target="../embeddings/oleObject76.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image" Target="../media/image55.emf"/><Relationship Id="rId13" Type="http://schemas.openxmlformats.org/officeDocument/2006/relationships/oleObject" Target="../embeddings/oleObject85.bin"/><Relationship Id="rId14" Type="http://schemas.openxmlformats.org/officeDocument/2006/relationships/image" Target="../media/image56.emf"/><Relationship Id="rId15" Type="http://schemas.openxmlformats.org/officeDocument/2006/relationships/oleObject" Target="../embeddings/oleObject86.bin"/><Relationship Id="rId16" Type="http://schemas.openxmlformats.org/officeDocument/2006/relationships/image" Target="../media/image57.emf"/><Relationship Id="rId1" Type="http://schemas.openxmlformats.org/officeDocument/2006/relationships/vmlDrawing" Target="../drawings/vmlDrawing9.vml"/><Relationship Id="rId2" Type="http://schemas.openxmlformats.org/officeDocument/2006/relationships/slideLayout" Target="../slideLayouts/slideLayout1.xml"/><Relationship Id="rId3" Type="http://schemas.openxmlformats.org/officeDocument/2006/relationships/oleObject" Target="../embeddings/oleObject80.bin"/><Relationship Id="rId4" Type="http://schemas.openxmlformats.org/officeDocument/2006/relationships/image" Target="../media/image51.emf"/><Relationship Id="rId5" Type="http://schemas.openxmlformats.org/officeDocument/2006/relationships/oleObject" Target="../embeddings/oleObject81.bin"/><Relationship Id="rId6" Type="http://schemas.openxmlformats.org/officeDocument/2006/relationships/image" Target="../media/image52.emf"/><Relationship Id="rId7" Type="http://schemas.openxmlformats.org/officeDocument/2006/relationships/oleObject" Target="../embeddings/oleObject82.bin"/><Relationship Id="rId8" Type="http://schemas.openxmlformats.org/officeDocument/2006/relationships/image" Target="../media/image53.emf"/><Relationship Id="rId9" Type="http://schemas.openxmlformats.org/officeDocument/2006/relationships/oleObject" Target="../embeddings/oleObject83.bin"/><Relationship Id="rId10" Type="http://schemas.openxmlformats.org/officeDocument/2006/relationships/image" Target="../media/image5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8" y="1973901"/>
            <a:ext cx="7078342" cy="523220"/>
          </a:xfrm>
          <a:prstGeom prst="rect">
            <a:avLst/>
          </a:prstGeom>
          <a:noFill/>
        </p:spPr>
        <p:txBody>
          <a:bodyPr wrap="square" rtlCol="0">
            <a:spAutoFit/>
          </a:bodyPr>
          <a:lstStyle/>
          <a:p>
            <a:r>
              <a:rPr lang="en-US" sz="2800" dirty="0" smtClean="0">
                <a:solidFill>
                  <a:srgbClr val="FF0000"/>
                </a:solidFill>
                <a:latin typeface="Apple Chancery"/>
                <a:cs typeface="Apple Chancery"/>
              </a:rPr>
              <a:t>Scalars </a:t>
            </a:r>
            <a:r>
              <a:rPr lang="en-US" sz="2400" dirty="0" smtClean="0">
                <a:latin typeface="Times New Roman"/>
                <a:cs typeface="Times New Roman"/>
              </a:rPr>
              <a:t>(magnitude only)</a:t>
            </a:r>
            <a:endParaRPr lang="en-US" sz="2400" dirty="0">
              <a:latin typeface="Apple Chancery"/>
              <a:cs typeface="Apple Chancery"/>
            </a:endParaRPr>
          </a:p>
        </p:txBody>
      </p:sp>
      <p:sp>
        <p:nvSpPr>
          <p:cNvPr id="6" name="TextBox 5"/>
          <p:cNvSpPr txBox="1"/>
          <p:nvPr/>
        </p:nvSpPr>
        <p:spPr>
          <a:xfrm>
            <a:off x="3009901" y="2661523"/>
            <a:ext cx="5791200" cy="1015663"/>
          </a:xfrm>
          <a:prstGeom prst="rect">
            <a:avLst/>
          </a:prstGeom>
          <a:noFill/>
        </p:spPr>
        <p:txBody>
          <a:bodyPr wrap="square" rtlCol="0">
            <a:spAutoFit/>
          </a:bodyPr>
          <a:lstStyle/>
          <a:p>
            <a:r>
              <a:rPr lang="en-US" sz="2000" dirty="0" smtClean="0">
                <a:latin typeface="Times New Roman"/>
                <a:cs typeface="Times New Roman"/>
              </a:rPr>
              <a:t>(not 78 degrees </a:t>
            </a:r>
            <a:r>
              <a:rPr lang="en-US" sz="2000" i="1" dirty="0" smtClean="0">
                <a:latin typeface="Times New Roman"/>
                <a:cs typeface="Times New Roman"/>
              </a:rPr>
              <a:t>down </a:t>
            </a:r>
            <a:r>
              <a:rPr lang="en-US" sz="2000" dirty="0" smtClean="0">
                <a:latin typeface="Times New Roman"/>
                <a:cs typeface="Times New Roman"/>
              </a:rPr>
              <a:t>or </a:t>
            </a:r>
            <a:r>
              <a:rPr lang="en-US" sz="2000" i="1" dirty="0" smtClean="0">
                <a:latin typeface="Times New Roman"/>
                <a:cs typeface="Times New Roman"/>
              </a:rPr>
              <a:t>up, </a:t>
            </a:r>
            <a:r>
              <a:rPr lang="en-US" sz="2000" dirty="0" smtClean="0">
                <a:latin typeface="Times New Roman"/>
                <a:cs typeface="Times New Roman"/>
              </a:rPr>
              <a:t>just 78 degrees—just a relative measure of the average amount of kinetic energy per molecule of air)</a:t>
            </a:r>
            <a:endParaRPr lang="en-US" sz="2000" dirty="0">
              <a:latin typeface="Times New Roman"/>
              <a:cs typeface="Times New Roma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48882241"/>
              </p:ext>
            </p:extLst>
          </p:nvPr>
        </p:nvGraphicFramePr>
        <p:xfrm>
          <a:off x="1252538" y="2663825"/>
          <a:ext cx="1138237" cy="355600"/>
        </p:xfrm>
        <a:graphic>
          <a:graphicData uri="http://schemas.openxmlformats.org/presentationml/2006/ole">
            <mc:AlternateContent xmlns:mc="http://schemas.openxmlformats.org/markup-compatibility/2006">
              <mc:Choice xmlns:v="urn:schemas-microsoft-com:vml" Requires="v">
                <p:oleObj spid="_x0000_s12343" name="Equation" r:id="rId3" imgW="609600" imgH="190500" progId="Equation.DSMT4">
                  <p:embed/>
                </p:oleObj>
              </mc:Choice>
              <mc:Fallback>
                <p:oleObj name="Equation" r:id="rId3" imgW="609600" imgH="190500" progId="Equation.DSMT4">
                  <p:embed/>
                  <p:pic>
                    <p:nvPicPr>
                      <p:cNvPr id="0" name=""/>
                      <p:cNvPicPr/>
                      <p:nvPr/>
                    </p:nvPicPr>
                    <p:blipFill>
                      <a:blip r:embed="rId4"/>
                      <a:stretch>
                        <a:fillRect/>
                      </a:stretch>
                    </p:blipFill>
                    <p:spPr>
                      <a:xfrm>
                        <a:off x="1252538" y="2663825"/>
                        <a:ext cx="1138237" cy="355600"/>
                      </a:xfrm>
                      <a:prstGeom prst="rect">
                        <a:avLst/>
                      </a:prstGeom>
                    </p:spPr>
                  </p:pic>
                </p:oleObj>
              </mc:Fallback>
            </mc:AlternateContent>
          </a:graphicData>
        </a:graphic>
      </p:graphicFrame>
      <p:sp>
        <p:nvSpPr>
          <p:cNvPr id="8" name="TextBox 7"/>
          <p:cNvSpPr txBox="1"/>
          <p:nvPr/>
        </p:nvSpPr>
        <p:spPr>
          <a:xfrm>
            <a:off x="0" y="462601"/>
            <a:ext cx="9144000" cy="1200329"/>
          </a:xfrm>
          <a:prstGeom prst="rect">
            <a:avLst/>
          </a:prstGeom>
          <a:noFill/>
        </p:spPr>
        <p:txBody>
          <a:bodyPr wrap="square" rtlCol="0">
            <a:spAutoFit/>
          </a:bodyPr>
          <a:lstStyle/>
          <a:p>
            <a:pPr algn="ctr"/>
            <a:r>
              <a:rPr lang="en-US" sz="4000" u="sng" dirty="0" smtClean="0">
                <a:solidFill>
                  <a:srgbClr val="FF0000"/>
                </a:solidFill>
                <a:latin typeface="Apple Chancery"/>
                <a:cs typeface="Apple Chancery"/>
              </a:rPr>
              <a:t>CHAPTER 3: </a:t>
            </a:r>
            <a:r>
              <a:rPr lang="en-US" sz="4000" dirty="0" smtClean="0">
                <a:solidFill>
                  <a:srgbClr val="FF0000"/>
                </a:solidFill>
                <a:latin typeface="Apple Chancery"/>
                <a:cs typeface="Apple Chancery"/>
              </a:rPr>
              <a:t>  </a:t>
            </a:r>
          </a:p>
          <a:p>
            <a:pPr algn="ctr"/>
            <a:r>
              <a:rPr lang="en-US" sz="3200" dirty="0" smtClean="0">
                <a:solidFill>
                  <a:srgbClr val="0000FF"/>
                </a:solidFill>
                <a:latin typeface="Apple Chancery"/>
                <a:cs typeface="Apple Chancery"/>
              </a:rPr>
              <a:t>VECTORS AND SCALARS</a:t>
            </a:r>
            <a:endParaRPr lang="en-US" sz="2800" dirty="0">
              <a:solidFill>
                <a:srgbClr val="0000FF"/>
              </a:solidFill>
              <a:latin typeface="Apple Chancery"/>
              <a:cs typeface="Apple Chancery"/>
            </a:endParaRPr>
          </a:p>
        </p:txBody>
      </p:sp>
      <p:sp>
        <p:nvSpPr>
          <p:cNvPr id="9" name="TextBox 8"/>
          <p:cNvSpPr txBox="1"/>
          <p:nvPr/>
        </p:nvSpPr>
        <p:spPr>
          <a:xfrm>
            <a:off x="274957" y="3917001"/>
            <a:ext cx="8526143" cy="523220"/>
          </a:xfrm>
          <a:prstGeom prst="rect">
            <a:avLst/>
          </a:prstGeom>
          <a:noFill/>
        </p:spPr>
        <p:txBody>
          <a:bodyPr wrap="square" rtlCol="0">
            <a:spAutoFit/>
          </a:bodyPr>
          <a:lstStyle/>
          <a:p>
            <a:r>
              <a:rPr lang="en-US" sz="2800" dirty="0" smtClean="0">
                <a:solidFill>
                  <a:srgbClr val="FF0000"/>
                </a:solidFill>
                <a:latin typeface="Apple Chancery"/>
                <a:cs typeface="Apple Chancery"/>
              </a:rPr>
              <a:t>Vectors </a:t>
            </a:r>
            <a:r>
              <a:rPr lang="en-US" sz="2400" dirty="0" smtClean="0">
                <a:latin typeface="Times New Roman"/>
                <a:cs typeface="Times New Roman"/>
              </a:rPr>
              <a:t>(magnitude and direction . . . direction matters!)</a:t>
            </a:r>
            <a:endParaRPr lang="en-US" sz="2400" dirty="0">
              <a:latin typeface="Apple Chancery"/>
              <a:cs typeface="Apple Chancery"/>
            </a:endParaRPr>
          </a:p>
        </p:txBody>
      </p:sp>
      <p:sp>
        <p:nvSpPr>
          <p:cNvPr id="11" name="TextBox 10"/>
          <p:cNvSpPr txBox="1"/>
          <p:nvPr/>
        </p:nvSpPr>
        <p:spPr>
          <a:xfrm>
            <a:off x="901700" y="4629686"/>
            <a:ext cx="7899401" cy="707886"/>
          </a:xfrm>
          <a:prstGeom prst="rect">
            <a:avLst/>
          </a:prstGeom>
          <a:noFill/>
        </p:spPr>
        <p:txBody>
          <a:bodyPr wrap="square" rtlCol="0">
            <a:spAutoFit/>
          </a:bodyPr>
          <a:lstStyle/>
          <a:p>
            <a:r>
              <a:rPr lang="en-US" sz="2000" dirty="0" smtClean="0">
                <a:latin typeface="Times New Roman"/>
                <a:cs typeface="Times New Roman"/>
              </a:rPr>
              <a:t>There are two ways to deal with vectors, graphically and in conjunction with a coordinate axis.  We’ll start with the graphical approach first.</a:t>
            </a:r>
            <a:endParaRPr lang="en-US" sz="2000" dirty="0">
              <a:latin typeface="Times New Roman"/>
              <a:cs typeface="Times New Roman"/>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smtClean="0">
                <a:latin typeface="Times New Roman"/>
                <a:cs typeface="Times New Roman"/>
              </a:rPr>
              <a:t>1.)</a:t>
            </a:r>
            <a:endParaRPr lang="en-US" sz="1200" dirty="0">
              <a:latin typeface="Times New Roman"/>
              <a:cs typeface="Times New Roman"/>
            </a:endParaRPr>
          </a:p>
        </p:txBody>
      </p:sp>
    </p:spTree>
    <p:extLst>
      <p:ext uri="{BB962C8B-B14F-4D97-AF65-F5344CB8AC3E}">
        <p14:creationId xmlns:p14="http://schemas.microsoft.com/office/powerpoint/2010/main" val="972847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057" y="43501"/>
            <a:ext cx="8526143" cy="954107"/>
          </a:xfrm>
          <a:prstGeom prst="rect">
            <a:avLst/>
          </a:prstGeom>
          <a:noFill/>
        </p:spPr>
        <p:txBody>
          <a:bodyPr wrap="square" rtlCol="0">
            <a:spAutoFit/>
          </a:bodyPr>
          <a:lstStyle/>
          <a:p>
            <a:pPr algn="ctr"/>
            <a:r>
              <a:rPr lang="en-US" sz="2800" dirty="0" smtClean="0">
                <a:solidFill>
                  <a:srgbClr val="FF0000"/>
                </a:solidFill>
                <a:latin typeface="Apple Chancery"/>
                <a:cs typeface="Apple Chancery"/>
              </a:rPr>
              <a:t>STRAIGHT GRAPHICAL VECTOR ADDITION/SUBTRACTION</a:t>
            </a:r>
            <a:endParaRPr lang="en-US" sz="2400" dirty="0">
              <a:latin typeface="Apple Chancery"/>
              <a:cs typeface="Apple Chancery"/>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29429327"/>
              </p:ext>
            </p:extLst>
          </p:nvPr>
        </p:nvGraphicFramePr>
        <p:xfrm>
          <a:off x="2308225" y="1290638"/>
          <a:ext cx="309563" cy="355600"/>
        </p:xfrm>
        <a:graphic>
          <a:graphicData uri="http://schemas.openxmlformats.org/presentationml/2006/ole">
            <mc:AlternateContent xmlns:mc="http://schemas.openxmlformats.org/markup-compatibility/2006">
              <mc:Choice xmlns:v="urn:schemas-microsoft-com:vml" Requires="v">
                <p:oleObj spid="_x0000_s2785" name="Equation" r:id="rId3" imgW="165100" imgH="190500" progId="Equation.DSMT4">
                  <p:embed/>
                </p:oleObj>
              </mc:Choice>
              <mc:Fallback>
                <p:oleObj name="Equation" r:id="rId3" imgW="165100" imgH="190500" progId="Equation.DSMT4">
                  <p:embed/>
                  <p:pic>
                    <p:nvPicPr>
                      <p:cNvPr id="0" name=""/>
                      <p:cNvPicPr/>
                      <p:nvPr/>
                    </p:nvPicPr>
                    <p:blipFill>
                      <a:blip r:embed="rId4"/>
                      <a:stretch>
                        <a:fillRect/>
                      </a:stretch>
                    </p:blipFill>
                    <p:spPr>
                      <a:xfrm>
                        <a:off x="2308225" y="1290638"/>
                        <a:ext cx="309563" cy="355600"/>
                      </a:xfrm>
                      <a:prstGeom prst="rect">
                        <a:avLst/>
                      </a:prstGeom>
                    </p:spPr>
                  </p:pic>
                </p:oleObj>
              </mc:Fallback>
            </mc:AlternateContent>
          </a:graphicData>
        </a:graphic>
      </p:graphicFrame>
      <p:cxnSp>
        <p:nvCxnSpPr>
          <p:cNvPr id="3" name="Straight Arrow Connector 2"/>
          <p:cNvCxnSpPr/>
          <p:nvPr/>
        </p:nvCxnSpPr>
        <p:spPr>
          <a:xfrm flipV="1">
            <a:off x="2463800" y="1231900"/>
            <a:ext cx="647700" cy="850900"/>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676652" y="1773238"/>
            <a:ext cx="539749" cy="185738"/>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882901558"/>
              </p:ext>
            </p:extLst>
          </p:nvPr>
        </p:nvGraphicFramePr>
        <p:xfrm>
          <a:off x="3609975" y="1438275"/>
          <a:ext cx="261938" cy="355600"/>
        </p:xfrm>
        <a:graphic>
          <a:graphicData uri="http://schemas.openxmlformats.org/presentationml/2006/ole">
            <mc:AlternateContent xmlns:mc="http://schemas.openxmlformats.org/markup-compatibility/2006">
              <mc:Choice xmlns:v="urn:schemas-microsoft-com:vml" Requires="v">
                <p:oleObj spid="_x0000_s2786" name="Equation" r:id="rId5" imgW="139700" imgH="190500" progId="Equation.DSMT4">
                  <p:embed/>
                </p:oleObj>
              </mc:Choice>
              <mc:Fallback>
                <p:oleObj name="Equation" r:id="rId5" imgW="139700" imgH="190500" progId="Equation.DSMT4">
                  <p:embed/>
                  <p:pic>
                    <p:nvPicPr>
                      <p:cNvPr id="0" name=""/>
                      <p:cNvPicPr/>
                      <p:nvPr/>
                    </p:nvPicPr>
                    <p:blipFill>
                      <a:blip r:embed="rId6"/>
                      <a:stretch>
                        <a:fillRect/>
                      </a:stretch>
                    </p:blipFill>
                    <p:spPr>
                      <a:xfrm>
                        <a:off x="3609975" y="1438275"/>
                        <a:ext cx="261938" cy="355600"/>
                      </a:xfrm>
                      <a:prstGeom prst="rect">
                        <a:avLst/>
                      </a:prstGeom>
                    </p:spPr>
                  </p:pic>
                </p:oleObj>
              </mc:Fallback>
            </mc:AlternateContent>
          </a:graphicData>
        </a:graphic>
      </p:graphicFrame>
      <p:cxnSp>
        <p:nvCxnSpPr>
          <p:cNvPr id="16" name="Straight Arrow Connector 15"/>
          <p:cNvCxnSpPr/>
          <p:nvPr/>
        </p:nvCxnSpPr>
        <p:spPr>
          <a:xfrm flipH="1" flipV="1">
            <a:off x="4730750" y="1106471"/>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637342089"/>
              </p:ext>
            </p:extLst>
          </p:nvPr>
        </p:nvGraphicFramePr>
        <p:xfrm>
          <a:off x="4746626" y="1590675"/>
          <a:ext cx="261938" cy="355600"/>
        </p:xfrm>
        <a:graphic>
          <a:graphicData uri="http://schemas.openxmlformats.org/presentationml/2006/ole">
            <mc:AlternateContent xmlns:mc="http://schemas.openxmlformats.org/markup-compatibility/2006">
              <mc:Choice xmlns:v="urn:schemas-microsoft-com:vml" Requires="v">
                <p:oleObj spid="_x0000_s2787" name="Equation" r:id="rId7" imgW="139700" imgH="190500" progId="Equation.DSMT4">
                  <p:embed/>
                </p:oleObj>
              </mc:Choice>
              <mc:Fallback>
                <p:oleObj name="Equation" r:id="rId7" imgW="139700" imgH="190500" progId="Equation.DSMT4">
                  <p:embed/>
                  <p:pic>
                    <p:nvPicPr>
                      <p:cNvPr id="0" name=""/>
                      <p:cNvPicPr/>
                      <p:nvPr/>
                    </p:nvPicPr>
                    <p:blipFill>
                      <a:blip r:embed="rId8"/>
                      <a:stretch>
                        <a:fillRect/>
                      </a:stretch>
                    </p:blipFill>
                    <p:spPr>
                      <a:xfrm>
                        <a:off x="4746626" y="1590675"/>
                        <a:ext cx="261938" cy="355600"/>
                      </a:xfrm>
                      <a:prstGeom prst="rect">
                        <a:avLst/>
                      </a:prstGeom>
                    </p:spPr>
                  </p:pic>
                </p:oleObj>
              </mc:Fallback>
            </mc:AlternateContent>
          </a:graphicData>
        </a:graphic>
      </p:graphicFrame>
      <p:cxnSp>
        <p:nvCxnSpPr>
          <p:cNvPr id="19" name="Straight Arrow Connector 18"/>
          <p:cNvCxnSpPr/>
          <p:nvPr/>
        </p:nvCxnSpPr>
        <p:spPr>
          <a:xfrm flipH="1">
            <a:off x="6330950" y="1327154"/>
            <a:ext cx="95250" cy="739773"/>
          </a:xfrm>
          <a:prstGeom prst="straightConnector1">
            <a:avLst/>
          </a:prstGeom>
          <a:ln w="5715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3037403835"/>
              </p:ext>
            </p:extLst>
          </p:nvPr>
        </p:nvGraphicFramePr>
        <p:xfrm>
          <a:off x="5916613" y="1327150"/>
          <a:ext cx="285750" cy="355600"/>
        </p:xfrm>
        <a:graphic>
          <a:graphicData uri="http://schemas.openxmlformats.org/presentationml/2006/ole">
            <mc:AlternateContent xmlns:mc="http://schemas.openxmlformats.org/markup-compatibility/2006">
              <mc:Choice xmlns:v="urn:schemas-microsoft-com:vml" Requires="v">
                <p:oleObj spid="_x0000_s2788" name="Equation" r:id="rId9" imgW="152400" imgH="190500" progId="Equation.DSMT4">
                  <p:embed/>
                </p:oleObj>
              </mc:Choice>
              <mc:Fallback>
                <p:oleObj name="Equation" r:id="rId9" imgW="152400" imgH="190500" progId="Equation.DSMT4">
                  <p:embed/>
                  <p:pic>
                    <p:nvPicPr>
                      <p:cNvPr id="0" name=""/>
                      <p:cNvPicPr/>
                      <p:nvPr/>
                    </p:nvPicPr>
                    <p:blipFill>
                      <a:blip r:embed="rId10"/>
                      <a:stretch>
                        <a:fillRect/>
                      </a:stretch>
                    </p:blipFill>
                    <p:spPr>
                      <a:xfrm>
                        <a:off x="5916613" y="1327150"/>
                        <a:ext cx="285750" cy="355600"/>
                      </a:xfrm>
                      <a:prstGeom prst="rect">
                        <a:avLst/>
                      </a:prstGeom>
                    </p:spPr>
                  </p:pic>
                </p:oleObj>
              </mc:Fallback>
            </mc:AlternateContent>
          </a:graphicData>
        </a:graphic>
      </p:graphicFrame>
      <p:cxnSp>
        <p:nvCxnSpPr>
          <p:cNvPr id="22" name="Straight Arrow Connector 21"/>
          <p:cNvCxnSpPr/>
          <p:nvPr/>
        </p:nvCxnSpPr>
        <p:spPr>
          <a:xfrm flipV="1">
            <a:off x="2284414" y="4816492"/>
            <a:ext cx="647700" cy="850900"/>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932114" y="4630754"/>
            <a:ext cx="539749" cy="185738"/>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2705100" y="3621087"/>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609850" y="3614737"/>
            <a:ext cx="95250" cy="739773"/>
          </a:xfrm>
          <a:prstGeom prst="straightConnector1">
            <a:avLst/>
          </a:prstGeom>
          <a:ln w="5715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284414" y="4354510"/>
            <a:ext cx="323850" cy="1312882"/>
          </a:xfrm>
          <a:prstGeom prst="straightConnector1">
            <a:avLst/>
          </a:prstGeom>
          <a:ln w="76200" cmpd="tri">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1425225706"/>
              </p:ext>
            </p:extLst>
          </p:nvPr>
        </p:nvGraphicFramePr>
        <p:xfrm>
          <a:off x="2705100" y="5129230"/>
          <a:ext cx="309563" cy="355600"/>
        </p:xfrm>
        <a:graphic>
          <a:graphicData uri="http://schemas.openxmlformats.org/presentationml/2006/ole">
            <mc:AlternateContent xmlns:mc="http://schemas.openxmlformats.org/markup-compatibility/2006">
              <mc:Choice xmlns:v="urn:schemas-microsoft-com:vml" Requires="v">
                <p:oleObj spid="_x0000_s2789" name="Equation" r:id="rId11" imgW="165100" imgH="190500" progId="Equation.DSMT4">
                  <p:embed/>
                </p:oleObj>
              </mc:Choice>
              <mc:Fallback>
                <p:oleObj name="Equation" r:id="rId11" imgW="165100" imgH="190500" progId="Equation.DSMT4">
                  <p:embed/>
                  <p:pic>
                    <p:nvPicPr>
                      <p:cNvPr id="0" name=""/>
                      <p:cNvPicPr/>
                      <p:nvPr/>
                    </p:nvPicPr>
                    <p:blipFill>
                      <a:blip r:embed="rId4"/>
                      <a:stretch>
                        <a:fillRect/>
                      </a:stretch>
                    </p:blipFill>
                    <p:spPr>
                      <a:xfrm>
                        <a:off x="2705100" y="5129230"/>
                        <a:ext cx="309563" cy="3556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794247794"/>
              </p:ext>
            </p:extLst>
          </p:nvPr>
        </p:nvGraphicFramePr>
        <p:xfrm>
          <a:off x="3040063" y="4764105"/>
          <a:ext cx="261938" cy="355600"/>
        </p:xfrm>
        <a:graphic>
          <a:graphicData uri="http://schemas.openxmlformats.org/presentationml/2006/ole">
            <mc:AlternateContent xmlns:mc="http://schemas.openxmlformats.org/markup-compatibility/2006">
              <mc:Choice xmlns:v="urn:schemas-microsoft-com:vml" Requires="v">
                <p:oleObj spid="_x0000_s2790" name="Equation" r:id="rId12" imgW="139700" imgH="190500" progId="Equation.DSMT4">
                  <p:embed/>
                </p:oleObj>
              </mc:Choice>
              <mc:Fallback>
                <p:oleObj name="Equation" r:id="rId12" imgW="139700" imgH="190500" progId="Equation.DSMT4">
                  <p:embed/>
                  <p:pic>
                    <p:nvPicPr>
                      <p:cNvPr id="0" name=""/>
                      <p:cNvPicPr/>
                      <p:nvPr/>
                    </p:nvPicPr>
                    <p:blipFill>
                      <a:blip r:embed="rId6"/>
                      <a:stretch>
                        <a:fillRect/>
                      </a:stretch>
                    </p:blipFill>
                    <p:spPr>
                      <a:xfrm>
                        <a:off x="3040063" y="4764105"/>
                        <a:ext cx="261938" cy="3556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525971667"/>
              </p:ext>
            </p:extLst>
          </p:nvPr>
        </p:nvGraphicFramePr>
        <p:xfrm>
          <a:off x="3171032" y="3790967"/>
          <a:ext cx="261938" cy="355600"/>
        </p:xfrm>
        <a:graphic>
          <a:graphicData uri="http://schemas.openxmlformats.org/presentationml/2006/ole">
            <mc:AlternateContent xmlns:mc="http://schemas.openxmlformats.org/markup-compatibility/2006">
              <mc:Choice xmlns:v="urn:schemas-microsoft-com:vml" Requires="v">
                <p:oleObj spid="_x0000_s2791" name="Equation" r:id="rId13" imgW="139700" imgH="190500" progId="Equation.DSMT4">
                  <p:embed/>
                </p:oleObj>
              </mc:Choice>
              <mc:Fallback>
                <p:oleObj name="Equation" r:id="rId13" imgW="139700" imgH="190500" progId="Equation.DSMT4">
                  <p:embed/>
                  <p:pic>
                    <p:nvPicPr>
                      <p:cNvPr id="0" name=""/>
                      <p:cNvPicPr/>
                      <p:nvPr/>
                    </p:nvPicPr>
                    <p:blipFill>
                      <a:blip r:embed="rId8"/>
                      <a:stretch>
                        <a:fillRect/>
                      </a:stretch>
                    </p:blipFill>
                    <p:spPr>
                      <a:xfrm>
                        <a:off x="3171032" y="3790967"/>
                        <a:ext cx="261938" cy="355600"/>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435660289"/>
              </p:ext>
            </p:extLst>
          </p:nvPr>
        </p:nvGraphicFramePr>
        <p:xfrm>
          <a:off x="2251077" y="3621087"/>
          <a:ext cx="285750" cy="355600"/>
        </p:xfrm>
        <a:graphic>
          <a:graphicData uri="http://schemas.openxmlformats.org/presentationml/2006/ole">
            <mc:AlternateContent xmlns:mc="http://schemas.openxmlformats.org/markup-compatibility/2006">
              <mc:Choice xmlns:v="urn:schemas-microsoft-com:vml" Requires="v">
                <p:oleObj spid="_x0000_s2792" name="Equation" r:id="rId14" imgW="152400" imgH="190500" progId="Equation.DSMT4">
                  <p:embed/>
                </p:oleObj>
              </mc:Choice>
              <mc:Fallback>
                <p:oleObj name="Equation" r:id="rId14" imgW="152400" imgH="190500" progId="Equation.DSMT4">
                  <p:embed/>
                  <p:pic>
                    <p:nvPicPr>
                      <p:cNvPr id="0" name=""/>
                      <p:cNvPicPr/>
                      <p:nvPr/>
                    </p:nvPicPr>
                    <p:blipFill>
                      <a:blip r:embed="rId10"/>
                      <a:stretch>
                        <a:fillRect/>
                      </a:stretch>
                    </p:blipFill>
                    <p:spPr>
                      <a:xfrm>
                        <a:off x="2251077" y="3621087"/>
                        <a:ext cx="285750" cy="3556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78974035"/>
              </p:ext>
            </p:extLst>
          </p:nvPr>
        </p:nvGraphicFramePr>
        <p:xfrm>
          <a:off x="641352" y="4716497"/>
          <a:ext cx="1643062" cy="355600"/>
        </p:xfrm>
        <a:graphic>
          <a:graphicData uri="http://schemas.openxmlformats.org/presentationml/2006/ole">
            <mc:AlternateContent xmlns:mc="http://schemas.openxmlformats.org/markup-compatibility/2006">
              <mc:Choice xmlns:v="urn:schemas-microsoft-com:vml" Requires="v">
                <p:oleObj spid="_x0000_s2793" name="Equation" r:id="rId15" imgW="876300" imgH="190500" progId="Equation.DSMT4">
                  <p:embed/>
                </p:oleObj>
              </mc:Choice>
              <mc:Fallback>
                <p:oleObj name="Equation" r:id="rId15" imgW="876300" imgH="190500" progId="Equation.DSMT4">
                  <p:embed/>
                  <p:pic>
                    <p:nvPicPr>
                      <p:cNvPr id="0" name=""/>
                      <p:cNvPicPr/>
                      <p:nvPr/>
                    </p:nvPicPr>
                    <p:blipFill>
                      <a:blip r:embed="rId16"/>
                      <a:stretch>
                        <a:fillRect/>
                      </a:stretch>
                    </p:blipFill>
                    <p:spPr>
                      <a:xfrm>
                        <a:off x="641352" y="4716497"/>
                        <a:ext cx="1643062" cy="355600"/>
                      </a:xfrm>
                      <a:prstGeom prst="rect">
                        <a:avLst/>
                      </a:prstGeom>
                    </p:spPr>
                  </p:pic>
                </p:oleObj>
              </mc:Fallback>
            </mc:AlternateContent>
          </a:graphicData>
        </a:graphic>
      </p:graphicFrame>
      <p:grpSp>
        <p:nvGrpSpPr>
          <p:cNvPr id="39" name="Group 38"/>
          <p:cNvGrpSpPr/>
          <p:nvPr/>
        </p:nvGrpSpPr>
        <p:grpSpPr>
          <a:xfrm>
            <a:off x="211139" y="2799401"/>
            <a:ext cx="2201861" cy="523220"/>
            <a:chOff x="211139" y="2799401"/>
            <a:chExt cx="2201861" cy="523220"/>
          </a:xfrm>
        </p:grpSpPr>
        <p:sp>
          <p:nvSpPr>
            <p:cNvPr id="9" name="TextBox 8"/>
            <p:cNvSpPr txBox="1"/>
            <p:nvPr/>
          </p:nvSpPr>
          <p:spPr>
            <a:xfrm>
              <a:off x="211139" y="2799401"/>
              <a:ext cx="2201861" cy="523220"/>
            </a:xfrm>
            <a:prstGeom prst="rect">
              <a:avLst/>
            </a:prstGeom>
            <a:noFill/>
          </p:spPr>
          <p:txBody>
            <a:bodyPr wrap="square" rtlCol="0">
              <a:spAutoFit/>
            </a:bodyPr>
            <a:lstStyle/>
            <a:p>
              <a:r>
                <a:rPr lang="en-US" sz="2800" dirty="0" smtClean="0">
                  <a:solidFill>
                    <a:srgbClr val="FF0000"/>
                  </a:solidFill>
                  <a:latin typeface="Apple Chancery"/>
                  <a:cs typeface="Apple Chancery"/>
                </a:rPr>
                <a:t>A+B+C+D</a:t>
              </a:r>
              <a:endParaRPr lang="en-US" sz="2400" dirty="0">
                <a:latin typeface="Apple Chancery"/>
                <a:cs typeface="Apple Chancery"/>
              </a:endParaRPr>
            </a:p>
          </p:txBody>
        </p:sp>
        <p:cxnSp>
          <p:nvCxnSpPr>
            <p:cNvPr id="34" name="Straight Arrow Connector 33"/>
            <p:cNvCxnSpPr/>
            <p:nvPr/>
          </p:nvCxnSpPr>
          <p:spPr>
            <a:xfrm>
              <a:off x="336552" y="2880347"/>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93752" y="2887319"/>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250952" y="2894291"/>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708152" y="2894913"/>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804569" y="2799401"/>
            <a:ext cx="2201861" cy="523220"/>
            <a:chOff x="211139" y="2799401"/>
            <a:chExt cx="2201861" cy="523220"/>
          </a:xfrm>
        </p:grpSpPr>
        <p:sp>
          <p:nvSpPr>
            <p:cNvPr id="41" name="TextBox 40"/>
            <p:cNvSpPr txBox="1"/>
            <p:nvPr/>
          </p:nvSpPr>
          <p:spPr>
            <a:xfrm>
              <a:off x="211139" y="2799401"/>
              <a:ext cx="2201861" cy="523220"/>
            </a:xfrm>
            <a:prstGeom prst="rect">
              <a:avLst/>
            </a:prstGeom>
            <a:noFill/>
          </p:spPr>
          <p:txBody>
            <a:bodyPr wrap="square" rtlCol="0">
              <a:spAutoFit/>
            </a:bodyPr>
            <a:lstStyle/>
            <a:p>
              <a:r>
                <a:rPr lang="en-US" sz="2800" dirty="0" smtClean="0">
                  <a:solidFill>
                    <a:srgbClr val="FF0000"/>
                  </a:solidFill>
                  <a:latin typeface="Apple Chancery"/>
                  <a:cs typeface="Apple Chancery"/>
                </a:rPr>
                <a:t>A+B</a:t>
              </a:r>
              <a:r>
                <a:rPr lang="en-US" sz="2800" dirty="0">
                  <a:solidFill>
                    <a:srgbClr val="FF0000"/>
                  </a:solidFill>
                  <a:latin typeface="Apple Chancery"/>
                  <a:cs typeface="Apple Chancery"/>
                </a:rPr>
                <a:t>-</a:t>
              </a:r>
              <a:r>
                <a:rPr lang="en-US" sz="2800" dirty="0" smtClean="0">
                  <a:solidFill>
                    <a:srgbClr val="FF0000"/>
                  </a:solidFill>
                  <a:latin typeface="Apple Chancery"/>
                  <a:cs typeface="Apple Chancery"/>
                </a:rPr>
                <a:t>C+D</a:t>
              </a:r>
              <a:endParaRPr lang="en-US" sz="2400" dirty="0">
                <a:latin typeface="Apple Chancery"/>
                <a:cs typeface="Apple Chancery"/>
              </a:endParaRPr>
            </a:p>
          </p:txBody>
        </p:sp>
        <p:cxnSp>
          <p:nvCxnSpPr>
            <p:cNvPr id="42" name="Straight Arrow Connector 41"/>
            <p:cNvCxnSpPr/>
            <p:nvPr/>
          </p:nvCxnSpPr>
          <p:spPr>
            <a:xfrm>
              <a:off x="336552" y="2880347"/>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93752" y="2887319"/>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1250952" y="2894291"/>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708152" y="2894913"/>
              <a:ext cx="304800"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flipH="1" flipV="1">
            <a:off x="4699796" y="3641733"/>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7" name="Object 46"/>
          <p:cNvGraphicFramePr>
            <a:graphicFrameLocks noChangeAspect="1"/>
          </p:cNvGraphicFramePr>
          <p:nvPr>
            <p:extLst>
              <p:ext uri="{D42A27DB-BD31-4B8C-83A1-F6EECF244321}">
                <p14:modId xmlns:p14="http://schemas.microsoft.com/office/powerpoint/2010/main" val="4185451094"/>
              </p:ext>
            </p:extLst>
          </p:nvPr>
        </p:nvGraphicFramePr>
        <p:xfrm>
          <a:off x="4456906" y="4054508"/>
          <a:ext cx="547687" cy="355600"/>
        </p:xfrm>
        <a:graphic>
          <a:graphicData uri="http://schemas.openxmlformats.org/presentationml/2006/ole">
            <mc:AlternateContent xmlns:mc="http://schemas.openxmlformats.org/markup-compatibility/2006">
              <mc:Choice xmlns:v="urn:schemas-microsoft-com:vml" Requires="v">
                <p:oleObj spid="_x0000_s2794" name="Equation" r:id="rId17" imgW="292100" imgH="190500" progId="Equation.DSMT4">
                  <p:embed/>
                </p:oleObj>
              </mc:Choice>
              <mc:Fallback>
                <p:oleObj name="Equation" r:id="rId17" imgW="292100" imgH="190500" progId="Equation.DSMT4">
                  <p:embed/>
                  <p:pic>
                    <p:nvPicPr>
                      <p:cNvPr id="0" name=""/>
                      <p:cNvPicPr/>
                      <p:nvPr/>
                    </p:nvPicPr>
                    <p:blipFill>
                      <a:blip r:embed="rId18"/>
                      <a:stretch>
                        <a:fillRect/>
                      </a:stretch>
                    </p:blipFill>
                    <p:spPr>
                      <a:xfrm>
                        <a:off x="4456906" y="4054508"/>
                        <a:ext cx="547687" cy="355600"/>
                      </a:xfrm>
                      <a:prstGeom prst="rect">
                        <a:avLst/>
                      </a:prstGeom>
                    </p:spPr>
                  </p:pic>
                </p:oleObj>
              </mc:Fallback>
            </mc:AlternateContent>
          </a:graphicData>
        </a:graphic>
      </p:graphicFrame>
      <p:cxnSp>
        <p:nvCxnSpPr>
          <p:cNvPr id="48" name="Straight Arrow Connector 47"/>
          <p:cNvCxnSpPr/>
          <p:nvPr/>
        </p:nvCxnSpPr>
        <p:spPr>
          <a:xfrm>
            <a:off x="4860132" y="4710110"/>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3225141097"/>
              </p:ext>
            </p:extLst>
          </p:nvPr>
        </p:nvGraphicFramePr>
        <p:xfrm>
          <a:off x="4116206" y="5113373"/>
          <a:ext cx="1023937" cy="355600"/>
        </p:xfrm>
        <a:graphic>
          <a:graphicData uri="http://schemas.openxmlformats.org/presentationml/2006/ole">
            <mc:AlternateContent xmlns:mc="http://schemas.openxmlformats.org/markup-compatibility/2006">
              <mc:Choice xmlns:v="urn:schemas-microsoft-com:vml" Requires="v">
                <p:oleObj spid="_x0000_s2795" name="Equation" r:id="rId19" imgW="546100" imgH="190500" progId="Equation.DSMT4">
                  <p:embed/>
                </p:oleObj>
              </mc:Choice>
              <mc:Fallback>
                <p:oleObj name="Equation" r:id="rId19" imgW="546100" imgH="190500" progId="Equation.DSMT4">
                  <p:embed/>
                  <p:pic>
                    <p:nvPicPr>
                      <p:cNvPr id="0" name=""/>
                      <p:cNvPicPr/>
                      <p:nvPr/>
                    </p:nvPicPr>
                    <p:blipFill>
                      <a:blip r:embed="rId20"/>
                      <a:stretch>
                        <a:fillRect/>
                      </a:stretch>
                    </p:blipFill>
                    <p:spPr>
                      <a:xfrm>
                        <a:off x="4116206" y="5113373"/>
                        <a:ext cx="1023937" cy="355600"/>
                      </a:xfrm>
                      <a:prstGeom prst="rect">
                        <a:avLst/>
                      </a:prstGeom>
                    </p:spPr>
                  </p:pic>
                </p:oleObj>
              </mc:Fallback>
            </mc:AlternateContent>
          </a:graphicData>
        </a:graphic>
      </p:graphicFrame>
      <p:cxnSp>
        <p:nvCxnSpPr>
          <p:cNvPr id="50" name="Straight Arrow Connector 49"/>
          <p:cNvCxnSpPr/>
          <p:nvPr/>
        </p:nvCxnSpPr>
        <p:spPr>
          <a:xfrm flipV="1">
            <a:off x="6740525" y="4278330"/>
            <a:ext cx="647700" cy="850900"/>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7388225" y="4092592"/>
            <a:ext cx="539749" cy="185738"/>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2" name="Object 51"/>
          <p:cNvGraphicFramePr>
            <a:graphicFrameLocks noChangeAspect="1"/>
          </p:cNvGraphicFramePr>
          <p:nvPr>
            <p:extLst>
              <p:ext uri="{D42A27DB-BD31-4B8C-83A1-F6EECF244321}">
                <p14:modId xmlns:p14="http://schemas.microsoft.com/office/powerpoint/2010/main" val="2541033166"/>
              </p:ext>
            </p:extLst>
          </p:nvPr>
        </p:nvGraphicFramePr>
        <p:xfrm>
          <a:off x="6777830" y="4354510"/>
          <a:ext cx="309563" cy="355600"/>
        </p:xfrm>
        <a:graphic>
          <a:graphicData uri="http://schemas.openxmlformats.org/presentationml/2006/ole">
            <mc:AlternateContent xmlns:mc="http://schemas.openxmlformats.org/markup-compatibility/2006">
              <mc:Choice xmlns:v="urn:schemas-microsoft-com:vml" Requires="v">
                <p:oleObj spid="_x0000_s2796" name="Equation" r:id="rId21" imgW="165100" imgH="190500" progId="Equation.DSMT4">
                  <p:embed/>
                </p:oleObj>
              </mc:Choice>
              <mc:Fallback>
                <p:oleObj name="Equation" r:id="rId21" imgW="165100" imgH="190500" progId="Equation.DSMT4">
                  <p:embed/>
                  <p:pic>
                    <p:nvPicPr>
                      <p:cNvPr id="0" name=""/>
                      <p:cNvPicPr/>
                      <p:nvPr/>
                    </p:nvPicPr>
                    <p:blipFill>
                      <a:blip r:embed="rId4"/>
                      <a:stretch>
                        <a:fillRect/>
                      </a:stretch>
                    </p:blipFill>
                    <p:spPr>
                      <a:xfrm>
                        <a:off x="6777830" y="4354510"/>
                        <a:ext cx="309563" cy="3556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438181125"/>
              </p:ext>
            </p:extLst>
          </p:nvPr>
        </p:nvGraphicFramePr>
        <p:xfrm>
          <a:off x="7301705" y="3829084"/>
          <a:ext cx="261938" cy="355600"/>
        </p:xfrm>
        <a:graphic>
          <a:graphicData uri="http://schemas.openxmlformats.org/presentationml/2006/ole">
            <mc:AlternateContent xmlns:mc="http://schemas.openxmlformats.org/markup-compatibility/2006">
              <mc:Choice xmlns:v="urn:schemas-microsoft-com:vml" Requires="v">
                <p:oleObj spid="_x0000_s2797" name="Equation" r:id="rId22" imgW="139700" imgH="190500" progId="Equation.DSMT4">
                  <p:embed/>
                </p:oleObj>
              </mc:Choice>
              <mc:Fallback>
                <p:oleObj name="Equation" r:id="rId22" imgW="139700" imgH="190500" progId="Equation.DSMT4">
                  <p:embed/>
                  <p:pic>
                    <p:nvPicPr>
                      <p:cNvPr id="0" name=""/>
                      <p:cNvPicPr/>
                      <p:nvPr/>
                    </p:nvPicPr>
                    <p:blipFill>
                      <a:blip r:embed="rId6"/>
                      <a:stretch>
                        <a:fillRect/>
                      </a:stretch>
                    </p:blipFill>
                    <p:spPr>
                      <a:xfrm>
                        <a:off x="7301705" y="3829084"/>
                        <a:ext cx="261938" cy="355600"/>
                      </a:xfrm>
                      <a:prstGeom prst="rect">
                        <a:avLst/>
                      </a:prstGeom>
                    </p:spPr>
                  </p:pic>
                </p:oleObj>
              </mc:Fallback>
            </mc:AlternateContent>
          </a:graphicData>
        </a:graphic>
      </p:graphicFrame>
      <p:cxnSp>
        <p:nvCxnSpPr>
          <p:cNvPr id="54" name="Straight Arrow Connector 53"/>
          <p:cNvCxnSpPr/>
          <p:nvPr/>
        </p:nvCxnSpPr>
        <p:spPr>
          <a:xfrm>
            <a:off x="7902574" y="4106863"/>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5" name="Object 54"/>
          <p:cNvGraphicFramePr>
            <a:graphicFrameLocks noChangeAspect="1"/>
          </p:cNvGraphicFramePr>
          <p:nvPr>
            <p:extLst>
              <p:ext uri="{D42A27DB-BD31-4B8C-83A1-F6EECF244321}">
                <p14:modId xmlns:p14="http://schemas.microsoft.com/office/powerpoint/2010/main" val="4111856662"/>
              </p:ext>
            </p:extLst>
          </p:nvPr>
        </p:nvGraphicFramePr>
        <p:xfrm>
          <a:off x="8177210" y="4184684"/>
          <a:ext cx="452438" cy="355600"/>
        </p:xfrm>
        <a:graphic>
          <a:graphicData uri="http://schemas.openxmlformats.org/presentationml/2006/ole">
            <mc:AlternateContent xmlns:mc="http://schemas.openxmlformats.org/markup-compatibility/2006">
              <mc:Choice xmlns:v="urn:schemas-microsoft-com:vml" Requires="v">
                <p:oleObj spid="_x0000_s2798" name="Equation" r:id="rId23" imgW="241300" imgH="190500" progId="Equation.DSMT4">
                  <p:embed/>
                </p:oleObj>
              </mc:Choice>
              <mc:Fallback>
                <p:oleObj name="Equation" r:id="rId23" imgW="241300" imgH="190500" progId="Equation.DSMT4">
                  <p:embed/>
                  <p:pic>
                    <p:nvPicPr>
                      <p:cNvPr id="0" name=""/>
                      <p:cNvPicPr/>
                      <p:nvPr/>
                    </p:nvPicPr>
                    <p:blipFill>
                      <a:blip r:embed="rId24"/>
                      <a:stretch>
                        <a:fillRect/>
                      </a:stretch>
                    </p:blipFill>
                    <p:spPr>
                      <a:xfrm>
                        <a:off x="8177210" y="4184684"/>
                        <a:ext cx="452438" cy="355600"/>
                      </a:xfrm>
                      <a:prstGeom prst="rect">
                        <a:avLst/>
                      </a:prstGeom>
                    </p:spPr>
                  </p:pic>
                </p:oleObj>
              </mc:Fallback>
            </mc:AlternateContent>
          </a:graphicData>
        </a:graphic>
      </p:graphicFrame>
      <p:cxnSp>
        <p:nvCxnSpPr>
          <p:cNvPr id="56" name="Straight Arrow Connector 55"/>
          <p:cNvCxnSpPr/>
          <p:nvPr/>
        </p:nvCxnSpPr>
        <p:spPr>
          <a:xfrm flipH="1">
            <a:off x="8534398" y="5114943"/>
            <a:ext cx="95250" cy="739773"/>
          </a:xfrm>
          <a:prstGeom prst="straightConnector1">
            <a:avLst/>
          </a:prstGeom>
          <a:ln w="5715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7" name="Object 56"/>
          <p:cNvGraphicFramePr>
            <a:graphicFrameLocks noChangeAspect="1"/>
          </p:cNvGraphicFramePr>
          <p:nvPr>
            <p:extLst>
              <p:ext uri="{D42A27DB-BD31-4B8C-83A1-F6EECF244321}">
                <p14:modId xmlns:p14="http://schemas.microsoft.com/office/powerpoint/2010/main" val="3047801251"/>
              </p:ext>
            </p:extLst>
          </p:nvPr>
        </p:nvGraphicFramePr>
        <p:xfrm>
          <a:off x="8645525" y="5154630"/>
          <a:ext cx="285750" cy="355600"/>
        </p:xfrm>
        <a:graphic>
          <a:graphicData uri="http://schemas.openxmlformats.org/presentationml/2006/ole">
            <mc:AlternateContent xmlns:mc="http://schemas.openxmlformats.org/markup-compatibility/2006">
              <mc:Choice xmlns:v="urn:schemas-microsoft-com:vml" Requires="v">
                <p:oleObj spid="_x0000_s2799" name="Equation" r:id="rId25" imgW="152400" imgH="190500" progId="Equation.DSMT4">
                  <p:embed/>
                </p:oleObj>
              </mc:Choice>
              <mc:Fallback>
                <p:oleObj name="Equation" r:id="rId25" imgW="152400" imgH="190500" progId="Equation.DSMT4">
                  <p:embed/>
                  <p:pic>
                    <p:nvPicPr>
                      <p:cNvPr id="0" name=""/>
                      <p:cNvPicPr/>
                      <p:nvPr/>
                    </p:nvPicPr>
                    <p:blipFill>
                      <a:blip r:embed="rId10"/>
                      <a:stretch>
                        <a:fillRect/>
                      </a:stretch>
                    </p:blipFill>
                    <p:spPr>
                      <a:xfrm>
                        <a:off x="8645525" y="5154630"/>
                        <a:ext cx="285750" cy="355600"/>
                      </a:xfrm>
                      <a:prstGeom prst="rect">
                        <a:avLst/>
                      </a:prstGeom>
                    </p:spPr>
                  </p:pic>
                </p:oleObj>
              </mc:Fallback>
            </mc:AlternateContent>
          </a:graphicData>
        </a:graphic>
      </p:graphicFrame>
      <p:cxnSp>
        <p:nvCxnSpPr>
          <p:cNvPr id="58" name="Straight Arrow Connector 57"/>
          <p:cNvCxnSpPr/>
          <p:nvPr/>
        </p:nvCxnSpPr>
        <p:spPr>
          <a:xfrm>
            <a:off x="6777830" y="5119705"/>
            <a:ext cx="1756568" cy="735011"/>
          </a:xfrm>
          <a:prstGeom prst="straightConnector1">
            <a:avLst/>
          </a:prstGeom>
          <a:ln w="76200" cmpd="tri">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0" name="Object 59"/>
          <p:cNvGraphicFramePr>
            <a:graphicFrameLocks noChangeAspect="1"/>
          </p:cNvGraphicFramePr>
          <p:nvPr>
            <p:extLst>
              <p:ext uri="{D42A27DB-BD31-4B8C-83A1-F6EECF244321}">
                <p14:modId xmlns:p14="http://schemas.microsoft.com/office/powerpoint/2010/main" val="819723112"/>
              </p:ext>
            </p:extLst>
          </p:nvPr>
        </p:nvGraphicFramePr>
        <p:xfrm>
          <a:off x="6049965" y="5556284"/>
          <a:ext cx="1643062" cy="355600"/>
        </p:xfrm>
        <a:graphic>
          <a:graphicData uri="http://schemas.openxmlformats.org/presentationml/2006/ole">
            <mc:AlternateContent xmlns:mc="http://schemas.openxmlformats.org/markup-compatibility/2006">
              <mc:Choice xmlns:v="urn:schemas-microsoft-com:vml" Requires="v">
                <p:oleObj spid="_x0000_s2800" name="Equation" r:id="rId26" imgW="876300" imgH="190500" progId="Equation.DSMT4">
                  <p:embed/>
                </p:oleObj>
              </mc:Choice>
              <mc:Fallback>
                <p:oleObj name="Equation" r:id="rId26" imgW="876300" imgH="190500" progId="Equation.DSMT4">
                  <p:embed/>
                  <p:pic>
                    <p:nvPicPr>
                      <p:cNvPr id="0" name=""/>
                      <p:cNvPicPr/>
                      <p:nvPr/>
                    </p:nvPicPr>
                    <p:blipFill>
                      <a:blip r:embed="rId27"/>
                      <a:stretch>
                        <a:fillRect/>
                      </a:stretch>
                    </p:blipFill>
                    <p:spPr>
                      <a:xfrm>
                        <a:off x="6049965" y="5556284"/>
                        <a:ext cx="1643062" cy="355600"/>
                      </a:xfrm>
                      <a:prstGeom prst="rect">
                        <a:avLst/>
                      </a:prstGeom>
                    </p:spPr>
                  </p:pic>
                </p:oleObj>
              </mc:Fallback>
            </mc:AlternateContent>
          </a:graphicData>
        </a:graphic>
      </p:graphicFrame>
      <p:sp>
        <p:nvSpPr>
          <p:cNvPr id="61" name="Freeform 60"/>
          <p:cNvSpPr/>
          <p:nvPr/>
        </p:nvSpPr>
        <p:spPr>
          <a:xfrm>
            <a:off x="50800" y="2245125"/>
            <a:ext cx="9144000" cy="282175"/>
          </a:xfrm>
          <a:custGeom>
            <a:avLst/>
            <a:gdLst>
              <a:gd name="connsiteX0" fmla="*/ 0 w 9144000"/>
              <a:gd name="connsiteY0" fmla="*/ 205975 h 282175"/>
              <a:gd name="connsiteX1" fmla="*/ 215900 w 9144000"/>
              <a:gd name="connsiteY1" fmla="*/ 218675 h 282175"/>
              <a:gd name="connsiteX2" fmla="*/ 266700 w 9144000"/>
              <a:gd name="connsiteY2" fmla="*/ 231375 h 282175"/>
              <a:gd name="connsiteX3" fmla="*/ 812800 w 9144000"/>
              <a:gd name="connsiteY3" fmla="*/ 218675 h 282175"/>
              <a:gd name="connsiteX4" fmla="*/ 939800 w 9144000"/>
              <a:gd name="connsiteY4" fmla="*/ 205975 h 282175"/>
              <a:gd name="connsiteX5" fmla="*/ 977900 w 9144000"/>
              <a:gd name="connsiteY5" fmla="*/ 193275 h 282175"/>
              <a:gd name="connsiteX6" fmla="*/ 1016000 w 9144000"/>
              <a:gd name="connsiteY6" fmla="*/ 167875 h 282175"/>
              <a:gd name="connsiteX7" fmla="*/ 1295400 w 9144000"/>
              <a:gd name="connsiteY7" fmla="*/ 155175 h 282175"/>
              <a:gd name="connsiteX8" fmla="*/ 1841500 w 9144000"/>
              <a:gd name="connsiteY8" fmla="*/ 142475 h 282175"/>
              <a:gd name="connsiteX9" fmla="*/ 1993900 w 9144000"/>
              <a:gd name="connsiteY9" fmla="*/ 155175 h 282175"/>
              <a:gd name="connsiteX10" fmla="*/ 2032000 w 9144000"/>
              <a:gd name="connsiteY10" fmla="*/ 167875 h 282175"/>
              <a:gd name="connsiteX11" fmla="*/ 2095500 w 9144000"/>
              <a:gd name="connsiteY11" fmla="*/ 180575 h 282175"/>
              <a:gd name="connsiteX12" fmla="*/ 2222500 w 9144000"/>
              <a:gd name="connsiteY12" fmla="*/ 193275 h 282175"/>
              <a:gd name="connsiteX13" fmla="*/ 2400300 w 9144000"/>
              <a:gd name="connsiteY13" fmla="*/ 218675 h 282175"/>
              <a:gd name="connsiteX14" fmla="*/ 2616200 w 9144000"/>
              <a:gd name="connsiteY14" fmla="*/ 231375 h 282175"/>
              <a:gd name="connsiteX15" fmla="*/ 3073400 w 9144000"/>
              <a:gd name="connsiteY15" fmla="*/ 218675 h 282175"/>
              <a:gd name="connsiteX16" fmla="*/ 3276600 w 9144000"/>
              <a:gd name="connsiteY16" fmla="*/ 180575 h 282175"/>
              <a:gd name="connsiteX17" fmla="*/ 3327400 w 9144000"/>
              <a:gd name="connsiteY17" fmla="*/ 167875 h 282175"/>
              <a:gd name="connsiteX18" fmla="*/ 3429000 w 9144000"/>
              <a:gd name="connsiteY18" fmla="*/ 155175 h 282175"/>
              <a:gd name="connsiteX19" fmla="*/ 3505200 w 9144000"/>
              <a:gd name="connsiteY19" fmla="*/ 142475 h 282175"/>
              <a:gd name="connsiteX20" fmla="*/ 3543300 w 9144000"/>
              <a:gd name="connsiteY20" fmla="*/ 129775 h 282175"/>
              <a:gd name="connsiteX21" fmla="*/ 3670300 w 9144000"/>
              <a:gd name="connsiteY21" fmla="*/ 117075 h 282175"/>
              <a:gd name="connsiteX22" fmla="*/ 4749800 w 9144000"/>
              <a:gd name="connsiteY22" fmla="*/ 117075 h 282175"/>
              <a:gd name="connsiteX23" fmla="*/ 4902200 w 9144000"/>
              <a:gd name="connsiteY23" fmla="*/ 155175 h 282175"/>
              <a:gd name="connsiteX24" fmla="*/ 4978400 w 9144000"/>
              <a:gd name="connsiteY24" fmla="*/ 193275 h 282175"/>
              <a:gd name="connsiteX25" fmla="*/ 5054600 w 9144000"/>
              <a:gd name="connsiteY25" fmla="*/ 205975 h 282175"/>
              <a:gd name="connsiteX26" fmla="*/ 5181600 w 9144000"/>
              <a:gd name="connsiteY26" fmla="*/ 231375 h 282175"/>
              <a:gd name="connsiteX27" fmla="*/ 5245100 w 9144000"/>
              <a:gd name="connsiteY27" fmla="*/ 244075 h 282175"/>
              <a:gd name="connsiteX28" fmla="*/ 5346700 w 9144000"/>
              <a:gd name="connsiteY28" fmla="*/ 256775 h 282175"/>
              <a:gd name="connsiteX29" fmla="*/ 5397500 w 9144000"/>
              <a:gd name="connsiteY29" fmla="*/ 269475 h 282175"/>
              <a:gd name="connsiteX30" fmla="*/ 5461000 w 9144000"/>
              <a:gd name="connsiteY30" fmla="*/ 282175 h 282175"/>
              <a:gd name="connsiteX31" fmla="*/ 5854700 w 9144000"/>
              <a:gd name="connsiteY31" fmla="*/ 244075 h 282175"/>
              <a:gd name="connsiteX32" fmla="*/ 5956300 w 9144000"/>
              <a:gd name="connsiteY32" fmla="*/ 231375 h 282175"/>
              <a:gd name="connsiteX33" fmla="*/ 6032500 w 9144000"/>
              <a:gd name="connsiteY33" fmla="*/ 218675 h 282175"/>
              <a:gd name="connsiteX34" fmla="*/ 6096000 w 9144000"/>
              <a:gd name="connsiteY34" fmla="*/ 193275 h 282175"/>
              <a:gd name="connsiteX35" fmla="*/ 6159500 w 9144000"/>
              <a:gd name="connsiteY35" fmla="*/ 155175 h 282175"/>
              <a:gd name="connsiteX36" fmla="*/ 6248400 w 9144000"/>
              <a:gd name="connsiteY36" fmla="*/ 129775 h 282175"/>
              <a:gd name="connsiteX37" fmla="*/ 6426200 w 9144000"/>
              <a:gd name="connsiteY37" fmla="*/ 78975 h 282175"/>
              <a:gd name="connsiteX38" fmla="*/ 6578600 w 9144000"/>
              <a:gd name="connsiteY38" fmla="*/ 53575 h 282175"/>
              <a:gd name="connsiteX39" fmla="*/ 6642100 w 9144000"/>
              <a:gd name="connsiteY39" fmla="*/ 40875 h 282175"/>
              <a:gd name="connsiteX40" fmla="*/ 7480300 w 9144000"/>
              <a:gd name="connsiteY40" fmla="*/ 53575 h 282175"/>
              <a:gd name="connsiteX41" fmla="*/ 7683500 w 9144000"/>
              <a:gd name="connsiteY41" fmla="*/ 91675 h 282175"/>
              <a:gd name="connsiteX42" fmla="*/ 7734300 w 9144000"/>
              <a:gd name="connsiteY42" fmla="*/ 117075 h 282175"/>
              <a:gd name="connsiteX43" fmla="*/ 7810500 w 9144000"/>
              <a:gd name="connsiteY43" fmla="*/ 129775 h 282175"/>
              <a:gd name="connsiteX44" fmla="*/ 7874000 w 9144000"/>
              <a:gd name="connsiteY44" fmla="*/ 142475 h 282175"/>
              <a:gd name="connsiteX45" fmla="*/ 8013700 w 9144000"/>
              <a:gd name="connsiteY45" fmla="*/ 180575 h 282175"/>
              <a:gd name="connsiteX46" fmla="*/ 8407400 w 9144000"/>
              <a:gd name="connsiteY46" fmla="*/ 167875 h 282175"/>
              <a:gd name="connsiteX47" fmla="*/ 8470900 w 9144000"/>
              <a:gd name="connsiteY47" fmla="*/ 155175 h 282175"/>
              <a:gd name="connsiteX48" fmla="*/ 8585200 w 9144000"/>
              <a:gd name="connsiteY48" fmla="*/ 104375 h 282175"/>
              <a:gd name="connsiteX49" fmla="*/ 8699500 w 9144000"/>
              <a:gd name="connsiteY49" fmla="*/ 78975 h 282175"/>
              <a:gd name="connsiteX50" fmla="*/ 8813800 w 9144000"/>
              <a:gd name="connsiteY50" fmla="*/ 28175 h 282175"/>
              <a:gd name="connsiteX51" fmla="*/ 8902700 w 9144000"/>
              <a:gd name="connsiteY51" fmla="*/ 15475 h 282175"/>
              <a:gd name="connsiteX52" fmla="*/ 9144000 w 9144000"/>
              <a:gd name="connsiteY52" fmla="*/ 2775 h 28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282175">
                <a:moveTo>
                  <a:pt x="0" y="205975"/>
                </a:moveTo>
                <a:cubicBezTo>
                  <a:pt x="71967" y="210208"/>
                  <a:pt x="144134" y="211840"/>
                  <a:pt x="215900" y="218675"/>
                </a:cubicBezTo>
                <a:cubicBezTo>
                  <a:pt x="233276" y="220330"/>
                  <a:pt x="249246" y="231375"/>
                  <a:pt x="266700" y="231375"/>
                </a:cubicBezTo>
                <a:cubicBezTo>
                  <a:pt x="448783" y="231375"/>
                  <a:pt x="630767" y="222908"/>
                  <a:pt x="812800" y="218675"/>
                </a:cubicBezTo>
                <a:cubicBezTo>
                  <a:pt x="855133" y="214442"/>
                  <a:pt x="897750" y="212444"/>
                  <a:pt x="939800" y="205975"/>
                </a:cubicBezTo>
                <a:cubicBezTo>
                  <a:pt x="953031" y="203939"/>
                  <a:pt x="965926" y="199262"/>
                  <a:pt x="977900" y="193275"/>
                </a:cubicBezTo>
                <a:cubicBezTo>
                  <a:pt x="991552" y="186449"/>
                  <a:pt x="1000845" y="169694"/>
                  <a:pt x="1016000" y="167875"/>
                </a:cubicBezTo>
                <a:cubicBezTo>
                  <a:pt x="1108565" y="156767"/>
                  <a:pt x="1202215" y="158042"/>
                  <a:pt x="1295400" y="155175"/>
                </a:cubicBezTo>
                <a:lnTo>
                  <a:pt x="1841500" y="142475"/>
                </a:lnTo>
                <a:cubicBezTo>
                  <a:pt x="1892300" y="146708"/>
                  <a:pt x="1943371" y="148438"/>
                  <a:pt x="1993900" y="155175"/>
                </a:cubicBezTo>
                <a:cubicBezTo>
                  <a:pt x="2007170" y="156944"/>
                  <a:pt x="2019013" y="164628"/>
                  <a:pt x="2032000" y="167875"/>
                </a:cubicBezTo>
                <a:cubicBezTo>
                  <a:pt x="2052941" y="173110"/>
                  <a:pt x="2074104" y="177722"/>
                  <a:pt x="2095500" y="180575"/>
                </a:cubicBezTo>
                <a:cubicBezTo>
                  <a:pt x="2137671" y="186198"/>
                  <a:pt x="2180329" y="187652"/>
                  <a:pt x="2222500" y="193275"/>
                </a:cubicBezTo>
                <a:cubicBezTo>
                  <a:pt x="2396732" y="216506"/>
                  <a:pt x="2134654" y="198241"/>
                  <a:pt x="2400300" y="218675"/>
                </a:cubicBezTo>
                <a:cubicBezTo>
                  <a:pt x="2472179" y="224204"/>
                  <a:pt x="2544233" y="227142"/>
                  <a:pt x="2616200" y="231375"/>
                </a:cubicBezTo>
                <a:cubicBezTo>
                  <a:pt x="2768600" y="227142"/>
                  <a:pt x="2921251" y="228387"/>
                  <a:pt x="3073400" y="218675"/>
                </a:cubicBezTo>
                <a:cubicBezTo>
                  <a:pt x="3080642" y="218213"/>
                  <a:pt x="3236785" y="189423"/>
                  <a:pt x="3276600" y="180575"/>
                </a:cubicBezTo>
                <a:cubicBezTo>
                  <a:pt x="3293639" y="176789"/>
                  <a:pt x="3310183" y="170744"/>
                  <a:pt x="3327400" y="167875"/>
                </a:cubicBezTo>
                <a:cubicBezTo>
                  <a:pt x="3361066" y="162264"/>
                  <a:pt x="3395213" y="160002"/>
                  <a:pt x="3429000" y="155175"/>
                </a:cubicBezTo>
                <a:cubicBezTo>
                  <a:pt x="3454492" y="151533"/>
                  <a:pt x="3480063" y="148061"/>
                  <a:pt x="3505200" y="142475"/>
                </a:cubicBezTo>
                <a:cubicBezTo>
                  <a:pt x="3518268" y="139571"/>
                  <a:pt x="3530069" y="131811"/>
                  <a:pt x="3543300" y="129775"/>
                </a:cubicBezTo>
                <a:cubicBezTo>
                  <a:pt x="3585350" y="123306"/>
                  <a:pt x="3627967" y="121308"/>
                  <a:pt x="3670300" y="117075"/>
                </a:cubicBezTo>
                <a:cubicBezTo>
                  <a:pt x="4048215" y="22596"/>
                  <a:pt x="3813132" y="76788"/>
                  <a:pt x="4749800" y="117075"/>
                </a:cubicBezTo>
                <a:cubicBezTo>
                  <a:pt x="4802115" y="119325"/>
                  <a:pt x="4855365" y="131757"/>
                  <a:pt x="4902200" y="155175"/>
                </a:cubicBezTo>
                <a:cubicBezTo>
                  <a:pt x="4927600" y="167875"/>
                  <a:pt x="4951459" y="184295"/>
                  <a:pt x="4978400" y="193275"/>
                </a:cubicBezTo>
                <a:cubicBezTo>
                  <a:pt x="5002829" y="201418"/>
                  <a:pt x="5029291" y="201230"/>
                  <a:pt x="5054600" y="205975"/>
                </a:cubicBezTo>
                <a:cubicBezTo>
                  <a:pt x="5097032" y="213931"/>
                  <a:pt x="5139267" y="222908"/>
                  <a:pt x="5181600" y="231375"/>
                </a:cubicBezTo>
                <a:cubicBezTo>
                  <a:pt x="5202767" y="235608"/>
                  <a:pt x="5223681" y="241398"/>
                  <a:pt x="5245100" y="244075"/>
                </a:cubicBezTo>
                <a:cubicBezTo>
                  <a:pt x="5278967" y="248308"/>
                  <a:pt x="5313034" y="251164"/>
                  <a:pt x="5346700" y="256775"/>
                </a:cubicBezTo>
                <a:cubicBezTo>
                  <a:pt x="5363917" y="259644"/>
                  <a:pt x="5380461" y="265689"/>
                  <a:pt x="5397500" y="269475"/>
                </a:cubicBezTo>
                <a:cubicBezTo>
                  <a:pt x="5418572" y="274158"/>
                  <a:pt x="5439833" y="277942"/>
                  <a:pt x="5461000" y="282175"/>
                </a:cubicBezTo>
                <a:cubicBezTo>
                  <a:pt x="5654991" y="264539"/>
                  <a:pt x="5698115" y="262497"/>
                  <a:pt x="5854700" y="244075"/>
                </a:cubicBezTo>
                <a:lnTo>
                  <a:pt x="5956300" y="231375"/>
                </a:lnTo>
                <a:cubicBezTo>
                  <a:pt x="5981792" y="227733"/>
                  <a:pt x="6007100" y="222908"/>
                  <a:pt x="6032500" y="218675"/>
                </a:cubicBezTo>
                <a:cubicBezTo>
                  <a:pt x="6053667" y="210208"/>
                  <a:pt x="6075610" y="203470"/>
                  <a:pt x="6096000" y="193275"/>
                </a:cubicBezTo>
                <a:cubicBezTo>
                  <a:pt x="6118078" y="182236"/>
                  <a:pt x="6136714" y="164669"/>
                  <a:pt x="6159500" y="155175"/>
                </a:cubicBezTo>
                <a:cubicBezTo>
                  <a:pt x="6187948" y="143321"/>
                  <a:pt x="6218944" y="138838"/>
                  <a:pt x="6248400" y="129775"/>
                </a:cubicBezTo>
                <a:cubicBezTo>
                  <a:pt x="6338317" y="102108"/>
                  <a:pt x="6323920" y="99431"/>
                  <a:pt x="6426200" y="78975"/>
                </a:cubicBezTo>
                <a:cubicBezTo>
                  <a:pt x="6476701" y="68875"/>
                  <a:pt x="6528099" y="63675"/>
                  <a:pt x="6578600" y="53575"/>
                </a:cubicBezTo>
                <a:lnTo>
                  <a:pt x="6642100" y="40875"/>
                </a:lnTo>
                <a:cubicBezTo>
                  <a:pt x="6921500" y="45108"/>
                  <a:pt x="7201080" y="42696"/>
                  <a:pt x="7480300" y="53575"/>
                </a:cubicBezTo>
                <a:cubicBezTo>
                  <a:pt x="7498470" y="54283"/>
                  <a:pt x="7638701" y="82715"/>
                  <a:pt x="7683500" y="91675"/>
                </a:cubicBezTo>
                <a:cubicBezTo>
                  <a:pt x="7700433" y="100142"/>
                  <a:pt x="7716166" y="111635"/>
                  <a:pt x="7734300" y="117075"/>
                </a:cubicBezTo>
                <a:cubicBezTo>
                  <a:pt x="7758964" y="124474"/>
                  <a:pt x="7785165" y="125169"/>
                  <a:pt x="7810500" y="129775"/>
                </a:cubicBezTo>
                <a:cubicBezTo>
                  <a:pt x="7831738" y="133636"/>
                  <a:pt x="7852967" y="137621"/>
                  <a:pt x="7874000" y="142475"/>
                </a:cubicBezTo>
                <a:cubicBezTo>
                  <a:pt x="7967102" y="163960"/>
                  <a:pt x="7950722" y="159582"/>
                  <a:pt x="8013700" y="180575"/>
                </a:cubicBezTo>
                <a:cubicBezTo>
                  <a:pt x="8144933" y="176342"/>
                  <a:pt x="8276301" y="175158"/>
                  <a:pt x="8407400" y="167875"/>
                </a:cubicBezTo>
                <a:cubicBezTo>
                  <a:pt x="8428953" y="166678"/>
                  <a:pt x="8450225" y="161378"/>
                  <a:pt x="8470900" y="155175"/>
                </a:cubicBezTo>
                <a:cubicBezTo>
                  <a:pt x="8737367" y="75235"/>
                  <a:pt x="8360052" y="179424"/>
                  <a:pt x="8585200" y="104375"/>
                </a:cubicBezTo>
                <a:cubicBezTo>
                  <a:pt x="8657619" y="80235"/>
                  <a:pt x="8634386" y="103393"/>
                  <a:pt x="8699500" y="78975"/>
                </a:cubicBezTo>
                <a:cubicBezTo>
                  <a:pt x="8761083" y="55881"/>
                  <a:pt x="8744291" y="45552"/>
                  <a:pt x="8813800" y="28175"/>
                </a:cubicBezTo>
                <a:cubicBezTo>
                  <a:pt x="8842840" y="20915"/>
                  <a:pt x="8873173" y="20396"/>
                  <a:pt x="8902700" y="15475"/>
                </a:cubicBezTo>
                <a:cubicBezTo>
                  <a:pt x="9048639" y="-8848"/>
                  <a:pt x="8877832" y="2775"/>
                  <a:pt x="9144000" y="2775"/>
                </a:cubicBezTo>
              </a:path>
            </a:pathLst>
          </a:custGeom>
          <a:ln w="38100" cmpd="dbl">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3949700" y="2336800"/>
            <a:ext cx="166506" cy="4533900"/>
          </a:xfrm>
          <a:custGeom>
            <a:avLst/>
            <a:gdLst>
              <a:gd name="connsiteX0" fmla="*/ 63500 w 166506"/>
              <a:gd name="connsiteY0" fmla="*/ 0 h 4533900"/>
              <a:gd name="connsiteX1" fmla="*/ 38100 w 166506"/>
              <a:gd name="connsiteY1" fmla="*/ 228600 h 4533900"/>
              <a:gd name="connsiteX2" fmla="*/ 12700 w 166506"/>
              <a:gd name="connsiteY2" fmla="*/ 279400 h 4533900"/>
              <a:gd name="connsiteX3" fmla="*/ 0 w 166506"/>
              <a:gd name="connsiteY3" fmla="*/ 342900 h 4533900"/>
              <a:gd name="connsiteX4" fmla="*/ 25400 w 166506"/>
              <a:gd name="connsiteY4" fmla="*/ 558800 h 4533900"/>
              <a:gd name="connsiteX5" fmla="*/ 38100 w 166506"/>
              <a:gd name="connsiteY5" fmla="*/ 838200 h 4533900"/>
              <a:gd name="connsiteX6" fmla="*/ 76200 w 166506"/>
              <a:gd name="connsiteY6" fmla="*/ 965200 h 4533900"/>
              <a:gd name="connsiteX7" fmla="*/ 88900 w 166506"/>
              <a:gd name="connsiteY7" fmla="*/ 1003300 h 4533900"/>
              <a:gd name="connsiteX8" fmla="*/ 101600 w 166506"/>
              <a:gd name="connsiteY8" fmla="*/ 1041400 h 4533900"/>
              <a:gd name="connsiteX9" fmla="*/ 114300 w 166506"/>
              <a:gd name="connsiteY9" fmla="*/ 1117600 h 4533900"/>
              <a:gd name="connsiteX10" fmla="*/ 114300 w 166506"/>
              <a:gd name="connsiteY10" fmla="*/ 1714500 h 4533900"/>
              <a:gd name="connsiteX11" fmla="*/ 139700 w 166506"/>
              <a:gd name="connsiteY11" fmla="*/ 1790700 h 4533900"/>
              <a:gd name="connsiteX12" fmla="*/ 165100 w 166506"/>
              <a:gd name="connsiteY12" fmla="*/ 1892300 h 4533900"/>
              <a:gd name="connsiteX13" fmla="*/ 139700 w 166506"/>
              <a:gd name="connsiteY13" fmla="*/ 2120900 h 4533900"/>
              <a:gd name="connsiteX14" fmla="*/ 127000 w 166506"/>
              <a:gd name="connsiteY14" fmla="*/ 2159000 h 4533900"/>
              <a:gd name="connsiteX15" fmla="*/ 139700 w 166506"/>
              <a:gd name="connsiteY15" fmla="*/ 2336800 h 4533900"/>
              <a:gd name="connsiteX16" fmla="*/ 152400 w 166506"/>
              <a:gd name="connsiteY16" fmla="*/ 2374900 h 4533900"/>
              <a:gd name="connsiteX17" fmla="*/ 165100 w 166506"/>
              <a:gd name="connsiteY17" fmla="*/ 2438400 h 4533900"/>
              <a:gd name="connsiteX18" fmla="*/ 139700 w 166506"/>
              <a:gd name="connsiteY18" fmla="*/ 2654300 h 4533900"/>
              <a:gd name="connsiteX19" fmla="*/ 76200 w 166506"/>
              <a:gd name="connsiteY19" fmla="*/ 2781300 h 4533900"/>
              <a:gd name="connsiteX20" fmla="*/ 38100 w 166506"/>
              <a:gd name="connsiteY20" fmla="*/ 2882900 h 4533900"/>
              <a:gd name="connsiteX21" fmla="*/ 63500 w 166506"/>
              <a:gd name="connsiteY21" fmla="*/ 3124200 h 4533900"/>
              <a:gd name="connsiteX22" fmla="*/ 76200 w 166506"/>
              <a:gd name="connsiteY22" fmla="*/ 3162300 h 4533900"/>
              <a:gd name="connsiteX23" fmla="*/ 101600 w 166506"/>
              <a:gd name="connsiteY23" fmla="*/ 3251200 h 4533900"/>
              <a:gd name="connsiteX24" fmla="*/ 127000 w 166506"/>
              <a:gd name="connsiteY24" fmla="*/ 3302000 h 4533900"/>
              <a:gd name="connsiteX25" fmla="*/ 165100 w 166506"/>
              <a:gd name="connsiteY25" fmla="*/ 3429000 h 4533900"/>
              <a:gd name="connsiteX26" fmla="*/ 127000 w 166506"/>
              <a:gd name="connsiteY26" fmla="*/ 3746500 h 4533900"/>
              <a:gd name="connsiteX27" fmla="*/ 139700 w 166506"/>
              <a:gd name="connsiteY27" fmla="*/ 4330700 h 4533900"/>
              <a:gd name="connsiteX28" fmla="*/ 165100 w 166506"/>
              <a:gd name="connsiteY28" fmla="*/ 4419600 h 4533900"/>
              <a:gd name="connsiteX29" fmla="*/ 165100 w 166506"/>
              <a:gd name="connsiteY29" fmla="*/ 4533900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506" h="4533900">
                <a:moveTo>
                  <a:pt x="63500" y="0"/>
                </a:moveTo>
                <a:cubicBezTo>
                  <a:pt x="61175" y="30222"/>
                  <a:pt x="56920" y="172140"/>
                  <a:pt x="38100" y="228600"/>
                </a:cubicBezTo>
                <a:cubicBezTo>
                  <a:pt x="32113" y="246561"/>
                  <a:pt x="21167" y="262467"/>
                  <a:pt x="12700" y="279400"/>
                </a:cubicBezTo>
                <a:cubicBezTo>
                  <a:pt x="8467" y="300567"/>
                  <a:pt x="0" y="321314"/>
                  <a:pt x="0" y="342900"/>
                </a:cubicBezTo>
                <a:cubicBezTo>
                  <a:pt x="0" y="444348"/>
                  <a:pt x="8840" y="475998"/>
                  <a:pt x="25400" y="558800"/>
                </a:cubicBezTo>
                <a:cubicBezTo>
                  <a:pt x="29633" y="651933"/>
                  <a:pt x="30950" y="745245"/>
                  <a:pt x="38100" y="838200"/>
                </a:cubicBezTo>
                <a:cubicBezTo>
                  <a:pt x="40019" y="863152"/>
                  <a:pt x="71778" y="951934"/>
                  <a:pt x="76200" y="965200"/>
                </a:cubicBezTo>
                <a:lnTo>
                  <a:pt x="88900" y="1003300"/>
                </a:lnTo>
                <a:cubicBezTo>
                  <a:pt x="93133" y="1016000"/>
                  <a:pt x="99399" y="1028195"/>
                  <a:pt x="101600" y="1041400"/>
                </a:cubicBezTo>
                <a:lnTo>
                  <a:pt x="114300" y="1117600"/>
                </a:lnTo>
                <a:cubicBezTo>
                  <a:pt x="98479" y="1370730"/>
                  <a:pt x="89603" y="1409908"/>
                  <a:pt x="114300" y="1714500"/>
                </a:cubicBezTo>
                <a:cubicBezTo>
                  <a:pt x="116464" y="1741186"/>
                  <a:pt x="133206" y="1764725"/>
                  <a:pt x="139700" y="1790700"/>
                </a:cubicBezTo>
                <a:lnTo>
                  <a:pt x="165100" y="1892300"/>
                </a:lnTo>
                <a:cubicBezTo>
                  <a:pt x="156633" y="1968500"/>
                  <a:pt x="150543" y="2045002"/>
                  <a:pt x="139700" y="2120900"/>
                </a:cubicBezTo>
                <a:cubicBezTo>
                  <a:pt x="137807" y="2134152"/>
                  <a:pt x="127000" y="2145613"/>
                  <a:pt x="127000" y="2159000"/>
                </a:cubicBezTo>
                <a:cubicBezTo>
                  <a:pt x="127000" y="2218418"/>
                  <a:pt x="132758" y="2277789"/>
                  <a:pt x="139700" y="2336800"/>
                </a:cubicBezTo>
                <a:cubicBezTo>
                  <a:pt x="141264" y="2350095"/>
                  <a:pt x="149153" y="2361913"/>
                  <a:pt x="152400" y="2374900"/>
                </a:cubicBezTo>
                <a:cubicBezTo>
                  <a:pt x="157635" y="2395841"/>
                  <a:pt x="160867" y="2417233"/>
                  <a:pt x="165100" y="2438400"/>
                </a:cubicBezTo>
                <a:cubicBezTo>
                  <a:pt x="156633" y="2510367"/>
                  <a:pt x="152663" y="2583006"/>
                  <a:pt x="139700" y="2654300"/>
                </a:cubicBezTo>
                <a:cubicBezTo>
                  <a:pt x="130379" y="2705566"/>
                  <a:pt x="98693" y="2736315"/>
                  <a:pt x="76200" y="2781300"/>
                </a:cubicBezTo>
                <a:cubicBezTo>
                  <a:pt x="61014" y="2811672"/>
                  <a:pt x="49092" y="2849925"/>
                  <a:pt x="38100" y="2882900"/>
                </a:cubicBezTo>
                <a:cubicBezTo>
                  <a:pt x="44539" y="2966601"/>
                  <a:pt x="45568" y="3043508"/>
                  <a:pt x="63500" y="3124200"/>
                </a:cubicBezTo>
                <a:cubicBezTo>
                  <a:pt x="66404" y="3137268"/>
                  <a:pt x="72522" y="3149428"/>
                  <a:pt x="76200" y="3162300"/>
                </a:cubicBezTo>
                <a:cubicBezTo>
                  <a:pt x="85407" y="3194523"/>
                  <a:pt x="88550" y="3220750"/>
                  <a:pt x="101600" y="3251200"/>
                </a:cubicBezTo>
                <a:cubicBezTo>
                  <a:pt x="109058" y="3268601"/>
                  <a:pt x="119969" y="3284422"/>
                  <a:pt x="127000" y="3302000"/>
                </a:cubicBezTo>
                <a:cubicBezTo>
                  <a:pt x="147613" y="3353533"/>
                  <a:pt x="152625" y="3379102"/>
                  <a:pt x="165100" y="3429000"/>
                </a:cubicBezTo>
                <a:cubicBezTo>
                  <a:pt x="162799" y="3446260"/>
                  <a:pt x="127000" y="3698814"/>
                  <a:pt x="127000" y="3746500"/>
                </a:cubicBezTo>
                <a:cubicBezTo>
                  <a:pt x="127000" y="3941279"/>
                  <a:pt x="131915" y="4136076"/>
                  <a:pt x="139700" y="4330700"/>
                </a:cubicBezTo>
                <a:cubicBezTo>
                  <a:pt x="146333" y="4496516"/>
                  <a:pt x="154024" y="4286689"/>
                  <a:pt x="165100" y="4419600"/>
                </a:cubicBezTo>
                <a:cubicBezTo>
                  <a:pt x="168264" y="4457568"/>
                  <a:pt x="165100" y="4495800"/>
                  <a:pt x="165100" y="4533900"/>
                </a:cubicBezTo>
              </a:path>
            </a:pathLst>
          </a:custGeom>
          <a:ln w="38100" cmpd="dbl">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5372100" y="3632200"/>
            <a:ext cx="444500" cy="2578745"/>
          </a:xfrm>
          <a:custGeom>
            <a:avLst/>
            <a:gdLst>
              <a:gd name="connsiteX0" fmla="*/ 0 w 444500"/>
              <a:gd name="connsiteY0" fmla="*/ 0 h 2578745"/>
              <a:gd name="connsiteX1" fmla="*/ 63500 w 444500"/>
              <a:gd name="connsiteY1" fmla="*/ 25400 h 2578745"/>
              <a:gd name="connsiteX2" fmla="*/ 139700 w 444500"/>
              <a:gd name="connsiteY2" fmla="*/ 76200 h 2578745"/>
              <a:gd name="connsiteX3" fmla="*/ 177800 w 444500"/>
              <a:gd name="connsiteY3" fmla="*/ 101600 h 2578745"/>
              <a:gd name="connsiteX4" fmla="*/ 215900 w 444500"/>
              <a:gd name="connsiteY4" fmla="*/ 139700 h 2578745"/>
              <a:gd name="connsiteX5" fmla="*/ 228600 w 444500"/>
              <a:gd name="connsiteY5" fmla="*/ 279400 h 2578745"/>
              <a:gd name="connsiteX6" fmla="*/ 266700 w 444500"/>
              <a:gd name="connsiteY6" fmla="*/ 304800 h 2578745"/>
              <a:gd name="connsiteX7" fmla="*/ 279400 w 444500"/>
              <a:gd name="connsiteY7" fmla="*/ 342900 h 2578745"/>
              <a:gd name="connsiteX8" fmla="*/ 292100 w 444500"/>
              <a:gd name="connsiteY8" fmla="*/ 546100 h 2578745"/>
              <a:gd name="connsiteX9" fmla="*/ 317500 w 444500"/>
              <a:gd name="connsiteY9" fmla="*/ 698500 h 2578745"/>
              <a:gd name="connsiteX10" fmla="*/ 342900 w 444500"/>
              <a:gd name="connsiteY10" fmla="*/ 736600 h 2578745"/>
              <a:gd name="connsiteX11" fmla="*/ 381000 w 444500"/>
              <a:gd name="connsiteY11" fmla="*/ 1016000 h 2578745"/>
              <a:gd name="connsiteX12" fmla="*/ 419100 w 444500"/>
              <a:gd name="connsiteY12" fmla="*/ 1092200 h 2578745"/>
              <a:gd name="connsiteX13" fmla="*/ 431800 w 444500"/>
              <a:gd name="connsiteY13" fmla="*/ 1130300 h 2578745"/>
              <a:gd name="connsiteX14" fmla="*/ 419100 w 444500"/>
              <a:gd name="connsiteY14" fmla="*/ 1231900 h 2578745"/>
              <a:gd name="connsiteX15" fmla="*/ 406400 w 444500"/>
              <a:gd name="connsiteY15" fmla="*/ 1270000 h 2578745"/>
              <a:gd name="connsiteX16" fmla="*/ 393700 w 444500"/>
              <a:gd name="connsiteY16" fmla="*/ 1612900 h 2578745"/>
              <a:gd name="connsiteX17" fmla="*/ 444500 w 444500"/>
              <a:gd name="connsiteY17" fmla="*/ 2133600 h 2578745"/>
              <a:gd name="connsiteX18" fmla="*/ 406400 w 444500"/>
              <a:gd name="connsiteY18" fmla="*/ 2298700 h 2578745"/>
              <a:gd name="connsiteX19" fmla="*/ 355600 w 444500"/>
              <a:gd name="connsiteY19" fmla="*/ 2374900 h 2578745"/>
              <a:gd name="connsiteX20" fmla="*/ 330200 w 444500"/>
              <a:gd name="connsiteY20" fmla="*/ 2413000 h 2578745"/>
              <a:gd name="connsiteX21" fmla="*/ 292100 w 444500"/>
              <a:gd name="connsiteY21" fmla="*/ 2438400 h 2578745"/>
              <a:gd name="connsiteX22" fmla="*/ 228600 w 444500"/>
              <a:gd name="connsiteY22" fmla="*/ 2501900 h 2578745"/>
              <a:gd name="connsiteX23" fmla="*/ 203200 w 444500"/>
              <a:gd name="connsiteY23" fmla="*/ 2540000 h 2578745"/>
              <a:gd name="connsiteX24" fmla="*/ 165100 w 444500"/>
              <a:gd name="connsiteY24" fmla="*/ 2552700 h 2578745"/>
              <a:gd name="connsiteX25" fmla="*/ 88900 w 444500"/>
              <a:gd name="connsiteY25" fmla="*/ 2578100 h 257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4500" h="2578745">
                <a:moveTo>
                  <a:pt x="0" y="0"/>
                </a:moveTo>
                <a:cubicBezTo>
                  <a:pt x="21167" y="8467"/>
                  <a:pt x="43486" y="14484"/>
                  <a:pt x="63500" y="25400"/>
                </a:cubicBezTo>
                <a:cubicBezTo>
                  <a:pt x="90300" y="40018"/>
                  <a:pt x="114300" y="59267"/>
                  <a:pt x="139700" y="76200"/>
                </a:cubicBezTo>
                <a:cubicBezTo>
                  <a:pt x="152400" y="84667"/>
                  <a:pt x="167007" y="90807"/>
                  <a:pt x="177800" y="101600"/>
                </a:cubicBezTo>
                <a:lnTo>
                  <a:pt x="215900" y="139700"/>
                </a:lnTo>
                <a:cubicBezTo>
                  <a:pt x="220133" y="186267"/>
                  <a:pt x="214849" y="234709"/>
                  <a:pt x="228600" y="279400"/>
                </a:cubicBezTo>
                <a:cubicBezTo>
                  <a:pt x="233089" y="293989"/>
                  <a:pt x="257165" y="292881"/>
                  <a:pt x="266700" y="304800"/>
                </a:cubicBezTo>
                <a:cubicBezTo>
                  <a:pt x="275063" y="315253"/>
                  <a:pt x="275167" y="330200"/>
                  <a:pt x="279400" y="342900"/>
                </a:cubicBezTo>
                <a:cubicBezTo>
                  <a:pt x="283633" y="410633"/>
                  <a:pt x="286688" y="478451"/>
                  <a:pt x="292100" y="546100"/>
                </a:cubicBezTo>
                <a:cubicBezTo>
                  <a:pt x="294783" y="579633"/>
                  <a:pt x="296692" y="656884"/>
                  <a:pt x="317500" y="698500"/>
                </a:cubicBezTo>
                <a:cubicBezTo>
                  <a:pt x="324326" y="712152"/>
                  <a:pt x="334433" y="723900"/>
                  <a:pt x="342900" y="736600"/>
                </a:cubicBezTo>
                <a:cubicBezTo>
                  <a:pt x="350747" y="803296"/>
                  <a:pt x="360069" y="932276"/>
                  <a:pt x="381000" y="1016000"/>
                </a:cubicBezTo>
                <a:cubicBezTo>
                  <a:pt x="396961" y="1079844"/>
                  <a:pt x="388060" y="1030119"/>
                  <a:pt x="419100" y="1092200"/>
                </a:cubicBezTo>
                <a:cubicBezTo>
                  <a:pt x="425087" y="1104174"/>
                  <a:pt x="427567" y="1117600"/>
                  <a:pt x="431800" y="1130300"/>
                </a:cubicBezTo>
                <a:cubicBezTo>
                  <a:pt x="427567" y="1164167"/>
                  <a:pt x="425205" y="1198320"/>
                  <a:pt x="419100" y="1231900"/>
                </a:cubicBezTo>
                <a:cubicBezTo>
                  <a:pt x="416705" y="1245071"/>
                  <a:pt x="407290" y="1256643"/>
                  <a:pt x="406400" y="1270000"/>
                </a:cubicBezTo>
                <a:cubicBezTo>
                  <a:pt x="398792" y="1384125"/>
                  <a:pt x="397933" y="1498600"/>
                  <a:pt x="393700" y="1612900"/>
                </a:cubicBezTo>
                <a:cubicBezTo>
                  <a:pt x="419902" y="2110742"/>
                  <a:pt x="329744" y="1961466"/>
                  <a:pt x="444500" y="2133600"/>
                </a:cubicBezTo>
                <a:cubicBezTo>
                  <a:pt x="438645" y="2174586"/>
                  <a:pt x="431757" y="2260664"/>
                  <a:pt x="406400" y="2298700"/>
                </a:cubicBezTo>
                <a:lnTo>
                  <a:pt x="355600" y="2374900"/>
                </a:lnTo>
                <a:cubicBezTo>
                  <a:pt x="347133" y="2387600"/>
                  <a:pt x="342900" y="2404533"/>
                  <a:pt x="330200" y="2413000"/>
                </a:cubicBezTo>
                <a:lnTo>
                  <a:pt x="292100" y="2438400"/>
                </a:lnTo>
                <a:cubicBezTo>
                  <a:pt x="224367" y="2540000"/>
                  <a:pt x="313267" y="2417233"/>
                  <a:pt x="228600" y="2501900"/>
                </a:cubicBezTo>
                <a:cubicBezTo>
                  <a:pt x="217807" y="2512693"/>
                  <a:pt x="215119" y="2530465"/>
                  <a:pt x="203200" y="2540000"/>
                </a:cubicBezTo>
                <a:cubicBezTo>
                  <a:pt x="192747" y="2548363"/>
                  <a:pt x="177074" y="2546713"/>
                  <a:pt x="165100" y="2552700"/>
                </a:cubicBezTo>
                <a:cubicBezTo>
                  <a:pt x="100211" y="2585145"/>
                  <a:pt x="155761" y="2578100"/>
                  <a:pt x="88900" y="2578100"/>
                </a:cubicBezTo>
              </a:path>
            </a:pathLst>
          </a:cu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Rectangle 64"/>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r>
              <a:rPr lang="en-US" sz="1200" dirty="0" smtClean="0">
                <a:latin typeface="Times New Roman"/>
                <a:cs typeface="Times New Roman"/>
              </a:rPr>
              <a:t>.)</a:t>
            </a:r>
            <a:endParaRPr lang="en-US" sz="1200" dirty="0">
              <a:latin typeface="Times New Roman"/>
              <a:cs typeface="Times New Roman"/>
            </a:endParaRPr>
          </a:p>
        </p:txBody>
      </p:sp>
    </p:spTree>
    <p:extLst>
      <p:ext uri="{BB962C8B-B14F-4D97-AF65-F5344CB8AC3E}">
        <p14:creationId xmlns:p14="http://schemas.microsoft.com/office/powerpoint/2010/main" val="3355900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7" y="-83499"/>
            <a:ext cx="9123043" cy="1077218"/>
          </a:xfrm>
          <a:prstGeom prst="rect">
            <a:avLst/>
          </a:prstGeom>
          <a:noFill/>
          <a:ln>
            <a:noFill/>
          </a:ln>
        </p:spPr>
        <p:txBody>
          <a:bodyPr wrap="square" rtlCol="0">
            <a:spAutoFit/>
          </a:bodyPr>
          <a:lstStyle/>
          <a:p>
            <a:pPr algn="ctr"/>
            <a:r>
              <a:rPr lang="en-US" sz="3600" dirty="0" smtClean="0">
                <a:solidFill>
                  <a:srgbClr val="FF0000"/>
                </a:solidFill>
                <a:latin typeface="Apple Chancery"/>
                <a:cs typeface="Apple Chancery"/>
              </a:rPr>
              <a:t>G</a:t>
            </a:r>
            <a:r>
              <a:rPr lang="en-US" sz="2800" dirty="0" smtClean="0">
                <a:solidFill>
                  <a:srgbClr val="FF0000"/>
                </a:solidFill>
                <a:latin typeface="Apple Chancery"/>
                <a:cs typeface="Apple Chancery"/>
              </a:rPr>
              <a:t>RAPHICAL </a:t>
            </a:r>
            <a:r>
              <a:rPr lang="en-US" sz="3600" dirty="0" smtClean="0">
                <a:solidFill>
                  <a:srgbClr val="FF0000"/>
                </a:solidFill>
                <a:latin typeface="Apple Chancery"/>
                <a:cs typeface="Apple Chancery"/>
              </a:rPr>
              <a:t>M</a:t>
            </a:r>
            <a:r>
              <a:rPr lang="en-US" sz="2800" dirty="0" smtClean="0">
                <a:solidFill>
                  <a:srgbClr val="FF0000"/>
                </a:solidFill>
                <a:latin typeface="Apple Chancery"/>
                <a:cs typeface="Apple Chancery"/>
              </a:rPr>
              <a:t>ANIPULATION FROM POLAR INFORMATION</a:t>
            </a:r>
            <a:endParaRPr lang="en-US" sz="2400" dirty="0">
              <a:latin typeface="Apple Chancery"/>
              <a:cs typeface="Apple Chancery"/>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15110892"/>
              </p:ext>
            </p:extLst>
          </p:nvPr>
        </p:nvGraphicFramePr>
        <p:xfrm>
          <a:off x="841375" y="1162050"/>
          <a:ext cx="1357313" cy="379413"/>
        </p:xfrm>
        <a:graphic>
          <a:graphicData uri="http://schemas.openxmlformats.org/presentationml/2006/ole">
            <mc:AlternateContent xmlns:mc="http://schemas.openxmlformats.org/markup-compatibility/2006">
              <mc:Choice xmlns:v="urn:schemas-microsoft-com:vml" Requires="v">
                <p:oleObj spid="_x0000_s1236" name="Equation" r:id="rId3" imgW="723900" imgH="203200" progId="Equation.DSMT4">
                  <p:embed/>
                </p:oleObj>
              </mc:Choice>
              <mc:Fallback>
                <p:oleObj name="Equation" r:id="rId3" imgW="723900" imgH="203200" progId="Equation.DSMT4">
                  <p:embed/>
                  <p:pic>
                    <p:nvPicPr>
                      <p:cNvPr id="0" name=""/>
                      <p:cNvPicPr/>
                      <p:nvPr/>
                    </p:nvPicPr>
                    <p:blipFill>
                      <a:blip r:embed="rId4"/>
                      <a:stretch>
                        <a:fillRect/>
                      </a:stretch>
                    </p:blipFill>
                    <p:spPr>
                      <a:xfrm>
                        <a:off x="841375" y="1162050"/>
                        <a:ext cx="1357313" cy="379413"/>
                      </a:xfrm>
                      <a:prstGeom prst="rect">
                        <a:avLst/>
                      </a:prstGeom>
                    </p:spPr>
                  </p:pic>
                </p:oleObj>
              </mc:Fallback>
            </mc:AlternateContent>
          </a:graphicData>
        </a:graphic>
      </p:graphicFrame>
      <p:sp>
        <p:nvSpPr>
          <p:cNvPr id="11" name="TextBox 10"/>
          <p:cNvSpPr txBox="1"/>
          <p:nvPr/>
        </p:nvSpPr>
        <p:spPr>
          <a:xfrm>
            <a:off x="198438" y="2899130"/>
            <a:ext cx="4975225" cy="1015663"/>
          </a:xfrm>
          <a:prstGeom prst="rect">
            <a:avLst/>
          </a:prstGeom>
          <a:noFill/>
          <a:ln>
            <a:noFill/>
          </a:ln>
        </p:spPr>
        <p:txBody>
          <a:bodyPr wrap="square" rtlCol="0">
            <a:spAutoFit/>
          </a:bodyPr>
          <a:lstStyle/>
          <a:p>
            <a:r>
              <a:rPr lang="en-US" sz="2000" dirty="0" smtClean="0">
                <a:latin typeface="Times New Roman"/>
                <a:cs typeface="Times New Roman"/>
              </a:rPr>
              <a:t>(</a:t>
            </a:r>
            <a:r>
              <a:rPr lang="en-US" sz="2000" dirty="0" smtClean="0">
                <a:solidFill>
                  <a:srgbClr val="FF0000"/>
                </a:solidFill>
                <a:latin typeface="Apple Chancery"/>
                <a:cs typeface="Apple Chancery"/>
              </a:rPr>
              <a:t>VECTOR ADDITION </a:t>
            </a:r>
            <a:r>
              <a:rPr lang="en-US" sz="2000" dirty="0" smtClean="0">
                <a:latin typeface="Times New Roman"/>
                <a:cs typeface="Times New Roman"/>
              </a:rPr>
              <a:t>using a </a:t>
            </a:r>
            <a:r>
              <a:rPr lang="en-US" sz="2000" i="1" dirty="0" smtClean="0">
                <a:solidFill>
                  <a:srgbClr val="0000FF"/>
                </a:solidFill>
                <a:latin typeface="Times New Roman"/>
                <a:cs typeface="Times New Roman"/>
              </a:rPr>
              <a:t>centimeter stick </a:t>
            </a:r>
            <a:r>
              <a:rPr lang="en-US" sz="2000" dirty="0" smtClean="0">
                <a:latin typeface="Times New Roman"/>
                <a:cs typeface="Times New Roman"/>
              </a:rPr>
              <a:t>and </a:t>
            </a:r>
            <a:r>
              <a:rPr lang="en-US" sz="2000" dirty="0" smtClean="0">
                <a:solidFill>
                  <a:srgbClr val="0000FF"/>
                </a:solidFill>
                <a:latin typeface="Times New Roman"/>
                <a:cs typeface="Times New Roman"/>
              </a:rPr>
              <a:t>protractor</a:t>
            </a:r>
            <a:r>
              <a:rPr lang="en-US" sz="2000" dirty="0" smtClean="0">
                <a:latin typeface="Times New Roman"/>
                <a:cs typeface="Times New Roman"/>
              </a:rPr>
              <a:t> to measure both the vectors and the resultant)</a:t>
            </a:r>
            <a:endParaRPr lang="en-US" sz="2000" dirty="0">
              <a:latin typeface="Times New Roman"/>
              <a:cs typeface="Times New Roman"/>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492066306"/>
              </p:ext>
            </p:extLst>
          </p:nvPr>
        </p:nvGraphicFramePr>
        <p:xfrm>
          <a:off x="855663" y="1584325"/>
          <a:ext cx="1500187" cy="379413"/>
        </p:xfrm>
        <a:graphic>
          <a:graphicData uri="http://schemas.openxmlformats.org/presentationml/2006/ole">
            <mc:AlternateContent xmlns:mc="http://schemas.openxmlformats.org/markup-compatibility/2006">
              <mc:Choice xmlns:v="urn:schemas-microsoft-com:vml" Requires="v">
                <p:oleObj spid="_x0000_s1237" name="Equation" r:id="rId5" imgW="800100" imgH="203200" progId="Equation.DSMT4">
                  <p:embed/>
                </p:oleObj>
              </mc:Choice>
              <mc:Fallback>
                <p:oleObj name="Equation" r:id="rId5" imgW="800100" imgH="203200" progId="Equation.DSMT4">
                  <p:embed/>
                  <p:pic>
                    <p:nvPicPr>
                      <p:cNvPr id="0" name=""/>
                      <p:cNvPicPr/>
                      <p:nvPr/>
                    </p:nvPicPr>
                    <p:blipFill>
                      <a:blip r:embed="rId6"/>
                      <a:stretch>
                        <a:fillRect/>
                      </a:stretch>
                    </p:blipFill>
                    <p:spPr>
                      <a:xfrm>
                        <a:off x="855663" y="1584325"/>
                        <a:ext cx="1500187" cy="37941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4666451"/>
              </p:ext>
            </p:extLst>
          </p:nvPr>
        </p:nvGraphicFramePr>
        <p:xfrm>
          <a:off x="854075" y="2003425"/>
          <a:ext cx="1452563" cy="379413"/>
        </p:xfrm>
        <a:graphic>
          <a:graphicData uri="http://schemas.openxmlformats.org/presentationml/2006/ole">
            <mc:AlternateContent xmlns:mc="http://schemas.openxmlformats.org/markup-compatibility/2006">
              <mc:Choice xmlns:v="urn:schemas-microsoft-com:vml" Requires="v">
                <p:oleObj spid="_x0000_s1238" name="Equation" r:id="rId7" imgW="774700" imgH="203200" progId="Equation.DSMT4">
                  <p:embed/>
                </p:oleObj>
              </mc:Choice>
              <mc:Fallback>
                <p:oleObj name="Equation" r:id="rId7" imgW="774700" imgH="203200" progId="Equation.DSMT4">
                  <p:embed/>
                  <p:pic>
                    <p:nvPicPr>
                      <p:cNvPr id="0" name=""/>
                      <p:cNvPicPr/>
                      <p:nvPr/>
                    </p:nvPicPr>
                    <p:blipFill>
                      <a:blip r:embed="rId8"/>
                      <a:stretch>
                        <a:fillRect/>
                      </a:stretch>
                    </p:blipFill>
                    <p:spPr>
                      <a:xfrm>
                        <a:off x="854075" y="2003425"/>
                        <a:ext cx="1452563" cy="37941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582974156"/>
              </p:ext>
            </p:extLst>
          </p:nvPr>
        </p:nvGraphicFramePr>
        <p:xfrm>
          <a:off x="855663" y="2425700"/>
          <a:ext cx="1476375" cy="379413"/>
        </p:xfrm>
        <a:graphic>
          <a:graphicData uri="http://schemas.openxmlformats.org/presentationml/2006/ole">
            <mc:AlternateContent xmlns:mc="http://schemas.openxmlformats.org/markup-compatibility/2006">
              <mc:Choice xmlns:v="urn:schemas-microsoft-com:vml" Requires="v">
                <p:oleObj spid="_x0000_s1239" name="Equation" r:id="rId9" imgW="787400" imgH="203200" progId="Equation.DSMT4">
                  <p:embed/>
                </p:oleObj>
              </mc:Choice>
              <mc:Fallback>
                <p:oleObj name="Equation" r:id="rId9" imgW="787400" imgH="203200" progId="Equation.DSMT4">
                  <p:embed/>
                  <p:pic>
                    <p:nvPicPr>
                      <p:cNvPr id="0" name=""/>
                      <p:cNvPicPr/>
                      <p:nvPr/>
                    </p:nvPicPr>
                    <p:blipFill>
                      <a:blip r:embed="rId10"/>
                      <a:stretch>
                        <a:fillRect/>
                      </a:stretch>
                    </p:blipFill>
                    <p:spPr>
                      <a:xfrm>
                        <a:off x="855663" y="2425700"/>
                        <a:ext cx="1476375" cy="37941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23800721"/>
              </p:ext>
            </p:extLst>
          </p:nvPr>
        </p:nvGraphicFramePr>
        <p:xfrm>
          <a:off x="5821363" y="1116021"/>
          <a:ext cx="833437" cy="522287"/>
        </p:xfrm>
        <a:graphic>
          <a:graphicData uri="http://schemas.openxmlformats.org/presentationml/2006/ole">
            <mc:AlternateContent xmlns:mc="http://schemas.openxmlformats.org/markup-compatibility/2006">
              <mc:Choice xmlns:v="urn:schemas-microsoft-com:vml" Requires="v">
                <p:oleObj spid="_x0000_s1240" name="Equation" r:id="rId11" imgW="444500" imgH="279400" progId="Equation.DSMT4">
                  <p:embed/>
                </p:oleObj>
              </mc:Choice>
              <mc:Fallback>
                <p:oleObj name="Equation" r:id="rId11" imgW="444500" imgH="279400" progId="Equation.DSMT4">
                  <p:embed/>
                  <p:pic>
                    <p:nvPicPr>
                      <p:cNvPr id="0" name=""/>
                      <p:cNvPicPr/>
                      <p:nvPr/>
                    </p:nvPicPr>
                    <p:blipFill>
                      <a:blip r:embed="rId12"/>
                      <a:stretch>
                        <a:fillRect/>
                      </a:stretch>
                    </p:blipFill>
                    <p:spPr>
                      <a:xfrm>
                        <a:off x="5821363" y="1116021"/>
                        <a:ext cx="833437" cy="522287"/>
                      </a:xfrm>
                      <a:prstGeom prst="rect">
                        <a:avLst/>
                      </a:prstGeom>
                    </p:spPr>
                  </p:pic>
                </p:oleObj>
              </mc:Fallback>
            </mc:AlternateContent>
          </a:graphicData>
        </a:graphic>
      </p:graphicFrame>
      <p:cxnSp>
        <p:nvCxnSpPr>
          <p:cNvPr id="20" name="Straight Arrow Connector 19"/>
          <p:cNvCxnSpPr/>
          <p:nvPr/>
        </p:nvCxnSpPr>
        <p:spPr>
          <a:xfrm flipV="1">
            <a:off x="5173663" y="1225554"/>
            <a:ext cx="647700" cy="850900"/>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435852" y="1881189"/>
            <a:ext cx="539749" cy="185738"/>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940671167"/>
              </p:ext>
            </p:extLst>
          </p:nvPr>
        </p:nvGraphicFramePr>
        <p:xfrm>
          <a:off x="7487444" y="1225554"/>
          <a:ext cx="976313" cy="522287"/>
        </p:xfrm>
        <a:graphic>
          <a:graphicData uri="http://schemas.openxmlformats.org/presentationml/2006/ole">
            <mc:AlternateContent xmlns:mc="http://schemas.openxmlformats.org/markup-compatibility/2006">
              <mc:Choice xmlns:v="urn:schemas-microsoft-com:vml" Requires="v">
                <p:oleObj spid="_x0000_s1241" name="Equation" r:id="rId13" imgW="520700" imgH="279400" progId="Equation.DSMT4">
                  <p:embed/>
                </p:oleObj>
              </mc:Choice>
              <mc:Fallback>
                <p:oleObj name="Equation" r:id="rId13" imgW="520700" imgH="279400" progId="Equation.DSMT4">
                  <p:embed/>
                  <p:pic>
                    <p:nvPicPr>
                      <p:cNvPr id="0" name=""/>
                      <p:cNvPicPr/>
                      <p:nvPr/>
                    </p:nvPicPr>
                    <p:blipFill>
                      <a:blip r:embed="rId14"/>
                      <a:stretch>
                        <a:fillRect/>
                      </a:stretch>
                    </p:blipFill>
                    <p:spPr>
                      <a:xfrm>
                        <a:off x="7487444" y="1225554"/>
                        <a:ext cx="976313" cy="522287"/>
                      </a:xfrm>
                      <a:prstGeom prst="rect">
                        <a:avLst/>
                      </a:prstGeom>
                    </p:spPr>
                  </p:pic>
                </p:oleObj>
              </mc:Fallback>
            </mc:AlternateContent>
          </a:graphicData>
        </a:graphic>
      </p:graphicFrame>
      <p:cxnSp>
        <p:nvCxnSpPr>
          <p:cNvPr id="24" name="Straight Arrow Connector 23"/>
          <p:cNvCxnSpPr/>
          <p:nvPr/>
        </p:nvCxnSpPr>
        <p:spPr>
          <a:xfrm flipH="1" flipV="1">
            <a:off x="6030912" y="2360613"/>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751919565"/>
              </p:ext>
            </p:extLst>
          </p:nvPr>
        </p:nvGraphicFramePr>
        <p:xfrm>
          <a:off x="5545138" y="2726614"/>
          <a:ext cx="785812" cy="522287"/>
        </p:xfrm>
        <a:graphic>
          <a:graphicData uri="http://schemas.openxmlformats.org/presentationml/2006/ole">
            <mc:AlternateContent xmlns:mc="http://schemas.openxmlformats.org/markup-compatibility/2006">
              <mc:Choice xmlns:v="urn:schemas-microsoft-com:vml" Requires="v">
                <p:oleObj spid="_x0000_s1242" name="Equation" r:id="rId15" imgW="419100" imgH="279400" progId="Equation.DSMT4">
                  <p:embed/>
                </p:oleObj>
              </mc:Choice>
              <mc:Fallback>
                <p:oleObj name="Equation" r:id="rId15" imgW="419100" imgH="279400" progId="Equation.DSMT4">
                  <p:embed/>
                  <p:pic>
                    <p:nvPicPr>
                      <p:cNvPr id="0" name=""/>
                      <p:cNvPicPr/>
                      <p:nvPr/>
                    </p:nvPicPr>
                    <p:blipFill>
                      <a:blip r:embed="rId16"/>
                      <a:stretch>
                        <a:fillRect/>
                      </a:stretch>
                    </p:blipFill>
                    <p:spPr>
                      <a:xfrm>
                        <a:off x="5545138" y="2726614"/>
                        <a:ext cx="785812" cy="522287"/>
                      </a:xfrm>
                      <a:prstGeom prst="rect">
                        <a:avLst/>
                      </a:prstGeom>
                    </p:spPr>
                  </p:pic>
                </p:oleObj>
              </mc:Fallback>
            </mc:AlternateContent>
          </a:graphicData>
        </a:graphic>
      </p:graphicFrame>
      <p:cxnSp>
        <p:nvCxnSpPr>
          <p:cNvPr id="26" name="Straight Arrow Connector 25"/>
          <p:cNvCxnSpPr/>
          <p:nvPr/>
        </p:nvCxnSpPr>
        <p:spPr>
          <a:xfrm flipH="1">
            <a:off x="8394700" y="2849583"/>
            <a:ext cx="95250" cy="739773"/>
          </a:xfrm>
          <a:prstGeom prst="straightConnector1">
            <a:avLst/>
          </a:prstGeom>
          <a:ln w="5715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370732459"/>
              </p:ext>
            </p:extLst>
          </p:nvPr>
        </p:nvGraphicFramePr>
        <p:xfrm>
          <a:off x="8506618" y="3011488"/>
          <a:ext cx="285750" cy="355600"/>
        </p:xfrm>
        <a:graphic>
          <a:graphicData uri="http://schemas.openxmlformats.org/presentationml/2006/ole">
            <mc:AlternateContent xmlns:mc="http://schemas.openxmlformats.org/markup-compatibility/2006">
              <mc:Choice xmlns:v="urn:schemas-microsoft-com:vml" Requires="v">
                <p:oleObj spid="_x0000_s1243" name="Equation" r:id="rId17" imgW="152400" imgH="190500" progId="Equation.DSMT4">
                  <p:embed/>
                </p:oleObj>
              </mc:Choice>
              <mc:Fallback>
                <p:oleObj name="Equation" r:id="rId17" imgW="152400" imgH="190500" progId="Equation.DSMT4">
                  <p:embed/>
                  <p:pic>
                    <p:nvPicPr>
                      <p:cNvPr id="0" name=""/>
                      <p:cNvPicPr/>
                      <p:nvPr/>
                    </p:nvPicPr>
                    <p:blipFill>
                      <a:blip r:embed="rId18"/>
                      <a:stretch>
                        <a:fillRect/>
                      </a:stretch>
                    </p:blipFill>
                    <p:spPr>
                      <a:xfrm>
                        <a:off x="8506618" y="3011488"/>
                        <a:ext cx="285750" cy="355600"/>
                      </a:xfrm>
                      <a:prstGeom prst="rect">
                        <a:avLst/>
                      </a:prstGeom>
                    </p:spPr>
                  </p:pic>
                </p:oleObj>
              </mc:Fallback>
            </mc:AlternateContent>
          </a:graphicData>
        </a:graphic>
      </p:graphicFrame>
      <p:cxnSp>
        <p:nvCxnSpPr>
          <p:cNvPr id="5" name="Straight Connector 4"/>
          <p:cNvCxnSpPr/>
          <p:nvPr/>
        </p:nvCxnSpPr>
        <p:spPr>
          <a:xfrm>
            <a:off x="5173663" y="1100125"/>
            <a:ext cx="0" cy="119222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955382" y="2060581"/>
            <a:ext cx="125571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452518" y="1106471"/>
            <a:ext cx="0" cy="119222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7234237" y="2066927"/>
            <a:ext cx="125571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76243" y="2400300"/>
            <a:ext cx="0" cy="119222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5884862" y="3360756"/>
            <a:ext cx="125571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506618" y="2628900"/>
            <a:ext cx="0" cy="1092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7924801" y="2849583"/>
            <a:ext cx="895350" cy="1587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5359400" y="1841500"/>
            <a:ext cx="101600" cy="203200"/>
          </a:xfrm>
          <a:custGeom>
            <a:avLst/>
            <a:gdLst>
              <a:gd name="connsiteX0" fmla="*/ 101600 w 101600"/>
              <a:gd name="connsiteY0" fmla="*/ 203200 h 203200"/>
              <a:gd name="connsiteX1" fmla="*/ 76200 w 101600"/>
              <a:gd name="connsiteY1" fmla="*/ 101600 h 203200"/>
              <a:gd name="connsiteX2" fmla="*/ 0 w 101600"/>
              <a:gd name="connsiteY2" fmla="*/ 0 h 203200"/>
            </a:gdLst>
            <a:ahLst/>
            <a:cxnLst>
              <a:cxn ang="0">
                <a:pos x="connsiteX0" y="connsiteY0"/>
              </a:cxn>
              <a:cxn ang="0">
                <a:pos x="connsiteX1" y="connsiteY1"/>
              </a:cxn>
              <a:cxn ang="0">
                <a:pos x="connsiteX2" y="connsiteY2"/>
              </a:cxn>
            </a:cxnLst>
            <a:rect l="l" t="t" r="r" b="b"/>
            <a:pathLst>
              <a:path w="101600" h="203200">
                <a:moveTo>
                  <a:pt x="101600" y="203200"/>
                </a:moveTo>
                <a:cubicBezTo>
                  <a:pt x="97366" y="169333"/>
                  <a:pt x="93133" y="135467"/>
                  <a:pt x="76200" y="101600"/>
                </a:cubicBezTo>
                <a:cubicBezTo>
                  <a:pt x="59267" y="67733"/>
                  <a:pt x="29633" y="33866"/>
                  <a:pt x="0" y="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2772051979"/>
              </p:ext>
            </p:extLst>
          </p:nvPr>
        </p:nvGraphicFramePr>
        <p:xfrm>
          <a:off x="5426075" y="1692275"/>
          <a:ext cx="904875" cy="379413"/>
        </p:xfrm>
        <a:graphic>
          <a:graphicData uri="http://schemas.openxmlformats.org/presentationml/2006/ole">
            <mc:AlternateContent xmlns:mc="http://schemas.openxmlformats.org/markup-compatibility/2006">
              <mc:Choice xmlns:v="urn:schemas-microsoft-com:vml" Requires="v">
                <p:oleObj spid="_x0000_s1244" name="Equation" r:id="rId19" imgW="482600" imgH="203200" progId="Equation.DSMT4">
                  <p:embed/>
                </p:oleObj>
              </mc:Choice>
              <mc:Fallback>
                <p:oleObj name="Equation" r:id="rId19" imgW="482600" imgH="203200" progId="Equation.DSMT4">
                  <p:embed/>
                  <p:pic>
                    <p:nvPicPr>
                      <p:cNvPr id="0" name=""/>
                      <p:cNvPicPr/>
                      <p:nvPr/>
                    </p:nvPicPr>
                    <p:blipFill>
                      <a:blip r:embed="rId20"/>
                      <a:stretch>
                        <a:fillRect/>
                      </a:stretch>
                    </p:blipFill>
                    <p:spPr>
                      <a:xfrm>
                        <a:off x="5426075" y="1692275"/>
                        <a:ext cx="904875" cy="37941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898597399"/>
              </p:ext>
            </p:extLst>
          </p:nvPr>
        </p:nvGraphicFramePr>
        <p:xfrm>
          <a:off x="8037512" y="1681168"/>
          <a:ext cx="904875" cy="379413"/>
        </p:xfrm>
        <a:graphic>
          <a:graphicData uri="http://schemas.openxmlformats.org/presentationml/2006/ole">
            <mc:AlternateContent xmlns:mc="http://schemas.openxmlformats.org/markup-compatibility/2006">
              <mc:Choice xmlns:v="urn:schemas-microsoft-com:vml" Requires="v">
                <p:oleObj spid="_x0000_s1245" name="Equation" r:id="rId21" imgW="482600" imgH="203200" progId="Equation.DSMT4">
                  <p:embed/>
                </p:oleObj>
              </mc:Choice>
              <mc:Fallback>
                <p:oleObj name="Equation" r:id="rId21" imgW="482600" imgH="203200" progId="Equation.DSMT4">
                  <p:embed/>
                  <p:pic>
                    <p:nvPicPr>
                      <p:cNvPr id="0" name=""/>
                      <p:cNvPicPr/>
                      <p:nvPr/>
                    </p:nvPicPr>
                    <p:blipFill>
                      <a:blip r:embed="rId22"/>
                      <a:stretch>
                        <a:fillRect/>
                      </a:stretch>
                    </p:blipFill>
                    <p:spPr>
                      <a:xfrm>
                        <a:off x="8037512" y="1681168"/>
                        <a:ext cx="904875" cy="379413"/>
                      </a:xfrm>
                      <a:prstGeom prst="rect">
                        <a:avLst/>
                      </a:prstGeom>
                    </p:spPr>
                  </p:pic>
                </p:oleObj>
              </mc:Fallback>
            </mc:AlternateContent>
          </a:graphicData>
        </a:graphic>
      </p:graphicFrame>
      <p:sp>
        <p:nvSpPr>
          <p:cNvPr id="39" name="Freeform 38"/>
          <p:cNvSpPr/>
          <p:nvPr/>
        </p:nvSpPr>
        <p:spPr>
          <a:xfrm>
            <a:off x="6680200" y="3196513"/>
            <a:ext cx="241300" cy="156287"/>
          </a:xfrm>
          <a:custGeom>
            <a:avLst/>
            <a:gdLst>
              <a:gd name="connsiteX0" fmla="*/ 241300 w 241300"/>
              <a:gd name="connsiteY0" fmla="*/ 156287 h 156287"/>
              <a:gd name="connsiteX1" fmla="*/ 139700 w 241300"/>
              <a:gd name="connsiteY1" fmla="*/ 3887 h 156287"/>
              <a:gd name="connsiteX2" fmla="*/ 0 w 241300"/>
              <a:gd name="connsiteY2" fmla="*/ 41987 h 156287"/>
            </a:gdLst>
            <a:ahLst/>
            <a:cxnLst>
              <a:cxn ang="0">
                <a:pos x="connsiteX0" y="connsiteY0"/>
              </a:cxn>
              <a:cxn ang="0">
                <a:pos x="connsiteX1" y="connsiteY1"/>
              </a:cxn>
              <a:cxn ang="0">
                <a:pos x="connsiteX2" y="connsiteY2"/>
              </a:cxn>
            </a:cxnLst>
            <a:rect l="l" t="t" r="r" b="b"/>
            <a:pathLst>
              <a:path w="241300" h="156287">
                <a:moveTo>
                  <a:pt x="241300" y="156287"/>
                </a:moveTo>
                <a:cubicBezTo>
                  <a:pt x="210608" y="89612"/>
                  <a:pt x="179917" y="22937"/>
                  <a:pt x="139700" y="3887"/>
                </a:cubicBezTo>
                <a:cubicBezTo>
                  <a:pt x="99483" y="-15163"/>
                  <a:pt x="0" y="41987"/>
                  <a:pt x="0" y="41987"/>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771667430"/>
              </p:ext>
            </p:extLst>
          </p:nvPr>
        </p:nvGraphicFramePr>
        <p:xfrm>
          <a:off x="6792118" y="2844801"/>
          <a:ext cx="1023937" cy="379412"/>
        </p:xfrm>
        <a:graphic>
          <a:graphicData uri="http://schemas.openxmlformats.org/presentationml/2006/ole">
            <mc:AlternateContent xmlns:mc="http://schemas.openxmlformats.org/markup-compatibility/2006">
              <mc:Choice xmlns:v="urn:schemas-microsoft-com:vml" Requires="v">
                <p:oleObj spid="_x0000_s1246" name="Equation" r:id="rId23" imgW="546100" imgH="203200" progId="Equation.DSMT4">
                  <p:embed/>
                </p:oleObj>
              </mc:Choice>
              <mc:Fallback>
                <p:oleObj name="Equation" r:id="rId23" imgW="546100" imgH="203200" progId="Equation.DSMT4">
                  <p:embed/>
                  <p:pic>
                    <p:nvPicPr>
                      <p:cNvPr id="0" name=""/>
                      <p:cNvPicPr/>
                      <p:nvPr/>
                    </p:nvPicPr>
                    <p:blipFill>
                      <a:blip r:embed="rId24"/>
                      <a:stretch>
                        <a:fillRect/>
                      </a:stretch>
                    </p:blipFill>
                    <p:spPr>
                      <a:xfrm>
                        <a:off x="6792118" y="2844801"/>
                        <a:ext cx="1023937" cy="379412"/>
                      </a:xfrm>
                      <a:prstGeom prst="rect">
                        <a:avLst/>
                      </a:prstGeom>
                    </p:spPr>
                  </p:pic>
                </p:oleObj>
              </mc:Fallback>
            </mc:AlternateContent>
          </a:graphicData>
        </a:graphic>
      </p:graphicFrame>
      <p:sp>
        <p:nvSpPr>
          <p:cNvPr id="42" name="Freeform 41"/>
          <p:cNvSpPr/>
          <p:nvPr/>
        </p:nvSpPr>
        <p:spPr>
          <a:xfrm>
            <a:off x="8394008" y="2768600"/>
            <a:ext cx="191192" cy="177800"/>
          </a:xfrm>
          <a:custGeom>
            <a:avLst/>
            <a:gdLst>
              <a:gd name="connsiteX0" fmla="*/ 191192 w 191192"/>
              <a:gd name="connsiteY0" fmla="*/ 76200 h 177800"/>
              <a:gd name="connsiteX1" fmla="*/ 114992 w 191192"/>
              <a:gd name="connsiteY1" fmla="*/ 0 h 177800"/>
              <a:gd name="connsiteX2" fmla="*/ 692 w 191192"/>
              <a:gd name="connsiteY2" fmla="*/ 76200 h 177800"/>
              <a:gd name="connsiteX3" fmla="*/ 64192 w 191192"/>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191192" h="177800">
                <a:moveTo>
                  <a:pt x="191192" y="76200"/>
                </a:moveTo>
                <a:cubicBezTo>
                  <a:pt x="168967" y="38100"/>
                  <a:pt x="146742" y="0"/>
                  <a:pt x="114992" y="0"/>
                </a:cubicBezTo>
                <a:cubicBezTo>
                  <a:pt x="83242" y="0"/>
                  <a:pt x="9159" y="46567"/>
                  <a:pt x="692" y="76200"/>
                </a:cubicBezTo>
                <a:cubicBezTo>
                  <a:pt x="-7775" y="105833"/>
                  <a:pt x="64192" y="177800"/>
                  <a:pt x="64192" y="1778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3" name="Object 42"/>
          <p:cNvGraphicFramePr>
            <a:graphicFrameLocks noChangeAspect="1"/>
          </p:cNvGraphicFramePr>
          <p:nvPr>
            <p:extLst>
              <p:ext uri="{D42A27DB-BD31-4B8C-83A1-F6EECF244321}">
                <p14:modId xmlns:p14="http://schemas.microsoft.com/office/powerpoint/2010/main" val="2697583422"/>
              </p:ext>
            </p:extLst>
          </p:nvPr>
        </p:nvGraphicFramePr>
        <p:xfrm>
          <a:off x="8061325" y="2322513"/>
          <a:ext cx="1047750" cy="381000"/>
        </p:xfrm>
        <a:graphic>
          <a:graphicData uri="http://schemas.openxmlformats.org/presentationml/2006/ole">
            <mc:AlternateContent xmlns:mc="http://schemas.openxmlformats.org/markup-compatibility/2006">
              <mc:Choice xmlns:v="urn:schemas-microsoft-com:vml" Requires="v">
                <p:oleObj spid="_x0000_s1247" name="Equation" r:id="rId25" imgW="558800" imgH="203200" progId="Equation.DSMT4">
                  <p:embed/>
                </p:oleObj>
              </mc:Choice>
              <mc:Fallback>
                <p:oleObj name="Equation" r:id="rId25" imgW="558800" imgH="203200" progId="Equation.DSMT4">
                  <p:embed/>
                  <p:pic>
                    <p:nvPicPr>
                      <p:cNvPr id="0" name=""/>
                      <p:cNvPicPr/>
                      <p:nvPr/>
                    </p:nvPicPr>
                    <p:blipFill>
                      <a:blip r:embed="rId26"/>
                      <a:stretch>
                        <a:fillRect/>
                      </a:stretch>
                    </p:blipFill>
                    <p:spPr>
                      <a:xfrm>
                        <a:off x="8061325" y="2322513"/>
                        <a:ext cx="1047750" cy="381000"/>
                      </a:xfrm>
                      <a:prstGeom prst="rect">
                        <a:avLst/>
                      </a:prstGeom>
                    </p:spPr>
                  </p:pic>
                </p:oleObj>
              </mc:Fallback>
            </mc:AlternateContent>
          </a:graphicData>
        </a:graphic>
      </p:graphicFrame>
      <p:cxnSp>
        <p:nvCxnSpPr>
          <p:cNvPr id="94" name="Straight Arrow Connector 93"/>
          <p:cNvCxnSpPr/>
          <p:nvPr/>
        </p:nvCxnSpPr>
        <p:spPr>
          <a:xfrm flipV="1">
            <a:off x="582614" y="5299092"/>
            <a:ext cx="647700" cy="850900"/>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9" name="Object 98"/>
          <p:cNvGraphicFramePr>
            <a:graphicFrameLocks noChangeAspect="1"/>
          </p:cNvGraphicFramePr>
          <p:nvPr>
            <p:extLst>
              <p:ext uri="{D42A27DB-BD31-4B8C-83A1-F6EECF244321}">
                <p14:modId xmlns:p14="http://schemas.microsoft.com/office/powerpoint/2010/main" val="3717905092"/>
              </p:ext>
            </p:extLst>
          </p:nvPr>
        </p:nvGraphicFramePr>
        <p:xfrm>
          <a:off x="1003300" y="5611830"/>
          <a:ext cx="309563" cy="355600"/>
        </p:xfrm>
        <a:graphic>
          <a:graphicData uri="http://schemas.openxmlformats.org/presentationml/2006/ole">
            <mc:AlternateContent xmlns:mc="http://schemas.openxmlformats.org/markup-compatibility/2006">
              <mc:Choice xmlns:v="urn:schemas-microsoft-com:vml" Requires="v">
                <p:oleObj spid="_x0000_s1248" name="Equation" r:id="rId27" imgW="165100" imgH="190500" progId="Equation.DSMT4">
                  <p:embed/>
                </p:oleObj>
              </mc:Choice>
              <mc:Fallback>
                <p:oleObj name="Equation" r:id="rId27" imgW="165100" imgH="190500" progId="Equation.DSMT4">
                  <p:embed/>
                  <p:pic>
                    <p:nvPicPr>
                      <p:cNvPr id="0" name=""/>
                      <p:cNvPicPr/>
                      <p:nvPr/>
                    </p:nvPicPr>
                    <p:blipFill>
                      <a:blip r:embed="rId28"/>
                      <a:stretch>
                        <a:fillRect/>
                      </a:stretch>
                    </p:blipFill>
                    <p:spPr>
                      <a:xfrm>
                        <a:off x="1003300" y="5611830"/>
                        <a:ext cx="309563" cy="355600"/>
                      </a:xfrm>
                      <a:prstGeom prst="rect">
                        <a:avLst/>
                      </a:prstGeom>
                    </p:spPr>
                  </p:pic>
                </p:oleObj>
              </mc:Fallback>
            </mc:AlternateContent>
          </a:graphicData>
        </a:graphic>
      </p:graphicFrame>
      <p:cxnSp>
        <p:nvCxnSpPr>
          <p:cNvPr id="126" name="Straight Arrow Connector 125"/>
          <p:cNvCxnSpPr/>
          <p:nvPr/>
        </p:nvCxnSpPr>
        <p:spPr>
          <a:xfrm flipV="1">
            <a:off x="1865314" y="5299092"/>
            <a:ext cx="647700" cy="850900"/>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2513014" y="5113354"/>
            <a:ext cx="539749" cy="185738"/>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31" name="Object 130"/>
          <p:cNvGraphicFramePr>
            <a:graphicFrameLocks noChangeAspect="1"/>
          </p:cNvGraphicFramePr>
          <p:nvPr>
            <p:extLst>
              <p:ext uri="{D42A27DB-BD31-4B8C-83A1-F6EECF244321}">
                <p14:modId xmlns:p14="http://schemas.microsoft.com/office/powerpoint/2010/main" val="4022791523"/>
              </p:ext>
            </p:extLst>
          </p:nvPr>
        </p:nvGraphicFramePr>
        <p:xfrm>
          <a:off x="2286000" y="5611830"/>
          <a:ext cx="309563" cy="355600"/>
        </p:xfrm>
        <a:graphic>
          <a:graphicData uri="http://schemas.openxmlformats.org/presentationml/2006/ole">
            <mc:AlternateContent xmlns:mc="http://schemas.openxmlformats.org/markup-compatibility/2006">
              <mc:Choice xmlns:v="urn:schemas-microsoft-com:vml" Requires="v">
                <p:oleObj spid="_x0000_s1249" name="Equation" r:id="rId29" imgW="165100" imgH="190500" progId="Equation.DSMT4">
                  <p:embed/>
                </p:oleObj>
              </mc:Choice>
              <mc:Fallback>
                <p:oleObj name="Equation" r:id="rId29" imgW="165100" imgH="190500" progId="Equation.DSMT4">
                  <p:embed/>
                  <p:pic>
                    <p:nvPicPr>
                      <p:cNvPr id="0" name=""/>
                      <p:cNvPicPr/>
                      <p:nvPr/>
                    </p:nvPicPr>
                    <p:blipFill>
                      <a:blip r:embed="rId28"/>
                      <a:stretch>
                        <a:fillRect/>
                      </a:stretch>
                    </p:blipFill>
                    <p:spPr>
                      <a:xfrm>
                        <a:off x="2286000" y="5611830"/>
                        <a:ext cx="309563" cy="355600"/>
                      </a:xfrm>
                      <a:prstGeom prst="rect">
                        <a:avLst/>
                      </a:prstGeom>
                    </p:spPr>
                  </p:pic>
                </p:oleObj>
              </mc:Fallback>
            </mc:AlternateContent>
          </a:graphicData>
        </a:graphic>
      </p:graphicFrame>
      <p:graphicFrame>
        <p:nvGraphicFramePr>
          <p:cNvPr id="132" name="Object 131"/>
          <p:cNvGraphicFramePr>
            <a:graphicFrameLocks noChangeAspect="1"/>
          </p:cNvGraphicFramePr>
          <p:nvPr>
            <p:extLst>
              <p:ext uri="{D42A27DB-BD31-4B8C-83A1-F6EECF244321}">
                <p14:modId xmlns:p14="http://schemas.microsoft.com/office/powerpoint/2010/main" val="1227879134"/>
              </p:ext>
            </p:extLst>
          </p:nvPr>
        </p:nvGraphicFramePr>
        <p:xfrm>
          <a:off x="2620963" y="5284805"/>
          <a:ext cx="261938" cy="355600"/>
        </p:xfrm>
        <a:graphic>
          <a:graphicData uri="http://schemas.openxmlformats.org/presentationml/2006/ole">
            <mc:AlternateContent xmlns:mc="http://schemas.openxmlformats.org/markup-compatibility/2006">
              <mc:Choice xmlns:v="urn:schemas-microsoft-com:vml" Requires="v">
                <p:oleObj spid="_x0000_s1250" name="Equation" r:id="rId30" imgW="139700" imgH="190500" progId="Equation.DSMT4">
                  <p:embed/>
                </p:oleObj>
              </mc:Choice>
              <mc:Fallback>
                <p:oleObj name="Equation" r:id="rId30" imgW="139700" imgH="190500" progId="Equation.DSMT4">
                  <p:embed/>
                  <p:pic>
                    <p:nvPicPr>
                      <p:cNvPr id="0" name=""/>
                      <p:cNvPicPr/>
                      <p:nvPr/>
                    </p:nvPicPr>
                    <p:blipFill>
                      <a:blip r:embed="rId31"/>
                      <a:stretch>
                        <a:fillRect/>
                      </a:stretch>
                    </p:blipFill>
                    <p:spPr>
                      <a:xfrm>
                        <a:off x="2620963" y="5284805"/>
                        <a:ext cx="261938" cy="355600"/>
                      </a:xfrm>
                      <a:prstGeom prst="rect">
                        <a:avLst/>
                      </a:prstGeom>
                    </p:spPr>
                  </p:pic>
                </p:oleObj>
              </mc:Fallback>
            </mc:AlternateContent>
          </a:graphicData>
        </a:graphic>
      </p:graphicFrame>
      <p:cxnSp>
        <p:nvCxnSpPr>
          <p:cNvPr id="177" name="Straight Arrow Connector 176"/>
          <p:cNvCxnSpPr/>
          <p:nvPr/>
        </p:nvCxnSpPr>
        <p:spPr>
          <a:xfrm flipV="1">
            <a:off x="3240089" y="5305442"/>
            <a:ext cx="647700" cy="850900"/>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flipV="1">
            <a:off x="3887789" y="5119704"/>
            <a:ext cx="539749" cy="18573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H="1" flipV="1">
            <a:off x="3660775" y="4110037"/>
            <a:ext cx="749300" cy="1009667"/>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2" name="Object 181"/>
          <p:cNvGraphicFramePr>
            <a:graphicFrameLocks noChangeAspect="1"/>
          </p:cNvGraphicFramePr>
          <p:nvPr>
            <p:extLst>
              <p:ext uri="{D42A27DB-BD31-4B8C-83A1-F6EECF244321}">
                <p14:modId xmlns:p14="http://schemas.microsoft.com/office/powerpoint/2010/main" val="3542082269"/>
              </p:ext>
            </p:extLst>
          </p:nvPr>
        </p:nvGraphicFramePr>
        <p:xfrm>
          <a:off x="3660775" y="5618180"/>
          <a:ext cx="309563" cy="355600"/>
        </p:xfrm>
        <a:graphic>
          <a:graphicData uri="http://schemas.openxmlformats.org/presentationml/2006/ole">
            <mc:AlternateContent xmlns:mc="http://schemas.openxmlformats.org/markup-compatibility/2006">
              <mc:Choice xmlns:v="urn:schemas-microsoft-com:vml" Requires="v">
                <p:oleObj spid="_x0000_s1251" name="Equation" r:id="rId32" imgW="165100" imgH="190500" progId="Equation.DSMT4">
                  <p:embed/>
                </p:oleObj>
              </mc:Choice>
              <mc:Fallback>
                <p:oleObj name="Equation" r:id="rId32" imgW="165100" imgH="190500" progId="Equation.DSMT4">
                  <p:embed/>
                  <p:pic>
                    <p:nvPicPr>
                      <p:cNvPr id="0" name=""/>
                      <p:cNvPicPr/>
                      <p:nvPr/>
                    </p:nvPicPr>
                    <p:blipFill>
                      <a:blip r:embed="rId28"/>
                      <a:stretch>
                        <a:fillRect/>
                      </a:stretch>
                    </p:blipFill>
                    <p:spPr>
                      <a:xfrm>
                        <a:off x="3660775" y="5618180"/>
                        <a:ext cx="309563" cy="355600"/>
                      </a:xfrm>
                      <a:prstGeom prst="rect">
                        <a:avLst/>
                      </a:prstGeom>
                    </p:spPr>
                  </p:pic>
                </p:oleObj>
              </mc:Fallback>
            </mc:AlternateContent>
          </a:graphicData>
        </a:graphic>
      </p:graphicFrame>
      <p:graphicFrame>
        <p:nvGraphicFramePr>
          <p:cNvPr id="183" name="Object 182"/>
          <p:cNvGraphicFramePr>
            <a:graphicFrameLocks noChangeAspect="1"/>
          </p:cNvGraphicFramePr>
          <p:nvPr>
            <p:extLst>
              <p:ext uri="{D42A27DB-BD31-4B8C-83A1-F6EECF244321}">
                <p14:modId xmlns:p14="http://schemas.microsoft.com/office/powerpoint/2010/main" val="1039762452"/>
              </p:ext>
            </p:extLst>
          </p:nvPr>
        </p:nvGraphicFramePr>
        <p:xfrm>
          <a:off x="3995738" y="5253055"/>
          <a:ext cx="261938" cy="355600"/>
        </p:xfrm>
        <a:graphic>
          <a:graphicData uri="http://schemas.openxmlformats.org/presentationml/2006/ole">
            <mc:AlternateContent xmlns:mc="http://schemas.openxmlformats.org/markup-compatibility/2006">
              <mc:Choice xmlns:v="urn:schemas-microsoft-com:vml" Requires="v">
                <p:oleObj spid="_x0000_s1252" name="Equation" r:id="rId33" imgW="139700" imgH="190500" progId="Equation.DSMT4">
                  <p:embed/>
                </p:oleObj>
              </mc:Choice>
              <mc:Fallback>
                <p:oleObj name="Equation" r:id="rId33" imgW="139700" imgH="190500" progId="Equation.DSMT4">
                  <p:embed/>
                  <p:pic>
                    <p:nvPicPr>
                      <p:cNvPr id="0" name=""/>
                      <p:cNvPicPr/>
                      <p:nvPr/>
                    </p:nvPicPr>
                    <p:blipFill>
                      <a:blip r:embed="rId31"/>
                      <a:stretch>
                        <a:fillRect/>
                      </a:stretch>
                    </p:blipFill>
                    <p:spPr>
                      <a:xfrm>
                        <a:off x="3995738" y="5253055"/>
                        <a:ext cx="261938" cy="355600"/>
                      </a:xfrm>
                      <a:prstGeom prst="rect">
                        <a:avLst/>
                      </a:prstGeom>
                    </p:spPr>
                  </p:pic>
                </p:oleObj>
              </mc:Fallback>
            </mc:AlternateContent>
          </a:graphicData>
        </a:graphic>
      </p:graphicFrame>
      <p:graphicFrame>
        <p:nvGraphicFramePr>
          <p:cNvPr id="184" name="Object 183"/>
          <p:cNvGraphicFramePr>
            <a:graphicFrameLocks noChangeAspect="1"/>
          </p:cNvGraphicFramePr>
          <p:nvPr>
            <p:extLst>
              <p:ext uri="{D42A27DB-BD31-4B8C-83A1-F6EECF244321}">
                <p14:modId xmlns:p14="http://schemas.microsoft.com/office/powerpoint/2010/main" val="361072364"/>
              </p:ext>
            </p:extLst>
          </p:nvPr>
        </p:nvGraphicFramePr>
        <p:xfrm>
          <a:off x="4126707" y="4279917"/>
          <a:ext cx="261938" cy="355600"/>
        </p:xfrm>
        <a:graphic>
          <a:graphicData uri="http://schemas.openxmlformats.org/presentationml/2006/ole">
            <mc:AlternateContent xmlns:mc="http://schemas.openxmlformats.org/markup-compatibility/2006">
              <mc:Choice xmlns:v="urn:schemas-microsoft-com:vml" Requires="v">
                <p:oleObj spid="_x0000_s1253" name="Equation" r:id="rId34" imgW="139700" imgH="190500" progId="Equation.DSMT4">
                  <p:embed/>
                </p:oleObj>
              </mc:Choice>
              <mc:Fallback>
                <p:oleObj name="Equation" r:id="rId34" imgW="139700" imgH="190500" progId="Equation.DSMT4">
                  <p:embed/>
                  <p:pic>
                    <p:nvPicPr>
                      <p:cNvPr id="0" name=""/>
                      <p:cNvPicPr/>
                      <p:nvPr/>
                    </p:nvPicPr>
                    <p:blipFill>
                      <a:blip r:embed="rId35"/>
                      <a:stretch>
                        <a:fillRect/>
                      </a:stretch>
                    </p:blipFill>
                    <p:spPr>
                      <a:xfrm>
                        <a:off x="4126707" y="4279917"/>
                        <a:ext cx="261938" cy="355600"/>
                      </a:xfrm>
                      <a:prstGeom prst="rect">
                        <a:avLst/>
                      </a:prstGeom>
                    </p:spPr>
                  </p:pic>
                </p:oleObj>
              </mc:Fallback>
            </mc:AlternateContent>
          </a:graphicData>
        </a:graphic>
      </p:graphicFrame>
      <p:cxnSp>
        <p:nvCxnSpPr>
          <p:cNvPr id="188" name="Straight Arrow Connector 187"/>
          <p:cNvCxnSpPr/>
          <p:nvPr/>
        </p:nvCxnSpPr>
        <p:spPr>
          <a:xfrm flipV="1">
            <a:off x="4868864" y="5311792"/>
            <a:ext cx="647700" cy="850900"/>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5516564" y="5126054"/>
            <a:ext cx="539749" cy="18573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H="1" flipV="1">
            <a:off x="5289550" y="4116387"/>
            <a:ext cx="749300" cy="1009667"/>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5194300" y="4110037"/>
            <a:ext cx="95250" cy="739773"/>
          </a:xfrm>
          <a:prstGeom prst="straightConnector1">
            <a:avLst/>
          </a:prstGeom>
          <a:ln w="5715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3" name="Object 192"/>
          <p:cNvGraphicFramePr>
            <a:graphicFrameLocks noChangeAspect="1"/>
          </p:cNvGraphicFramePr>
          <p:nvPr>
            <p:extLst>
              <p:ext uri="{D42A27DB-BD31-4B8C-83A1-F6EECF244321}">
                <p14:modId xmlns:p14="http://schemas.microsoft.com/office/powerpoint/2010/main" val="3717905092"/>
              </p:ext>
            </p:extLst>
          </p:nvPr>
        </p:nvGraphicFramePr>
        <p:xfrm>
          <a:off x="5289550" y="5624530"/>
          <a:ext cx="309563" cy="355600"/>
        </p:xfrm>
        <a:graphic>
          <a:graphicData uri="http://schemas.openxmlformats.org/presentationml/2006/ole">
            <mc:AlternateContent xmlns:mc="http://schemas.openxmlformats.org/markup-compatibility/2006">
              <mc:Choice xmlns:v="urn:schemas-microsoft-com:vml" Requires="v">
                <p:oleObj spid="_x0000_s1254" name="Equation" r:id="rId36" imgW="165100" imgH="190500" progId="Equation.DSMT4">
                  <p:embed/>
                </p:oleObj>
              </mc:Choice>
              <mc:Fallback>
                <p:oleObj name="Equation" r:id="rId36" imgW="165100" imgH="190500" progId="Equation.DSMT4">
                  <p:embed/>
                  <p:pic>
                    <p:nvPicPr>
                      <p:cNvPr id="0" name=""/>
                      <p:cNvPicPr/>
                      <p:nvPr/>
                    </p:nvPicPr>
                    <p:blipFill>
                      <a:blip r:embed="rId28"/>
                      <a:stretch>
                        <a:fillRect/>
                      </a:stretch>
                    </p:blipFill>
                    <p:spPr>
                      <a:xfrm>
                        <a:off x="5289550" y="5624530"/>
                        <a:ext cx="309563" cy="355600"/>
                      </a:xfrm>
                      <a:prstGeom prst="rect">
                        <a:avLst/>
                      </a:prstGeom>
                    </p:spPr>
                  </p:pic>
                </p:oleObj>
              </mc:Fallback>
            </mc:AlternateContent>
          </a:graphicData>
        </a:graphic>
      </p:graphicFrame>
      <p:graphicFrame>
        <p:nvGraphicFramePr>
          <p:cNvPr id="194" name="Object 193"/>
          <p:cNvGraphicFramePr>
            <a:graphicFrameLocks noChangeAspect="1"/>
          </p:cNvGraphicFramePr>
          <p:nvPr>
            <p:extLst>
              <p:ext uri="{D42A27DB-BD31-4B8C-83A1-F6EECF244321}">
                <p14:modId xmlns:p14="http://schemas.microsoft.com/office/powerpoint/2010/main" val="743034858"/>
              </p:ext>
            </p:extLst>
          </p:nvPr>
        </p:nvGraphicFramePr>
        <p:xfrm>
          <a:off x="5624513" y="5259405"/>
          <a:ext cx="261938" cy="355600"/>
        </p:xfrm>
        <a:graphic>
          <a:graphicData uri="http://schemas.openxmlformats.org/presentationml/2006/ole">
            <mc:AlternateContent xmlns:mc="http://schemas.openxmlformats.org/markup-compatibility/2006">
              <mc:Choice xmlns:v="urn:schemas-microsoft-com:vml" Requires="v">
                <p:oleObj spid="_x0000_s1255" name="Equation" r:id="rId37" imgW="139700" imgH="190500" progId="Equation.DSMT4">
                  <p:embed/>
                </p:oleObj>
              </mc:Choice>
              <mc:Fallback>
                <p:oleObj name="Equation" r:id="rId37" imgW="139700" imgH="190500" progId="Equation.DSMT4">
                  <p:embed/>
                  <p:pic>
                    <p:nvPicPr>
                      <p:cNvPr id="0" name=""/>
                      <p:cNvPicPr/>
                      <p:nvPr/>
                    </p:nvPicPr>
                    <p:blipFill>
                      <a:blip r:embed="rId31"/>
                      <a:stretch>
                        <a:fillRect/>
                      </a:stretch>
                    </p:blipFill>
                    <p:spPr>
                      <a:xfrm>
                        <a:off x="5624513" y="5259405"/>
                        <a:ext cx="261938" cy="355600"/>
                      </a:xfrm>
                      <a:prstGeom prst="rect">
                        <a:avLst/>
                      </a:prstGeom>
                    </p:spPr>
                  </p:pic>
                </p:oleObj>
              </mc:Fallback>
            </mc:AlternateContent>
          </a:graphicData>
        </a:graphic>
      </p:graphicFrame>
      <p:graphicFrame>
        <p:nvGraphicFramePr>
          <p:cNvPr id="195" name="Object 194"/>
          <p:cNvGraphicFramePr>
            <a:graphicFrameLocks noChangeAspect="1"/>
          </p:cNvGraphicFramePr>
          <p:nvPr>
            <p:extLst>
              <p:ext uri="{D42A27DB-BD31-4B8C-83A1-F6EECF244321}">
                <p14:modId xmlns:p14="http://schemas.microsoft.com/office/powerpoint/2010/main" val="2739014020"/>
              </p:ext>
            </p:extLst>
          </p:nvPr>
        </p:nvGraphicFramePr>
        <p:xfrm>
          <a:off x="5755482" y="4286267"/>
          <a:ext cx="261938" cy="355600"/>
        </p:xfrm>
        <a:graphic>
          <a:graphicData uri="http://schemas.openxmlformats.org/presentationml/2006/ole">
            <mc:AlternateContent xmlns:mc="http://schemas.openxmlformats.org/markup-compatibility/2006">
              <mc:Choice xmlns:v="urn:schemas-microsoft-com:vml" Requires="v">
                <p:oleObj spid="_x0000_s1256" name="Equation" r:id="rId38" imgW="139700" imgH="190500" progId="Equation.DSMT4">
                  <p:embed/>
                </p:oleObj>
              </mc:Choice>
              <mc:Fallback>
                <p:oleObj name="Equation" r:id="rId38" imgW="139700" imgH="190500" progId="Equation.DSMT4">
                  <p:embed/>
                  <p:pic>
                    <p:nvPicPr>
                      <p:cNvPr id="0" name=""/>
                      <p:cNvPicPr/>
                      <p:nvPr/>
                    </p:nvPicPr>
                    <p:blipFill>
                      <a:blip r:embed="rId35"/>
                      <a:stretch>
                        <a:fillRect/>
                      </a:stretch>
                    </p:blipFill>
                    <p:spPr>
                      <a:xfrm>
                        <a:off x="5755482" y="4286267"/>
                        <a:ext cx="261938" cy="355600"/>
                      </a:xfrm>
                      <a:prstGeom prst="rect">
                        <a:avLst/>
                      </a:prstGeom>
                    </p:spPr>
                  </p:pic>
                </p:oleObj>
              </mc:Fallback>
            </mc:AlternateContent>
          </a:graphicData>
        </a:graphic>
      </p:graphicFrame>
      <p:graphicFrame>
        <p:nvGraphicFramePr>
          <p:cNvPr id="196" name="Object 195"/>
          <p:cNvGraphicFramePr>
            <a:graphicFrameLocks noChangeAspect="1"/>
          </p:cNvGraphicFramePr>
          <p:nvPr>
            <p:extLst>
              <p:ext uri="{D42A27DB-BD31-4B8C-83A1-F6EECF244321}">
                <p14:modId xmlns:p14="http://schemas.microsoft.com/office/powerpoint/2010/main" val="55401652"/>
              </p:ext>
            </p:extLst>
          </p:nvPr>
        </p:nvGraphicFramePr>
        <p:xfrm>
          <a:off x="4835527" y="4116387"/>
          <a:ext cx="285750" cy="355600"/>
        </p:xfrm>
        <a:graphic>
          <a:graphicData uri="http://schemas.openxmlformats.org/presentationml/2006/ole">
            <mc:AlternateContent xmlns:mc="http://schemas.openxmlformats.org/markup-compatibility/2006">
              <mc:Choice xmlns:v="urn:schemas-microsoft-com:vml" Requires="v">
                <p:oleObj spid="_x0000_s1257" name="Equation" r:id="rId39" imgW="152400" imgH="190500" progId="Equation.DSMT4">
                  <p:embed/>
                </p:oleObj>
              </mc:Choice>
              <mc:Fallback>
                <p:oleObj name="Equation" r:id="rId39" imgW="152400" imgH="190500" progId="Equation.DSMT4">
                  <p:embed/>
                  <p:pic>
                    <p:nvPicPr>
                      <p:cNvPr id="0" name=""/>
                      <p:cNvPicPr/>
                      <p:nvPr/>
                    </p:nvPicPr>
                    <p:blipFill>
                      <a:blip r:embed="rId18"/>
                      <a:stretch>
                        <a:fillRect/>
                      </a:stretch>
                    </p:blipFill>
                    <p:spPr>
                      <a:xfrm>
                        <a:off x="4835527" y="4116387"/>
                        <a:ext cx="285750" cy="355600"/>
                      </a:xfrm>
                      <a:prstGeom prst="rect">
                        <a:avLst/>
                      </a:prstGeom>
                    </p:spPr>
                  </p:pic>
                </p:oleObj>
              </mc:Fallback>
            </mc:AlternateContent>
          </a:graphicData>
        </a:graphic>
      </p:graphicFrame>
      <p:cxnSp>
        <p:nvCxnSpPr>
          <p:cNvPr id="199" name="Straight Arrow Connector 198"/>
          <p:cNvCxnSpPr/>
          <p:nvPr/>
        </p:nvCxnSpPr>
        <p:spPr>
          <a:xfrm flipV="1">
            <a:off x="7882732" y="5318142"/>
            <a:ext cx="647700" cy="850900"/>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V="1">
            <a:off x="8530432" y="5132404"/>
            <a:ext cx="539749" cy="185738"/>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flipH="1" flipV="1">
            <a:off x="8303418" y="4122737"/>
            <a:ext cx="749300" cy="1009667"/>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flipH="1">
            <a:off x="8208168" y="4116387"/>
            <a:ext cx="95250" cy="739773"/>
          </a:xfrm>
          <a:prstGeom prst="straightConnector1">
            <a:avLst/>
          </a:prstGeom>
          <a:ln w="571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V="1">
            <a:off x="7882732" y="4856160"/>
            <a:ext cx="323850" cy="1312882"/>
          </a:xfrm>
          <a:prstGeom prst="straightConnector1">
            <a:avLst/>
          </a:prstGeom>
          <a:ln w="76200" cmpd="tri">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04" name="Object 203"/>
          <p:cNvGraphicFramePr>
            <a:graphicFrameLocks noChangeAspect="1"/>
          </p:cNvGraphicFramePr>
          <p:nvPr>
            <p:extLst>
              <p:ext uri="{D42A27DB-BD31-4B8C-83A1-F6EECF244321}">
                <p14:modId xmlns:p14="http://schemas.microsoft.com/office/powerpoint/2010/main" val="3717905092"/>
              </p:ext>
            </p:extLst>
          </p:nvPr>
        </p:nvGraphicFramePr>
        <p:xfrm>
          <a:off x="8303418" y="5630880"/>
          <a:ext cx="309563" cy="355600"/>
        </p:xfrm>
        <a:graphic>
          <a:graphicData uri="http://schemas.openxmlformats.org/presentationml/2006/ole">
            <mc:AlternateContent xmlns:mc="http://schemas.openxmlformats.org/markup-compatibility/2006">
              <mc:Choice xmlns:v="urn:schemas-microsoft-com:vml" Requires="v">
                <p:oleObj spid="_x0000_s1258" name="Equation" r:id="rId40" imgW="165100" imgH="190500" progId="Equation.DSMT4">
                  <p:embed/>
                </p:oleObj>
              </mc:Choice>
              <mc:Fallback>
                <p:oleObj name="Equation" r:id="rId40" imgW="165100" imgH="190500" progId="Equation.DSMT4">
                  <p:embed/>
                  <p:pic>
                    <p:nvPicPr>
                      <p:cNvPr id="0" name=""/>
                      <p:cNvPicPr/>
                      <p:nvPr/>
                    </p:nvPicPr>
                    <p:blipFill>
                      <a:blip r:embed="rId28"/>
                      <a:stretch>
                        <a:fillRect/>
                      </a:stretch>
                    </p:blipFill>
                    <p:spPr>
                      <a:xfrm>
                        <a:off x="8303418" y="5630880"/>
                        <a:ext cx="309563" cy="355600"/>
                      </a:xfrm>
                      <a:prstGeom prst="rect">
                        <a:avLst/>
                      </a:prstGeom>
                    </p:spPr>
                  </p:pic>
                </p:oleObj>
              </mc:Fallback>
            </mc:AlternateContent>
          </a:graphicData>
        </a:graphic>
      </p:graphicFrame>
      <p:graphicFrame>
        <p:nvGraphicFramePr>
          <p:cNvPr id="205" name="Object 204"/>
          <p:cNvGraphicFramePr>
            <a:graphicFrameLocks noChangeAspect="1"/>
          </p:cNvGraphicFramePr>
          <p:nvPr>
            <p:extLst>
              <p:ext uri="{D42A27DB-BD31-4B8C-83A1-F6EECF244321}">
                <p14:modId xmlns:p14="http://schemas.microsoft.com/office/powerpoint/2010/main" val="743034858"/>
              </p:ext>
            </p:extLst>
          </p:nvPr>
        </p:nvGraphicFramePr>
        <p:xfrm>
          <a:off x="8638381" y="5265755"/>
          <a:ext cx="261938" cy="355600"/>
        </p:xfrm>
        <a:graphic>
          <a:graphicData uri="http://schemas.openxmlformats.org/presentationml/2006/ole">
            <mc:AlternateContent xmlns:mc="http://schemas.openxmlformats.org/markup-compatibility/2006">
              <mc:Choice xmlns:v="urn:schemas-microsoft-com:vml" Requires="v">
                <p:oleObj spid="_x0000_s1259" name="Equation" r:id="rId41" imgW="139700" imgH="190500" progId="Equation.DSMT4">
                  <p:embed/>
                </p:oleObj>
              </mc:Choice>
              <mc:Fallback>
                <p:oleObj name="Equation" r:id="rId41" imgW="139700" imgH="190500" progId="Equation.DSMT4">
                  <p:embed/>
                  <p:pic>
                    <p:nvPicPr>
                      <p:cNvPr id="0" name=""/>
                      <p:cNvPicPr/>
                      <p:nvPr/>
                    </p:nvPicPr>
                    <p:blipFill>
                      <a:blip r:embed="rId31"/>
                      <a:stretch>
                        <a:fillRect/>
                      </a:stretch>
                    </p:blipFill>
                    <p:spPr>
                      <a:xfrm>
                        <a:off x="8638381" y="5265755"/>
                        <a:ext cx="261938" cy="355600"/>
                      </a:xfrm>
                      <a:prstGeom prst="rect">
                        <a:avLst/>
                      </a:prstGeom>
                    </p:spPr>
                  </p:pic>
                </p:oleObj>
              </mc:Fallback>
            </mc:AlternateContent>
          </a:graphicData>
        </a:graphic>
      </p:graphicFrame>
      <p:graphicFrame>
        <p:nvGraphicFramePr>
          <p:cNvPr id="206" name="Object 205"/>
          <p:cNvGraphicFramePr>
            <a:graphicFrameLocks noChangeAspect="1"/>
          </p:cNvGraphicFramePr>
          <p:nvPr>
            <p:extLst>
              <p:ext uri="{D42A27DB-BD31-4B8C-83A1-F6EECF244321}">
                <p14:modId xmlns:p14="http://schemas.microsoft.com/office/powerpoint/2010/main" val="2739014020"/>
              </p:ext>
            </p:extLst>
          </p:nvPr>
        </p:nvGraphicFramePr>
        <p:xfrm>
          <a:off x="8769350" y="4292617"/>
          <a:ext cx="261938" cy="355600"/>
        </p:xfrm>
        <a:graphic>
          <a:graphicData uri="http://schemas.openxmlformats.org/presentationml/2006/ole">
            <mc:AlternateContent xmlns:mc="http://schemas.openxmlformats.org/markup-compatibility/2006">
              <mc:Choice xmlns:v="urn:schemas-microsoft-com:vml" Requires="v">
                <p:oleObj spid="_x0000_s1260" name="Equation" r:id="rId42" imgW="139700" imgH="190500" progId="Equation.DSMT4">
                  <p:embed/>
                </p:oleObj>
              </mc:Choice>
              <mc:Fallback>
                <p:oleObj name="Equation" r:id="rId42" imgW="139700" imgH="190500" progId="Equation.DSMT4">
                  <p:embed/>
                  <p:pic>
                    <p:nvPicPr>
                      <p:cNvPr id="0" name=""/>
                      <p:cNvPicPr/>
                      <p:nvPr/>
                    </p:nvPicPr>
                    <p:blipFill>
                      <a:blip r:embed="rId35"/>
                      <a:stretch>
                        <a:fillRect/>
                      </a:stretch>
                    </p:blipFill>
                    <p:spPr>
                      <a:xfrm>
                        <a:off x="8769350" y="4292617"/>
                        <a:ext cx="261938" cy="355600"/>
                      </a:xfrm>
                      <a:prstGeom prst="rect">
                        <a:avLst/>
                      </a:prstGeom>
                    </p:spPr>
                  </p:pic>
                </p:oleObj>
              </mc:Fallback>
            </mc:AlternateContent>
          </a:graphicData>
        </a:graphic>
      </p:graphicFrame>
      <p:graphicFrame>
        <p:nvGraphicFramePr>
          <p:cNvPr id="207" name="Object 206"/>
          <p:cNvGraphicFramePr>
            <a:graphicFrameLocks noChangeAspect="1"/>
          </p:cNvGraphicFramePr>
          <p:nvPr>
            <p:extLst>
              <p:ext uri="{D42A27DB-BD31-4B8C-83A1-F6EECF244321}">
                <p14:modId xmlns:p14="http://schemas.microsoft.com/office/powerpoint/2010/main" val="55401652"/>
              </p:ext>
            </p:extLst>
          </p:nvPr>
        </p:nvGraphicFramePr>
        <p:xfrm>
          <a:off x="7849395" y="4122737"/>
          <a:ext cx="285750" cy="355600"/>
        </p:xfrm>
        <a:graphic>
          <a:graphicData uri="http://schemas.openxmlformats.org/presentationml/2006/ole">
            <mc:AlternateContent xmlns:mc="http://schemas.openxmlformats.org/markup-compatibility/2006">
              <mc:Choice xmlns:v="urn:schemas-microsoft-com:vml" Requires="v">
                <p:oleObj spid="_x0000_s1261" name="Equation" r:id="rId43" imgW="152400" imgH="190500" progId="Equation.DSMT4">
                  <p:embed/>
                </p:oleObj>
              </mc:Choice>
              <mc:Fallback>
                <p:oleObj name="Equation" r:id="rId43" imgW="152400" imgH="190500" progId="Equation.DSMT4">
                  <p:embed/>
                  <p:pic>
                    <p:nvPicPr>
                      <p:cNvPr id="0" name=""/>
                      <p:cNvPicPr/>
                      <p:nvPr/>
                    </p:nvPicPr>
                    <p:blipFill>
                      <a:blip r:embed="rId18"/>
                      <a:stretch>
                        <a:fillRect/>
                      </a:stretch>
                    </p:blipFill>
                    <p:spPr>
                      <a:xfrm>
                        <a:off x="7849395" y="4122737"/>
                        <a:ext cx="285750" cy="355600"/>
                      </a:xfrm>
                      <a:prstGeom prst="rect">
                        <a:avLst/>
                      </a:prstGeom>
                    </p:spPr>
                  </p:pic>
                </p:oleObj>
              </mc:Fallback>
            </mc:AlternateContent>
          </a:graphicData>
        </a:graphic>
      </p:graphicFrame>
      <p:graphicFrame>
        <p:nvGraphicFramePr>
          <p:cNvPr id="208" name="Object 207"/>
          <p:cNvGraphicFramePr>
            <a:graphicFrameLocks noChangeAspect="1"/>
          </p:cNvGraphicFramePr>
          <p:nvPr>
            <p:extLst>
              <p:ext uri="{D42A27DB-BD31-4B8C-83A1-F6EECF244321}">
                <p14:modId xmlns:p14="http://schemas.microsoft.com/office/powerpoint/2010/main" val="141901401"/>
              </p:ext>
            </p:extLst>
          </p:nvPr>
        </p:nvGraphicFramePr>
        <p:xfrm>
          <a:off x="6502400" y="5441950"/>
          <a:ext cx="1357313" cy="379413"/>
        </p:xfrm>
        <a:graphic>
          <a:graphicData uri="http://schemas.openxmlformats.org/presentationml/2006/ole">
            <mc:AlternateContent xmlns:mc="http://schemas.openxmlformats.org/markup-compatibility/2006">
              <mc:Choice xmlns:v="urn:schemas-microsoft-com:vml" Requires="v">
                <p:oleObj spid="_x0000_s1262" name="Equation" r:id="rId44" imgW="723900" imgH="203200" progId="Equation.DSMT4">
                  <p:embed/>
                </p:oleObj>
              </mc:Choice>
              <mc:Fallback>
                <p:oleObj name="Equation" r:id="rId44" imgW="723900" imgH="203200" progId="Equation.DSMT4">
                  <p:embed/>
                  <p:pic>
                    <p:nvPicPr>
                      <p:cNvPr id="0" name=""/>
                      <p:cNvPicPr/>
                      <p:nvPr/>
                    </p:nvPicPr>
                    <p:blipFill>
                      <a:blip r:embed="rId45"/>
                      <a:stretch>
                        <a:fillRect/>
                      </a:stretch>
                    </p:blipFill>
                    <p:spPr>
                      <a:xfrm>
                        <a:off x="6502400" y="5441950"/>
                        <a:ext cx="1357313" cy="379413"/>
                      </a:xfrm>
                      <a:prstGeom prst="rect">
                        <a:avLst/>
                      </a:prstGeom>
                    </p:spPr>
                  </p:pic>
                </p:oleObj>
              </mc:Fallback>
            </mc:AlternateContent>
          </a:graphicData>
        </a:graphic>
      </p:graphicFrame>
      <p:cxnSp>
        <p:nvCxnSpPr>
          <p:cNvPr id="211" name="Straight Connector 210"/>
          <p:cNvCxnSpPr/>
          <p:nvPr/>
        </p:nvCxnSpPr>
        <p:spPr>
          <a:xfrm>
            <a:off x="5302250" y="3898900"/>
            <a:ext cx="0" cy="1092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flipH="1" flipV="1">
            <a:off x="4720433" y="4119583"/>
            <a:ext cx="895350" cy="1587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3" name="Freeform 212"/>
          <p:cNvSpPr/>
          <p:nvPr/>
        </p:nvSpPr>
        <p:spPr>
          <a:xfrm>
            <a:off x="5189640" y="4038600"/>
            <a:ext cx="191192" cy="177800"/>
          </a:xfrm>
          <a:custGeom>
            <a:avLst/>
            <a:gdLst>
              <a:gd name="connsiteX0" fmla="*/ 191192 w 191192"/>
              <a:gd name="connsiteY0" fmla="*/ 76200 h 177800"/>
              <a:gd name="connsiteX1" fmla="*/ 114992 w 191192"/>
              <a:gd name="connsiteY1" fmla="*/ 0 h 177800"/>
              <a:gd name="connsiteX2" fmla="*/ 692 w 191192"/>
              <a:gd name="connsiteY2" fmla="*/ 76200 h 177800"/>
              <a:gd name="connsiteX3" fmla="*/ 64192 w 191192"/>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191192" h="177800">
                <a:moveTo>
                  <a:pt x="191192" y="76200"/>
                </a:moveTo>
                <a:cubicBezTo>
                  <a:pt x="168967" y="38100"/>
                  <a:pt x="146742" y="0"/>
                  <a:pt x="114992" y="0"/>
                </a:cubicBezTo>
                <a:cubicBezTo>
                  <a:pt x="83242" y="0"/>
                  <a:pt x="9159" y="46567"/>
                  <a:pt x="692" y="76200"/>
                </a:cubicBezTo>
                <a:cubicBezTo>
                  <a:pt x="-7775" y="105833"/>
                  <a:pt x="64192" y="177800"/>
                  <a:pt x="64192" y="1778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4" name="Straight Connector 213"/>
          <p:cNvCxnSpPr/>
          <p:nvPr/>
        </p:nvCxnSpPr>
        <p:spPr>
          <a:xfrm>
            <a:off x="4397376" y="4152898"/>
            <a:ext cx="0" cy="119222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a:off x="3505995" y="5113354"/>
            <a:ext cx="125571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6" name="Freeform 215"/>
          <p:cNvSpPr/>
          <p:nvPr/>
        </p:nvSpPr>
        <p:spPr>
          <a:xfrm>
            <a:off x="4301333" y="4949111"/>
            <a:ext cx="241300" cy="156287"/>
          </a:xfrm>
          <a:custGeom>
            <a:avLst/>
            <a:gdLst>
              <a:gd name="connsiteX0" fmla="*/ 241300 w 241300"/>
              <a:gd name="connsiteY0" fmla="*/ 156287 h 156287"/>
              <a:gd name="connsiteX1" fmla="*/ 139700 w 241300"/>
              <a:gd name="connsiteY1" fmla="*/ 3887 h 156287"/>
              <a:gd name="connsiteX2" fmla="*/ 0 w 241300"/>
              <a:gd name="connsiteY2" fmla="*/ 41987 h 156287"/>
            </a:gdLst>
            <a:ahLst/>
            <a:cxnLst>
              <a:cxn ang="0">
                <a:pos x="connsiteX0" y="connsiteY0"/>
              </a:cxn>
              <a:cxn ang="0">
                <a:pos x="connsiteX1" y="connsiteY1"/>
              </a:cxn>
              <a:cxn ang="0">
                <a:pos x="connsiteX2" y="connsiteY2"/>
              </a:cxn>
            </a:cxnLst>
            <a:rect l="l" t="t" r="r" b="b"/>
            <a:pathLst>
              <a:path w="241300" h="156287">
                <a:moveTo>
                  <a:pt x="241300" y="156287"/>
                </a:moveTo>
                <a:cubicBezTo>
                  <a:pt x="210608" y="89612"/>
                  <a:pt x="179917" y="22937"/>
                  <a:pt x="139700" y="3887"/>
                </a:cubicBezTo>
                <a:cubicBezTo>
                  <a:pt x="99483" y="-15163"/>
                  <a:pt x="0" y="41987"/>
                  <a:pt x="0" y="41987"/>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7" name="Straight Connector 216"/>
          <p:cNvCxnSpPr/>
          <p:nvPr/>
        </p:nvCxnSpPr>
        <p:spPr>
          <a:xfrm>
            <a:off x="2519363" y="4648217"/>
            <a:ext cx="0" cy="90169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2301083" y="5318142"/>
            <a:ext cx="89931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587377" y="5176836"/>
            <a:ext cx="0" cy="119222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H="1">
            <a:off x="369096" y="6137292"/>
            <a:ext cx="125571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1" name="Freeform 220"/>
          <p:cNvSpPr/>
          <p:nvPr/>
        </p:nvSpPr>
        <p:spPr>
          <a:xfrm>
            <a:off x="773114" y="5918211"/>
            <a:ext cx="101600" cy="203200"/>
          </a:xfrm>
          <a:custGeom>
            <a:avLst/>
            <a:gdLst>
              <a:gd name="connsiteX0" fmla="*/ 101600 w 101600"/>
              <a:gd name="connsiteY0" fmla="*/ 203200 h 203200"/>
              <a:gd name="connsiteX1" fmla="*/ 76200 w 101600"/>
              <a:gd name="connsiteY1" fmla="*/ 101600 h 203200"/>
              <a:gd name="connsiteX2" fmla="*/ 0 w 101600"/>
              <a:gd name="connsiteY2" fmla="*/ 0 h 203200"/>
            </a:gdLst>
            <a:ahLst/>
            <a:cxnLst>
              <a:cxn ang="0">
                <a:pos x="connsiteX0" y="connsiteY0"/>
              </a:cxn>
              <a:cxn ang="0">
                <a:pos x="connsiteX1" y="connsiteY1"/>
              </a:cxn>
              <a:cxn ang="0">
                <a:pos x="connsiteX2" y="connsiteY2"/>
              </a:cxn>
            </a:cxnLst>
            <a:rect l="l" t="t" r="r" b="b"/>
            <a:pathLst>
              <a:path w="101600" h="203200">
                <a:moveTo>
                  <a:pt x="101600" y="203200"/>
                </a:moveTo>
                <a:cubicBezTo>
                  <a:pt x="97366" y="169333"/>
                  <a:pt x="93133" y="135467"/>
                  <a:pt x="76200" y="101600"/>
                </a:cubicBezTo>
                <a:cubicBezTo>
                  <a:pt x="59267" y="67733"/>
                  <a:pt x="29633" y="33866"/>
                  <a:pt x="0" y="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5" name="Straight Connector 224"/>
          <p:cNvCxnSpPr/>
          <p:nvPr/>
        </p:nvCxnSpPr>
        <p:spPr>
          <a:xfrm>
            <a:off x="7881936" y="4648217"/>
            <a:ext cx="0" cy="1738323"/>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7676355" y="6154767"/>
            <a:ext cx="125571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8" name="TextBox 227"/>
          <p:cNvSpPr txBox="1"/>
          <p:nvPr/>
        </p:nvSpPr>
        <p:spPr>
          <a:xfrm>
            <a:off x="5770563" y="6186485"/>
            <a:ext cx="3391693" cy="400110"/>
          </a:xfrm>
          <a:prstGeom prst="rect">
            <a:avLst/>
          </a:prstGeom>
          <a:noFill/>
        </p:spPr>
        <p:txBody>
          <a:bodyPr wrap="square" rtlCol="0">
            <a:spAutoFit/>
          </a:bodyPr>
          <a:lstStyle/>
          <a:p>
            <a:r>
              <a:rPr lang="en-US" sz="2000" dirty="0" smtClean="0">
                <a:latin typeface="Times New Roman"/>
                <a:cs typeface="Times New Roman"/>
              </a:rPr>
              <a:t>(using </a:t>
            </a:r>
            <a:r>
              <a:rPr lang="en-US" sz="2000" dirty="0" smtClean="0">
                <a:solidFill>
                  <a:srgbClr val="0000FF"/>
                </a:solidFill>
                <a:latin typeface="Times New Roman"/>
                <a:cs typeface="Times New Roman"/>
              </a:rPr>
              <a:t>cm. stick </a:t>
            </a:r>
            <a:r>
              <a:rPr lang="en-US" sz="2000" dirty="0" smtClean="0">
                <a:latin typeface="Times New Roman"/>
                <a:cs typeface="Times New Roman"/>
              </a:rPr>
              <a:t>and </a:t>
            </a:r>
            <a:r>
              <a:rPr lang="en-US" sz="2000" dirty="0" smtClean="0">
                <a:solidFill>
                  <a:srgbClr val="0000FF"/>
                </a:solidFill>
                <a:latin typeface="Times New Roman"/>
                <a:cs typeface="Times New Roman"/>
              </a:rPr>
              <a:t>protractor</a:t>
            </a:r>
            <a:r>
              <a:rPr lang="en-US" sz="2000" dirty="0" smtClean="0">
                <a:latin typeface="Times New Roman"/>
                <a:cs typeface="Times New Roman"/>
              </a:rPr>
              <a:t>)</a:t>
            </a:r>
            <a:endParaRPr lang="en-US" sz="2000" dirty="0">
              <a:latin typeface="Times New Roman"/>
              <a:cs typeface="Times New Roman"/>
            </a:endParaRPr>
          </a:p>
        </p:txBody>
      </p:sp>
      <p:sp>
        <p:nvSpPr>
          <p:cNvPr id="229" name="TextBox 228"/>
          <p:cNvSpPr txBox="1"/>
          <p:nvPr/>
        </p:nvSpPr>
        <p:spPr>
          <a:xfrm>
            <a:off x="2897190" y="1281252"/>
            <a:ext cx="2103438" cy="400110"/>
          </a:xfrm>
          <a:prstGeom prst="rect">
            <a:avLst/>
          </a:prstGeom>
          <a:noFill/>
        </p:spPr>
        <p:txBody>
          <a:bodyPr wrap="square" rtlCol="0">
            <a:spAutoFit/>
          </a:bodyPr>
          <a:lstStyle/>
          <a:p>
            <a:r>
              <a:rPr lang="en-US" sz="2000" dirty="0">
                <a:latin typeface="Times New Roman"/>
                <a:cs typeface="Times New Roman"/>
              </a:rPr>
              <a:t>i</a:t>
            </a:r>
            <a:r>
              <a:rPr lang="en-US" sz="2000" dirty="0" smtClean="0">
                <a:latin typeface="Times New Roman"/>
                <a:cs typeface="Times New Roman"/>
              </a:rPr>
              <a:t>ndividual vectors:</a:t>
            </a:r>
            <a:endParaRPr lang="en-US" sz="2000" dirty="0">
              <a:latin typeface="Times New Roman"/>
              <a:cs typeface="Times New Roman"/>
            </a:endParaRPr>
          </a:p>
        </p:txBody>
      </p:sp>
      <p:sp>
        <p:nvSpPr>
          <p:cNvPr id="231" name="Rectangle 230"/>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TextBox 231"/>
          <p:cNvSpPr txBox="1"/>
          <p:nvPr/>
        </p:nvSpPr>
        <p:spPr>
          <a:xfrm>
            <a:off x="8585201" y="6516013"/>
            <a:ext cx="444499" cy="276999"/>
          </a:xfrm>
          <a:prstGeom prst="rect">
            <a:avLst/>
          </a:prstGeom>
          <a:noFill/>
        </p:spPr>
        <p:txBody>
          <a:bodyPr wrap="square" rtlCol="0">
            <a:spAutoFit/>
          </a:bodyPr>
          <a:lstStyle/>
          <a:p>
            <a:r>
              <a:rPr lang="en-US" sz="1200" dirty="0">
                <a:latin typeface="Times New Roman"/>
                <a:cs typeface="Times New Roman"/>
              </a:rPr>
              <a:t>3</a:t>
            </a:r>
            <a:r>
              <a:rPr lang="en-US" sz="1200" dirty="0" smtClean="0">
                <a:latin typeface="Times New Roman"/>
                <a:cs typeface="Times New Roman"/>
              </a:rPr>
              <a:t>.)</a:t>
            </a:r>
            <a:endParaRPr lang="en-US" sz="1200" dirty="0">
              <a:latin typeface="Times New Roman"/>
              <a:cs typeface="Times New Roman"/>
            </a:endParaRPr>
          </a:p>
        </p:txBody>
      </p:sp>
      <p:sp>
        <p:nvSpPr>
          <p:cNvPr id="2" name="Freeform 1"/>
          <p:cNvSpPr/>
          <p:nvPr/>
        </p:nvSpPr>
        <p:spPr>
          <a:xfrm>
            <a:off x="4495800" y="2628900"/>
            <a:ext cx="4622800" cy="1320868"/>
          </a:xfrm>
          <a:custGeom>
            <a:avLst/>
            <a:gdLst>
              <a:gd name="connsiteX0" fmla="*/ 0 w 4622800"/>
              <a:gd name="connsiteY0" fmla="*/ 0 h 1320868"/>
              <a:gd name="connsiteX1" fmla="*/ 101600 w 4622800"/>
              <a:gd name="connsiteY1" fmla="*/ 25400 h 1320868"/>
              <a:gd name="connsiteX2" fmla="*/ 139700 w 4622800"/>
              <a:gd name="connsiteY2" fmla="*/ 50800 h 1320868"/>
              <a:gd name="connsiteX3" fmla="*/ 254000 w 4622800"/>
              <a:gd name="connsiteY3" fmla="*/ 101600 h 1320868"/>
              <a:gd name="connsiteX4" fmla="*/ 292100 w 4622800"/>
              <a:gd name="connsiteY4" fmla="*/ 139700 h 1320868"/>
              <a:gd name="connsiteX5" fmla="*/ 368300 w 4622800"/>
              <a:gd name="connsiteY5" fmla="*/ 190500 h 1320868"/>
              <a:gd name="connsiteX6" fmla="*/ 393700 w 4622800"/>
              <a:gd name="connsiteY6" fmla="*/ 228600 h 1320868"/>
              <a:gd name="connsiteX7" fmla="*/ 431800 w 4622800"/>
              <a:gd name="connsiteY7" fmla="*/ 241300 h 1320868"/>
              <a:gd name="connsiteX8" fmla="*/ 508000 w 4622800"/>
              <a:gd name="connsiteY8" fmla="*/ 292100 h 1320868"/>
              <a:gd name="connsiteX9" fmla="*/ 546100 w 4622800"/>
              <a:gd name="connsiteY9" fmla="*/ 317500 h 1320868"/>
              <a:gd name="connsiteX10" fmla="*/ 571500 w 4622800"/>
              <a:gd name="connsiteY10" fmla="*/ 355600 h 1320868"/>
              <a:gd name="connsiteX11" fmla="*/ 609600 w 4622800"/>
              <a:gd name="connsiteY11" fmla="*/ 393700 h 1320868"/>
              <a:gd name="connsiteX12" fmla="*/ 647700 w 4622800"/>
              <a:gd name="connsiteY12" fmla="*/ 469900 h 1320868"/>
              <a:gd name="connsiteX13" fmla="*/ 723900 w 4622800"/>
              <a:gd name="connsiteY13" fmla="*/ 533400 h 1320868"/>
              <a:gd name="connsiteX14" fmla="*/ 774700 w 4622800"/>
              <a:gd name="connsiteY14" fmla="*/ 609600 h 1320868"/>
              <a:gd name="connsiteX15" fmla="*/ 812800 w 4622800"/>
              <a:gd name="connsiteY15" fmla="*/ 635000 h 1320868"/>
              <a:gd name="connsiteX16" fmla="*/ 850900 w 4622800"/>
              <a:gd name="connsiteY16" fmla="*/ 673100 h 1320868"/>
              <a:gd name="connsiteX17" fmla="*/ 889000 w 4622800"/>
              <a:gd name="connsiteY17" fmla="*/ 685800 h 1320868"/>
              <a:gd name="connsiteX18" fmla="*/ 965200 w 4622800"/>
              <a:gd name="connsiteY18" fmla="*/ 749300 h 1320868"/>
              <a:gd name="connsiteX19" fmla="*/ 977900 w 4622800"/>
              <a:gd name="connsiteY19" fmla="*/ 787400 h 1320868"/>
              <a:gd name="connsiteX20" fmla="*/ 1066800 w 4622800"/>
              <a:gd name="connsiteY20" fmla="*/ 889000 h 1320868"/>
              <a:gd name="connsiteX21" fmla="*/ 1130300 w 4622800"/>
              <a:gd name="connsiteY21" fmla="*/ 901700 h 1320868"/>
              <a:gd name="connsiteX22" fmla="*/ 1257300 w 4622800"/>
              <a:gd name="connsiteY22" fmla="*/ 977900 h 1320868"/>
              <a:gd name="connsiteX23" fmla="*/ 1295400 w 4622800"/>
              <a:gd name="connsiteY23" fmla="*/ 1028700 h 1320868"/>
              <a:gd name="connsiteX24" fmla="*/ 1333500 w 4622800"/>
              <a:gd name="connsiteY24" fmla="*/ 1066800 h 1320868"/>
              <a:gd name="connsiteX25" fmla="*/ 1473200 w 4622800"/>
              <a:gd name="connsiteY25" fmla="*/ 1092200 h 1320868"/>
              <a:gd name="connsiteX26" fmla="*/ 1752600 w 4622800"/>
              <a:gd name="connsiteY26" fmla="*/ 1143000 h 1320868"/>
              <a:gd name="connsiteX27" fmla="*/ 1892300 w 4622800"/>
              <a:gd name="connsiteY27" fmla="*/ 1168400 h 1320868"/>
              <a:gd name="connsiteX28" fmla="*/ 1930400 w 4622800"/>
              <a:gd name="connsiteY28" fmla="*/ 1181100 h 1320868"/>
              <a:gd name="connsiteX29" fmla="*/ 2501900 w 4622800"/>
              <a:gd name="connsiteY29" fmla="*/ 1168400 h 1320868"/>
              <a:gd name="connsiteX30" fmla="*/ 2552700 w 4622800"/>
              <a:gd name="connsiteY30" fmla="*/ 1143000 h 1320868"/>
              <a:gd name="connsiteX31" fmla="*/ 2679700 w 4622800"/>
              <a:gd name="connsiteY31" fmla="*/ 1104900 h 1320868"/>
              <a:gd name="connsiteX32" fmla="*/ 2946400 w 4622800"/>
              <a:gd name="connsiteY32" fmla="*/ 1130300 h 1320868"/>
              <a:gd name="connsiteX33" fmla="*/ 3517900 w 4622800"/>
              <a:gd name="connsiteY33" fmla="*/ 1155700 h 1320868"/>
              <a:gd name="connsiteX34" fmla="*/ 3594100 w 4622800"/>
              <a:gd name="connsiteY34" fmla="*/ 1168400 h 1320868"/>
              <a:gd name="connsiteX35" fmla="*/ 3632200 w 4622800"/>
              <a:gd name="connsiteY35" fmla="*/ 1181100 h 1320868"/>
              <a:gd name="connsiteX36" fmla="*/ 3683000 w 4622800"/>
              <a:gd name="connsiteY36" fmla="*/ 1193800 h 1320868"/>
              <a:gd name="connsiteX37" fmla="*/ 3759200 w 4622800"/>
              <a:gd name="connsiteY37" fmla="*/ 1244600 h 1320868"/>
              <a:gd name="connsiteX38" fmla="*/ 3797300 w 4622800"/>
              <a:gd name="connsiteY38" fmla="*/ 1257300 h 1320868"/>
              <a:gd name="connsiteX39" fmla="*/ 4521200 w 4622800"/>
              <a:gd name="connsiteY39" fmla="*/ 1295400 h 1320868"/>
              <a:gd name="connsiteX40" fmla="*/ 4622800 w 4622800"/>
              <a:gd name="connsiteY40" fmla="*/ 1320800 h 132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22800" h="1320868">
                <a:moveTo>
                  <a:pt x="0" y="0"/>
                </a:moveTo>
                <a:cubicBezTo>
                  <a:pt x="33867" y="8467"/>
                  <a:pt x="68793" y="13470"/>
                  <a:pt x="101600" y="25400"/>
                </a:cubicBezTo>
                <a:cubicBezTo>
                  <a:pt x="115945" y="30616"/>
                  <a:pt x="125752" y="44601"/>
                  <a:pt x="139700" y="50800"/>
                </a:cubicBezTo>
                <a:cubicBezTo>
                  <a:pt x="210899" y="82444"/>
                  <a:pt x="204729" y="60540"/>
                  <a:pt x="254000" y="101600"/>
                </a:cubicBezTo>
                <a:cubicBezTo>
                  <a:pt x="267798" y="113098"/>
                  <a:pt x="277923" y="128673"/>
                  <a:pt x="292100" y="139700"/>
                </a:cubicBezTo>
                <a:cubicBezTo>
                  <a:pt x="316197" y="158442"/>
                  <a:pt x="368300" y="190500"/>
                  <a:pt x="368300" y="190500"/>
                </a:cubicBezTo>
                <a:cubicBezTo>
                  <a:pt x="376767" y="203200"/>
                  <a:pt x="381781" y="219065"/>
                  <a:pt x="393700" y="228600"/>
                </a:cubicBezTo>
                <a:cubicBezTo>
                  <a:pt x="404153" y="236963"/>
                  <a:pt x="420098" y="234799"/>
                  <a:pt x="431800" y="241300"/>
                </a:cubicBezTo>
                <a:cubicBezTo>
                  <a:pt x="458485" y="256125"/>
                  <a:pt x="482600" y="275167"/>
                  <a:pt x="508000" y="292100"/>
                </a:cubicBezTo>
                <a:lnTo>
                  <a:pt x="546100" y="317500"/>
                </a:lnTo>
                <a:cubicBezTo>
                  <a:pt x="554567" y="330200"/>
                  <a:pt x="561729" y="343874"/>
                  <a:pt x="571500" y="355600"/>
                </a:cubicBezTo>
                <a:cubicBezTo>
                  <a:pt x="582998" y="369398"/>
                  <a:pt x="599637" y="378756"/>
                  <a:pt x="609600" y="393700"/>
                </a:cubicBezTo>
                <a:cubicBezTo>
                  <a:pt x="650917" y="455675"/>
                  <a:pt x="587749" y="409949"/>
                  <a:pt x="647700" y="469900"/>
                </a:cubicBezTo>
                <a:cubicBezTo>
                  <a:pt x="721078" y="543278"/>
                  <a:pt x="651080" y="439775"/>
                  <a:pt x="723900" y="533400"/>
                </a:cubicBezTo>
                <a:cubicBezTo>
                  <a:pt x="742642" y="557497"/>
                  <a:pt x="749300" y="592667"/>
                  <a:pt x="774700" y="609600"/>
                </a:cubicBezTo>
                <a:cubicBezTo>
                  <a:pt x="787400" y="618067"/>
                  <a:pt x="801074" y="625229"/>
                  <a:pt x="812800" y="635000"/>
                </a:cubicBezTo>
                <a:cubicBezTo>
                  <a:pt x="826598" y="646498"/>
                  <a:pt x="835956" y="663137"/>
                  <a:pt x="850900" y="673100"/>
                </a:cubicBezTo>
                <a:cubicBezTo>
                  <a:pt x="862039" y="680526"/>
                  <a:pt x="877026" y="679813"/>
                  <a:pt x="889000" y="685800"/>
                </a:cubicBezTo>
                <a:cubicBezTo>
                  <a:pt x="924363" y="703481"/>
                  <a:pt x="937113" y="721213"/>
                  <a:pt x="965200" y="749300"/>
                </a:cubicBezTo>
                <a:cubicBezTo>
                  <a:pt x="969433" y="762000"/>
                  <a:pt x="971399" y="775698"/>
                  <a:pt x="977900" y="787400"/>
                </a:cubicBezTo>
                <a:cubicBezTo>
                  <a:pt x="998695" y="824832"/>
                  <a:pt x="1022536" y="872401"/>
                  <a:pt x="1066800" y="889000"/>
                </a:cubicBezTo>
                <a:cubicBezTo>
                  <a:pt x="1087011" y="896579"/>
                  <a:pt x="1109133" y="897467"/>
                  <a:pt x="1130300" y="901700"/>
                </a:cubicBezTo>
                <a:cubicBezTo>
                  <a:pt x="1222252" y="963002"/>
                  <a:pt x="1179196" y="938848"/>
                  <a:pt x="1257300" y="977900"/>
                </a:cubicBezTo>
                <a:cubicBezTo>
                  <a:pt x="1270000" y="994833"/>
                  <a:pt x="1281625" y="1012629"/>
                  <a:pt x="1295400" y="1028700"/>
                </a:cubicBezTo>
                <a:cubicBezTo>
                  <a:pt x="1307089" y="1042337"/>
                  <a:pt x="1318556" y="1056837"/>
                  <a:pt x="1333500" y="1066800"/>
                </a:cubicBezTo>
                <a:cubicBezTo>
                  <a:pt x="1360607" y="1084871"/>
                  <a:pt x="1468893" y="1091662"/>
                  <a:pt x="1473200" y="1092200"/>
                </a:cubicBezTo>
                <a:cubicBezTo>
                  <a:pt x="1614158" y="1139186"/>
                  <a:pt x="1522833" y="1114279"/>
                  <a:pt x="1752600" y="1143000"/>
                </a:cubicBezTo>
                <a:cubicBezTo>
                  <a:pt x="1839977" y="1172126"/>
                  <a:pt x="1734335" y="1139679"/>
                  <a:pt x="1892300" y="1168400"/>
                </a:cubicBezTo>
                <a:cubicBezTo>
                  <a:pt x="1905471" y="1170795"/>
                  <a:pt x="1917700" y="1176867"/>
                  <a:pt x="1930400" y="1181100"/>
                </a:cubicBezTo>
                <a:cubicBezTo>
                  <a:pt x="2120900" y="1176867"/>
                  <a:pt x="2311709" y="1180044"/>
                  <a:pt x="2501900" y="1168400"/>
                </a:cubicBezTo>
                <a:cubicBezTo>
                  <a:pt x="2520797" y="1167243"/>
                  <a:pt x="2535122" y="1150031"/>
                  <a:pt x="2552700" y="1143000"/>
                </a:cubicBezTo>
                <a:cubicBezTo>
                  <a:pt x="2604233" y="1122387"/>
                  <a:pt x="2629802" y="1117375"/>
                  <a:pt x="2679700" y="1104900"/>
                </a:cubicBezTo>
                <a:cubicBezTo>
                  <a:pt x="2780164" y="1116063"/>
                  <a:pt x="2841569" y="1123947"/>
                  <a:pt x="2946400" y="1130300"/>
                </a:cubicBezTo>
                <a:cubicBezTo>
                  <a:pt x="3062143" y="1137315"/>
                  <a:pt x="3412706" y="1151317"/>
                  <a:pt x="3517900" y="1155700"/>
                </a:cubicBezTo>
                <a:cubicBezTo>
                  <a:pt x="3543300" y="1159933"/>
                  <a:pt x="3568963" y="1162814"/>
                  <a:pt x="3594100" y="1168400"/>
                </a:cubicBezTo>
                <a:cubicBezTo>
                  <a:pt x="3607168" y="1171304"/>
                  <a:pt x="3619328" y="1177422"/>
                  <a:pt x="3632200" y="1181100"/>
                </a:cubicBezTo>
                <a:cubicBezTo>
                  <a:pt x="3648983" y="1185895"/>
                  <a:pt x="3666067" y="1189567"/>
                  <a:pt x="3683000" y="1193800"/>
                </a:cubicBezTo>
                <a:cubicBezTo>
                  <a:pt x="3708400" y="1210733"/>
                  <a:pt x="3730240" y="1234947"/>
                  <a:pt x="3759200" y="1244600"/>
                </a:cubicBezTo>
                <a:cubicBezTo>
                  <a:pt x="3771900" y="1248833"/>
                  <a:pt x="3784256" y="1254290"/>
                  <a:pt x="3797300" y="1257300"/>
                </a:cubicBezTo>
                <a:cubicBezTo>
                  <a:pt x="4072132" y="1320723"/>
                  <a:pt x="4099251" y="1286422"/>
                  <a:pt x="4521200" y="1295400"/>
                </a:cubicBezTo>
                <a:cubicBezTo>
                  <a:pt x="4605432" y="1323477"/>
                  <a:pt x="4570626" y="1320800"/>
                  <a:pt x="4622800" y="1320800"/>
                </a:cubicBezTo>
              </a:path>
            </a:pathLst>
          </a:custGeom>
          <a:ln w="38100" cmpd="dbl">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TextBox 78"/>
          <p:cNvSpPr txBox="1"/>
          <p:nvPr/>
        </p:nvSpPr>
        <p:spPr>
          <a:xfrm>
            <a:off x="198438" y="3896666"/>
            <a:ext cx="3391693" cy="707886"/>
          </a:xfrm>
          <a:prstGeom prst="rect">
            <a:avLst/>
          </a:prstGeom>
          <a:noFill/>
        </p:spPr>
        <p:txBody>
          <a:bodyPr wrap="square" rtlCol="0">
            <a:spAutoFit/>
          </a:bodyPr>
          <a:lstStyle/>
          <a:p>
            <a:r>
              <a:rPr lang="en-US" sz="2000" dirty="0" smtClean="0">
                <a:latin typeface="Times New Roman"/>
                <a:cs typeface="Times New Roman"/>
              </a:rPr>
              <a:t>(</a:t>
            </a:r>
            <a:r>
              <a:rPr lang="en-US" sz="2000" dirty="0" smtClean="0">
                <a:solidFill>
                  <a:srgbClr val="008000"/>
                </a:solidFill>
                <a:latin typeface="Times New Roman"/>
                <a:cs typeface="Times New Roman"/>
              </a:rPr>
              <a:t>Reproduce</a:t>
            </a:r>
            <a:r>
              <a:rPr lang="en-US" sz="2000" dirty="0" smtClean="0">
                <a:latin typeface="Times New Roman"/>
                <a:cs typeface="Times New Roman"/>
              </a:rPr>
              <a:t> </a:t>
            </a:r>
            <a:r>
              <a:rPr lang="en-US" sz="2000" dirty="0" smtClean="0">
                <a:solidFill>
                  <a:srgbClr val="008000"/>
                </a:solidFill>
                <a:latin typeface="Times New Roman"/>
                <a:cs typeface="Times New Roman"/>
              </a:rPr>
              <a:t>vectors</a:t>
            </a:r>
            <a:r>
              <a:rPr lang="en-US" sz="2000" dirty="0" smtClean="0">
                <a:latin typeface="Times New Roman"/>
                <a:cs typeface="Times New Roman"/>
              </a:rPr>
              <a:t> </a:t>
            </a:r>
            <a:r>
              <a:rPr lang="en-US" sz="2000" dirty="0" smtClean="0">
                <a:solidFill>
                  <a:srgbClr val="008000"/>
                </a:solidFill>
                <a:latin typeface="Times New Roman"/>
                <a:cs typeface="Times New Roman"/>
              </a:rPr>
              <a:t>to scale </a:t>
            </a:r>
            <a:r>
              <a:rPr lang="en-US" sz="2000" dirty="0" smtClean="0">
                <a:latin typeface="Times New Roman"/>
                <a:cs typeface="Times New Roman"/>
              </a:rPr>
              <a:t>using </a:t>
            </a:r>
            <a:r>
              <a:rPr lang="en-US" sz="2000" dirty="0" smtClean="0">
                <a:solidFill>
                  <a:srgbClr val="0000FF"/>
                </a:solidFill>
                <a:latin typeface="Times New Roman"/>
                <a:cs typeface="Times New Roman"/>
              </a:rPr>
              <a:t>cm. stick </a:t>
            </a:r>
            <a:r>
              <a:rPr lang="en-US" sz="2000" dirty="0" smtClean="0">
                <a:latin typeface="Times New Roman"/>
                <a:cs typeface="Times New Roman"/>
              </a:rPr>
              <a:t>and </a:t>
            </a:r>
            <a:r>
              <a:rPr lang="en-US" sz="2000" dirty="0" smtClean="0">
                <a:solidFill>
                  <a:srgbClr val="0000FF"/>
                </a:solidFill>
                <a:latin typeface="Times New Roman"/>
                <a:cs typeface="Times New Roman"/>
              </a:rPr>
              <a:t>protractor</a:t>
            </a:r>
            <a:r>
              <a:rPr lang="en-US" sz="2000" dirty="0" smtClean="0">
                <a:latin typeface="Times New Roman"/>
                <a:cs typeface="Times New Roman"/>
              </a:rPr>
              <a:t>)</a:t>
            </a:r>
            <a:endParaRPr lang="en-US" sz="2000" dirty="0">
              <a:latin typeface="Times New Roman"/>
              <a:cs typeface="Times New Roman"/>
            </a:endParaRPr>
          </a:p>
        </p:txBody>
      </p:sp>
      <p:sp>
        <p:nvSpPr>
          <p:cNvPr id="3" name="Freeform 2"/>
          <p:cNvSpPr/>
          <p:nvPr/>
        </p:nvSpPr>
        <p:spPr>
          <a:xfrm>
            <a:off x="6870567" y="5854700"/>
            <a:ext cx="216784" cy="431800"/>
          </a:xfrm>
          <a:custGeom>
            <a:avLst/>
            <a:gdLst>
              <a:gd name="connsiteX0" fmla="*/ 190633 w 216784"/>
              <a:gd name="connsiteY0" fmla="*/ 0 h 431800"/>
              <a:gd name="connsiteX1" fmla="*/ 133 w 216784"/>
              <a:gd name="connsiteY1" fmla="*/ 152400 h 431800"/>
              <a:gd name="connsiteX2" fmla="*/ 216033 w 216784"/>
              <a:gd name="connsiteY2" fmla="*/ 266700 h 431800"/>
              <a:gd name="connsiteX3" fmla="*/ 76333 w 216784"/>
              <a:gd name="connsiteY3" fmla="*/ 431800 h 431800"/>
            </a:gdLst>
            <a:ahLst/>
            <a:cxnLst>
              <a:cxn ang="0">
                <a:pos x="connsiteX0" y="connsiteY0"/>
              </a:cxn>
              <a:cxn ang="0">
                <a:pos x="connsiteX1" y="connsiteY1"/>
              </a:cxn>
              <a:cxn ang="0">
                <a:pos x="connsiteX2" y="connsiteY2"/>
              </a:cxn>
              <a:cxn ang="0">
                <a:pos x="connsiteX3" y="connsiteY3"/>
              </a:cxn>
            </a:cxnLst>
            <a:rect l="l" t="t" r="r" b="b"/>
            <a:pathLst>
              <a:path w="216784" h="431800">
                <a:moveTo>
                  <a:pt x="190633" y="0"/>
                </a:moveTo>
                <a:cubicBezTo>
                  <a:pt x="93266" y="53975"/>
                  <a:pt x="-4100" y="107950"/>
                  <a:pt x="133" y="152400"/>
                </a:cubicBezTo>
                <a:cubicBezTo>
                  <a:pt x="4366" y="196850"/>
                  <a:pt x="203333" y="220133"/>
                  <a:pt x="216033" y="266700"/>
                </a:cubicBezTo>
                <a:cubicBezTo>
                  <a:pt x="228733" y="313267"/>
                  <a:pt x="76333" y="431800"/>
                  <a:pt x="76333" y="431800"/>
                </a:cubicBezTo>
              </a:path>
            </a:pathLst>
          </a:custGeom>
          <a:ln w="952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38022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9701"/>
            <a:ext cx="9144000" cy="707886"/>
          </a:xfrm>
          <a:prstGeom prst="rect">
            <a:avLst/>
          </a:prstGeom>
          <a:noFill/>
        </p:spPr>
        <p:txBody>
          <a:bodyPr wrap="square" rtlCol="0">
            <a:spAutoFit/>
          </a:bodyPr>
          <a:lstStyle/>
          <a:p>
            <a:pPr algn="ctr"/>
            <a:r>
              <a:rPr lang="en-US" sz="4000" dirty="0" smtClean="0">
                <a:solidFill>
                  <a:srgbClr val="FF0000"/>
                </a:solidFill>
                <a:latin typeface="Apple Chancery"/>
                <a:cs typeface="Apple Chancery"/>
              </a:rPr>
              <a:t>  </a:t>
            </a:r>
            <a:r>
              <a:rPr lang="en-US" sz="4000" dirty="0" smtClean="0">
                <a:solidFill>
                  <a:srgbClr val="0000FF"/>
                </a:solidFill>
                <a:latin typeface="Apple Chancery"/>
                <a:cs typeface="Apple Chancery"/>
              </a:rPr>
              <a:t>VECTORS</a:t>
            </a:r>
            <a:endParaRPr lang="en-US" sz="2800" dirty="0">
              <a:solidFill>
                <a:srgbClr val="0000FF"/>
              </a:solidFill>
              <a:latin typeface="Apple Chancery"/>
              <a:cs typeface="Apple Chancery"/>
            </a:endParaRPr>
          </a:p>
        </p:txBody>
      </p:sp>
      <p:sp>
        <p:nvSpPr>
          <p:cNvPr id="9" name="TextBox 8"/>
          <p:cNvSpPr txBox="1"/>
          <p:nvPr/>
        </p:nvSpPr>
        <p:spPr>
          <a:xfrm>
            <a:off x="313057" y="1072201"/>
            <a:ext cx="8526143" cy="523220"/>
          </a:xfrm>
          <a:prstGeom prst="rect">
            <a:avLst/>
          </a:prstGeom>
          <a:noFill/>
        </p:spPr>
        <p:txBody>
          <a:bodyPr wrap="square" rtlCol="0">
            <a:spAutoFit/>
          </a:bodyPr>
          <a:lstStyle/>
          <a:p>
            <a:r>
              <a:rPr lang="en-US" sz="2800" dirty="0" smtClean="0">
                <a:solidFill>
                  <a:srgbClr val="FF0000"/>
                </a:solidFill>
                <a:latin typeface="Apple Chancery"/>
                <a:cs typeface="Apple Chancery"/>
              </a:rPr>
              <a:t>Vectors </a:t>
            </a:r>
            <a:r>
              <a:rPr lang="en-US" sz="2400" dirty="0" smtClean="0">
                <a:latin typeface="Times New Roman"/>
                <a:cs typeface="Times New Roman"/>
              </a:rPr>
              <a:t>(defined in </a:t>
            </a:r>
            <a:r>
              <a:rPr lang="en-US" sz="2400" i="1" dirty="0" smtClean="0">
                <a:latin typeface="Times New Roman"/>
                <a:cs typeface="Times New Roman"/>
              </a:rPr>
              <a:t>polar notation</a:t>
            </a:r>
            <a:r>
              <a:rPr lang="en-US" sz="2400" dirty="0" smtClean="0">
                <a:latin typeface="Times New Roman"/>
                <a:cs typeface="Times New Roman"/>
              </a:rPr>
              <a:t>)</a:t>
            </a:r>
            <a:endParaRPr lang="en-US" sz="2400" dirty="0">
              <a:latin typeface="Apple Chancery"/>
              <a:cs typeface="Apple Chancery"/>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868298649"/>
              </p:ext>
            </p:extLst>
          </p:nvPr>
        </p:nvGraphicFramePr>
        <p:xfrm>
          <a:off x="903288" y="1778000"/>
          <a:ext cx="1966912" cy="450850"/>
        </p:xfrm>
        <a:graphic>
          <a:graphicData uri="http://schemas.openxmlformats.org/presentationml/2006/ole">
            <mc:AlternateContent xmlns:mc="http://schemas.openxmlformats.org/markup-compatibility/2006">
              <mc:Choice xmlns:v="urn:schemas-microsoft-com:vml" Requires="v">
                <p:oleObj spid="_x0000_s18646" name="Equation" r:id="rId3" imgW="1054100" imgH="241300" progId="Equation.DSMT4">
                  <p:embed/>
                </p:oleObj>
              </mc:Choice>
              <mc:Fallback>
                <p:oleObj name="Equation" r:id="rId3" imgW="1054100" imgH="241300" progId="Equation.DSMT4">
                  <p:embed/>
                  <p:pic>
                    <p:nvPicPr>
                      <p:cNvPr id="0" name=""/>
                      <p:cNvPicPr/>
                      <p:nvPr/>
                    </p:nvPicPr>
                    <p:blipFill>
                      <a:blip r:embed="rId4"/>
                      <a:stretch>
                        <a:fillRect/>
                      </a:stretch>
                    </p:blipFill>
                    <p:spPr>
                      <a:xfrm>
                        <a:off x="903288" y="1778000"/>
                        <a:ext cx="1966912" cy="450850"/>
                      </a:xfrm>
                      <a:prstGeom prst="rect">
                        <a:avLst/>
                      </a:prstGeom>
                    </p:spPr>
                  </p:pic>
                </p:oleObj>
              </mc:Fallback>
            </mc:AlternateContent>
          </a:graphicData>
        </a:graphic>
      </p:graphicFrame>
      <p:sp>
        <p:nvSpPr>
          <p:cNvPr id="11" name="TextBox 10"/>
          <p:cNvSpPr txBox="1"/>
          <p:nvPr/>
        </p:nvSpPr>
        <p:spPr>
          <a:xfrm>
            <a:off x="3492501" y="1784886"/>
            <a:ext cx="5346700" cy="707886"/>
          </a:xfrm>
          <a:prstGeom prst="rect">
            <a:avLst/>
          </a:prstGeom>
          <a:noFill/>
        </p:spPr>
        <p:txBody>
          <a:bodyPr wrap="square" rtlCol="0">
            <a:spAutoFit/>
          </a:bodyPr>
          <a:lstStyle/>
          <a:p>
            <a:r>
              <a:rPr lang="en-US" sz="2000" dirty="0" smtClean="0">
                <a:latin typeface="Times New Roman"/>
                <a:cs typeface="Times New Roman"/>
              </a:rPr>
              <a:t>(a force whose magnitude is 8 </a:t>
            </a:r>
            <a:r>
              <a:rPr lang="en-US" sz="2000" dirty="0" err="1" smtClean="0">
                <a:latin typeface="Times New Roman"/>
                <a:cs typeface="Times New Roman"/>
              </a:rPr>
              <a:t>newtons</a:t>
            </a:r>
            <a:r>
              <a:rPr lang="en-US" sz="2000" dirty="0" smtClean="0">
                <a:latin typeface="Times New Roman"/>
                <a:cs typeface="Times New Roman"/>
              </a:rPr>
              <a:t> oriented at an angle of 125 degrees relative to the +x-axis)</a:t>
            </a:r>
            <a:endParaRPr lang="en-US" sz="2000" dirty="0">
              <a:latin typeface="Times New Roman"/>
              <a:cs typeface="Times New Roman"/>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79378520"/>
              </p:ext>
            </p:extLst>
          </p:nvPr>
        </p:nvGraphicFramePr>
        <p:xfrm>
          <a:off x="630557" y="5334000"/>
          <a:ext cx="3081337" cy="568325"/>
        </p:xfrm>
        <a:graphic>
          <a:graphicData uri="http://schemas.openxmlformats.org/presentationml/2006/ole">
            <mc:AlternateContent xmlns:mc="http://schemas.openxmlformats.org/markup-compatibility/2006">
              <mc:Choice xmlns:v="urn:schemas-microsoft-com:vml" Requires="v">
                <p:oleObj spid="_x0000_s18647" name="Equation" r:id="rId5" imgW="1651000" imgH="304800" progId="Equation.DSMT4">
                  <p:embed/>
                </p:oleObj>
              </mc:Choice>
              <mc:Fallback>
                <p:oleObj name="Equation" r:id="rId5" imgW="1651000" imgH="304800" progId="Equation.DSMT4">
                  <p:embed/>
                  <p:pic>
                    <p:nvPicPr>
                      <p:cNvPr id="0" name=""/>
                      <p:cNvPicPr/>
                      <p:nvPr/>
                    </p:nvPicPr>
                    <p:blipFill>
                      <a:blip r:embed="rId6"/>
                      <a:stretch>
                        <a:fillRect/>
                      </a:stretch>
                    </p:blipFill>
                    <p:spPr>
                      <a:xfrm>
                        <a:off x="630557" y="5334000"/>
                        <a:ext cx="3081337" cy="568325"/>
                      </a:xfrm>
                      <a:prstGeom prst="rect">
                        <a:avLst/>
                      </a:prstGeom>
                    </p:spPr>
                  </p:pic>
                </p:oleObj>
              </mc:Fallback>
            </mc:AlternateContent>
          </a:graphicData>
        </a:graphic>
      </p:graphicFrame>
      <p:sp>
        <p:nvSpPr>
          <p:cNvPr id="13" name="TextBox 12"/>
          <p:cNvSpPr txBox="1"/>
          <p:nvPr/>
        </p:nvSpPr>
        <p:spPr>
          <a:xfrm>
            <a:off x="3873819" y="5386130"/>
            <a:ext cx="5346700" cy="1015663"/>
          </a:xfrm>
          <a:prstGeom prst="rect">
            <a:avLst/>
          </a:prstGeom>
          <a:noFill/>
        </p:spPr>
        <p:txBody>
          <a:bodyPr wrap="square" rtlCol="0">
            <a:spAutoFit/>
          </a:bodyPr>
          <a:lstStyle/>
          <a:p>
            <a:r>
              <a:rPr lang="en-US" sz="2000" dirty="0" smtClean="0">
                <a:latin typeface="Times New Roman"/>
                <a:cs typeface="Times New Roman"/>
              </a:rPr>
              <a:t>(this is really the addition of a mini-vector of magnitude 3 m/s in the x-direction and a min-vector of magnitude 4 in the minus y-direction)</a:t>
            </a:r>
            <a:endParaRPr lang="en-US" sz="2000" dirty="0">
              <a:latin typeface="Times New Roman"/>
              <a:cs typeface="Times New Roman"/>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a:t>
            </a:r>
            <a:r>
              <a:rPr lang="en-US" sz="1200" dirty="0" smtClean="0">
                <a:latin typeface="Times New Roman"/>
                <a:cs typeface="Times New Roman"/>
              </a:rPr>
              <a:t>.)</a:t>
            </a:r>
            <a:endParaRPr lang="en-US" sz="1200" dirty="0">
              <a:latin typeface="Times New Roman"/>
              <a:cs typeface="Times New Roman"/>
            </a:endParaRPr>
          </a:p>
        </p:txBody>
      </p:sp>
      <p:sp>
        <p:nvSpPr>
          <p:cNvPr id="14" name="TextBox 13"/>
          <p:cNvSpPr txBox="1"/>
          <p:nvPr/>
        </p:nvSpPr>
        <p:spPr>
          <a:xfrm>
            <a:off x="313057" y="2723201"/>
            <a:ext cx="8526143" cy="523220"/>
          </a:xfrm>
          <a:prstGeom prst="rect">
            <a:avLst/>
          </a:prstGeom>
          <a:noFill/>
        </p:spPr>
        <p:txBody>
          <a:bodyPr wrap="square" rtlCol="0">
            <a:spAutoFit/>
          </a:bodyPr>
          <a:lstStyle/>
          <a:p>
            <a:r>
              <a:rPr lang="en-US" sz="2800" dirty="0" smtClean="0">
                <a:solidFill>
                  <a:srgbClr val="FF0000"/>
                </a:solidFill>
                <a:latin typeface="Apple Chancery"/>
                <a:cs typeface="Apple Chancery"/>
              </a:rPr>
              <a:t>Vectors </a:t>
            </a:r>
            <a:r>
              <a:rPr lang="en-US" sz="2400" dirty="0" smtClean="0">
                <a:latin typeface="Times New Roman"/>
                <a:cs typeface="Times New Roman"/>
              </a:rPr>
              <a:t>(defined in </a:t>
            </a:r>
            <a:r>
              <a:rPr lang="en-US" sz="2400" i="1" dirty="0" smtClean="0">
                <a:latin typeface="Times New Roman"/>
                <a:cs typeface="Times New Roman"/>
              </a:rPr>
              <a:t>unit vector notation</a:t>
            </a:r>
            <a:r>
              <a:rPr lang="en-US" sz="2400" dirty="0" smtClean="0">
                <a:latin typeface="Times New Roman"/>
                <a:cs typeface="Times New Roman"/>
              </a:rPr>
              <a:t>)</a:t>
            </a:r>
            <a:endParaRPr lang="en-US" sz="2400" dirty="0">
              <a:latin typeface="Apple Chancery"/>
              <a:cs typeface="Apple Chancery"/>
            </a:endParaRPr>
          </a:p>
        </p:txBody>
      </p:sp>
      <p:sp>
        <p:nvSpPr>
          <p:cNvPr id="15" name="TextBox 14"/>
          <p:cNvSpPr txBox="1"/>
          <p:nvPr/>
        </p:nvSpPr>
        <p:spPr>
          <a:xfrm>
            <a:off x="819151" y="3354130"/>
            <a:ext cx="5346700" cy="1323439"/>
          </a:xfrm>
          <a:prstGeom prst="rect">
            <a:avLst/>
          </a:prstGeom>
          <a:noFill/>
        </p:spPr>
        <p:txBody>
          <a:bodyPr wrap="square" rtlCol="0">
            <a:spAutoFit/>
          </a:bodyPr>
          <a:lstStyle/>
          <a:p>
            <a:r>
              <a:rPr lang="en-US" sz="2000" dirty="0" smtClean="0">
                <a:latin typeface="Times New Roman"/>
                <a:cs typeface="Times New Roman"/>
              </a:rPr>
              <a:t>A vector with magnitude ONE defined to be in the </a:t>
            </a:r>
            <a:r>
              <a:rPr lang="en-US" sz="2000" dirty="0" smtClean="0">
                <a:solidFill>
                  <a:srgbClr val="0000FF"/>
                </a:solidFill>
                <a:latin typeface="Times New Roman"/>
                <a:cs typeface="Times New Roman"/>
              </a:rPr>
              <a:t>x-direction </a:t>
            </a:r>
            <a:r>
              <a:rPr lang="en-US" sz="2000" dirty="0" smtClean="0">
                <a:latin typeface="Times New Roman"/>
                <a:cs typeface="Times New Roman"/>
              </a:rPr>
              <a:t>is called a </a:t>
            </a:r>
            <a:r>
              <a:rPr lang="en-US" sz="2000" dirty="0" smtClean="0">
                <a:solidFill>
                  <a:srgbClr val="FF0000"/>
                </a:solidFill>
                <a:latin typeface="Times New Roman"/>
                <a:cs typeface="Times New Roman"/>
              </a:rPr>
              <a:t>UNIT VECTOR in the x-direction</a:t>
            </a:r>
            <a:r>
              <a:rPr lang="en-US" sz="2000" dirty="0" smtClean="0">
                <a:latin typeface="Times New Roman"/>
                <a:cs typeface="Times New Roman"/>
              </a:rPr>
              <a:t>.  It’s symbol is    (pronounced “</a:t>
            </a:r>
            <a:r>
              <a:rPr lang="en-US" sz="2000" dirty="0" err="1" smtClean="0">
                <a:latin typeface="Times New Roman"/>
                <a:cs typeface="Times New Roman"/>
              </a:rPr>
              <a:t>i</a:t>
            </a:r>
            <a:r>
              <a:rPr lang="en-US" sz="2000" dirty="0" smtClean="0">
                <a:latin typeface="Times New Roman"/>
                <a:cs typeface="Times New Roman"/>
              </a:rPr>
              <a:t>-hat”). The unit vector in the y-direction is   .</a:t>
            </a:r>
            <a:endParaRPr lang="en-US" sz="2000" dirty="0">
              <a:latin typeface="Times New Roman"/>
              <a:cs typeface="Times New Roman"/>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295496304"/>
              </p:ext>
            </p:extLst>
          </p:nvPr>
        </p:nvGraphicFramePr>
        <p:xfrm>
          <a:off x="3408364" y="3936405"/>
          <a:ext cx="190500" cy="379413"/>
        </p:xfrm>
        <a:graphic>
          <a:graphicData uri="http://schemas.openxmlformats.org/presentationml/2006/ole">
            <mc:AlternateContent xmlns:mc="http://schemas.openxmlformats.org/markup-compatibility/2006">
              <mc:Choice xmlns:v="urn:schemas-microsoft-com:vml" Requires="v">
                <p:oleObj spid="_x0000_s18648" name="Equation" r:id="rId7" imgW="101600" imgH="203200" progId="Equation.DSMT4">
                  <p:embed/>
                </p:oleObj>
              </mc:Choice>
              <mc:Fallback>
                <p:oleObj name="Equation" r:id="rId7" imgW="101600" imgH="203200" progId="Equation.DSMT4">
                  <p:embed/>
                  <p:pic>
                    <p:nvPicPr>
                      <p:cNvPr id="0" name=""/>
                      <p:cNvPicPr/>
                      <p:nvPr/>
                    </p:nvPicPr>
                    <p:blipFill>
                      <a:blip r:embed="rId8"/>
                      <a:stretch>
                        <a:fillRect/>
                      </a:stretch>
                    </p:blipFill>
                    <p:spPr>
                      <a:xfrm>
                        <a:off x="3408364" y="3936405"/>
                        <a:ext cx="190500" cy="379413"/>
                      </a:xfrm>
                      <a:prstGeom prst="rect">
                        <a:avLst/>
                      </a:prstGeom>
                    </p:spPr>
                  </p:pic>
                </p:oleObj>
              </mc:Fallback>
            </mc:AlternateContent>
          </a:graphicData>
        </a:graphic>
      </p:graphicFrame>
      <p:cxnSp>
        <p:nvCxnSpPr>
          <p:cNvPr id="20" name="Straight Connector 19"/>
          <p:cNvCxnSpPr/>
          <p:nvPr/>
        </p:nvCxnSpPr>
        <p:spPr>
          <a:xfrm>
            <a:off x="7526855" y="3043071"/>
            <a:ext cx="0" cy="164799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493758" y="4056273"/>
            <a:ext cx="206619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1418100365"/>
              </p:ext>
            </p:extLst>
          </p:nvPr>
        </p:nvGraphicFramePr>
        <p:xfrm>
          <a:off x="7293092" y="2932942"/>
          <a:ext cx="167163" cy="216525"/>
        </p:xfrm>
        <a:graphic>
          <a:graphicData uri="http://schemas.openxmlformats.org/presentationml/2006/ole">
            <mc:AlternateContent xmlns:mc="http://schemas.openxmlformats.org/markup-compatibility/2006">
              <mc:Choice xmlns:v="urn:schemas-microsoft-com:vml" Requires="v">
                <p:oleObj spid="_x0000_s18649" name="Equation" r:id="rId9" imgW="127000" imgH="165100" progId="Equation.DSMT4">
                  <p:embed/>
                </p:oleObj>
              </mc:Choice>
              <mc:Fallback>
                <p:oleObj name="Equation" r:id="rId9" imgW="127000" imgH="165100" progId="Equation.DSMT4">
                  <p:embed/>
                  <p:pic>
                    <p:nvPicPr>
                      <p:cNvPr id="0" name=""/>
                      <p:cNvPicPr/>
                      <p:nvPr/>
                    </p:nvPicPr>
                    <p:blipFill>
                      <a:blip r:embed="rId10"/>
                      <a:stretch>
                        <a:fillRect/>
                      </a:stretch>
                    </p:blipFill>
                    <p:spPr>
                      <a:xfrm>
                        <a:off x="7293092" y="2932942"/>
                        <a:ext cx="167163" cy="21652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60243805"/>
              </p:ext>
            </p:extLst>
          </p:nvPr>
        </p:nvGraphicFramePr>
        <p:xfrm>
          <a:off x="8446225" y="4099357"/>
          <a:ext cx="170648" cy="170648"/>
        </p:xfrm>
        <a:graphic>
          <a:graphicData uri="http://schemas.openxmlformats.org/presentationml/2006/ole">
            <mc:AlternateContent xmlns:mc="http://schemas.openxmlformats.org/markup-compatibility/2006">
              <mc:Choice xmlns:v="urn:schemas-microsoft-com:vml" Requires="v">
                <p:oleObj spid="_x0000_s18650" name="Equation" r:id="rId11" imgW="127000" imgH="127000" progId="Equation.DSMT4">
                  <p:embed/>
                </p:oleObj>
              </mc:Choice>
              <mc:Fallback>
                <p:oleObj name="Equation" r:id="rId11" imgW="127000" imgH="127000" progId="Equation.DSMT4">
                  <p:embed/>
                  <p:pic>
                    <p:nvPicPr>
                      <p:cNvPr id="0" name=""/>
                      <p:cNvPicPr/>
                      <p:nvPr/>
                    </p:nvPicPr>
                    <p:blipFill>
                      <a:blip r:embed="rId12"/>
                      <a:stretch>
                        <a:fillRect/>
                      </a:stretch>
                    </p:blipFill>
                    <p:spPr>
                      <a:xfrm>
                        <a:off x="8446225" y="4099357"/>
                        <a:ext cx="170648" cy="17064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05201007"/>
              </p:ext>
            </p:extLst>
          </p:nvPr>
        </p:nvGraphicFramePr>
        <p:xfrm>
          <a:off x="7797800" y="4056273"/>
          <a:ext cx="190500" cy="379413"/>
        </p:xfrm>
        <a:graphic>
          <a:graphicData uri="http://schemas.openxmlformats.org/presentationml/2006/ole">
            <mc:AlternateContent xmlns:mc="http://schemas.openxmlformats.org/markup-compatibility/2006">
              <mc:Choice xmlns:v="urn:schemas-microsoft-com:vml" Requires="v">
                <p:oleObj spid="_x0000_s18651" name="Equation" r:id="rId13" imgW="101600" imgH="203200" progId="Equation.DSMT4">
                  <p:embed/>
                </p:oleObj>
              </mc:Choice>
              <mc:Fallback>
                <p:oleObj name="Equation" r:id="rId13" imgW="101600" imgH="203200" progId="Equation.DSMT4">
                  <p:embed/>
                  <p:pic>
                    <p:nvPicPr>
                      <p:cNvPr id="0" name=""/>
                      <p:cNvPicPr/>
                      <p:nvPr/>
                    </p:nvPicPr>
                    <p:blipFill>
                      <a:blip r:embed="rId14"/>
                      <a:stretch>
                        <a:fillRect/>
                      </a:stretch>
                    </p:blipFill>
                    <p:spPr>
                      <a:xfrm>
                        <a:off x="7797800" y="4056273"/>
                        <a:ext cx="190500" cy="379413"/>
                      </a:xfrm>
                      <a:prstGeom prst="rect">
                        <a:avLst/>
                      </a:prstGeom>
                    </p:spPr>
                  </p:pic>
                </p:oleObj>
              </mc:Fallback>
            </mc:AlternateContent>
          </a:graphicData>
        </a:graphic>
      </p:graphicFrame>
      <p:cxnSp>
        <p:nvCxnSpPr>
          <p:cNvPr id="26" name="Straight Arrow Connector 25"/>
          <p:cNvCxnSpPr/>
          <p:nvPr/>
        </p:nvCxnSpPr>
        <p:spPr>
          <a:xfrm flipV="1">
            <a:off x="7531084" y="3354130"/>
            <a:ext cx="2" cy="70214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1203317222"/>
              </p:ext>
            </p:extLst>
          </p:nvPr>
        </p:nvGraphicFramePr>
        <p:xfrm>
          <a:off x="7250113" y="3522663"/>
          <a:ext cx="190500" cy="450850"/>
        </p:xfrm>
        <a:graphic>
          <a:graphicData uri="http://schemas.openxmlformats.org/presentationml/2006/ole">
            <mc:AlternateContent xmlns:mc="http://schemas.openxmlformats.org/markup-compatibility/2006">
              <mc:Choice xmlns:v="urn:schemas-microsoft-com:vml" Requires="v">
                <p:oleObj spid="_x0000_s18652" name="Equation" r:id="rId15" imgW="101600" imgH="241300" progId="Equation.DSMT4">
                  <p:embed/>
                </p:oleObj>
              </mc:Choice>
              <mc:Fallback>
                <p:oleObj name="Equation" r:id="rId15" imgW="101600" imgH="241300" progId="Equation.DSMT4">
                  <p:embed/>
                  <p:pic>
                    <p:nvPicPr>
                      <p:cNvPr id="0" name=""/>
                      <p:cNvPicPr/>
                      <p:nvPr/>
                    </p:nvPicPr>
                    <p:blipFill>
                      <a:blip r:embed="rId16"/>
                      <a:stretch>
                        <a:fillRect/>
                      </a:stretch>
                    </p:blipFill>
                    <p:spPr>
                      <a:xfrm>
                        <a:off x="7250113" y="3522663"/>
                        <a:ext cx="190500" cy="450850"/>
                      </a:xfrm>
                      <a:prstGeom prst="rect">
                        <a:avLst/>
                      </a:prstGeom>
                    </p:spPr>
                  </p:pic>
                </p:oleObj>
              </mc:Fallback>
            </mc:AlternateContent>
          </a:graphicData>
        </a:graphic>
      </p:graphicFrame>
      <p:cxnSp>
        <p:nvCxnSpPr>
          <p:cNvPr id="29" name="Straight Arrow Connector 28"/>
          <p:cNvCxnSpPr/>
          <p:nvPr/>
        </p:nvCxnSpPr>
        <p:spPr>
          <a:xfrm rot="5400000" flipV="1">
            <a:off x="7899384" y="3709730"/>
            <a:ext cx="2" cy="70214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2457822163"/>
              </p:ext>
            </p:extLst>
          </p:nvPr>
        </p:nvGraphicFramePr>
        <p:xfrm>
          <a:off x="4525963" y="4240213"/>
          <a:ext cx="190500" cy="450850"/>
        </p:xfrm>
        <a:graphic>
          <a:graphicData uri="http://schemas.openxmlformats.org/presentationml/2006/ole">
            <mc:AlternateContent xmlns:mc="http://schemas.openxmlformats.org/markup-compatibility/2006">
              <mc:Choice xmlns:v="urn:schemas-microsoft-com:vml" Requires="v">
                <p:oleObj spid="_x0000_s18653" name="Equation" r:id="rId17" imgW="101600" imgH="241300" progId="Equation.DSMT4">
                  <p:embed/>
                </p:oleObj>
              </mc:Choice>
              <mc:Fallback>
                <p:oleObj name="Equation" r:id="rId17" imgW="101600" imgH="241300" progId="Equation.DSMT4">
                  <p:embed/>
                  <p:pic>
                    <p:nvPicPr>
                      <p:cNvPr id="0" name=""/>
                      <p:cNvPicPr/>
                      <p:nvPr/>
                    </p:nvPicPr>
                    <p:blipFill>
                      <a:blip r:embed="rId18"/>
                      <a:stretch>
                        <a:fillRect/>
                      </a:stretch>
                    </p:blipFill>
                    <p:spPr>
                      <a:xfrm>
                        <a:off x="4525963" y="4240213"/>
                        <a:ext cx="190500" cy="450850"/>
                      </a:xfrm>
                      <a:prstGeom prst="rect">
                        <a:avLst/>
                      </a:prstGeom>
                    </p:spPr>
                  </p:pic>
                </p:oleObj>
              </mc:Fallback>
            </mc:AlternateContent>
          </a:graphicData>
        </a:graphic>
      </p:graphicFrame>
      <p:sp>
        <p:nvSpPr>
          <p:cNvPr id="31" name="TextBox 30"/>
          <p:cNvSpPr txBox="1"/>
          <p:nvPr/>
        </p:nvSpPr>
        <p:spPr>
          <a:xfrm>
            <a:off x="196849" y="4795520"/>
            <a:ext cx="8642351" cy="400110"/>
          </a:xfrm>
          <a:prstGeom prst="rect">
            <a:avLst/>
          </a:prstGeom>
          <a:noFill/>
        </p:spPr>
        <p:txBody>
          <a:bodyPr wrap="square" rtlCol="0">
            <a:spAutoFit/>
          </a:bodyPr>
          <a:lstStyle/>
          <a:p>
            <a:r>
              <a:rPr lang="en-US" sz="2000" dirty="0" smtClean="0">
                <a:latin typeface="Times New Roman"/>
                <a:cs typeface="Times New Roman"/>
              </a:rPr>
              <a:t>A vector framed in Cartesian coordinates in </a:t>
            </a:r>
            <a:r>
              <a:rPr lang="en-US" sz="2000" i="1" dirty="0" smtClean="0">
                <a:latin typeface="Times New Roman"/>
                <a:cs typeface="Times New Roman"/>
              </a:rPr>
              <a:t>unit vector notation </a:t>
            </a:r>
            <a:r>
              <a:rPr lang="en-US" sz="2000" dirty="0" smtClean="0">
                <a:latin typeface="Times New Roman"/>
                <a:cs typeface="Times New Roman"/>
              </a:rPr>
              <a:t>might look like:</a:t>
            </a:r>
            <a:endParaRPr lang="en-US" sz="2000" dirty="0">
              <a:latin typeface="Times New Roman"/>
              <a:cs typeface="Times New Roman"/>
            </a:endParaRPr>
          </a:p>
        </p:txBody>
      </p:sp>
    </p:spTree>
    <p:extLst>
      <p:ext uri="{BB962C8B-B14F-4D97-AF65-F5344CB8AC3E}">
        <p14:creationId xmlns:p14="http://schemas.microsoft.com/office/powerpoint/2010/main" val="2795723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57" y="259401"/>
            <a:ext cx="9123043" cy="523220"/>
          </a:xfrm>
          <a:prstGeom prst="rect">
            <a:avLst/>
          </a:prstGeom>
          <a:noFill/>
          <a:ln>
            <a:noFill/>
          </a:ln>
        </p:spPr>
        <p:txBody>
          <a:bodyPr wrap="square" rtlCol="0">
            <a:spAutoFit/>
          </a:bodyPr>
          <a:lstStyle/>
          <a:p>
            <a:pPr algn="ctr"/>
            <a:r>
              <a:rPr lang="en-US" sz="2800" dirty="0" smtClean="0">
                <a:solidFill>
                  <a:srgbClr val="FF0000"/>
                </a:solidFill>
                <a:latin typeface="Apple Chancery"/>
                <a:cs typeface="Apple Chancery"/>
              </a:rPr>
              <a:t>CONVERSIONS</a:t>
            </a:r>
            <a:endParaRPr lang="en-US" sz="2400" dirty="0">
              <a:latin typeface="Apple Chancery"/>
              <a:cs typeface="Apple Chancery"/>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62931732"/>
              </p:ext>
            </p:extLst>
          </p:nvPr>
        </p:nvGraphicFramePr>
        <p:xfrm>
          <a:off x="769938" y="2487613"/>
          <a:ext cx="3000375" cy="379412"/>
        </p:xfrm>
        <a:graphic>
          <a:graphicData uri="http://schemas.openxmlformats.org/presentationml/2006/ole">
            <mc:AlternateContent xmlns:mc="http://schemas.openxmlformats.org/markup-compatibility/2006">
              <mc:Choice xmlns:v="urn:schemas-microsoft-com:vml" Requires="v">
                <p:oleObj spid="_x0000_s4362" name="Equation" r:id="rId3" imgW="1600200" imgH="203200" progId="Equation.DSMT4">
                  <p:embed/>
                </p:oleObj>
              </mc:Choice>
              <mc:Fallback>
                <p:oleObj name="Equation" r:id="rId3" imgW="1600200" imgH="203200" progId="Equation.DSMT4">
                  <p:embed/>
                  <p:pic>
                    <p:nvPicPr>
                      <p:cNvPr id="0" name=""/>
                      <p:cNvPicPr/>
                      <p:nvPr/>
                    </p:nvPicPr>
                    <p:blipFill>
                      <a:blip r:embed="rId4"/>
                      <a:stretch>
                        <a:fillRect/>
                      </a:stretch>
                    </p:blipFill>
                    <p:spPr>
                      <a:xfrm>
                        <a:off x="769938" y="2487613"/>
                        <a:ext cx="3000375" cy="379412"/>
                      </a:xfrm>
                      <a:prstGeom prst="rect">
                        <a:avLst/>
                      </a:prstGeom>
                    </p:spPr>
                  </p:pic>
                </p:oleObj>
              </mc:Fallback>
            </mc:AlternateContent>
          </a:graphicData>
        </a:graphic>
      </p:graphicFrame>
      <p:sp>
        <p:nvSpPr>
          <p:cNvPr id="11" name="TextBox 10"/>
          <p:cNvSpPr txBox="1"/>
          <p:nvPr/>
        </p:nvSpPr>
        <p:spPr>
          <a:xfrm>
            <a:off x="45246" y="1033542"/>
            <a:ext cx="6675435" cy="584776"/>
          </a:xfrm>
          <a:prstGeom prst="rect">
            <a:avLst/>
          </a:prstGeom>
          <a:noFill/>
          <a:ln>
            <a:noFill/>
          </a:ln>
        </p:spPr>
        <p:txBody>
          <a:bodyPr wrap="square" rtlCol="0">
            <a:spAutoFit/>
          </a:bodyPr>
          <a:lstStyle/>
          <a:p>
            <a:r>
              <a:rPr lang="en-US" sz="3200" dirty="0" smtClean="0">
                <a:solidFill>
                  <a:srgbClr val="FF0000"/>
                </a:solidFill>
                <a:latin typeface="Apple Chancery"/>
                <a:cs typeface="Apple Chancery"/>
              </a:rPr>
              <a:t>P</a:t>
            </a:r>
            <a:r>
              <a:rPr lang="en-US" sz="2400" dirty="0" smtClean="0">
                <a:solidFill>
                  <a:srgbClr val="FF0000"/>
                </a:solidFill>
                <a:latin typeface="Apple Chancery"/>
                <a:cs typeface="Apple Chancery"/>
              </a:rPr>
              <a:t>OLAR</a:t>
            </a:r>
            <a:r>
              <a:rPr lang="en-US" sz="2000" dirty="0" smtClean="0">
                <a:solidFill>
                  <a:srgbClr val="FF0000"/>
                </a:solidFill>
                <a:latin typeface="Apple Chancery"/>
                <a:cs typeface="Apple Chancery"/>
              </a:rPr>
              <a:t> </a:t>
            </a:r>
            <a:r>
              <a:rPr lang="en-US" sz="2000" dirty="0" smtClean="0">
                <a:latin typeface="Apple Chancery"/>
                <a:cs typeface="Apple Chancery"/>
              </a:rPr>
              <a:t>TO</a:t>
            </a:r>
            <a:r>
              <a:rPr lang="en-US" sz="2000" dirty="0" smtClean="0">
                <a:solidFill>
                  <a:srgbClr val="FF0000"/>
                </a:solidFill>
                <a:latin typeface="Apple Chancery"/>
                <a:cs typeface="Apple Chancery"/>
              </a:rPr>
              <a:t> </a:t>
            </a:r>
            <a:r>
              <a:rPr lang="en-US" sz="3200" dirty="0" smtClean="0">
                <a:solidFill>
                  <a:srgbClr val="FF0000"/>
                </a:solidFill>
                <a:latin typeface="Apple Chancery"/>
                <a:cs typeface="Apple Chancery"/>
              </a:rPr>
              <a:t>U</a:t>
            </a:r>
            <a:r>
              <a:rPr lang="en-US" sz="2400" dirty="0" smtClean="0">
                <a:solidFill>
                  <a:srgbClr val="FF0000"/>
                </a:solidFill>
                <a:latin typeface="Apple Chancery"/>
                <a:cs typeface="Apple Chancery"/>
              </a:rPr>
              <a:t>NIT </a:t>
            </a:r>
            <a:r>
              <a:rPr lang="en-US" sz="3200" dirty="0" smtClean="0">
                <a:solidFill>
                  <a:srgbClr val="FF0000"/>
                </a:solidFill>
                <a:latin typeface="Apple Chancery"/>
                <a:cs typeface="Apple Chancery"/>
              </a:rPr>
              <a:t>V</a:t>
            </a:r>
            <a:r>
              <a:rPr lang="en-US" sz="2400" dirty="0" smtClean="0">
                <a:solidFill>
                  <a:srgbClr val="FF0000"/>
                </a:solidFill>
                <a:latin typeface="Apple Chancery"/>
                <a:cs typeface="Apple Chancery"/>
              </a:rPr>
              <a:t>ECTOR </a:t>
            </a:r>
            <a:r>
              <a:rPr lang="en-US" sz="3200" dirty="0" smtClean="0">
                <a:solidFill>
                  <a:srgbClr val="FF0000"/>
                </a:solidFill>
                <a:latin typeface="Apple Chancery"/>
                <a:cs typeface="Apple Chancery"/>
              </a:rPr>
              <a:t>N</a:t>
            </a:r>
            <a:r>
              <a:rPr lang="en-US" sz="2400" dirty="0" smtClean="0">
                <a:solidFill>
                  <a:srgbClr val="FF0000"/>
                </a:solidFill>
                <a:latin typeface="Apple Chancery"/>
                <a:cs typeface="Apple Chancery"/>
              </a:rPr>
              <a:t>OTATION</a:t>
            </a:r>
            <a:endParaRPr lang="en-US" sz="2400" dirty="0">
              <a:latin typeface="Times New Roman"/>
              <a:cs typeface="Times New Roman"/>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43731694"/>
              </p:ext>
            </p:extLst>
          </p:nvPr>
        </p:nvGraphicFramePr>
        <p:xfrm>
          <a:off x="5887244" y="2498368"/>
          <a:ext cx="833437" cy="522287"/>
        </p:xfrm>
        <a:graphic>
          <a:graphicData uri="http://schemas.openxmlformats.org/presentationml/2006/ole">
            <mc:AlternateContent xmlns:mc="http://schemas.openxmlformats.org/markup-compatibility/2006">
              <mc:Choice xmlns:v="urn:schemas-microsoft-com:vml" Requires="v">
                <p:oleObj spid="_x0000_s4363" name="Equation" r:id="rId5" imgW="444500" imgH="279400" progId="Equation.DSMT4">
                  <p:embed/>
                </p:oleObj>
              </mc:Choice>
              <mc:Fallback>
                <p:oleObj name="Equation" r:id="rId5" imgW="444500" imgH="279400" progId="Equation.DSMT4">
                  <p:embed/>
                  <p:pic>
                    <p:nvPicPr>
                      <p:cNvPr id="0" name=""/>
                      <p:cNvPicPr/>
                      <p:nvPr/>
                    </p:nvPicPr>
                    <p:blipFill>
                      <a:blip r:embed="rId6"/>
                      <a:stretch>
                        <a:fillRect/>
                      </a:stretch>
                    </p:blipFill>
                    <p:spPr>
                      <a:xfrm>
                        <a:off x="5887244" y="2498368"/>
                        <a:ext cx="833437" cy="522287"/>
                      </a:xfrm>
                      <a:prstGeom prst="rect">
                        <a:avLst/>
                      </a:prstGeom>
                    </p:spPr>
                  </p:pic>
                </p:oleObj>
              </mc:Fallback>
            </mc:AlternateContent>
          </a:graphicData>
        </a:graphic>
      </p:graphicFrame>
      <p:cxnSp>
        <p:nvCxnSpPr>
          <p:cNvPr id="20" name="Straight Arrow Connector 19"/>
          <p:cNvCxnSpPr/>
          <p:nvPr/>
        </p:nvCxnSpPr>
        <p:spPr>
          <a:xfrm flipV="1">
            <a:off x="5557321" y="2041697"/>
            <a:ext cx="1860105" cy="2443668"/>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557321" y="1706882"/>
            <a:ext cx="0" cy="342391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930448" y="4465180"/>
            <a:ext cx="360623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6090732" y="3836009"/>
            <a:ext cx="291781" cy="583563"/>
          </a:xfrm>
          <a:custGeom>
            <a:avLst/>
            <a:gdLst>
              <a:gd name="connsiteX0" fmla="*/ 101600 w 101600"/>
              <a:gd name="connsiteY0" fmla="*/ 203200 h 203200"/>
              <a:gd name="connsiteX1" fmla="*/ 76200 w 101600"/>
              <a:gd name="connsiteY1" fmla="*/ 101600 h 203200"/>
              <a:gd name="connsiteX2" fmla="*/ 0 w 101600"/>
              <a:gd name="connsiteY2" fmla="*/ 0 h 203200"/>
            </a:gdLst>
            <a:ahLst/>
            <a:cxnLst>
              <a:cxn ang="0">
                <a:pos x="connsiteX0" y="connsiteY0"/>
              </a:cxn>
              <a:cxn ang="0">
                <a:pos x="connsiteX1" y="connsiteY1"/>
              </a:cxn>
              <a:cxn ang="0">
                <a:pos x="connsiteX2" y="connsiteY2"/>
              </a:cxn>
            </a:cxnLst>
            <a:rect l="l" t="t" r="r" b="b"/>
            <a:pathLst>
              <a:path w="101600" h="203200">
                <a:moveTo>
                  <a:pt x="101600" y="203200"/>
                </a:moveTo>
                <a:cubicBezTo>
                  <a:pt x="97366" y="169333"/>
                  <a:pt x="93133" y="135467"/>
                  <a:pt x="76200" y="101600"/>
                </a:cubicBezTo>
                <a:cubicBezTo>
                  <a:pt x="59267" y="67733"/>
                  <a:pt x="29633" y="33866"/>
                  <a:pt x="0" y="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2186650358"/>
              </p:ext>
            </p:extLst>
          </p:nvPr>
        </p:nvGraphicFramePr>
        <p:xfrm>
          <a:off x="6382513" y="3836009"/>
          <a:ext cx="904875" cy="379413"/>
        </p:xfrm>
        <a:graphic>
          <a:graphicData uri="http://schemas.openxmlformats.org/presentationml/2006/ole">
            <mc:AlternateContent xmlns:mc="http://schemas.openxmlformats.org/markup-compatibility/2006">
              <mc:Choice xmlns:v="urn:schemas-microsoft-com:vml" Requires="v">
                <p:oleObj spid="_x0000_s4364" name="Equation" r:id="rId7" imgW="482600" imgH="203200" progId="Equation.DSMT4">
                  <p:embed/>
                </p:oleObj>
              </mc:Choice>
              <mc:Fallback>
                <p:oleObj name="Equation" r:id="rId7" imgW="482600" imgH="203200" progId="Equation.DSMT4">
                  <p:embed/>
                  <p:pic>
                    <p:nvPicPr>
                      <p:cNvPr id="0" name=""/>
                      <p:cNvPicPr/>
                      <p:nvPr/>
                    </p:nvPicPr>
                    <p:blipFill>
                      <a:blip r:embed="rId8"/>
                      <a:stretch>
                        <a:fillRect/>
                      </a:stretch>
                    </p:blipFill>
                    <p:spPr>
                      <a:xfrm>
                        <a:off x="6382513" y="3836009"/>
                        <a:ext cx="904875" cy="379413"/>
                      </a:xfrm>
                      <a:prstGeom prst="rect">
                        <a:avLst/>
                      </a:prstGeom>
                    </p:spPr>
                  </p:pic>
                </p:oleObj>
              </mc:Fallback>
            </mc:AlternateContent>
          </a:graphicData>
        </a:graphic>
      </p:graphicFrame>
      <p:cxnSp>
        <p:nvCxnSpPr>
          <p:cNvPr id="77" name="Straight Arrow Connector 76"/>
          <p:cNvCxnSpPr/>
          <p:nvPr/>
        </p:nvCxnSpPr>
        <p:spPr>
          <a:xfrm>
            <a:off x="5633521" y="4459937"/>
            <a:ext cx="1728103" cy="5243"/>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7361624" y="2247900"/>
            <a:ext cx="0" cy="2241462"/>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9" name="Object 88"/>
          <p:cNvGraphicFramePr>
            <a:graphicFrameLocks noChangeAspect="1"/>
          </p:cNvGraphicFramePr>
          <p:nvPr>
            <p:extLst>
              <p:ext uri="{D42A27DB-BD31-4B8C-83A1-F6EECF244321}">
                <p14:modId xmlns:p14="http://schemas.microsoft.com/office/powerpoint/2010/main" val="1372995469"/>
              </p:ext>
            </p:extLst>
          </p:nvPr>
        </p:nvGraphicFramePr>
        <p:xfrm>
          <a:off x="5930869" y="4502062"/>
          <a:ext cx="903287" cy="450850"/>
        </p:xfrm>
        <a:graphic>
          <a:graphicData uri="http://schemas.openxmlformats.org/presentationml/2006/ole">
            <mc:AlternateContent xmlns:mc="http://schemas.openxmlformats.org/markup-compatibility/2006">
              <mc:Choice xmlns:v="urn:schemas-microsoft-com:vml" Requires="v">
                <p:oleObj spid="_x0000_s4365" name="Equation" r:id="rId9" imgW="482600" imgH="241300" progId="Equation.DSMT4">
                  <p:embed/>
                </p:oleObj>
              </mc:Choice>
              <mc:Fallback>
                <p:oleObj name="Equation" r:id="rId9" imgW="482600" imgH="241300" progId="Equation.DSMT4">
                  <p:embed/>
                  <p:pic>
                    <p:nvPicPr>
                      <p:cNvPr id="0" name=""/>
                      <p:cNvPicPr/>
                      <p:nvPr/>
                    </p:nvPicPr>
                    <p:blipFill>
                      <a:blip r:embed="rId10"/>
                      <a:stretch>
                        <a:fillRect/>
                      </a:stretch>
                    </p:blipFill>
                    <p:spPr>
                      <a:xfrm>
                        <a:off x="5930869" y="4502062"/>
                        <a:ext cx="903287" cy="450850"/>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1873277813"/>
              </p:ext>
            </p:extLst>
          </p:nvPr>
        </p:nvGraphicFramePr>
        <p:xfrm>
          <a:off x="7515225" y="3136513"/>
          <a:ext cx="903288" cy="522288"/>
        </p:xfrm>
        <a:graphic>
          <a:graphicData uri="http://schemas.openxmlformats.org/presentationml/2006/ole">
            <mc:AlternateContent xmlns:mc="http://schemas.openxmlformats.org/markup-compatibility/2006">
              <mc:Choice xmlns:v="urn:schemas-microsoft-com:vml" Requires="v">
                <p:oleObj spid="_x0000_s4366" name="Equation" r:id="rId11" imgW="482600" imgH="279400" progId="Equation.DSMT4">
                  <p:embed/>
                </p:oleObj>
              </mc:Choice>
              <mc:Fallback>
                <p:oleObj name="Equation" r:id="rId11" imgW="482600" imgH="279400" progId="Equation.DSMT4">
                  <p:embed/>
                  <p:pic>
                    <p:nvPicPr>
                      <p:cNvPr id="0" name=""/>
                      <p:cNvPicPr/>
                      <p:nvPr/>
                    </p:nvPicPr>
                    <p:blipFill>
                      <a:blip r:embed="rId12"/>
                      <a:stretch>
                        <a:fillRect/>
                      </a:stretch>
                    </p:blipFill>
                    <p:spPr>
                      <a:xfrm>
                        <a:off x="7515225" y="3136513"/>
                        <a:ext cx="903288" cy="522288"/>
                      </a:xfrm>
                      <a:prstGeom prst="rect">
                        <a:avLst/>
                      </a:prstGeom>
                    </p:spPr>
                  </p:pic>
                </p:oleObj>
              </mc:Fallback>
            </mc:AlternateContent>
          </a:graphicData>
        </a:graphic>
      </p:graphicFrame>
      <p:sp>
        <p:nvSpPr>
          <p:cNvPr id="91" name="TextBox 90"/>
          <p:cNvSpPr txBox="1"/>
          <p:nvPr/>
        </p:nvSpPr>
        <p:spPr>
          <a:xfrm>
            <a:off x="284163" y="3136513"/>
            <a:ext cx="4808537" cy="707886"/>
          </a:xfrm>
          <a:prstGeom prst="rect">
            <a:avLst/>
          </a:prstGeom>
          <a:noFill/>
        </p:spPr>
        <p:txBody>
          <a:bodyPr wrap="square" rtlCol="0">
            <a:spAutoFit/>
          </a:bodyPr>
          <a:lstStyle/>
          <a:p>
            <a:r>
              <a:rPr lang="en-US" sz="2000" dirty="0" smtClean="0">
                <a:latin typeface="Times New Roman"/>
                <a:cs typeface="Times New Roman"/>
              </a:rPr>
              <a:t>In looking at the sketch, you can use trig to write:</a:t>
            </a:r>
            <a:endParaRPr lang="en-US" sz="2000" dirty="0">
              <a:latin typeface="Times New Roman"/>
              <a:cs typeface="Times New Roman"/>
            </a:endParaRPr>
          </a:p>
        </p:txBody>
      </p:sp>
      <p:graphicFrame>
        <p:nvGraphicFramePr>
          <p:cNvPr id="93" name="Object 92"/>
          <p:cNvGraphicFramePr>
            <a:graphicFrameLocks noChangeAspect="1"/>
          </p:cNvGraphicFramePr>
          <p:nvPr>
            <p:extLst>
              <p:ext uri="{D42A27DB-BD31-4B8C-83A1-F6EECF244321}">
                <p14:modId xmlns:p14="http://schemas.microsoft.com/office/powerpoint/2010/main" val="3511951115"/>
              </p:ext>
            </p:extLst>
          </p:nvPr>
        </p:nvGraphicFramePr>
        <p:xfrm>
          <a:off x="1006476" y="3968662"/>
          <a:ext cx="3494088" cy="1968500"/>
        </p:xfrm>
        <a:graphic>
          <a:graphicData uri="http://schemas.openxmlformats.org/presentationml/2006/ole">
            <mc:AlternateContent xmlns:mc="http://schemas.openxmlformats.org/markup-compatibility/2006">
              <mc:Choice xmlns:v="urn:schemas-microsoft-com:vml" Requires="v">
                <p:oleObj spid="_x0000_s4367" name="Equation" r:id="rId13" imgW="1866900" imgH="1054100" progId="Equation.DSMT4">
                  <p:embed/>
                </p:oleObj>
              </mc:Choice>
              <mc:Fallback>
                <p:oleObj name="Equation" r:id="rId13" imgW="1866900" imgH="1054100" progId="Equation.DSMT4">
                  <p:embed/>
                  <p:pic>
                    <p:nvPicPr>
                      <p:cNvPr id="0" name=""/>
                      <p:cNvPicPr/>
                      <p:nvPr/>
                    </p:nvPicPr>
                    <p:blipFill>
                      <a:blip r:embed="rId14"/>
                      <a:stretch>
                        <a:fillRect/>
                      </a:stretch>
                    </p:blipFill>
                    <p:spPr>
                      <a:xfrm>
                        <a:off x="1006476" y="3968662"/>
                        <a:ext cx="3494088" cy="1968500"/>
                      </a:xfrm>
                      <a:prstGeom prst="rect">
                        <a:avLst/>
                      </a:prstGeom>
                    </p:spPr>
                  </p:pic>
                </p:oleObj>
              </mc:Fallback>
            </mc:AlternateContent>
          </a:graphicData>
        </a:graphic>
      </p:graphicFrame>
      <p:sp>
        <p:nvSpPr>
          <p:cNvPr id="95" name="TextBox 94"/>
          <p:cNvSpPr txBox="1"/>
          <p:nvPr/>
        </p:nvSpPr>
        <p:spPr>
          <a:xfrm>
            <a:off x="284163" y="1957497"/>
            <a:ext cx="3391693" cy="400110"/>
          </a:xfrm>
          <a:prstGeom prst="rect">
            <a:avLst/>
          </a:prstGeom>
          <a:noFill/>
        </p:spPr>
        <p:txBody>
          <a:bodyPr wrap="square" rtlCol="0">
            <a:spAutoFit/>
          </a:bodyPr>
          <a:lstStyle/>
          <a:p>
            <a:r>
              <a:rPr lang="en-US" sz="2000" dirty="0" smtClean="0">
                <a:latin typeface="Times New Roman"/>
                <a:cs typeface="Times New Roman"/>
              </a:rPr>
              <a:t>Example 1:</a:t>
            </a:r>
            <a:endParaRPr lang="en-US" sz="2000" dirty="0">
              <a:latin typeface="Times New Roman"/>
              <a:cs typeface="Times New Roman"/>
            </a:endParaRPr>
          </a:p>
        </p:txBody>
      </p:sp>
      <p:sp>
        <p:nvSpPr>
          <p:cNvPr id="96" name="Rectangle 9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a:t>
            </a:r>
            <a:r>
              <a:rPr lang="en-US" sz="1200" dirty="0" smtClean="0">
                <a:latin typeface="Times New Roman"/>
                <a:cs typeface="Times New Roman"/>
              </a:rPr>
              <a:t>.)</a:t>
            </a:r>
            <a:endParaRPr lang="en-US" sz="1200" dirty="0">
              <a:latin typeface="Times New Roman"/>
              <a:cs typeface="Times New Roman"/>
            </a:endParaRPr>
          </a:p>
        </p:txBody>
      </p:sp>
    </p:spTree>
    <p:extLst>
      <p:ext uri="{BB962C8B-B14F-4D97-AF65-F5344CB8AC3E}">
        <p14:creationId xmlns:p14="http://schemas.microsoft.com/office/powerpoint/2010/main" val="2314969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Arrow Connector 76"/>
          <p:cNvCxnSpPr/>
          <p:nvPr/>
        </p:nvCxnSpPr>
        <p:spPr>
          <a:xfrm flipH="1">
            <a:off x="5688884" y="3251059"/>
            <a:ext cx="2145537" cy="5243"/>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5688884" y="599490"/>
            <a:ext cx="0" cy="2640117"/>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9" name="Object 88"/>
          <p:cNvGraphicFramePr>
            <a:graphicFrameLocks noChangeAspect="1"/>
          </p:cNvGraphicFramePr>
          <p:nvPr>
            <p:extLst>
              <p:ext uri="{D42A27DB-BD31-4B8C-83A1-F6EECF244321}">
                <p14:modId xmlns:p14="http://schemas.microsoft.com/office/powerpoint/2010/main" val="1519822945"/>
              </p:ext>
            </p:extLst>
          </p:nvPr>
        </p:nvGraphicFramePr>
        <p:xfrm>
          <a:off x="6272213" y="3465382"/>
          <a:ext cx="879475" cy="450850"/>
        </p:xfrm>
        <a:graphic>
          <a:graphicData uri="http://schemas.openxmlformats.org/presentationml/2006/ole">
            <mc:AlternateContent xmlns:mc="http://schemas.openxmlformats.org/markup-compatibility/2006">
              <mc:Choice xmlns:v="urn:schemas-microsoft-com:vml" Requires="v">
                <p:oleObj spid="_x0000_s6418" name="Equation" r:id="rId3" imgW="469900" imgH="241300" progId="Equation.DSMT4">
                  <p:embed/>
                </p:oleObj>
              </mc:Choice>
              <mc:Fallback>
                <p:oleObj name="Equation" r:id="rId3" imgW="469900" imgH="241300" progId="Equation.DSMT4">
                  <p:embed/>
                  <p:pic>
                    <p:nvPicPr>
                      <p:cNvPr id="0" name=""/>
                      <p:cNvPicPr/>
                      <p:nvPr/>
                    </p:nvPicPr>
                    <p:blipFill>
                      <a:blip r:embed="rId4"/>
                      <a:stretch>
                        <a:fillRect/>
                      </a:stretch>
                    </p:blipFill>
                    <p:spPr>
                      <a:xfrm>
                        <a:off x="6272213" y="3465382"/>
                        <a:ext cx="879475" cy="450850"/>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2923438513"/>
              </p:ext>
            </p:extLst>
          </p:nvPr>
        </p:nvGraphicFramePr>
        <p:xfrm>
          <a:off x="4697413" y="1646720"/>
          <a:ext cx="879475" cy="522288"/>
        </p:xfrm>
        <a:graphic>
          <a:graphicData uri="http://schemas.openxmlformats.org/presentationml/2006/ole">
            <mc:AlternateContent xmlns:mc="http://schemas.openxmlformats.org/markup-compatibility/2006">
              <mc:Choice xmlns:v="urn:schemas-microsoft-com:vml" Requires="v">
                <p:oleObj spid="_x0000_s6419" name="Equation" r:id="rId5" imgW="469900" imgH="279400" progId="Equation.DSMT4">
                  <p:embed/>
                </p:oleObj>
              </mc:Choice>
              <mc:Fallback>
                <p:oleObj name="Equation" r:id="rId5" imgW="469900" imgH="279400" progId="Equation.DSMT4">
                  <p:embed/>
                  <p:pic>
                    <p:nvPicPr>
                      <p:cNvPr id="0" name=""/>
                      <p:cNvPicPr/>
                      <p:nvPr/>
                    </p:nvPicPr>
                    <p:blipFill>
                      <a:blip r:embed="rId6"/>
                      <a:stretch>
                        <a:fillRect/>
                      </a:stretch>
                    </p:blipFill>
                    <p:spPr>
                      <a:xfrm>
                        <a:off x="4697413" y="1646720"/>
                        <a:ext cx="879475" cy="522288"/>
                      </a:xfrm>
                      <a:prstGeom prst="rect">
                        <a:avLst/>
                      </a:prstGeom>
                    </p:spPr>
                  </p:pic>
                </p:oleObj>
              </mc:Fallback>
            </mc:AlternateContent>
          </a:graphicData>
        </a:graphic>
      </p:graphicFrame>
      <p:sp>
        <p:nvSpPr>
          <p:cNvPr id="95" name="TextBox 94"/>
          <p:cNvSpPr txBox="1"/>
          <p:nvPr/>
        </p:nvSpPr>
        <p:spPr>
          <a:xfrm>
            <a:off x="169863" y="344597"/>
            <a:ext cx="3391693" cy="400110"/>
          </a:xfrm>
          <a:prstGeom prst="rect">
            <a:avLst/>
          </a:prstGeom>
          <a:noFill/>
        </p:spPr>
        <p:txBody>
          <a:bodyPr wrap="square" rtlCol="0">
            <a:spAutoFit/>
          </a:bodyPr>
          <a:lstStyle/>
          <a:p>
            <a:r>
              <a:rPr lang="en-US" sz="2000" dirty="0" smtClean="0">
                <a:latin typeface="Times New Roman"/>
                <a:cs typeface="Times New Roman"/>
              </a:rPr>
              <a:t>Example 2:</a:t>
            </a:r>
            <a:endParaRPr lang="en-US" sz="2000" dirty="0">
              <a:latin typeface="Times New Roman"/>
              <a:cs typeface="Times New Roman"/>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698651157"/>
              </p:ext>
            </p:extLst>
          </p:nvPr>
        </p:nvGraphicFramePr>
        <p:xfrm>
          <a:off x="692150" y="901700"/>
          <a:ext cx="3071813" cy="379413"/>
        </p:xfrm>
        <a:graphic>
          <a:graphicData uri="http://schemas.openxmlformats.org/presentationml/2006/ole">
            <mc:AlternateContent xmlns:mc="http://schemas.openxmlformats.org/markup-compatibility/2006">
              <mc:Choice xmlns:v="urn:schemas-microsoft-com:vml" Requires="v">
                <p:oleObj spid="_x0000_s6420" name="Equation" r:id="rId7" imgW="1638300" imgH="203200" progId="Equation.DSMT4">
                  <p:embed/>
                </p:oleObj>
              </mc:Choice>
              <mc:Fallback>
                <p:oleObj name="Equation" r:id="rId7" imgW="1638300" imgH="203200" progId="Equation.DSMT4">
                  <p:embed/>
                  <p:pic>
                    <p:nvPicPr>
                      <p:cNvPr id="0" name=""/>
                      <p:cNvPicPr/>
                      <p:nvPr/>
                    </p:nvPicPr>
                    <p:blipFill>
                      <a:blip r:embed="rId8"/>
                      <a:stretch>
                        <a:fillRect/>
                      </a:stretch>
                    </p:blipFill>
                    <p:spPr>
                      <a:xfrm>
                        <a:off x="692150" y="901700"/>
                        <a:ext cx="3071813" cy="379413"/>
                      </a:xfrm>
                      <a:prstGeom prst="rect">
                        <a:avLst/>
                      </a:prstGeom>
                    </p:spPr>
                  </p:pic>
                </p:oleObj>
              </mc:Fallback>
            </mc:AlternateContent>
          </a:graphicData>
        </a:graphic>
      </p:graphicFrame>
      <p:cxnSp>
        <p:nvCxnSpPr>
          <p:cNvPr id="19" name="Straight Arrow Connector 18"/>
          <p:cNvCxnSpPr/>
          <p:nvPr/>
        </p:nvCxnSpPr>
        <p:spPr>
          <a:xfrm flipH="1" flipV="1">
            <a:off x="5688884" y="369997"/>
            <a:ext cx="2156960" cy="2906462"/>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834420" y="484241"/>
            <a:ext cx="0" cy="343199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268460" y="3249042"/>
            <a:ext cx="36147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140032189"/>
              </p:ext>
            </p:extLst>
          </p:nvPr>
        </p:nvGraphicFramePr>
        <p:xfrm>
          <a:off x="7539831" y="2427446"/>
          <a:ext cx="1023937" cy="379412"/>
        </p:xfrm>
        <a:graphic>
          <a:graphicData uri="http://schemas.openxmlformats.org/presentationml/2006/ole">
            <mc:AlternateContent xmlns:mc="http://schemas.openxmlformats.org/markup-compatibility/2006">
              <mc:Choice xmlns:v="urn:schemas-microsoft-com:vml" Requires="v">
                <p:oleObj spid="_x0000_s6421" name="Equation" r:id="rId9" imgW="546100" imgH="203200" progId="Equation.DSMT4">
                  <p:embed/>
                </p:oleObj>
              </mc:Choice>
              <mc:Fallback>
                <p:oleObj name="Equation" r:id="rId9" imgW="546100" imgH="203200" progId="Equation.DSMT4">
                  <p:embed/>
                  <p:pic>
                    <p:nvPicPr>
                      <p:cNvPr id="0" name=""/>
                      <p:cNvPicPr/>
                      <p:nvPr/>
                    </p:nvPicPr>
                    <p:blipFill>
                      <a:blip r:embed="rId10"/>
                      <a:stretch>
                        <a:fillRect/>
                      </a:stretch>
                    </p:blipFill>
                    <p:spPr>
                      <a:xfrm>
                        <a:off x="7539831" y="2427446"/>
                        <a:ext cx="1023937" cy="379412"/>
                      </a:xfrm>
                      <a:prstGeom prst="rect">
                        <a:avLst/>
                      </a:prstGeom>
                    </p:spPr>
                  </p:pic>
                </p:oleObj>
              </mc:Fallback>
            </mc:AlternateContent>
          </a:graphicData>
        </a:graphic>
      </p:graphicFrame>
      <p:sp>
        <p:nvSpPr>
          <p:cNvPr id="3" name="Freeform 2"/>
          <p:cNvSpPr/>
          <p:nvPr/>
        </p:nvSpPr>
        <p:spPr>
          <a:xfrm>
            <a:off x="7670800" y="2985115"/>
            <a:ext cx="381000" cy="254492"/>
          </a:xfrm>
          <a:custGeom>
            <a:avLst/>
            <a:gdLst>
              <a:gd name="connsiteX0" fmla="*/ 381000 w 381000"/>
              <a:gd name="connsiteY0" fmla="*/ 254492 h 254492"/>
              <a:gd name="connsiteX1" fmla="*/ 304800 w 381000"/>
              <a:gd name="connsiteY1" fmla="*/ 89392 h 254492"/>
              <a:gd name="connsiteX2" fmla="*/ 152400 w 381000"/>
              <a:gd name="connsiteY2" fmla="*/ 492 h 254492"/>
              <a:gd name="connsiteX3" fmla="*/ 0 w 381000"/>
              <a:gd name="connsiteY3" fmla="*/ 51292 h 254492"/>
            </a:gdLst>
            <a:ahLst/>
            <a:cxnLst>
              <a:cxn ang="0">
                <a:pos x="connsiteX0" y="connsiteY0"/>
              </a:cxn>
              <a:cxn ang="0">
                <a:pos x="connsiteX1" y="connsiteY1"/>
              </a:cxn>
              <a:cxn ang="0">
                <a:pos x="connsiteX2" y="connsiteY2"/>
              </a:cxn>
              <a:cxn ang="0">
                <a:pos x="connsiteX3" y="connsiteY3"/>
              </a:cxn>
            </a:cxnLst>
            <a:rect l="l" t="t" r="r" b="b"/>
            <a:pathLst>
              <a:path w="381000" h="254492">
                <a:moveTo>
                  <a:pt x="381000" y="254492"/>
                </a:moveTo>
                <a:cubicBezTo>
                  <a:pt x="361950" y="193108"/>
                  <a:pt x="342900" y="131725"/>
                  <a:pt x="304800" y="89392"/>
                </a:cubicBezTo>
                <a:cubicBezTo>
                  <a:pt x="266700" y="47059"/>
                  <a:pt x="203200" y="6842"/>
                  <a:pt x="152400" y="492"/>
                </a:cubicBezTo>
                <a:cubicBezTo>
                  <a:pt x="101600" y="-5858"/>
                  <a:pt x="0" y="51292"/>
                  <a:pt x="0" y="51292"/>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2567089869"/>
              </p:ext>
            </p:extLst>
          </p:nvPr>
        </p:nvGraphicFramePr>
        <p:xfrm>
          <a:off x="6577013" y="2722082"/>
          <a:ext cx="904875" cy="425450"/>
        </p:xfrm>
        <a:graphic>
          <a:graphicData uri="http://schemas.openxmlformats.org/presentationml/2006/ole">
            <mc:AlternateContent xmlns:mc="http://schemas.openxmlformats.org/markup-compatibility/2006">
              <mc:Choice xmlns:v="urn:schemas-microsoft-com:vml" Requires="v">
                <p:oleObj spid="_x0000_s6422" name="Equation" r:id="rId11" imgW="482600" imgH="228600" progId="Equation.DSMT4">
                  <p:embed/>
                </p:oleObj>
              </mc:Choice>
              <mc:Fallback>
                <p:oleObj name="Equation" r:id="rId11" imgW="482600" imgH="228600" progId="Equation.DSMT4">
                  <p:embed/>
                  <p:pic>
                    <p:nvPicPr>
                      <p:cNvPr id="0" name=""/>
                      <p:cNvPicPr/>
                      <p:nvPr/>
                    </p:nvPicPr>
                    <p:blipFill>
                      <a:blip r:embed="rId12"/>
                      <a:stretch>
                        <a:fillRect/>
                      </a:stretch>
                    </p:blipFill>
                    <p:spPr>
                      <a:xfrm>
                        <a:off x="6577013" y="2722082"/>
                        <a:ext cx="904875" cy="425450"/>
                      </a:xfrm>
                      <a:prstGeom prst="rect">
                        <a:avLst/>
                      </a:prstGeom>
                    </p:spPr>
                  </p:pic>
                </p:oleObj>
              </mc:Fallback>
            </mc:AlternateContent>
          </a:graphicData>
        </a:graphic>
      </p:graphicFrame>
      <p:sp>
        <p:nvSpPr>
          <p:cNvPr id="6" name="Freeform 5"/>
          <p:cNvSpPr/>
          <p:nvPr/>
        </p:nvSpPr>
        <p:spPr>
          <a:xfrm>
            <a:off x="7404100" y="2934807"/>
            <a:ext cx="165100" cy="317500"/>
          </a:xfrm>
          <a:custGeom>
            <a:avLst/>
            <a:gdLst>
              <a:gd name="connsiteX0" fmla="*/ 165100 w 165100"/>
              <a:gd name="connsiteY0" fmla="*/ 0 h 317500"/>
              <a:gd name="connsiteX1" fmla="*/ 50800 w 165100"/>
              <a:gd name="connsiteY1" fmla="*/ 139700 h 317500"/>
              <a:gd name="connsiteX2" fmla="*/ 0 w 165100"/>
              <a:gd name="connsiteY2" fmla="*/ 317500 h 317500"/>
            </a:gdLst>
            <a:ahLst/>
            <a:cxnLst>
              <a:cxn ang="0">
                <a:pos x="connsiteX0" y="connsiteY0"/>
              </a:cxn>
              <a:cxn ang="0">
                <a:pos x="connsiteX1" y="connsiteY1"/>
              </a:cxn>
              <a:cxn ang="0">
                <a:pos x="connsiteX2" y="connsiteY2"/>
              </a:cxn>
            </a:cxnLst>
            <a:rect l="l" t="t" r="r" b="b"/>
            <a:pathLst>
              <a:path w="165100" h="317500">
                <a:moveTo>
                  <a:pt x="165100" y="0"/>
                </a:moveTo>
                <a:cubicBezTo>
                  <a:pt x="121708" y="43391"/>
                  <a:pt x="78317" y="86783"/>
                  <a:pt x="50800" y="139700"/>
                </a:cubicBezTo>
                <a:cubicBezTo>
                  <a:pt x="23283" y="192617"/>
                  <a:pt x="8467" y="292100"/>
                  <a:pt x="0" y="3175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ectangle 33"/>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a:t>
            </a:r>
            <a:r>
              <a:rPr lang="en-US" sz="1200" dirty="0" smtClean="0">
                <a:latin typeface="Times New Roman"/>
                <a:cs typeface="Times New Roman"/>
              </a:rPr>
              <a:t>.)</a:t>
            </a:r>
            <a:endParaRPr lang="en-US" sz="1200" dirty="0">
              <a:latin typeface="Times New Roman"/>
              <a:cs typeface="Times New Roman"/>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819262972"/>
              </p:ext>
            </p:extLst>
          </p:nvPr>
        </p:nvGraphicFramePr>
        <p:xfrm>
          <a:off x="6711951" y="1090926"/>
          <a:ext cx="784225" cy="522287"/>
        </p:xfrm>
        <a:graphic>
          <a:graphicData uri="http://schemas.openxmlformats.org/presentationml/2006/ole">
            <mc:AlternateContent xmlns:mc="http://schemas.openxmlformats.org/markup-compatibility/2006">
              <mc:Choice xmlns:v="urn:schemas-microsoft-com:vml" Requires="v">
                <p:oleObj spid="_x0000_s6423" name="Equation" r:id="rId13" imgW="419100" imgH="279400" progId="Equation.DSMT4">
                  <p:embed/>
                </p:oleObj>
              </mc:Choice>
              <mc:Fallback>
                <p:oleObj name="Equation" r:id="rId13" imgW="419100" imgH="279400" progId="Equation.DSMT4">
                  <p:embed/>
                  <p:pic>
                    <p:nvPicPr>
                      <p:cNvPr id="0" name=""/>
                      <p:cNvPicPr/>
                      <p:nvPr/>
                    </p:nvPicPr>
                    <p:blipFill>
                      <a:blip r:embed="rId14"/>
                      <a:stretch>
                        <a:fillRect/>
                      </a:stretch>
                    </p:blipFill>
                    <p:spPr>
                      <a:xfrm>
                        <a:off x="6711951" y="1090926"/>
                        <a:ext cx="784225" cy="522287"/>
                      </a:xfrm>
                      <a:prstGeom prst="rect">
                        <a:avLst/>
                      </a:prstGeom>
                    </p:spPr>
                  </p:pic>
                </p:oleObj>
              </mc:Fallback>
            </mc:AlternateContent>
          </a:graphicData>
        </a:graphic>
      </p:graphicFrame>
      <p:sp>
        <p:nvSpPr>
          <p:cNvPr id="39" name="TextBox 38"/>
          <p:cNvSpPr txBox="1"/>
          <p:nvPr/>
        </p:nvSpPr>
        <p:spPr>
          <a:xfrm>
            <a:off x="169863" y="1646720"/>
            <a:ext cx="4198937" cy="3785652"/>
          </a:xfrm>
          <a:prstGeom prst="rect">
            <a:avLst/>
          </a:prstGeom>
          <a:noFill/>
        </p:spPr>
        <p:txBody>
          <a:bodyPr wrap="square" rtlCol="0">
            <a:spAutoFit/>
          </a:bodyPr>
          <a:lstStyle/>
          <a:p>
            <a:r>
              <a:rPr lang="en-US" sz="2000" dirty="0" smtClean="0">
                <a:latin typeface="Times New Roman"/>
                <a:cs typeface="Times New Roman"/>
              </a:rPr>
              <a:t>This is a little bit trickier because you are no longer looking at a first-quadrant triangle.  There are two ways to do this.  The easiest is to create a triangle that IS a right triangle (see sketch), determine it’s sides, then add whatever signs and unit vectors are needed to characterize the vector.  Remember, what you are doing with unit vector notation is creating mini-vectors, one in the x-direction, one in the y-direction, and adding them.</a:t>
            </a:r>
            <a:endParaRPr lang="en-US" sz="2000" dirty="0">
              <a:latin typeface="Times New Roman"/>
              <a:cs typeface="Times New Roman"/>
            </a:endParaRPr>
          </a:p>
        </p:txBody>
      </p:sp>
    </p:spTree>
    <p:extLst>
      <p:ext uri="{BB962C8B-B14F-4D97-AF65-F5344CB8AC3E}">
        <p14:creationId xmlns:p14="http://schemas.microsoft.com/office/powerpoint/2010/main" val="396238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dissolve">
                                      <p:cBhvr>
                                        <p:cTn id="14" dur="500"/>
                                        <p:tgtEl>
                                          <p:spTgt spid="27"/>
                                        </p:tgtEl>
                                      </p:cBhvr>
                                    </p:animEffect>
                                  </p:childTnLst>
                                </p:cTn>
                              </p:par>
                              <p:par>
                                <p:cTn id="15" presetID="9"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par>
                                <p:cTn id="18" presetID="9"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dissolve">
                                      <p:cBhvr>
                                        <p:cTn id="20" dur="500"/>
                                        <p:tgtEl>
                                          <p:spTgt spid="85"/>
                                        </p:tgtEl>
                                      </p:cBhvr>
                                    </p:animEffect>
                                  </p:childTnLst>
                                </p:cTn>
                              </p:par>
                              <p:par>
                                <p:cTn id="21" presetID="9"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dissolve">
                                      <p:cBhvr>
                                        <p:cTn id="23" dur="500"/>
                                        <p:tgtEl>
                                          <p:spTgt spid="90"/>
                                        </p:tgtEl>
                                      </p:cBhvr>
                                    </p:animEffect>
                                  </p:childTnLst>
                                </p:cTn>
                              </p:par>
                              <p:par>
                                <p:cTn id="24" presetID="9"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dissolve">
                                      <p:cBhvr>
                                        <p:cTn id="2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Arrow Connector 76"/>
          <p:cNvCxnSpPr/>
          <p:nvPr/>
        </p:nvCxnSpPr>
        <p:spPr>
          <a:xfrm flipH="1">
            <a:off x="5688884" y="3251059"/>
            <a:ext cx="2145537" cy="5243"/>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5688884" y="599490"/>
            <a:ext cx="0" cy="2640117"/>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9" name="Object 88"/>
          <p:cNvGraphicFramePr>
            <a:graphicFrameLocks noChangeAspect="1"/>
          </p:cNvGraphicFramePr>
          <p:nvPr>
            <p:extLst>
              <p:ext uri="{D42A27DB-BD31-4B8C-83A1-F6EECF244321}">
                <p14:modId xmlns:p14="http://schemas.microsoft.com/office/powerpoint/2010/main" val="4291614127"/>
              </p:ext>
            </p:extLst>
          </p:nvPr>
        </p:nvGraphicFramePr>
        <p:xfrm>
          <a:off x="6097588" y="3393595"/>
          <a:ext cx="1735137" cy="1044575"/>
        </p:xfrm>
        <a:graphic>
          <a:graphicData uri="http://schemas.openxmlformats.org/presentationml/2006/ole">
            <mc:AlternateContent xmlns:mc="http://schemas.openxmlformats.org/markup-compatibility/2006">
              <mc:Choice xmlns:v="urn:schemas-microsoft-com:vml" Requires="v">
                <p:oleObj spid="_x0000_s9521" name="Equation" r:id="rId3" imgW="927100" imgH="558800" progId="Equation.DSMT4">
                  <p:embed/>
                </p:oleObj>
              </mc:Choice>
              <mc:Fallback>
                <p:oleObj name="Equation" r:id="rId3" imgW="927100" imgH="558800" progId="Equation.DSMT4">
                  <p:embed/>
                  <p:pic>
                    <p:nvPicPr>
                      <p:cNvPr id="0" name=""/>
                      <p:cNvPicPr/>
                      <p:nvPr/>
                    </p:nvPicPr>
                    <p:blipFill>
                      <a:blip r:embed="rId4"/>
                      <a:stretch>
                        <a:fillRect/>
                      </a:stretch>
                    </p:blipFill>
                    <p:spPr>
                      <a:xfrm>
                        <a:off x="6097588" y="3393595"/>
                        <a:ext cx="1735137" cy="1044575"/>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184497143"/>
              </p:ext>
            </p:extLst>
          </p:nvPr>
        </p:nvGraphicFramePr>
        <p:xfrm>
          <a:off x="3989388" y="1352070"/>
          <a:ext cx="1687512" cy="1044575"/>
        </p:xfrm>
        <a:graphic>
          <a:graphicData uri="http://schemas.openxmlformats.org/presentationml/2006/ole">
            <mc:AlternateContent xmlns:mc="http://schemas.openxmlformats.org/markup-compatibility/2006">
              <mc:Choice xmlns:v="urn:schemas-microsoft-com:vml" Requires="v">
                <p:oleObj spid="_x0000_s9522" name="Equation" r:id="rId5" imgW="901700" imgH="558800" progId="Equation.DSMT4">
                  <p:embed/>
                </p:oleObj>
              </mc:Choice>
              <mc:Fallback>
                <p:oleObj name="Equation" r:id="rId5" imgW="901700" imgH="558800" progId="Equation.DSMT4">
                  <p:embed/>
                  <p:pic>
                    <p:nvPicPr>
                      <p:cNvPr id="0" name=""/>
                      <p:cNvPicPr/>
                      <p:nvPr/>
                    </p:nvPicPr>
                    <p:blipFill>
                      <a:blip r:embed="rId6"/>
                      <a:stretch>
                        <a:fillRect/>
                      </a:stretch>
                    </p:blipFill>
                    <p:spPr>
                      <a:xfrm>
                        <a:off x="3989388" y="1352070"/>
                        <a:ext cx="1687512" cy="1044575"/>
                      </a:xfrm>
                      <a:prstGeom prst="rect">
                        <a:avLst/>
                      </a:prstGeom>
                    </p:spPr>
                  </p:pic>
                </p:oleObj>
              </mc:Fallback>
            </mc:AlternateContent>
          </a:graphicData>
        </a:graphic>
      </p:graphicFrame>
      <p:sp>
        <p:nvSpPr>
          <p:cNvPr id="91" name="TextBox 90"/>
          <p:cNvSpPr txBox="1"/>
          <p:nvPr/>
        </p:nvSpPr>
        <p:spPr>
          <a:xfrm>
            <a:off x="169863" y="1533832"/>
            <a:ext cx="3391693" cy="1631216"/>
          </a:xfrm>
          <a:prstGeom prst="rect">
            <a:avLst/>
          </a:prstGeom>
          <a:noFill/>
        </p:spPr>
        <p:txBody>
          <a:bodyPr wrap="square" rtlCol="0">
            <a:spAutoFit/>
          </a:bodyPr>
          <a:lstStyle/>
          <a:p>
            <a:r>
              <a:rPr lang="en-US" sz="2000" dirty="0" smtClean="0">
                <a:latin typeface="Times New Roman"/>
                <a:cs typeface="Times New Roman"/>
              </a:rPr>
              <a:t>In looking at the sketch, you can either use the magnitudes, which are always positive, and manually put in the signs for the unit vectors, yielding:</a:t>
            </a:r>
            <a:endParaRPr lang="en-US" sz="2000" dirty="0">
              <a:latin typeface="Times New Roman"/>
              <a:cs typeface="Times New Roman"/>
            </a:endParaRPr>
          </a:p>
        </p:txBody>
      </p:sp>
      <p:graphicFrame>
        <p:nvGraphicFramePr>
          <p:cNvPr id="93" name="Object 92"/>
          <p:cNvGraphicFramePr>
            <a:graphicFrameLocks noChangeAspect="1"/>
          </p:cNvGraphicFramePr>
          <p:nvPr>
            <p:extLst>
              <p:ext uri="{D42A27DB-BD31-4B8C-83A1-F6EECF244321}">
                <p14:modId xmlns:p14="http://schemas.microsoft.com/office/powerpoint/2010/main" val="1251435391"/>
              </p:ext>
            </p:extLst>
          </p:nvPr>
        </p:nvGraphicFramePr>
        <p:xfrm>
          <a:off x="969963" y="3276600"/>
          <a:ext cx="2733675" cy="1470025"/>
        </p:xfrm>
        <a:graphic>
          <a:graphicData uri="http://schemas.openxmlformats.org/presentationml/2006/ole">
            <mc:AlternateContent xmlns:mc="http://schemas.openxmlformats.org/markup-compatibility/2006">
              <mc:Choice xmlns:v="urn:schemas-microsoft-com:vml" Requires="v">
                <p:oleObj spid="_x0000_s9523" name="Equation" r:id="rId7" imgW="1460500" imgH="787400" progId="Equation.DSMT4">
                  <p:embed/>
                </p:oleObj>
              </mc:Choice>
              <mc:Fallback>
                <p:oleObj name="Equation" r:id="rId7" imgW="1460500" imgH="787400" progId="Equation.DSMT4">
                  <p:embed/>
                  <p:pic>
                    <p:nvPicPr>
                      <p:cNvPr id="0" name=""/>
                      <p:cNvPicPr/>
                      <p:nvPr/>
                    </p:nvPicPr>
                    <p:blipFill>
                      <a:blip r:embed="rId8"/>
                      <a:stretch>
                        <a:fillRect/>
                      </a:stretch>
                    </p:blipFill>
                    <p:spPr>
                      <a:xfrm>
                        <a:off x="969963" y="3276600"/>
                        <a:ext cx="2733675" cy="1470025"/>
                      </a:xfrm>
                      <a:prstGeom prst="rect">
                        <a:avLst/>
                      </a:prstGeom>
                    </p:spPr>
                  </p:pic>
                </p:oleObj>
              </mc:Fallback>
            </mc:AlternateContent>
          </a:graphicData>
        </a:graphic>
      </p:graphicFrame>
      <p:sp>
        <p:nvSpPr>
          <p:cNvPr id="95" name="TextBox 94"/>
          <p:cNvSpPr txBox="1"/>
          <p:nvPr/>
        </p:nvSpPr>
        <p:spPr>
          <a:xfrm>
            <a:off x="169863" y="344597"/>
            <a:ext cx="3391693" cy="400110"/>
          </a:xfrm>
          <a:prstGeom prst="rect">
            <a:avLst/>
          </a:prstGeom>
          <a:noFill/>
        </p:spPr>
        <p:txBody>
          <a:bodyPr wrap="square" rtlCol="0">
            <a:spAutoFit/>
          </a:bodyPr>
          <a:lstStyle/>
          <a:p>
            <a:r>
              <a:rPr lang="en-US" sz="2000" dirty="0" smtClean="0">
                <a:latin typeface="Times New Roman"/>
                <a:cs typeface="Times New Roman"/>
              </a:rPr>
              <a:t>Example 2:</a:t>
            </a:r>
            <a:endParaRPr lang="en-US" sz="2000" dirty="0">
              <a:latin typeface="Times New Roman"/>
              <a:cs typeface="Times New Roman"/>
            </a:endParaRPr>
          </a:p>
        </p:txBody>
      </p:sp>
      <p:cxnSp>
        <p:nvCxnSpPr>
          <p:cNvPr id="19" name="Straight Arrow Connector 18"/>
          <p:cNvCxnSpPr/>
          <p:nvPr/>
        </p:nvCxnSpPr>
        <p:spPr>
          <a:xfrm flipH="1" flipV="1">
            <a:off x="5688884" y="369997"/>
            <a:ext cx="2156960" cy="2906462"/>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834420" y="484241"/>
            <a:ext cx="0" cy="343199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268460" y="3249042"/>
            <a:ext cx="36147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858831917"/>
              </p:ext>
            </p:extLst>
          </p:nvPr>
        </p:nvGraphicFramePr>
        <p:xfrm>
          <a:off x="7539831" y="2427446"/>
          <a:ext cx="1023937" cy="379412"/>
        </p:xfrm>
        <a:graphic>
          <a:graphicData uri="http://schemas.openxmlformats.org/presentationml/2006/ole">
            <mc:AlternateContent xmlns:mc="http://schemas.openxmlformats.org/markup-compatibility/2006">
              <mc:Choice xmlns:v="urn:schemas-microsoft-com:vml" Requires="v">
                <p:oleObj spid="_x0000_s9524" name="Equation" r:id="rId9" imgW="546100" imgH="203200" progId="Equation.DSMT4">
                  <p:embed/>
                </p:oleObj>
              </mc:Choice>
              <mc:Fallback>
                <p:oleObj name="Equation" r:id="rId9" imgW="546100" imgH="203200" progId="Equation.DSMT4">
                  <p:embed/>
                  <p:pic>
                    <p:nvPicPr>
                      <p:cNvPr id="0" name=""/>
                      <p:cNvPicPr/>
                      <p:nvPr/>
                    </p:nvPicPr>
                    <p:blipFill>
                      <a:blip r:embed="rId10"/>
                      <a:stretch>
                        <a:fillRect/>
                      </a:stretch>
                    </p:blipFill>
                    <p:spPr>
                      <a:xfrm>
                        <a:off x="7539831" y="2427446"/>
                        <a:ext cx="1023937" cy="379412"/>
                      </a:xfrm>
                      <a:prstGeom prst="rect">
                        <a:avLst/>
                      </a:prstGeom>
                    </p:spPr>
                  </p:pic>
                </p:oleObj>
              </mc:Fallback>
            </mc:AlternateContent>
          </a:graphicData>
        </a:graphic>
      </p:graphicFrame>
      <p:sp>
        <p:nvSpPr>
          <p:cNvPr id="3" name="Freeform 2"/>
          <p:cNvSpPr/>
          <p:nvPr/>
        </p:nvSpPr>
        <p:spPr>
          <a:xfrm>
            <a:off x="7670800" y="2985115"/>
            <a:ext cx="381000" cy="254492"/>
          </a:xfrm>
          <a:custGeom>
            <a:avLst/>
            <a:gdLst>
              <a:gd name="connsiteX0" fmla="*/ 381000 w 381000"/>
              <a:gd name="connsiteY0" fmla="*/ 254492 h 254492"/>
              <a:gd name="connsiteX1" fmla="*/ 304800 w 381000"/>
              <a:gd name="connsiteY1" fmla="*/ 89392 h 254492"/>
              <a:gd name="connsiteX2" fmla="*/ 152400 w 381000"/>
              <a:gd name="connsiteY2" fmla="*/ 492 h 254492"/>
              <a:gd name="connsiteX3" fmla="*/ 0 w 381000"/>
              <a:gd name="connsiteY3" fmla="*/ 51292 h 254492"/>
            </a:gdLst>
            <a:ahLst/>
            <a:cxnLst>
              <a:cxn ang="0">
                <a:pos x="connsiteX0" y="connsiteY0"/>
              </a:cxn>
              <a:cxn ang="0">
                <a:pos x="connsiteX1" y="connsiteY1"/>
              </a:cxn>
              <a:cxn ang="0">
                <a:pos x="connsiteX2" y="connsiteY2"/>
              </a:cxn>
              <a:cxn ang="0">
                <a:pos x="connsiteX3" y="connsiteY3"/>
              </a:cxn>
            </a:cxnLst>
            <a:rect l="l" t="t" r="r" b="b"/>
            <a:pathLst>
              <a:path w="381000" h="254492">
                <a:moveTo>
                  <a:pt x="381000" y="254492"/>
                </a:moveTo>
                <a:cubicBezTo>
                  <a:pt x="361950" y="193108"/>
                  <a:pt x="342900" y="131725"/>
                  <a:pt x="304800" y="89392"/>
                </a:cubicBezTo>
                <a:cubicBezTo>
                  <a:pt x="266700" y="47059"/>
                  <a:pt x="203200" y="6842"/>
                  <a:pt x="152400" y="492"/>
                </a:cubicBezTo>
                <a:cubicBezTo>
                  <a:pt x="101600" y="-5858"/>
                  <a:pt x="0" y="51292"/>
                  <a:pt x="0" y="51292"/>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1302911428"/>
              </p:ext>
            </p:extLst>
          </p:nvPr>
        </p:nvGraphicFramePr>
        <p:xfrm>
          <a:off x="6577013" y="2722082"/>
          <a:ext cx="904875" cy="425450"/>
        </p:xfrm>
        <a:graphic>
          <a:graphicData uri="http://schemas.openxmlformats.org/presentationml/2006/ole">
            <mc:AlternateContent xmlns:mc="http://schemas.openxmlformats.org/markup-compatibility/2006">
              <mc:Choice xmlns:v="urn:schemas-microsoft-com:vml" Requires="v">
                <p:oleObj spid="_x0000_s9525" name="Equation" r:id="rId11" imgW="482600" imgH="228600" progId="Equation.DSMT4">
                  <p:embed/>
                </p:oleObj>
              </mc:Choice>
              <mc:Fallback>
                <p:oleObj name="Equation" r:id="rId11" imgW="482600" imgH="228600" progId="Equation.DSMT4">
                  <p:embed/>
                  <p:pic>
                    <p:nvPicPr>
                      <p:cNvPr id="0" name=""/>
                      <p:cNvPicPr/>
                      <p:nvPr/>
                    </p:nvPicPr>
                    <p:blipFill>
                      <a:blip r:embed="rId12"/>
                      <a:stretch>
                        <a:fillRect/>
                      </a:stretch>
                    </p:blipFill>
                    <p:spPr>
                      <a:xfrm>
                        <a:off x="6577013" y="2722082"/>
                        <a:ext cx="904875" cy="425450"/>
                      </a:xfrm>
                      <a:prstGeom prst="rect">
                        <a:avLst/>
                      </a:prstGeom>
                    </p:spPr>
                  </p:pic>
                </p:oleObj>
              </mc:Fallback>
            </mc:AlternateContent>
          </a:graphicData>
        </a:graphic>
      </p:graphicFrame>
      <p:sp>
        <p:nvSpPr>
          <p:cNvPr id="6" name="Freeform 5"/>
          <p:cNvSpPr/>
          <p:nvPr/>
        </p:nvSpPr>
        <p:spPr>
          <a:xfrm>
            <a:off x="7404100" y="2934807"/>
            <a:ext cx="165100" cy="317500"/>
          </a:xfrm>
          <a:custGeom>
            <a:avLst/>
            <a:gdLst>
              <a:gd name="connsiteX0" fmla="*/ 165100 w 165100"/>
              <a:gd name="connsiteY0" fmla="*/ 0 h 317500"/>
              <a:gd name="connsiteX1" fmla="*/ 50800 w 165100"/>
              <a:gd name="connsiteY1" fmla="*/ 139700 h 317500"/>
              <a:gd name="connsiteX2" fmla="*/ 0 w 165100"/>
              <a:gd name="connsiteY2" fmla="*/ 317500 h 317500"/>
            </a:gdLst>
            <a:ahLst/>
            <a:cxnLst>
              <a:cxn ang="0">
                <a:pos x="connsiteX0" y="connsiteY0"/>
              </a:cxn>
              <a:cxn ang="0">
                <a:pos x="connsiteX1" y="connsiteY1"/>
              </a:cxn>
              <a:cxn ang="0">
                <a:pos x="connsiteX2" y="connsiteY2"/>
              </a:cxn>
            </a:cxnLst>
            <a:rect l="l" t="t" r="r" b="b"/>
            <a:pathLst>
              <a:path w="165100" h="317500">
                <a:moveTo>
                  <a:pt x="165100" y="0"/>
                </a:moveTo>
                <a:cubicBezTo>
                  <a:pt x="121708" y="43391"/>
                  <a:pt x="78317" y="86783"/>
                  <a:pt x="50800" y="139700"/>
                </a:cubicBezTo>
                <a:cubicBezTo>
                  <a:pt x="23283" y="192617"/>
                  <a:pt x="8467" y="292100"/>
                  <a:pt x="0" y="3175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169863" y="4746343"/>
            <a:ext cx="8974137" cy="400110"/>
          </a:xfrm>
          <a:prstGeom prst="rect">
            <a:avLst/>
          </a:prstGeom>
          <a:noFill/>
        </p:spPr>
        <p:txBody>
          <a:bodyPr wrap="square" rtlCol="0">
            <a:spAutoFit/>
          </a:bodyPr>
          <a:lstStyle/>
          <a:p>
            <a:r>
              <a:rPr lang="en-US" sz="2000" dirty="0" smtClean="0">
                <a:latin typeface="Times New Roman"/>
                <a:cs typeface="Times New Roman"/>
              </a:rPr>
              <a:t>OR write it in terms of components, which carry along the signs with them, yielding:</a:t>
            </a:r>
            <a:endParaRPr lang="en-US" sz="2000" dirty="0">
              <a:latin typeface="Times New Roman"/>
              <a:cs typeface="Times New Roman"/>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247946039"/>
              </p:ext>
            </p:extLst>
          </p:nvPr>
        </p:nvGraphicFramePr>
        <p:xfrm>
          <a:off x="958850" y="5197253"/>
          <a:ext cx="2424112" cy="854075"/>
        </p:xfrm>
        <a:graphic>
          <a:graphicData uri="http://schemas.openxmlformats.org/presentationml/2006/ole">
            <mc:AlternateContent xmlns:mc="http://schemas.openxmlformats.org/markup-compatibility/2006">
              <mc:Choice xmlns:v="urn:schemas-microsoft-com:vml" Requires="v">
                <p:oleObj spid="_x0000_s9526" name="Equation" r:id="rId13" imgW="1295400" imgH="457200" progId="Equation.DSMT4">
                  <p:embed/>
                </p:oleObj>
              </mc:Choice>
              <mc:Fallback>
                <p:oleObj name="Equation" r:id="rId13" imgW="1295400" imgH="457200" progId="Equation.DSMT4">
                  <p:embed/>
                  <p:pic>
                    <p:nvPicPr>
                      <p:cNvPr id="0" name=""/>
                      <p:cNvPicPr/>
                      <p:nvPr/>
                    </p:nvPicPr>
                    <p:blipFill>
                      <a:blip r:embed="rId14"/>
                      <a:stretch>
                        <a:fillRect/>
                      </a:stretch>
                    </p:blipFill>
                    <p:spPr>
                      <a:xfrm>
                        <a:off x="958850" y="5197253"/>
                        <a:ext cx="2424112" cy="854075"/>
                      </a:xfrm>
                      <a:prstGeom prst="rect">
                        <a:avLst/>
                      </a:prstGeom>
                    </p:spPr>
                  </p:pic>
                </p:oleObj>
              </mc:Fallback>
            </mc:AlternateContent>
          </a:graphicData>
        </a:graphic>
      </p:graphicFrame>
      <p:sp>
        <p:nvSpPr>
          <p:cNvPr id="33" name="TextBox 32"/>
          <p:cNvSpPr txBox="1"/>
          <p:nvPr/>
        </p:nvSpPr>
        <p:spPr>
          <a:xfrm>
            <a:off x="169863" y="6156043"/>
            <a:ext cx="8974137" cy="400110"/>
          </a:xfrm>
          <a:prstGeom prst="rect">
            <a:avLst/>
          </a:prstGeom>
          <a:noFill/>
        </p:spPr>
        <p:txBody>
          <a:bodyPr wrap="square" rtlCol="0">
            <a:spAutoFit/>
          </a:bodyPr>
          <a:lstStyle/>
          <a:p>
            <a:r>
              <a:rPr lang="en-US" sz="2000" dirty="0" smtClean="0">
                <a:latin typeface="Times New Roman"/>
                <a:cs typeface="Times New Roman"/>
              </a:rPr>
              <a:t>You get the same result either way.</a:t>
            </a:r>
            <a:endParaRPr lang="en-US" sz="2000" dirty="0">
              <a:latin typeface="Times New Roman"/>
              <a:cs typeface="Times New Roman"/>
            </a:endParaRPr>
          </a:p>
        </p:txBody>
      </p:sp>
      <p:sp>
        <p:nvSpPr>
          <p:cNvPr id="34" name="Rectangle 33"/>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a:t>
            </a:r>
            <a:r>
              <a:rPr lang="en-US" sz="1200" dirty="0" smtClean="0">
                <a:latin typeface="Times New Roman"/>
                <a:cs typeface="Times New Roman"/>
              </a:rPr>
              <a:t>.)</a:t>
            </a:r>
            <a:endParaRPr lang="en-US" sz="1200" dirty="0">
              <a:latin typeface="Times New Roman"/>
              <a:cs typeface="Times New Roman"/>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464813051"/>
              </p:ext>
            </p:extLst>
          </p:nvPr>
        </p:nvGraphicFramePr>
        <p:xfrm>
          <a:off x="6711951" y="1090926"/>
          <a:ext cx="784225" cy="522287"/>
        </p:xfrm>
        <a:graphic>
          <a:graphicData uri="http://schemas.openxmlformats.org/presentationml/2006/ole">
            <mc:AlternateContent xmlns:mc="http://schemas.openxmlformats.org/markup-compatibility/2006">
              <mc:Choice xmlns:v="urn:schemas-microsoft-com:vml" Requires="v">
                <p:oleObj spid="_x0000_s9527" name="Equation" r:id="rId15" imgW="419100" imgH="279400" progId="Equation.DSMT4">
                  <p:embed/>
                </p:oleObj>
              </mc:Choice>
              <mc:Fallback>
                <p:oleObj name="Equation" r:id="rId15" imgW="419100" imgH="279400" progId="Equation.DSMT4">
                  <p:embed/>
                  <p:pic>
                    <p:nvPicPr>
                      <p:cNvPr id="0" name=""/>
                      <p:cNvPicPr/>
                      <p:nvPr/>
                    </p:nvPicPr>
                    <p:blipFill>
                      <a:blip r:embed="rId16"/>
                      <a:stretch>
                        <a:fillRect/>
                      </a:stretch>
                    </p:blipFill>
                    <p:spPr>
                      <a:xfrm>
                        <a:off x="6711951" y="1090926"/>
                        <a:ext cx="784225" cy="52228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303998442"/>
              </p:ext>
            </p:extLst>
          </p:nvPr>
        </p:nvGraphicFramePr>
        <p:xfrm>
          <a:off x="692150" y="901700"/>
          <a:ext cx="3071813" cy="379413"/>
        </p:xfrm>
        <a:graphic>
          <a:graphicData uri="http://schemas.openxmlformats.org/presentationml/2006/ole">
            <mc:AlternateContent xmlns:mc="http://schemas.openxmlformats.org/markup-compatibility/2006">
              <mc:Choice xmlns:v="urn:schemas-microsoft-com:vml" Requires="v">
                <p:oleObj spid="_x0000_s9528" name="Equation" r:id="rId17" imgW="1638300" imgH="203200" progId="Equation.DSMT4">
                  <p:embed/>
                </p:oleObj>
              </mc:Choice>
              <mc:Fallback>
                <p:oleObj name="Equation" r:id="rId17" imgW="1638300" imgH="203200" progId="Equation.DSMT4">
                  <p:embed/>
                  <p:pic>
                    <p:nvPicPr>
                      <p:cNvPr id="0" name=""/>
                      <p:cNvPicPr/>
                      <p:nvPr/>
                    </p:nvPicPr>
                    <p:blipFill>
                      <a:blip r:embed="rId18"/>
                      <a:stretch>
                        <a:fillRect/>
                      </a:stretch>
                    </p:blipFill>
                    <p:spPr>
                      <a:xfrm>
                        <a:off x="692150" y="901700"/>
                        <a:ext cx="3071813" cy="379413"/>
                      </a:xfrm>
                      <a:prstGeom prst="rect">
                        <a:avLst/>
                      </a:prstGeom>
                    </p:spPr>
                  </p:pic>
                </p:oleObj>
              </mc:Fallback>
            </mc:AlternateContent>
          </a:graphicData>
        </a:graphic>
      </p:graphicFrame>
    </p:spTree>
    <p:extLst>
      <p:ext uri="{BB962C8B-B14F-4D97-AF65-F5344CB8AC3E}">
        <p14:creationId xmlns:p14="http://schemas.microsoft.com/office/powerpoint/2010/main" val="3800206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246" y="373142"/>
            <a:ext cx="6675435" cy="584776"/>
          </a:xfrm>
          <a:prstGeom prst="rect">
            <a:avLst/>
          </a:prstGeom>
          <a:noFill/>
          <a:ln>
            <a:noFill/>
          </a:ln>
        </p:spPr>
        <p:txBody>
          <a:bodyPr wrap="square" rtlCol="0">
            <a:spAutoFit/>
          </a:bodyPr>
          <a:lstStyle/>
          <a:p>
            <a:r>
              <a:rPr lang="en-US" sz="3200" dirty="0" smtClean="0">
                <a:solidFill>
                  <a:srgbClr val="FF0000"/>
                </a:solidFill>
                <a:latin typeface="Apple Chancery"/>
                <a:cs typeface="Apple Chancery"/>
              </a:rPr>
              <a:t>U</a:t>
            </a:r>
            <a:r>
              <a:rPr lang="en-US" sz="2400" dirty="0" smtClean="0">
                <a:solidFill>
                  <a:srgbClr val="FF0000"/>
                </a:solidFill>
                <a:latin typeface="Apple Chancery"/>
                <a:cs typeface="Apple Chancery"/>
              </a:rPr>
              <a:t>NIT </a:t>
            </a:r>
            <a:r>
              <a:rPr lang="en-US" sz="3200" dirty="0" smtClean="0">
                <a:solidFill>
                  <a:srgbClr val="FF0000"/>
                </a:solidFill>
                <a:latin typeface="Apple Chancery"/>
                <a:cs typeface="Apple Chancery"/>
              </a:rPr>
              <a:t>V</a:t>
            </a:r>
            <a:r>
              <a:rPr lang="en-US" sz="2400" dirty="0" smtClean="0">
                <a:solidFill>
                  <a:srgbClr val="FF0000"/>
                </a:solidFill>
                <a:latin typeface="Apple Chancery"/>
                <a:cs typeface="Apple Chancery"/>
              </a:rPr>
              <a:t>ECTOR to </a:t>
            </a:r>
            <a:r>
              <a:rPr lang="en-US" sz="3200" dirty="0" smtClean="0">
                <a:solidFill>
                  <a:srgbClr val="FF0000"/>
                </a:solidFill>
                <a:latin typeface="Apple Chancery"/>
                <a:cs typeface="Apple Chancery"/>
              </a:rPr>
              <a:t>P</a:t>
            </a:r>
            <a:r>
              <a:rPr lang="en-US" sz="2400" dirty="0" smtClean="0">
                <a:solidFill>
                  <a:srgbClr val="FF0000"/>
                </a:solidFill>
                <a:latin typeface="Apple Chancery"/>
                <a:cs typeface="Apple Chancery"/>
              </a:rPr>
              <a:t>OLAR </a:t>
            </a:r>
            <a:r>
              <a:rPr lang="en-US" sz="3200" dirty="0" smtClean="0">
                <a:solidFill>
                  <a:srgbClr val="FF0000"/>
                </a:solidFill>
                <a:latin typeface="Apple Chancery"/>
                <a:cs typeface="Apple Chancery"/>
              </a:rPr>
              <a:t>N</a:t>
            </a:r>
            <a:r>
              <a:rPr lang="en-US" sz="2400" dirty="0" smtClean="0">
                <a:solidFill>
                  <a:srgbClr val="FF0000"/>
                </a:solidFill>
                <a:latin typeface="Apple Chancery"/>
                <a:cs typeface="Apple Chancery"/>
              </a:rPr>
              <a:t>OTATION</a:t>
            </a:r>
            <a:endParaRPr lang="en-US" sz="2400" dirty="0">
              <a:latin typeface="Times New Roman"/>
              <a:cs typeface="Times New Roman"/>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504998147"/>
              </p:ext>
            </p:extLst>
          </p:nvPr>
        </p:nvGraphicFramePr>
        <p:xfrm>
          <a:off x="361950" y="3755992"/>
          <a:ext cx="4429125" cy="2233613"/>
        </p:xfrm>
        <a:graphic>
          <a:graphicData uri="http://schemas.openxmlformats.org/presentationml/2006/ole">
            <mc:AlternateContent xmlns:mc="http://schemas.openxmlformats.org/markup-compatibility/2006">
              <mc:Choice xmlns:v="urn:schemas-microsoft-com:vml" Requires="v">
                <p:oleObj spid="_x0000_s7462" name="Equation" r:id="rId4" imgW="2362200" imgH="1193800" progId="Equation.DSMT4">
                  <p:embed/>
                </p:oleObj>
              </mc:Choice>
              <mc:Fallback>
                <p:oleObj name="Equation" r:id="rId4" imgW="2362200" imgH="1193800" progId="Equation.DSMT4">
                  <p:embed/>
                  <p:pic>
                    <p:nvPicPr>
                      <p:cNvPr id="0" name=""/>
                      <p:cNvPicPr/>
                      <p:nvPr/>
                    </p:nvPicPr>
                    <p:blipFill>
                      <a:blip r:embed="rId5"/>
                      <a:stretch>
                        <a:fillRect/>
                      </a:stretch>
                    </p:blipFill>
                    <p:spPr>
                      <a:xfrm>
                        <a:off x="361950" y="3755992"/>
                        <a:ext cx="4429125" cy="2233613"/>
                      </a:xfrm>
                      <a:prstGeom prst="rect">
                        <a:avLst/>
                      </a:prstGeom>
                    </p:spPr>
                  </p:pic>
                </p:oleObj>
              </mc:Fallback>
            </mc:AlternateContent>
          </a:graphicData>
        </a:graphic>
      </p:graphicFrame>
      <p:cxnSp>
        <p:nvCxnSpPr>
          <p:cNvPr id="20" name="Straight Arrow Connector 19"/>
          <p:cNvCxnSpPr/>
          <p:nvPr/>
        </p:nvCxnSpPr>
        <p:spPr>
          <a:xfrm flipV="1">
            <a:off x="5557321" y="2041697"/>
            <a:ext cx="1860105" cy="2443668"/>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557321" y="1706882"/>
            <a:ext cx="0" cy="342391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930448" y="4465180"/>
            <a:ext cx="360623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5865705" y="4125728"/>
            <a:ext cx="154095" cy="308191"/>
          </a:xfrm>
          <a:custGeom>
            <a:avLst/>
            <a:gdLst>
              <a:gd name="connsiteX0" fmla="*/ 101600 w 101600"/>
              <a:gd name="connsiteY0" fmla="*/ 203200 h 203200"/>
              <a:gd name="connsiteX1" fmla="*/ 76200 w 101600"/>
              <a:gd name="connsiteY1" fmla="*/ 101600 h 203200"/>
              <a:gd name="connsiteX2" fmla="*/ 0 w 101600"/>
              <a:gd name="connsiteY2" fmla="*/ 0 h 203200"/>
            </a:gdLst>
            <a:ahLst/>
            <a:cxnLst>
              <a:cxn ang="0">
                <a:pos x="connsiteX0" y="connsiteY0"/>
              </a:cxn>
              <a:cxn ang="0">
                <a:pos x="connsiteX1" y="connsiteY1"/>
              </a:cxn>
              <a:cxn ang="0">
                <a:pos x="connsiteX2" y="connsiteY2"/>
              </a:cxn>
            </a:cxnLst>
            <a:rect l="l" t="t" r="r" b="b"/>
            <a:pathLst>
              <a:path w="101600" h="203200">
                <a:moveTo>
                  <a:pt x="101600" y="203200"/>
                </a:moveTo>
                <a:cubicBezTo>
                  <a:pt x="97366" y="169333"/>
                  <a:pt x="93133" y="135467"/>
                  <a:pt x="76200" y="101600"/>
                </a:cubicBezTo>
                <a:cubicBezTo>
                  <a:pt x="59267" y="67733"/>
                  <a:pt x="29633" y="33866"/>
                  <a:pt x="0" y="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7" name="Straight Arrow Connector 76"/>
          <p:cNvCxnSpPr/>
          <p:nvPr/>
        </p:nvCxnSpPr>
        <p:spPr>
          <a:xfrm>
            <a:off x="5633521" y="4459937"/>
            <a:ext cx="1728103" cy="5243"/>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7361624" y="2247900"/>
            <a:ext cx="0" cy="2241462"/>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9" name="Object 88"/>
          <p:cNvGraphicFramePr>
            <a:graphicFrameLocks noChangeAspect="1"/>
          </p:cNvGraphicFramePr>
          <p:nvPr>
            <p:extLst>
              <p:ext uri="{D42A27DB-BD31-4B8C-83A1-F6EECF244321}">
                <p14:modId xmlns:p14="http://schemas.microsoft.com/office/powerpoint/2010/main" val="3508415894"/>
              </p:ext>
            </p:extLst>
          </p:nvPr>
        </p:nvGraphicFramePr>
        <p:xfrm>
          <a:off x="6115050" y="4505325"/>
          <a:ext cx="901700" cy="450850"/>
        </p:xfrm>
        <a:graphic>
          <a:graphicData uri="http://schemas.openxmlformats.org/presentationml/2006/ole">
            <mc:AlternateContent xmlns:mc="http://schemas.openxmlformats.org/markup-compatibility/2006">
              <mc:Choice xmlns:v="urn:schemas-microsoft-com:vml" Requires="v">
                <p:oleObj spid="_x0000_s7463" name="Equation" r:id="rId6" imgW="482600" imgH="241300" progId="Equation.DSMT4">
                  <p:embed/>
                </p:oleObj>
              </mc:Choice>
              <mc:Fallback>
                <p:oleObj name="Equation" r:id="rId6" imgW="482600" imgH="241300" progId="Equation.DSMT4">
                  <p:embed/>
                  <p:pic>
                    <p:nvPicPr>
                      <p:cNvPr id="0" name=""/>
                      <p:cNvPicPr/>
                      <p:nvPr/>
                    </p:nvPicPr>
                    <p:blipFill>
                      <a:blip r:embed="rId7"/>
                      <a:stretch>
                        <a:fillRect/>
                      </a:stretch>
                    </p:blipFill>
                    <p:spPr>
                      <a:xfrm>
                        <a:off x="6115050" y="4505325"/>
                        <a:ext cx="901700" cy="450850"/>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4002956605"/>
              </p:ext>
            </p:extLst>
          </p:nvPr>
        </p:nvGraphicFramePr>
        <p:xfrm>
          <a:off x="7539038" y="2670175"/>
          <a:ext cx="1260475" cy="522288"/>
        </p:xfrm>
        <a:graphic>
          <a:graphicData uri="http://schemas.openxmlformats.org/presentationml/2006/ole">
            <mc:AlternateContent xmlns:mc="http://schemas.openxmlformats.org/markup-compatibility/2006">
              <mc:Choice xmlns:v="urn:schemas-microsoft-com:vml" Requires="v">
                <p:oleObj spid="_x0000_s7464" name="Equation" r:id="rId8" imgW="673100" imgH="279400" progId="Equation.DSMT4">
                  <p:embed/>
                </p:oleObj>
              </mc:Choice>
              <mc:Fallback>
                <p:oleObj name="Equation" r:id="rId8" imgW="673100" imgH="279400" progId="Equation.DSMT4">
                  <p:embed/>
                  <p:pic>
                    <p:nvPicPr>
                      <p:cNvPr id="0" name=""/>
                      <p:cNvPicPr/>
                      <p:nvPr/>
                    </p:nvPicPr>
                    <p:blipFill>
                      <a:blip r:embed="rId9"/>
                      <a:stretch>
                        <a:fillRect/>
                      </a:stretch>
                    </p:blipFill>
                    <p:spPr>
                      <a:xfrm>
                        <a:off x="7539038" y="2670175"/>
                        <a:ext cx="1260475" cy="522288"/>
                      </a:xfrm>
                      <a:prstGeom prst="rect">
                        <a:avLst/>
                      </a:prstGeom>
                    </p:spPr>
                  </p:pic>
                </p:oleObj>
              </mc:Fallback>
            </mc:AlternateContent>
          </a:graphicData>
        </a:graphic>
      </p:graphicFrame>
      <p:sp>
        <p:nvSpPr>
          <p:cNvPr id="91" name="TextBox 90"/>
          <p:cNvSpPr txBox="1"/>
          <p:nvPr/>
        </p:nvSpPr>
        <p:spPr>
          <a:xfrm>
            <a:off x="284163" y="2336413"/>
            <a:ext cx="4783137" cy="1323439"/>
          </a:xfrm>
          <a:prstGeom prst="rect">
            <a:avLst/>
          </a:prstGeom>
          <a:noFill/>
        </p:spPr>
        <p:txBody>
          <a:bodyPr wrap="square" rtlCol="0">
            <a:spAutoFit/>
          </a:bodyPr>
          <a:lstStyle/>
          <a:p>
            <a:r>
              <a:rPr lang="en-US" sz="2000" dirty="0" smtClean="0">
                <a:latin typeface="Times New Roman"/>
                <a:cs typeface="Times New Roman"/>
              </a:rPr>
              <a:t>In looking at the sketch and noting that you can get the magnitude using the Pythagorean relationship and the angle using the tangent function, we can write:</a:t>
            </a:r>
            <a:endParaRPr lang="en-US" sz="2000" dirty="0">
              <a:latin typeface="Times New Roman"/>
              <a:cs typeface="Times New Roman"/>
            </a:endParaRPr>
          </a:p>
        </p:txBody>
      </p:sp>
      <p:graphicFrame>
        <p:nvGraphicFramePr>
          <p:cNvPr id="93" name="Object 92"/>
          <p:cNvGraphicFramePr>
            <a:graphicFrameLocks noChangeAspect="1"/>
          </p:cNvGraphicFramePr>
          <p:nvPr>
            <p:extLst>
              <p:ext uri="{D42A27DB-BD31-4B8C-83A1-F6EECF244321}">
                <p14:modId xmlns:p14="http://schemas.microsoft.com/office/powerpoint/2010/main" val="2429711231"/>
              </p:ext>
            </p:extLst>
          </p:nvPr>
        </p:nvGraphicFramePr>
        <p:xfrm>
          <a:off x="803275" y="1758950"/>
          <a:ext cx="2828925" cy="450850"/>
        </p:xfrm>
        <a:graphic>
          <a:graphicData uri="http://schemas.openxmlformats.org/presentationml/2006/ole">
            <mc:AlternateContent xmlns:mc="http://schemas.openxmlformats.org/markup-compatibility/2006">
              <mc:Choice xmlns:v="urn:schemas-microsoft-com:vml" Requires="v">
                <p:oleObj spid="_x0000_s7465" name="Equation" r:id="rId10" imgW="1511300" imgH="241300" progId="Equation.DSMT4">
                  <p:embed/>
                </p:oleObj>
              </mc:Choice>
              <mc:Fallback>
                <p:oleObj name="Equation" r:id="rId10" imgW="1511300" imgH="241300" progId="Equation.DSMT4">
                  <p:embed/>
                  <p:pic>
                    <p:nvPicPr>
                      <p:cNvPr id="0" name=""/>
                      <p:cNvPicPr/>
                      <p:nvPr/>
                    </p:nvPicPr>
                    <p:blipFill>
                      <a:blip r:embed="rId11"/>
                      <a:stretch>
                        <a:fillRect/>
                      </a:stretch>
                    </p:blipFill>
                    <p:spPr>
                      <a:xfrm>
                        <a:off x="803275" y="1758950"/>
                        <a:ext cx="2828925" cy="450850"/>
                      </a:xfrm>
                      <a:prstGeom prst="rect">
                        <a:avLst/>
                      </a:prstGeom>
                    </p:spPr>
                  </p:pic>
                </p:oleObj>
              </mc:Fallback>
            </mc:AlternateContent>
          </a:graphicData>
        </a:graphic>
      </p:graphicFrame>
      <p:sp>
        <p:nvSpPr>
          <p:cNvPr id="95" name="TextBox 94"/>
          <p:cNvSpPr txBox="1"/>
          <p:nvPr/>
        </p:nvSpPr>
        <p:spPr>
          <a:xfrm>
            <a:off x="284163" y="1233597"/>
            <a:ext cx="3391693" cy="400110"/>
          </a:xfrm>
          <a:prstGeom prst="rect">
            <a:avLst/>
          </a:prstGeom>
          <a:noFill/>
        </p:spPr>
        <p:txBody>
          <a:bodyPr wrap="square" rtlCol="0">
            <a:spAutoFit/>
          </a:bodyPr>
          <a:lstStyle/>
          <a:p>
            <a:r>
              <a:rPr lang="en-US" sz="2000" dirty="0" smtClean="0">
                <a:latin typeface="Times New Roman"/>
                <a:cs typeface="Times New Roman"/>
              </a:rPr>
              <a:t>Example 1:</a:t>
            </a:r>
            <a:endParaRPr lang="en-US" sz="2000" dirty="0">
              <a:latin typeface="Times New Roman"/>
              <a:cs typeface="Times New Roman"/>
            </a:endParaRPr>
          </a:p>
        </p:txBody>
      </p:sp>
      <p:sp>
        <p:nvSpPr>
          <p:cNvPr id="96" name="Rectangle 9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8</a:t>
            </a:r>
            <a:r>
              <a:rPr lang="en-US" sz="1200" dirty="0" smtClean="0">
                <a:latin typeface="Times New Roman"/>
                <a:cs typeface="Times New Roman"/>
              </a:rPr>
              <a:t>.)</a:t>
            </a:r>
            <a:endParaRPr lang="en-US" sz="1200" dirty="0">
              <a:latin typeface="Times New Roman"/>
              <a:cs typeface="Times New Roman"/>
            </a:endParaRPr>
          </a:p>
        </p:txBody>
      </p:sp>
      <p:sp>
        <p:nvSpPr>
          <p:cNvPr id="21" name="TextBox 20"/>
          <p:cNvSpPr txBox="1"/>
          <p:nvPr/>
        </p:nvSpPr>
        <p:spPr>
          <a:xfrm>
            <a:off x="296863" y="6194792"/>
            <a:ext cx="8643937" cy="400110"/>
          </a:xfrm>
          <a:prstGeom prst="rect">
            <a:avLst/>
          </a:prstGeom>
          <a:noFill/>
        </p:spPr>
        <p:txBody>
          <a:bodyPr wrap="square" rtlCol="0">
            <a:spAutoFit/>
          </a:bodyPr>
          <a:lstStyle/>
          <a:p>
            <a:r>
              <a:rPr lang="en-US" sz="2000" dirty="0" smtClean="0">
                <a:latin typeface="Times New Roman"/>
                <a:cs typeface="Times New Roman"/>
              </a:rPr>
              <a:t>Note that       is </a:t>
            </a:r>
            <a:r>
              <a:rPr lang="en-US" sz="2000" dirty="0" smtClean="0">
                <a:solidFill>
                  <a:srgbClr val="FF0000"/>
                </a:solidFill>
                <a:latin typeface="Times New Roman"/>
                <a:cs typeface="Times New Roman"/>
              </a:rPr>
              <a:t>ALWAYS</a:t>
            </a:r>
            <a:r>
              <a:rPr lang="en-US" sz="2000" dirty="0" smtClean="0">
                <a:latin typeface="Times New Roman"/>
                <a:cs typeface="Times New Roman"/>
              </a:rPr>
              <a:t> positive.</a:t>
            </a:r>
            <a:endParaRPr lang="en-US" sz="2000" dirty="0">
              <a:latin typeface="Times New Roman"/>
              <a:cs typeface="Times New Roman"/>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332439900"/>
              </p:ext>
            </p:extLst>
          </p:nvPr>
        </p:nvGraphicFramePr>
        <p:xfrm>
          <a:off x="1370013" y="6165969"/>
          <a:ext cx="381000" cy="522287"/>
        </p:xfrm>
        <a:graphic>
          <a:graphicData uri="http://schemas.openxmlformats.org/presentationml/2006/ole">
            <mc:AlternateContent xmlns:mc="http://schemas.openxmlformats.org/markup-compatibility/2006">
              <mc:Choice xmlns:v="urn:schemas-microsoft-com:vml" Requires="v">
                <p:oleObj spid="_x0000_s7466" name="Equation" r:id="rId12" imgW="203200" imgH="279400" progId="Equation.DSMT4">
                  <p:embed/>
                </p:oleObj>
              </mc:Choice>
              <mc:Fallback>
                <p:oleObj name="Equation" r:id="rId12" imgW="203200" imgH="279400" progId="Equation.DSMT4">
                  <p:embed/>
                  <p:pic>
                    <p:nvPicPr>
                      <p:cNvPr id="0" name=""/>
                      <p:cNvPicPr/>
                      <p:nvPr/>
                    </p:nvPicPr>
                    <p:blipFill>
                      <a:blip r:embed="rId13"/>
                      <a:stretch>
                        <a:fillRect/>
                      </a:stretch>
                    </p:blipFill>
                    <p:spPr>
                      <a:xfrm>
                        <a:off x="1370013" y="6165969"/>
                        <a:ext cx="381000" cy="52228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194410700"/>
              </p:ext>
            </p:extLst>
          </p:nvPr>
        </p:nvGraphicFramePr>
        <p:xfrm>
          <a:off x="6019800" y="4052703"/>
          <a:ext cx="641350" cy="331788"/>
        </p:xfrm>
        <a:graphic>
          <a:graphicData uri="http://schemas.openxmlformats.org/presentationml/2006/ole">
            <mc:AlternateContent xmlns:mc="http://schemas.openxmlformats.org/markup-compatibility/2006">
              <mc:Choice xmlns:v="urn:schemas-microsoft-com:vml" Requires="v">
                <p:oleObj spid="_x0000_s7467" name="Equation" r:id="rId14" imgW="342900" imgH="177800" progId="Equation.DSMT4">
                  <p:embed/>
                </p:oleObj>
              </mc:Choice>
              <mc:Fallback>
                <p:oleObj name="Equation" r:id="rId14" imgW="342900" imgH="177800" progId="Equation.DSMT4">
                  <p:embed/>
                  <p:pic>
                    <p:nvPicPr>
                      <p:cNvPr id="0" name=""/>
                      <p:cNvPicPr/>
                      <p:nvPr/>
                    </p:nvPicPr>
                    <p:blipFill>
                      <a:blip r:embed="rId15"/>
                      <a:stretch>
                        <a:fillRect/>
                      </a:stretch>
                    </p:blipFill>
                    <p:spPr>
                      <a:xfrm>
                        <a:off x="6019800" y="4052703"/>
                        <a:ext cx="641350" cy="3317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53271150"/>
              </p:ext>
            </p:extLst>
          </p:nvPr>
        </p:nvGraphicFramePr>
        <p:xfrm>
          <a:off x="5821363" y="2670175"/>
          <a:ext cx="757237" cy="520700"/>
        </p:xfrm>
        <a:graphic>
          <a:graphicData uri="http://schemas.openxmlformats.org/presentationml/2006/ole">
            <mc:AlternateContent xmlns:mc="http://schemas.openxmlformats.org/markup-compatibility/2006">
              <mc:Choice xmlns:v="urn:schemas-microsoft-com:vml" Requires="v">
                <p:oleObj spid="_x0000_s7468" name="Equation" r:id="rId16" imgW="406400" imgH="279400" progId="Equation.DSMT4">
                  <p:embed/>
                </p:oleObj>
              </mc:Choice>
              <mc:Fallback>
                <p:oleObj name="Equation" r:id="rId16" imgW="406400" imgH="279400" progId="Equation.DSMT4">
                  <p:embed/>
                  <p:pic>
                    <p:nvPicPr>
                      <p:cNvPr id="0" name=""/>
                      <p:cNvPicPr/>
                      <p:nvPr/>
                    </p:nvPicPr>
                    <p:blipFill>
                      <a:blip r:embed="rId17"/>
                      <a:stretch>
                        <a:fillRect/>
                      </a:stretch>
                    </p:blipFill>
                    <p:spPr>
                      <a:xfrm>
                        <a:off x="5821363" y="2670175"/>
                        <a:ext cx="757237" cy="520700"/>
                      </a:xfrm>
                      <a:prstGeom prst="rect">
                        <a:avLst/>
                      </a:prstGeom>
                    </p:spPr>
                  </p:pic>
                </p:oleObj>
              </mc:Fallback>
            </mc:AlternateContent>
          </a:graphicData>
        </a:graphic>
      </p:graphicFrame>
    </p:spTree>
    <p:extLst>
      <p:ext uri="{BB962C8B-B14F-4D97-AF65-F5344CB8AC3E}">
        <p14:creationId xmlns:p14="http://schemas.microsoft.com/office/powerpoint/2010/main" val="12536844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Arrow Connector 76"/>
          <p:cNvCxnSpPr/>
          <p:nvPr/>
        </p:nvCxnSpPr>
        <p:spPr>
          <a:xfrm flipH="1">
            <a:off x="5688884" y="3251059"/>
            <a:ext cx="2145537" cy="5243"/>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5688884" y="599490"/>
            <a:ext cx="0" cy="2640117"/>
          </a:xfrm>
          <a:prstGeom prst="straightConnector1">
            <a:avLst/>
          </a:prstGeom>
          <a:ln w="571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9" name="Object 88"/>
          <p:cNvGraphicFramePr>
            <a:graphicFrameLocks noChangeAspect="1"/>
          </p:cNvGraphicFramePr>
          <p:nvPr>
            <p:extLst>
              <p:ext uri="{D42A27DB-BD31-4B8C-83A1-F6EECF244321}">
                <p14:modId xmlns:p14="http://schemas.microsoft.com/office/powerpoint/2010/main" val="2876646255"/>
              </p:ext>
            </p:extLst>
          </p:nvPr>
        </p:nvGraphicFramePr>
        <p:xfrm>
          <a:off x="6134100" y="3357563"/>
          <a:ext cx="1282700" cy="450850"/>
        </p:xfrm>
        <a:graphic>
          <a:graphicData uri="http://schemas.openxmlformats.org/presentationml/2006/ole">
            <mc:AlternateContent xmlns:mc="http://schemas.openxmlformats.org/markup-compatibility/2006">
              <mc:Choice xmlns:v="urn:schemas-microsoft-com:vml" Requires="v">
                <p:oleObj spid="_x0000_s8497" name="Equation" r:id="rId3" imgW="685800" imgH="241300" progId="Equation.DSMT4">
                  <p:embed/>
                </p:oleObj>
              </mc:Choice>
              <mc:Fallback>
                <p:oleObj name="Equation" r:id="rId3" imgW="685800" imgH="241300" progId="Equation.DSMT4">
                  <p:embed/>
                  <p:pic>
                    <p:nvPicPr>
                      <p:cNvPr id="0" name=""/>
                      <p:cNvPicPr/>
                      <p:nvPr/>
                    </p:nvPicPr>
                    <p:blipFill>
                      <a:blip r:embed="rId4"/>
                      <a:stretch>
                        <a:fillRect/>
                      </a:stretch>
                    </p:blipFill>
                    <p:spPr>
                      <a:xfrm>
                        <a:off x="6134100" y="3357563"/>
                        <a:ext cx="1282700" cy="450850"/>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2993640582"/>
              </p:ext>
            </p:extLst>
          </p:nvPr>
        </p:nvGraphicFramePr>
        <p:xfrm>
          <a:off x="4306888" y="1358900"/>
          <a:ext cx="1282700" cy="522288"/>
        </p:xfrm>
        <a:graphic>
          <a:graphicData uri="http://schemas.openxmlformats.org/presentationml/2006/ole">
            <mc:AlternateContent xmlns:mc="http://schemas.openxmlformats.org/markup-compatibility/2006">
              <mc:Choice xmlns:v="urn:schemas-microsoft-com:vml" Requires="v">
                <p:oleObj spid="_x0000_s8498" name="Equation" r:id="rId5" imgW="685800" imgH="279400" progId="Equation.DSMT4">
                  <p:embed/>
                </p:oleObj>
              </mc:Choice>
              <mc:Fallback>
                <p:oleObj name="Equation" r:id="rId5" imgW="685800" imgH="279400" progId="Equation.DSMT4">
                  <p:embed/>
                  <p:pic>
                    <p:nvPicPr>
                      <p:cNvPr id="0" name=""/>
                      <p:cNvPicPr/>
                      <p:nvPr/>
                    </p:nvPicPr>
                    <p:blipFill>
                      <a:blip r:embed="rId6"/>
                      <a:stretch>
                        <a:fillRect/>
                      </a:stretch>
                    </p:blipFill>
                    <p:spPr>
                      <a:xfrm>
                        <a:off x="4306888" y="1358900"/>
                        <a:ext cx="1282700" cy="522288"/>
                      </a:xfrm>
                      <a:prstGeom prst="rect">
                        <a:avLst/>
                      </a:prstGeom>
                    </p:spPr>
                  </p:pic>
                </p:oleObj>
              </mc:Fallback>
            </mc:AlternateContent>
          </a:graphicData>
        </a:graphic>
      </p:graphicFrame>
      <p:sp>
        <p:nvSpPr>
          <p:cNvPr id="95" name="TextBox 94"/>
          <p:cNvSpPr txBox="1"/>
          <p:nvPr/>
        </p:nvSpPr>
        <p:spPr>
          <a:xfrm>
            <a:off x="169863" y="344597"/>
            <a:ext cx="3391693" cy="400110"/>
          </a:xfrm>
          <a:prstGeom prst="rect">
            <a:avLst/>
          </a:prstGeom>
          <a:noFill/>
        </p:spPr>
        <p:txBody>
          <a:bodyPr wrap="square" rtlCol="0">
            <a:spAutoFit/>
          </a:bodyPr>
          <a:lstStyle/>
          <a:p>
            <a:r>
              <a:rPr lang="en-US" sz="2000" dirty="0" smtClean="0">
                <a:latin typeface="Times New Roman"/>
                <a:cs typeface="Times New Roman"/>
              </a:rPr>
              <a:t>Example 2:</a:t>
            </a:r>
            <a:endParaRPr lang="en-US" sz="2000" dirty="0">
              <a:latin typeface="Times New Roman"/>
              <a:cs typeface="Times New Roman"/>
            </a:endParaRPr>
          </a:p>
        </p:txBody>
      </p:sp>
      <p:cxnSp>
        <p:nvCxnSpPr>
          <p:cNvPr id="19" name="Straight Arrow Connector 18"/>
          <p:cNvCxnSpPr/>
          <p:nvPr/>
        </p:nvCxnSpPr>
        <p:spPr>
          <a:xfrm flipH="1" flipV="1">
            <a:off x="5688884" y="369997"/>
            <a:ext cx="2156960" cy="2906462"/>
          </a:xfrm>
          <a:prstGeom prst="straightConnector1">
            <a:avLst/>
          </a:prstGeom>
          <a:ln w="571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834420" y="484241"/>
            <a:ext cx="0" cy="343199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268460" y="3249042"/>
            <a:ext cx="36147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522925166"/>
              </p:ext>
            </p:extLst>
          </p:nvPr>
        </p:nvGraphicFramePr>
        <p:xfrm>
          <a:off x="7845844" y="2653327"/>
          <a:ext cx="642937" cy="331788"/>
        </p:xfrm>
        <a:graphic>
          <a:graphicData uri="http://schemas.openxmlformats.org/presentationml/2006/ole">
            <mc:AlternateContent xmlns:mc="http://schemas.openxmlformats.org/markup-compatibility/2006">
              <mc:Choice xmlns:v="urn:schemas-microsoft-com:vml" Requires="v">
                <p:oleObj spid="_x0000_s8499" name="Equation" r:id="rId7" imgW="342900" imgH="177800" progId="Equation.DSMT4">
                  <p:embed/>
                </p:oleObj>
              </mc:Choice>
              <mc:Fallback>
                <p:oleObj name="Equation" r:id="rId7" imgW="342900" imgH="177800" progId="Equation.DSMT4">
                  <p:embed/>
                  <p:pic>
                    <p:nvPicPr>
                      <p:cNvPr id="0" name=""/>
                      <p:cNvPicPr/>
                      <p:nvPr/>
                    </p:nvPicPr>
                    <p:blipFill>
                      <a:blip r:embed="rId8"/>
                      <a:stretch>
                        <a:fillRect/>
                      </a:stretch>
                    </p:blipFill>
                    <p:spPr>
                      <a:xfrm>
                        <a:off x="7845844" y="2653327"/>
                        <a:ext cx="642937" cy="331788"/>
                      </a:xfrm>
                      <a:prstGeom prst="rect">
                        <a:avLst/>
                      </a:prstGeom>
                    </p:spPr>
                  </p:pic>
                </p:oleObj>
              </mc:Fallback>
            </mc:AlternateContent>
          </a:graphicData>
        </a:graphic>
      </p:graphicFrame>
      <p:sp>
        <p:nvSpPr>
          <p:cNvPr id="3" name="Freeform 2"/>
          <p:cNvSpPr/>
          <p:nvPr/>
        </p:nvSpPr>
        <p:spPr>
          <a:xfrm>
            <a:off x="7670800" y="2985115"/>
            <a:ext cx="381000" cy="254492"/>
          </a:xfrm>
          <a:custGeom>
            <a:avLst/>
            <a:gdLst>
              <a:gd name="connsiteX0" fmla="*/ 381000 w 381000"/>
              <a:gd name="connsiteY0" fmla="*/ 254492 h 254492"/>
              <a:gd name="connsiteX1" fmla="*/ 304800 w 381000"/>
              <a:gd name="connsiteY1" fmla="*/ 89392 h 254492"/>
              <a:gd name="connsiteX2" fmla="*/ 152400 w 381000"/>
              <a:gd name="connsiteY2" fmla="*/ 492 h 254492"/>
              <a:gd name="connsiteX3" fmla="*/ 0 w 381000"/>
              <a:gd name="connsiteY3" fmla="*/ 51292 h 254492"/>
            </a:gdLst>
            <a:ahLst/>
            <a:cxnLst>
              <a:cxn ang="0">
                <a:pos x="connsiteX0" y="connsiteY0"/>
              </a:cxn>
              <a:cxn ang="0">
                <a:pos x="connsiteX1" y="connsiteY1"/>
              </a:cxn>
              <a:cxn ang="0">
                <a:pos x="connsiteX2" y="connsiteY2"/>
              </a:cxn>
              <a:cxn ang="0">
                <a:pos x="connsiteX3" y="connsiteY3"/>
              </a:cxn>
            </a:cxnLst>
            <a:rect l="l" t="t" r="r" b="b"/>
            <a:pathLst>
              <a:path w="381000" h="254492">
                <a:moveTo>
                  <a:pt x="381000" y="254492"/>
                </a:moveTo>
                <a:cubicBezTo>
                  <a:pt x="361950" y="193108"/>
                  <a:pt x="342900" y="131725"/>
                  <a:pt x="304800" y="89392"/>
                </a:cubicBezTo>
                <a:cubicBezTo>
                  <a:pt x="266700" y="47059"/>
                  <a:pt x="203200" y="6842"/>
                  <a:pt x="152400" y="492"/>
                </a:cubicBezTo>
                <a:cubicBezTo>
                  <a:pt x="101600" y="-5858"/>
                  <a:pt x="0" y="51292"/>
                  <a:pt x="0" y="51292"/>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779711758"/>
              </p:ext>
            </p:extLst>
          </p:nvPr>
        </p:nvGraphicFramePr>
        <p:xfrm>
          <a:off x="6761163" y="2795409"/>
          <a:ext cx="642937" cy="379412"/>
        </p:xfrm>
        <a:graphic>
          <a:graphicData uri="http://schemas.openxmlformats.org/presentationml/2006/ole">
            <mc:AlternateContent xmlns:mc="http://schemas.openxmlformats.org/markup-compatibility/2006">
              <mc:Choice xmlns:v="urn:schemas-microsoft-com:vml" Requires="v">
                <p:oleObj spid="_x0000_s8500" name="Equation" r:id="rId9" imgW="342900" imgH="203200" progId="Equation.DSMT4">
                  <p:embed/>
                </p:oleObj>
              </mc:Choice>
              <mc:Fallback>
                <p:oleObj name="Equation" r:id="rId9" imgW="342900" imgH="203200" progId="Equation.DSMT4">
                  <p:embed/>
                  <p:pic>
                    <p:nvPicPr>
                      <p:cNvPr id="0" name=""/>
                      <p:cNvPicPr/>
                      <p:nvPr/>
                    </p:nvPicPr>
                    <p:blipFill>
                      <a:blip r:embed="rId10"/>
                      <a:stretch>
                        <a:fillRect/>
                      </a:stretch>
                    </p:blipFill>
                    <p:spPr>
                      <a:xfrm>
                        <a:off x="6761163" y="2795409"/>
                        <a:ext cx="642937" cy="379412"/>
                      </a:xfrm>
                      <a:prstGeom prst="rect">
                        <a:avLst/>
                      </a:prstGeom>
                    </p:spPr>
                  </p:pic>
                </p:oleObj>
              </mc:Fallback>
            </mc:AlternateContent>
          </a:graphicData>
        </a:graphic>
      </p:graphicFrame>
      <p:sp>
        <p:nvSpPr>
          <p:cNvPr id="6" name="Freeform 5"/>
          <p:cNvSpPr/>
          <p:nvPr/>
        </p:nvSpPr>
        <p:spPr>
          <a:xfrm>
            <a:off x="7404100" y="2934807"/>
            <a:ext cx="165100" cy="317500"/>
          </a:xfrm>
          <a:custGeom>
            <a:avLst/>
            <a:gdLst>
              <a:gd name="connsiteX0" fmla="*/ 165100 w 165100"/>
              <a:gd name="connsiteY0" fmla="*/ 0 h 317500"/>
              <a:gd name="connsiteX1" fmla="*/ 50800 w 165100"/>
              <a:gd name="connsiteY1" fmla="*/ 139700 h 317500"/>
              <a:gd name="connsiteX2" fmla="*/ 0 w 165100"/>
              <a:gd name="connsiteY2" fmla="*/ 317500 h 317500"/>
            </a:gdLst>
            <a:ahLst/>
            <a:cxnLst>
              <a:cxn ang="0">
                <a:pos x="connsiteX0" y="connsiteY0"/>
              </a:cxn>
              <a:cxn ang="0">
                <a:pos x="connsiteX1" y="connsiteY1"/>
              </a:cxn>
              <a:cxn ang="0">
                <a:pos x="connsiteX2" y="connsiteY2"/>
              </a:cxn>
            </a:cxnLst>
            <a:rect l="l" t="t" r="r" b="b"/>
            <a:pathLst>
              <a:path w="165100" h="317500">
                <a:moveTo>
                  <a:pt x="165100" y="0"/>
                </a:moveTo>
                <a:cubicBezTo>
                  <a:pt x="121708" y="43391"/>
                  <a:pt x="78317" y="86783"/>
                  <a:pt x="50800" y="139700"/>
                </a:cubicBezTo>
                <a:cubicBezTo>
                  <a:pt x="23283" y="192617"/>
                  <a:pt x="8467" y="292100"/>
                  <a:pt x="0" y="3175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3346666954"/>
              </p:ext>
            </p:extLst>
          </p:nvPr>
        </p:nvGraphicFramePr>
        <p:xfrm>
          <a:off x="725488" y="850900"/>
          <a:ext cx="3255962" cy="450850"/>
        </p:xfrm>
        <a:graphic>
          <a:graphicData uri="http://schemas.openxmlformats.org/presentationml/2006/ole">
            <mc:AlternateContent xmlns:mc="http://schemas.openxmlformats.org/markup-compatibility/2006">
              <mc:Choice xmlns:v="urn:schemas-microsoft-com:vml" Requires="v">
                <p:oleObj spid="_x0000_s8501" name="Equation" r:id="rId11" imgW="1739900" imgH="241300" progId="Equation.DSMT4">
                  <p:embed/>
                </p:oleObj>
              </mc:Choice>
              <mc:Fallback>
                <p:oleObj name="Equation" r:id="rId11" imgW="1739900" imgH="241300" progId="Equation.DSMT4">
                  <p:embed/>
                  <p:pic>
                    <p:nvPicPr>
                      <p:cNvPr id="0" name=""/>
                      <p:cNvPicPr/>
                      <p:nvPr/>
                    </p:nvPicPr>
                    <p:blipFill>
                      <a:blip r:embed="rId12"/>
                      <a:stretch>
                        <a:fillRect/>
                      </a:stretch>
                    </p:blipFill>
                    <p:spPr>
                      <a:xfrm>
                        <a:off x="725488" y="850900"/>
                        <a:ext cx="3255962" cy="450850"/>
                      </a:xfrm>
                      <a:prstGeom prst="rect">
                        <a:avLst/>
                      </a:prstGeom>
                    </p:spPr>
                  </p:pic>
                </p:oleObj>
              </mc:Fallback>
            </mc:AlternateContent>
          </a:graphicData>
        </a:graphic>
      </p:graphicFrame>
      <p:sp>
        <p:nvSpPr>
          <p:cNvPr id="34" name="Rectangle 33"/>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9</a:t>
            </a:r>
            <a:r>
              <a:rPr lang="en-US" sz="1200" dirty="0" smtClean="0">
                <a:latin typeface="Times New Roman"/>
                <a:cs typeface="Times New Roman"/>
              </a:rPr>
              <a:t>.)</a:t>
            </a:r>
            <a:endParaRPr lang="en-US" sz="1200" dirty="0">
              <a:latin typeface="Times New Roman"/>
              <a:cs typeface="Times New Roman"/>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762237747"/>
              </p:ext>
            </p:extLst>
          </p:nvPr>
        </p:nvGraphicFramePr>
        <p:xfrm>
          <a:off x="6823075" y="1176338"/>
          <a:ext cx="784225" cy="522287"/>
        </p:xfrm>
        <a:graphic>
          <a:graphicData uri="http://schemas.openxmlformats.org/presentationml/2006/ole">
            <mc:AlternateContent xmlns:mc="http://schemas.openxmlformats.org/markup-compatibility/2006">
              <mc:Choice xmlns:v="urn:schemas-microsoft-com:vml" Requires="v">
                <p:oleObj spid="_x0000_s8502" name="Equation" r:id="rId13" imgW="419100" imgH="279400" progId="Equation.DSMT4">
                  <p:embed/>
                </p:oleObj>
              </mc:Choice>
              <mc:Fallback>
                <p:oleObj name="Equation" r:id="rId13" imgW="419100" imgH="279400" progId="Equation.DSMT4">
                  <p:embed/>
                  <p:pic>
                    <p:nvPicPr>
                      <p:cNvPr id="0" name=""/>
                      <p:cNvPicPr/>
                      <p:nvPr/>
                    </p:nvPicPr>
                    <p:blipFill>
                      <a:blip r:embed="rId14"/>
                      <a:stretch>
                        <a:fillRect/>
                      </a:stretch>
                    </p:blipFill>
                    <p:spPr>
                      <a:xfrm>
                        <a:off x="6823075" y="1176338"/>
                        <a:ext cx="784225" cy="522287"/>
                      </a:xfrm>
                      <a:prstGeom prst="rect">
                        <a:avLst/>
                      </a:prstGeom>
                    </p:spPr>
                  </p:pic>
                </p:oleObj>
              </mc:Fallback>
            </mc:AlternateContent>
          </a:graphicData>
        </a:graphic>
      </p:graphicFrame>
      <p:sp>
        <p:nvSpPr>
          <p:cNvPr id="28" name="TextBox 27"/>
          <p:cNvSpPr txBox="1"/>
          <p:nvPr/>
        </p:nvSpPr>
        <p:spPr>
          <a:xfrm>
            <a:off x="284163" y="1993513"/>
            <a:ext cx="4783137" cy="1323439"/>
          </a:xfrm>
          <a:prstGeom prst="rect">
            <a:avLst/>
          </a:prstGeom>
          <a:noFill/>
        </p:spPr>
        <p:txBody>
          <a:bodyPr wrap="square" rtlCol="0">
            <a:spAutoFit/>
          </a:bodyPr>
          <a:lstStyle/>
          <a:p>
            <a:r>
              <a:rPr lang="en-US" sz="2000" dirty="0" smtClean="0">
                <a:latin typeface="Times New Roman"/>
                <a:cs typeface="Times New Roman"/>
              </a:rPr>
              <a:t>Again, in looking at the sketch and noting that you can get the magnitude using the Pythagorean relationship and the angle using the tangent function, we can write:</a:t>
            </a:r>
            <a:endParaRPr lang="en-US" sz="2000" dirty="0">
              <a:latin typeface="Times New Roman"/>
              <a:cs typeface="Times New Roman"/>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251838537"/>
              </p:ext>
            </p:extLst>
          </p:nvPr>
        </p:nvGraphicFramePr>
        <p:xfrm>
          <a:off x="692150" y="3479800"/>
          <a:ext cx="8191500" cy="3016250"/>
        </p:xfrm>
        <a:graphic>
          <a:graphicData uri="http://schemas.openxmlformats.org/presentationml/2006/ole">
            <mc:AlternateContent xmlns:mc="http://schemas.openxmlformats.org/markup-compatibility/2006">
              <mc:Choice xmlns:v="urn:schemas-microsoft-com:vml" Requires="v">
                <p:oleObj spid="_x0000_s8503" name="Equation" r:id="rId15" imgW="4368800" imgH="1612900" progId="Equation.DSMT4">
                  <p:embed/>
                </p:oleObj>
              </mc:Choice>
              <mc:Fallback>
                <p:oleObj name="Equation" r:id="rId15" imgW="4368800" imgH="1612900" progId="Equation.DSMT4">
                  <p:embed/>
                  <p:pic>
                    <p:nvPicPr>
                      <p:cNvPr id="0" name=""/>
                      <p:cNvPicPr/>
                      <p:nvPr/>
                    </p:nvPicPr>
                    <p:blipFill>
                      <a:blip r:embed="rId16"/>
                      <a:stretch>
                        <a:fillRect/>
                      </a:stretch>
                    </p:blipFill>
                    <p:spPr>
                      <a:xfrm>
                        <a:off x="692150" y="3479800"/>
                        <a:ext cx="8191500" cy="3016250"/>
                      </a:xfrm>
                      <a:prstGeom prst="rect">
                        <a:avLst/>
                      </a:prstGeom>
                    </p:spPr>
                  </p:pic>
                </p:oleObj>
              </mc:Fallback>
            </mc:AlternateContent>
          </a:graphicData>
        </a:graphic>
      </p:graphicFrame>
    </p:spTree>
    <p:extLst>
      <p:ext uri="{BB962C8B-B14F-4D97-AF65-F5344CB8AC3E}">
        <p14:creationId xmlns:p14="http://schemas.microsoft.com/office/powerpoint/2010/main" val="12636411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2686</TotalTime>
  <Words>566</Words>
  <Application>Microsoft Macintosh PowerPoint</Application>
  <PresentationFormat>On-screen Show (4:3)</PresentationFormat>
  <Paragraphs>47</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73</cp:revision>
  <dcterms:created xsi:type="dcterms:W3CDTF">2017-08-16T17:34:12Z</dcterms:created>
  <dcterms:modified xsi:type="dcterms:W3CDTF">2018-09-04T18:12:47Z</dcterms:modified>
</cp:coreProperties>
</file>