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414" r:id="rId3"/>
    <p:sldId id="415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036BD"/>
    <a:srgbClr val="DDD203"/>
    <a:srgbClr val="00F301"/>
    <a:srgbClr val="00C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22"/>
    <p:restoredTop sz="91484"/>
  </p:normalViewPr>
  <p:slideViewPr>
    <p:cSldViewPr snapToGrid="0" snapToObjects="1">
      <p:cViewPr varScale="1">
        <p:scale>
          <a:sx n="91" d="100"/>
          <a:sy n="91" d="100"/>
        </p:scale>
        <p:origin x="200" y="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8C0E-6832-074D-BBD9-5F4E4085A201}" type="datetimeFigureOut">
              <a:rPr lang="en-US" smtClean="0"/>
              <a:t>12/27/20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24DA-5233-E047-818D-2F715EA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8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ple Chancery" panose="03020702040506060504" pitchFamily="66" charset="-79"/>
                <a:cs typeface="Apple Chancery" panose="03020702040506060504" pitchFamily="66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176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FF0000"/>
          </a:solidFill>
          <a:latin typeface="Apple Chancery" panose="03020702040506060504" pitchFamily="66" charset="-79"/>
          <a:ea typeface="+mj-ea"/>
          <a:cs typeface="Apple Chancery" panose="03020702040506060504" pitchFamily="66" charset="-79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2.png"/><Relationship Id="rId21" Type="http://schemas.openxmlformats.org/officeDocument/2006/relationships/image" Target="../media/image9.emf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.emf"/><Relationship Id="rId15" Type="http://schemas.openxmlformats.org/officeDocument/2006/relationships/image" Target="../media/image6.emf"/><Relationship Id="rId23" Type="http://schemas.openxmlformats.org/officeDocument/2006/relationships/image" Target="../media/image10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oleObject" Target="../embeddings/oleObject16.bin"/><Relationship Id="rId3" Type="http://schemas.openxmlformats.org/officeDocument/2006/relationships/image" Target="../media/image13.png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9.emf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5.png"/><Relationship Id="rId10" Type="http://schemas.openxmlformats.org/officeDocument/2006/relationships/image" Target="../media/image8.e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announcements</a:t>
            </a:r>
          </a:p>
        </p:txBody>
      </p:sp>
    </p:spTree>
    <p:extLst>
      <p:ext uri="{BB962C8B-B14F-4D97-AF65-F5344CB8AC3E}">
        <p14:creationId xmlns:p14="http://schemas.microsoft.com/office/powerpoint/2010/main" val="24678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13.42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A73936A-40A5-8C47-8282-AB7D2D4006F5}"/>
              </a:ext>
            </a:extLst>
          </p:cNvPr>
          <p:cNvGrpSpPr/>
          <p:nvPr/>
        </p:nvGrpSpPr>
        <p:grpSpPr>
          <a:xfrm>
            <a:off x="3556000" y="1219200"/>
            <a:ext cx="5334000" cy="2678053"/>
            <a:chOff x="4495800" y="1219200"/>
            <a:chExt cx="4394200" cy="1993900"/>
          </a:xfrm>
        </p:grpSpPr>
        <p:pic>
          <p:nvPicPr>
            <p:cNvPr id="4" name="Picture 53" descr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5200" y="1541463"/>
              <a:ext cx="4114800" cy="159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Line 54"/>
            <p:cNvSpPr>
              <a:spLocks noChangeShapeType="1"/>
            </p:cNvSpPr>
            <p:nvPr/>
          </p:nvSpPr>
          <p:spPr bwMode="auto">
            <a:xfrm>
              <a:off x="5029200" y="23622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55"/>
            <p:cNvSpPr>
              <a:spLocks noChangeShapeType="1"/>
            </p:cNvSpPr>
            <p:nvPr/>
          </p:nvSpPr>
          <p:spPr bwMode="auto">
            <a:xfrm>
              <a:off x="5029200" y="15240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56"/>
            <p:cNvSpPr>
              <a:spLocks noChangeShapeType="1"/>
            </p:cNvSpPr>
            <p:nvPr/>
          </p:nvSpPr>
          <p:spPr bwMode="auto">
            <a:xfrm>
              <a:off x="5029200" y="1752600"/>
              <a:ext cx="3352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7"/>
            <p:cNvSpPr>
              <a:spLocks noChangeShapeType="1"/>
            </p:cNvSpPr>
            <p:nvPr/>
          </p:nvSpPr>
          <p:spPr bwMode="auto">
            <a:xfrm>
              <a:off x="5029200" y="2057400"/>
              <a:ext cx="3352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8"/>
            <p:cNvSpPr>
              <a:spLocks noChangeShapeType="1"/>
            </p:cNvSpPr>
            <p:nvPr/>
          </p:nvSpPr>
          <p:spPr bwMode="auto">
            <a:xfrm>
              <a:off x="5029200" y="2667000"/>
              <a:ext cx="3352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59"/>
            <p:cNvSpPr>
              <a:spLocks noChangeShapeType="1"/>
            </p:cNvSpPr>
            <p:nvPr/>
          </p:nvSpPr>
          <p:spPr bwMode="auto">
            <a:xfrm>
              <a:off x="5029200" y="2971800"/>
              <a:ext cx="3352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60"/>
            <p:cNvSpPr>
              <a:spLocks noChangeShapeType="1"/>
            </p:cNvSpPr>
            <p:nvPr/>
          </p:nvSpPr>
          <p:spPr bwMode="auto">
            <a:xfrm>
              <a:off x="5486400" y="17526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61"/>
            <p:cNvSpPr>
              <a:spLocks noChangeShapeType="1"/>
            </p:cNvSpPr>
            <p:nvPr/>
          </p:nvSpPr>
          <p:spPr bwMode="auto">
            <a:xfrm>
              <a:off x="5943600" y="17526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62"/>
            <p:cNvSpPr>
              <a:spLocks noChangeShapeType="1"/>
            </p:cNvSpPr>
            <p:nvPr/>
          </p:nvSpPr>
          <p:spPr bwMode="auto">
            <a:xfrm>
              <a:off x="6400800" y="17526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63"/>
            <p:cNvSpPr>
              <a:spLocks noChangeShapeType="1"/>
            </p:cNvSpPr>
            <p:nvPr/>
          </p:nvSpPr>
          <p:spPr bwMode="auto">
            <a:xfrm>
              <a:off x="6858000" y="17526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64"/>
            <p:cNvSpPr>
              <a:spLocks noChangeShapeType="1"/>
            </p:cNvSpPr>
            <p:nvPr/>
          </p:nvSpPr>
          <p:spPr bwMode="auto">
            <a:xfrm>
              <a:off x="7315200" y="17526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65"/>
            <p:cNvSpPr>
              <a:spLocks noChangeShapeType="1"/>
            </p:cNvSpPr>
            <p:nvPr/>
          </p:nvSpPr>
          <p:spPr bwMode="auto">
            <a:xfrm>
              <a:off x="7772400" y="17526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66"/>
            <p:cNvSpPr>
              <a:spLocks noChangeShapeType="1"/>
            </p:cNvSpPr>
            <p:nvPr/>
          </p:nvSpPr>
          <p:spPr bwMode="auto">
            <a:xfrm>
              <a:off x="8229600" y="17526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" name="Object 2"/>
            <p:cNvGraphicFramePr>
              <a:graphicFrameLocks noChangeAspect="1"/>
            </p:cNvGraphicFramePr>
            <p:nvPr/>
          </p:nvGraphicFramePr>
          <p:xfrm>
            <a:off x="5410200" y="3048000"/>
            <a:ext cx="1016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4" name="Equation" r:id="rId4" imgW="101600" imgH="152400" progId="Equation.DSMT4">
                    <p:embed/>
                  </p:oleObj>
                </mc:Choice>
                <mc:Fallback>
                  <p:oleObj name="Equation" r:id="rId4" imgW="101600" imgH="152400" progId="Equation.DSMT4">
                    <p:embed/>
                    <p:pic>
                      <p:nvPicPr>
                        <p:cNvPr id="18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0200" y="3048000"/>
                          <a:ext cx="101600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3"/>
            <p:cNvGraphicFramePr>
              <a:graphicFrameLocks noChangeAspect="1"/>
            </p:cNvGraphicFramePr>
            <p:nvPr/>
          </p:nvGraphicFramePr>
          <p:xfrm>
            <a:off x="5848350" y="3048000"/>
            <a:ext cx="1270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5" name="Equation" r:id="rId6" imgW="127000" imgH="152400" progId="Equation.DSMT4">
                    <p:embed/>
                  </p:oleObj>
                </mc:Choice>
                <mc:Fallback>
                  <p:oleObj name="Equation" r:id="rId6" imgW="127000" imgH="152400" progId="Equation.DSMT4">
                    <p:embed/>
                    <p:pic>
                      <p:nvPicPr>
                        <p:cNvPr id="19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8350" y="3048000"/>
                          <a:ext cx="127000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4"/>
            <p:cNvGraphicFramePr>
              <a:graphicFrameLocks noChangeAspect="1"/>
            </p:cNvGraphicFramePr>
            <p:nvPr/>
          </p:nvGraphicFramePr>
          <p:xfrm>
            <a:off x="6315075" y="3048000"/>
            <a:ext cx="1143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6" name="Equation" r:id="rId8" imgW="114300" imgH="152400" progId="Equation.DSMT4">
                    <p:embed/>
                  </p:oleObj>
                </mc:Choice>
                <mc:Fallback>
                  <p:oleObj name="Equation" r:id="rId8" imgW="114300" imgH="152400" progId="Equation.DSMT4">
                    <p:embed/>
                    <p:pic>
                      <p:nvPicPr>
                        <p:cNvPr id="2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5075" y="3048000"/>
                          <a:ext cx="114300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5"/>
            <p:cNvGraphicFramePr>
              <a:graphicFrameLocks noChangeAspect="1"/>
            </p:cNvGraphicFramePr>
            <p:nvPr/>
          </p:nvGraphicFramePr>
          <p:xfrm>
            <a:off x="6762750" y="3048000"/>
            <a:ext cx="1270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7" name="Equation" r:id="rId10" imgW="127000" imgH="152400" progId="Equation.DSMT4">
                    <p:embed/>
                  </p:oleObj>
                </mc:Choice>
                <mc:Fallback>
                  <p:oleObj name="Equation" r:id="rId10" imgW="127000" imgH="152400" progId="Equation.DSMT4">
                    <p:embed/>
                    <p:pic>
                      <p:nvPicPr>
                        <p:cNvPr id="21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2750" y="3048000"/>
                          <a:ext cx="127000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6"/>
            <p:cNvGraphicFramePr>
              <a:graphicFrameLocks noChangeAspect="1"/>
            </p:cNvGraphicFramePr>
            <p:nvPr/>
          </p:nvGraphicFramePr>
          <p:xfrm>
            <a:off x="7677150" y="3048000"/>
            <a:ext cx="1270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8" name="Equation" r:id="rId12" imgW="127000" imgH="152400" progId="Equation.DSMT4">
                    <p:embed/>
                  </p:oleObj>
                </mc:Choice>
                <mc:Fallback>
                  <p:oleObj name="Equation" r:id="rId12" imgW="127000" imgH="152400" progId="Equation.DSMT4">
                    <p:embed/>
                    <p:pic>
                      <p:nvPicPr>
                        <p:cNvPr id="22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7150" y="3048000"/>
                          <a:ext cx="127000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7"/>
            <p:cNvGraphicFramePr>
              <a:graphicFrameLocks noChangeAspect="1"/>
            </p:cNvGraphicFramePr>
            <p:nvPr/>
          </p:nvGraphicFramePr>
          <p:xfrm>
            <a:off x="4851400" y="1981200"/>
            <a:ext cx="1016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9" name="Equation" r:id="rId14" imgW="101600" imgH="152400" progId="Equation.DSMT4">
                    <p:embed/>
                  </p:oleObj>
                </mc:Choice>
                <mc:Fallback>
                  <p:oleObj name="Equation" r:id="rId14" imgW="101600" imgH="152400" progId="Equation.DSMT4">
                    <p:embed/>
                    <p:pic>
                      <p:nvPicPr>
                        <p:cNvPr id="2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1400" y="1981200"/>
                          <a:ext cx="101600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8"/>
            <p:cNvGraphicFramePr>
              <a:graphicFrameLocks noChangeAspect="1"/>
            </p:cNvGraphicFramePr>
            <p:nvPr/>
          </p:nvGraphicFramePr>
          <p:xfrm>
            <a:off x="4845050" y="1676400"/>
            <a:ext cx="1270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0" name="Equation" r:id="rId16" imgW="127000" imgH="152400" progId="Equation.DSMT4">
                    <p:embed/>
                  </p:oleObj>
                </mc:Choice>
                <mc:Fallback>
                  <p:oleObj name="Equation" r:id="rId16" imgW="127000" imgH="152400" progId="Equation.DSMT4">
                    <p:embed/>
                    <p:pic>
                      <p:nvPicPr>
                        <p:cNvPr id="2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5050" y="1676400"/>
                          <a:ext cx="127000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9"/>
            <p:cNvGraphicFramePr>
              <a:graphicFrameLocks noChangeAspect="1"/>
            </p:cNvGraphicFramePr>
            <p:nvPr/>
          </p:nvGraphicFramePr>
          <p:xfrm>
            <a:off x="4800600" y="2590800"/>
            <a:ext cx="1905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1" name="Equation" r:id="rId18" imgW="190500" imgH="152400" progId="Equation.DSMT4">
                    <p:embed/>
                  </p:oleObj>
                </mc:Choice>
                <mc:Fallback>
                  <p:oleObj name="Equation" r:id="rId18" imgW="190500" imgH="152400" progId="Equation.DSMT4">
                    <p:embed/>
                    <p:pic>
                      <p:nvPicPr>
                        <p:cNvPr id="2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600" y="2590800"/>
                          <a:ext cx="190500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0"/>
            <p:cNvGraphicFramePr>
              <a:graphicFrameLocks noChangeAspect="1"/>
            </p:cNvGraphicFramePr>
            <p:nvPr/>
          </p:nvGraphicFramePr>
          <p:xfrm>
            <a:off x="4762500" y="2895600"/>
            <a:ext cx="2032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2" name="Equation" r:id="rId20" imgW="203200" imgH="152400" progId="Equation.DSMT4">
                    <p:embed/>
                  </p:oleObj>
                </mc:Choice>
                <mc:Fallback>
                  <p:oleObj name="Equation" r:id="rId20" imgW="203200" imgH="152400" progId="Equation.DSMT4">
                    <p:embed/>
                    <p:pic>
                      <p:nvPicPr>
                        <p:cNvPr id="26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2500" y="2895600"/>
                          <a:ext cx="203200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1"/>
            <p:cNvGraphicFramePr>
              <a:graphicFrameLocks noChangeAspect="1"/>
            </p:cNvGraphicFramePr>
            <p:nvPr/>
          </p:nvGraphicFramePr>
          <p:xfrm>
            <a:off x="4864100" y="2286000"/>
            <a:ext cx="127000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3" name="Equation" r:id="rId22" imgW="127000" imgH="152400" progId="Equation.DSMT4">
                    <p:embed/>
                  </p:oleObj>
                </mc:Choice>
                <mc:Fallback>
                  <p:oleObj name="Equation" r:id="rId22" imgW="127000" imgH="152400" progId="Equation.DSMT4">
                    <p:embed/>
                    <p:pic>
                      <p:nvPicPr>
                        <p:cNvPr id="27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4100" y="2286000"/>
                          <a:ext cx="127000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2"/>
            <p:cNvGraphicFramePr>
              <a:graphicFrameLocks noChangeAspect="1"/>
            </p:cNvGraphicFramePr>
            <p:nvPr/>
          </p:nvGraphicFramePr>
          <p:xfrm>
            <a:off x="7239000" y="3048000"/>
            <a:ext cx="1270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4" name="Equation" r:id="rId24" imgW="127000" imgH="165100" progId="Equation.DSMT4">
                    <p:embed/>
                  </p:oleObj>
                </mc:Choice>
                <mc:Fallback>
                  <p:oleObj name="Equation" r:id="rId24" imgW="127000" imgH="165100" progId="Equation.DSMT4">
                    <p:embed/>
                    <p:pic>
                      <p:nvPicPr>
                        <p:cNvPr id="28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9000" y="3048000"/>
                          <a:ext cx="127000" cy="165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Text Box 79"/>
            <p:cNvSpPr txBox="1">
              <a:spLocks noChangeArrowheads="1"/>
            </p:cNvSpPr>
            <p:nvPr/>
          </p:nvSpPr>
          <p:spPr bwMode="auto">
            <a:xfrm>
              <a:off x="4495800" y="1219200"/>
              <a:ext cx="4889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200"/>
                <a:t>disp</a:t>
              </a:r>
            </a:p>
            <a:p>
              <a:r>
                <a:rPr lang="en-US" altLang="en-US" sz="1200"/>
                <a:t>(cm)</a:t>
              </a:r>
            </a:p>
          </p:txBody>
        </p:sp>
        <p:sp>
          <p:nvSpPr>
            <p:cNvPr id="30" name="Text Box 80"/>
            <p:cNvSpPr txBox="1">
              <a:spLocks noChangeArrowheads="1"/>
            </p:cNvSpPr>
            <p:nvPr/>
          </p:nvSpPr>
          <p:spPr bwMode="auto">
            <a:xfrm>
              <a:off x="8305800" y="2133600"/>
              <a:ext cx="5222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r>
                <a:rPr lang="en-US" altLang="en-US" sz="1200"/>
                <a:t>time</a:t>
              </a:r>
            </a:p>
            <a:p>
              <a:r>
                <a:rPr lang="en-US" altLang="en-US" sz="1200"/>
                <a:t>(sec)</a:t>
              </a:r>
            </a:p>
          </p:txBody>
        </p:sp>
      </p:grp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104866" y="1146216"/>
            <a:ext cx="330829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  <a:latin typeface="Apple Chancery" panose="03020702040506060504" pitchFamily="66" charset="-79"/>
                <a:ea typeface="Palatino Linotype" charset="0"/>
                <a:cs typeface="Apple Chancery" panose="03020702040506060504" pitchFamily="66" charset="-79"/>
              </a:rPr>
              <a:t>For the </a:t>
            </a:r>
            <a:r>
              <a:rPr lang="en-US" altLang="en-US" sz="2000" dirty="0">
                <a:solidFill>
                  <a:srgbClr val="2036BD"/>
                </a:solidFill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sine wave shown</a:t>
            </a:r>
            <a:r>
              <a:rPr lang="en-US" alt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, determine:                                    </a:t>
            </a: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396875" y="1919287"/>
            <a:ext cx="579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a.) amplitude?</a:t>
            </a:r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396875" y="2544762"/>
            <a:ext cx="579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b.) period?</a:t>
            </a:r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396875" y="3214687"/>
            <a:ext cx="579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c.) angular frequency?</a:t>
            </a:r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396875" y="3932237"/>
            <a:ext cx="579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d.) maximum speed?</a:t>
            </a:r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396875" y="4678362"/>
            <a:ext cx="579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e.) maximum acceleration?</a:t>
            </a:r>
          </a:p>
        </p:txBody>
      </p:sp>
      <p:sp>
        <p:nvSpPr>
          <p:cNvPr id="37" name="Text Box 52"/>
          <p:cNvSpPr txBox="1">
            <a:spLocks noChangeArrowheads="1"/>
          </p:cNvSpPr>
          <p:nvPr/>
        </p:nvSpPr>
        <p:spPr bwMode="auto">
          <a:xfrm>
            <a:off x="396874" y="5424487"/>
            <a:ext cx="86836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f.) position as a function of time relationship using a sine function vs. a cosine function?</a:t>
            </a:r>
          </a:p>
        </p:txBody>
      </p:sp>
    </p:spTree>
    <p:extLst>
      <p:ext uri="{BB962C8B-B14F-4D97-AF65-F5344CB8AC3E}">
        <p14:creationId xmlns:p14="http://schemas.microsoft.com/office/powerpoint/2010/main" val="273063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previous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(a) 2 cm</a:t>
            </a:r>
          </a:p>
          <a:p>
            <a:r>
              <a:rPr lang="en-US" dirty="0"/>
              <a:t>  (b) 4 sec</a:t>
            </a:r>
          </a:p>
          <a:p>
            <a:r>
              <a:rPr lang="en-US" dirty="0"/>
              <a:t>  </a:t>
            </a:r>
            <a:r>
              <a:rPr lang="mr-IN" dirty="0"/>
              <a:t>(</a:t>
            </a:r>
            <a:r>
              <a:rPr lang="en-US" dirty="0"/>
              <a:t>c</a:t>
            </a:r>
            <a:r>
              <a:rPr lang="mr-IN" dirty="0"/>
              <a:t>)</a:t>
            </a:r>
            <a:r>
              <a:rPr lang="de-DE" dirty="0"/>
              <a:t> 1.57 </a:t>
            </a:r>
            <a:r>
              <a:rPr lang="de-DE" dirty="0" err="1"/>
              <a:t>rad</a:t>
            </a:r>
            <a:r>
              <a:rPr lang="de-DE" dirty="0"/>
              <a:t>/sec</a:t>
            </a:r>
          </a:p>
          <a:p>
            <a:r>
              <a:rPr lang="de-DE" dirty="0"/>
              <a:t>  (d) 3.14 cm/s </a:t>
            </a:r>
            <a:r>
              <a:rPr lang="de-DE" dirty="0" err="1"/>
              <a:t>or</a:t>
            </a:r>
            <a:r>
              <a:rPr lang="de-DE" dirty="0"/>
              <a:t> 0.0314 m/s</a:t>
            </a:r>
          </a:p>
          <a:p>
            <a:r>
              <a:rPr lang="de-DE" dirty="0"/>
              <a:t>  (</a:t>
            </a:r>
            <a:r>
              <a:rPr lang="de-DE" dirty="0" err="1"/>
              <a:t>e</a:t>
            </a:r>
            <a:r>
              <a:rPr lang="de-DE" dirty="0"/>
              <a:t>) 4.93 cm/s</a:t>
            </a:r>
            <a:r>
              <a:rPr lang="de-DE" baseline="30000" dirty="0"/>
              <a:t>2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0.0493 m/s</a:t>
            </a:r>
            <a:r>
              <a:rPr lang="de-DE" baseline="30000" dirty="0"/>
              <a:t>2</a:t>
            </a:r>
            <a:endParaRPr lang="de-DE" dirty="0"/>
          </a:p>
          <a:p>
            <a:r>
              <a:rPr lang="de-DE" dirty="0"/>
              <a:t>  (f) x(t) = (2 cm)sin(1.57t)   </a:t>
            </a:r>
            <a:r>
              <a:rPr lang="de-DE" dirty="0" err="1"/>
              <a:t>or</a:t>
            </a:r>
            <a:r>
              <a:rPr lang="de-DE"/>
              <a:t>    x(t) = (2 cm)cos(1.57t+1.47)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4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8369"/>
          </a:xfrm>
        </p:spPr>
        <p:txBody>
          <a:bodyPr/>
          <a:lstStyle/>
          <a:p>
            <a:r>
              <a:rPr lang="en-US" dirty="0"/>
              <a:t>More with graphs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055281"/>
                <a:ext cx="8229600" cy="41496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Apple Chancery" panose="03020702040506060504" pitchFamily="66" charset="-79"/>
                    <a:cs typeface="Apple Chancery" panose="03020702040506060504" pitchFamily="66" charset="-79"/>
                  </a:rPr>
                  <a:t>What if </a:t>
                </a:r>
                <a:r>
                  <a:rPr lang="en-US" sz="2000" dirty="0"/>
                  <a:t>the </a:t>
                </a:r>
                <a:r>
                  <a:rPr lang="en-US" sz="2000" dirty="0">
                    <a:solidFill>
                      <a:srgbClr val="2036BD"/>
                    </a:solidFill>
                  </a:rPr>
                  <a:t>x-axis isn’t </a:t>
                </a:r>
                <a:r>
                  <a:rPr lang="en-US" sz="2000" dirty="0"/>
                  <a:t>just </a:t>
                </a:r>
                <a:r>
                  <a:rPr lang="en-US" sz="2000" dirty="0">
                    <a:solidFill>
                      <a:srgbClr val="2036BD"/>
                    </a:solidFill>
                  </a:rPr>
                  <a:t>time</a:t>
                </a:r>
                <a:r>
                  <a:rPr lang="en-US" sz="2000" dirty="0"/>
                  <a:t>, </a:t>
                </a:r>
                <a:r>
                  <a:rPr lang="en-US" sz="2000" dirty="0">
                    <a:solidFill>
                      <a:srgbClr val="FF0000"/>
                    </a:solidFill>
                  </a:rPr>
                  <a:t>it’s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𝜔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</m:oMath>
                </a14:m>
                <a:r>
                  <a:rPr lang="en-US" sz="2000" dirty="0"/>
                  <a:t>?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055281"/>
                <a:ext cx="8229600" cy="414964"/>
              </a:xfrm>
              <a:blipFill>
                <a:blip r:embed="rId3"/>
                <a:stretch>
                  <a:fillRect l="-1080" t="-18182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53" descr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1859941"/>
            <a:ext cx="41148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4"/>
          <p:cNvSpPr>
            <a:spLocks noChangeShapeType="1"/>
          </p:cNvSpPr>
          <p:nvPr/>
        </p:nvSpPr>
        <p:spPr bwMode="auto">
          <a:xfrm>
            <a:off x="5029200" y="2680678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5"/>
          <p:cNvSpPr>
            <a:spLocks noChangeShapeType="1"/>
          </p:cNvSpPr>
          <p:nvPr/>
        </p:nvSpPr>
        <p:spPr bwMode="auto">
          <a:xfrm>
            <a:off x="5029200" y="1842478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6"/>
          <p:cNvSpPr>
            <a:spLocks noChangeShapeType="1"/>
          </p:cNvSpPr>
          <p:nvPr/>
        </p:nvSpPr>
        <p:spPr bwMode="auto">
          <a:xfrm>
            <a:off x="5029200" y="207107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8"/>
          <p:cNvSpPr>
            <a:spLocks noChangeShapeType="1"/>
          </p:cNvSpPr>
          <p:nvPr/>
        </p:nvSpPr>
        <p:spPr bwMode="auto">
          <a:xfrm>
            <a:off x="5029200" y="298547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9"/>
          <p:cNvSpPr>
            <a:spLocks noChangeShapeType="1"/>
          </p:cNvSpPr>
          <p:nvPr/>
        </p:nvSpPr>
        <p:spPr bwMode="auto">
          <a:xfrm>
            <a:off x="5029200" y="329027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0"/>
          <p:cNvSpPr>
            <a:spLocks noChangeShapeType="1"/>
          </p:cNvSpPr>
          <p:nvPr/>
        </p:nvSpPr>
        <p:spPr bwMode="auto">
          <a:xfrm>
            <a:off x="5486400" y="207107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61"/>
          <p:cNvSpPr>
            <a:spLocks noChangeShapeType="1"/>
          </p:cNvSpPr>
          <p:nvPr/>
        </p:nvSpPr>
        <p:spPr bwMode="auto">
          <a:xfrm>
            <a:off x="5943600" y="207107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62"/>
          <p:cNvSpPr>
            <a:spLocks noChangeShapeType="1"/>
          </p:cNvSpPr>
          <p:nvPr/>
        </p:nvSpPr>
        <p:spPr bwMode="auto">
          <a:xfrm>
            <a:off x="6400800" y="207107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63"/>
          <p:cNvSpPr>
            <a:spLocks noChangeShapeType="1"/>
          </p:cNvSpPr>
          <p:nvPr/>
        </p:nvSpPr>
        <p:spPr bwMode="auto">
          <a:xfrm>
            <a:off x="6858000" y="207107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64"/>
          <p:cNvSpPr>
            <a:spLocks noChangeShapeType="1"/>
          </p:cNvSpPr>
          <p:nvPr/>
        </p:nvSpPr>
        <p:spPr bwMode="auto">
          <a:xfrm>
            <a:off x="7315200" y="207107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65"/>
          <p:cNvSpPr>
            <a:spLocks noChangeShapeType="1"/>
          </p:cNvSpPr>
          <p:nvPr/>
        </p:nvSpPr>
        <p:spPr bwMode="auto">
          <a:xfrm>
            <a:off x="7772400" y="207107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66"/>
          <p:cNvSpPr>
            <a:spLocks noChangeShapeType="1"/>
          </p:cNvSpPr>
          <p:nvPr/>
        </p:nvSpPr>
        <p:spPr bwMode="auto">
          <a:xfrm>
            <a:off x="8229600" y="207107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4851400" y="2299678"/>
          <a:ext cx="1016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Equation" r:id="rId5" imgW="101600" imgH="152400" progId="Equation.DSMT4">
                  <p:embed/>
                </p:oleObj>
              </mc:Choice>
              <mc:Fallback>
                <p:oleObj name="Equation" r:id="rId5" imgW="101600" imgH="152400" progId="Equation.DSMT4">
                  <p:embed/>
                  <p:pic>
                    <p:nvPicPr>
                      <p:cNvPr id="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2299678"/>
                        <a:ext cx="1016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4845050" y="1994878"/>
          <a:ext cx="1270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5" name="Equation" r:id="rId7" imgW="127000" imgH="152400" progId="Equation.DSMT4">
                  <p:embed/>
                </p:oleObj>
              </mc:Choice>
              <mc:Fallback>
                <p:oleObj name="Equation" r:id="rId7" imgW="127000" imgH="152400" progId="Equation.DSMT4">
                  <p:embed/>
                  <p:pic>
                    <p:nvPicPr>
                      <p:cNvPr id="2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050" y="1994878"/>
                        <a:ext cx="1270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4800600" y="2909278"/>
          <a:ext cx="1905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Equation" r:id="rId9" imgW="190500" imgH="152400" progId="Equation.DSMT4">
                  <p:embed/>
                </p:oleObj>
              </mc:Choice>
              <mc:Fallback>
                <p:oleObj name="Equation" r:id="rId9" imgW="190500" imgH="152400" progId="Equation.DSMT4">
                  <p:embed/>
                  <p:pic>
                    <p:nvPicPr>
                      <p:cNvPr id="2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09278"/>
                        <a:ext cx="1905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4762500" y="3214078"/>
          <a:ext cx="2032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name="Equation" r:id="rId11" imgW="203200" imgH="152400" progId="Equation.DSMT4">
                  <p:embed/>
                </p:oleObj>
              </mc:Choice>
              <mc:Fallback>
                <p:oleObj name="Equation" r:id="rId11" imgW="203200" imgH="152400" progId="Equation.DSMT4">
                  <p:embed/>
                  <p:pic>
                    <p:nvPicPr>
                      <p:cNvPr id="2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3214078"/>
                        <a:ext cx="2032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1"/>
          <p:cNvGraphicFramePr>
            <a:graphicFrameLocks noChangeAspect="1"/>
          </p:cNvGraphicFramePr>
          <p:nvPr/>
        </p:nvGraphicFramePr>
        <p:xfrm>
          <a:off x="4864100" y="2604478"/>
          <a:ext cx="1270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8" name="Equation" r:id="rId13" imgW="127000" imgH="152400" progId="Equation.DSMT4">
                  <p:embed/>
                </p:oleObj>
              </mc:Choice>
              <mc:Fallback>
                <p:oleObj name="Equation" r:id="rId13" imgW="127000" imgH="152400" progId="Equation.DSMT4">
                  <p:embed/>
                  <p:pic>
                    <p:nvPicPr>
                      <p:cNvPr id="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2604478"/>
                        <a:ext cx="1270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79"/>
          <p:cNvSpPr txBox="1">
            <a:spLocks noChangeArrowheads="1"/>
          </p:cNvSpPr>
          <p:nvPr/>
        </p:nvSpPr>
        <p:spPr bwMode="auto">
          <a:xfrm>
            <a:off x="4495800" y="153767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200"/>
              <a:t>disp</a:t>
            </a:r>
          </a:p>
          <a:p>
            <a:r>
              <a:rPr lang="en-US" altLang="en-US" sz="1200"/>
              <a:t>(cm)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80"/>
              <p:cNvSpPr txBox="1">
                <a:spLocks noChangeArrowheads="1"/>
              </p:cNvSpPr>
              <p:nvPr/>
            </p:nvSpPr>
            <p:spPr bwMode="auto">
              <a:xfrm>
                <a:off x="8483115" y="2221245"/>
                <a:ext cx="5084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𝜔</m:t>
                      </m:r>
                      <m:r>
                        <a:rPr lang="en-US" sz="12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𝑡</m:t>
                      </m:r>
                    </m:oMath>
                  </m:oMathPara>
                </a14:m>
                <a:endParaRPr lang="en-US" altLang="en-US" sz="1200" dirty="0"/>
              </a:p>
              <a:p>
                <a:r>
                  <a:rPr lang="en-US" altLang="en-US" sz="1200" dirty="0"/>
                  <a:t>(rad)</a:t>
                </a:r>
              </a:p>
            </p:txBody>
          </p:sp>
        </mc:Choice>
        <mc:Fallback xmlns="">
          <p:sp>
            <p:nvSpPr>
              <p:cNvPr id="29" name="Text 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83115" y="2221245"/>
                <a:ext cx="508473" cy="461665"/>
              </a:xfrm>
              <a:prstGeom prst="rect">
                <a:avLst/>
              </a:prstGeom>
              <a:blipFill rotWithShape="0">
                <a:blip r:embed="rId15"/>
                <a:stretch>
                  <a:fillRect l="-1205" b="-78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482809" y="1553803"/>
            <a:ext cx="21079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a.) amplitude?</a:t>
            </a:r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470947" y="2436310"/>
            <a:ext cx="579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b.) period?</a:t>
            </a:r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463070" y="3298049"/>
            <a:ext cx="5791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c.) angular frequency?</a:t>
            </a:r>
          </a:p>
        </p:txBody>
      </p:sp>
      <p:sp>
        <p:nvSpPr>
          <p:cNvPr id="34" name="Text Box 52"/>
          <p:cNvSpPr txBox="1">
            <a:spLocks noChangeArrowheads="1"/>
          </p:cNvSpPr>
          <p:nvPr/>
        </p:nvSpPr>
        <p:spPr bwMode="auto">
          <a:xfrm>
            <a:off x="482809" y="5002166"/>
            <a:ext cx="7032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 dirty="0"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d.) position as a function of time relationship using a sine function vs. a cosine function?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00477" y="1993025"/>
            <a:ext cx="3044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036BD"/>
                </a:solidFill>
                <a:latin typeface="Palatino Linotype" charset="0"/>
                <a:ea typeface="Palatino Linotype" charset="0"/>
                <a:cs typeface="Palatino Linotype" charset="0"/>
              </a:rPr>
              <a:t>Nothing different; still 2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850779" y="3778913"/>
                <a:ext cx="783602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2036BD"/>
                    </a:solidFill>
                    <a:latin typeface="Times New Roman" panose="02020603050405020304" pitchFamily="18" charset="0"/>
                    <a:ea typeface="Palatino Linotype" charset="0"/>
                    <a:cs typeface="Times New Roman" panose="02020603050405020304" pitchFamily="18" charset="0"/>
                  </a:rPr>
                  <a:t>Now we can’t just take the reading from the graph for either the period or the angular frequency because the x axis is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2036BD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𝜔</m:t>
                    </m:r>
                    <m:r>
                      <a:rPr lang="en-US" i="1" smtClean="0">
                        <a:solidFill>
                          <a:srgbClr val="2036BD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𝑡</m:t>
                    </m:r>
                  </m:oMath>
                </a14:m>
                <a:r>
                  <a:rPr lang="en-US" dirty="0">
                    <a:solidFill>
                      <a:srgbClr val="2036BD"/>
                    </a:solidFill>
                    <a:latin typeface="Times New Roman" panose="02020603050405020304" pitchFamily="18" charset="0"/>
                    <a:ea typeface="Palatino Linotype" charset="0"/>
                    <a:cs typeface="Times New Roman" panose="02020603050405020304" pitchFamily="18" charset="0"/>
                  </a:rPr>
                  <a:t>, not t. We would need to know something more about period, frequency, or angular frequency to calculate those. This graph can only really be used to extract </a:t>
                </a:r>
                <a:r>
                  <a:rPr lang="en-US" b="1" dirty="0">
                    <a:solidFill>
                      <a:srgbClr val="2036BD"/>
                    </a:solidFill>
                    <a:latin typeface="Times New Roman" panose="02020603050405020304" pitchFamily="18" charset="0"/>
                    <a:ea typeface="Palatino Linotype" charset="0"/>
                    <a:cs typeface="Times New Roman" panose="02020603050405020304" pitchFamily="18" charset="0"/>
                  </a:rPr>
                  <a:t>amplitude</a:t>
                </a:r>
                <a:r>
                  <a:rPr lang="en-US" dirty="0">
                    <a:solidFill>
                      <a:srgbClr val="2036BD"/>
                    </a:solidFill>
                    <a:latin typeface="Times New Roman" panose="02020603050405020304" pitchFamily="18" charset="0"/>
                    <a:ea typeface="Palatino Linotype" charset="0"/>
                    <a:cs typeface="Times New Roman" panose="02020603050405020304" pitchFamily="18" charset="0"/>
                  </a:rPr>
                  <a:t> and </a:t>
                </a:r>
                <a:r>
                  <a:rPr lang="en-US" b="1" dirty="0">
                    <a:solidFill>
                      <a:srgbClr val="2036BD"/>
                    </a:solidFill>
                    <a:latin typeface="Times New Roman" panose="02020603050405020304" pitchFamily="18" charset="0"/>
                    <a:ea typeface="Palatino Linotype" charset="0"/>
                    <a:cs typeface="Times New Roman" panose="02020603050405020304" pitchFamily="18" charset="0"/>
                  </a:rPr>
                  <a:t>phase shift</a:t>
                </a:r>
                <a:r>
                  <a:rPr lang="en-US" dirty="0">
                    <a:solidFill>
                      <a:srgbClr val="2036BD"/>
                    </a:solidFill>
                    <a:latin typeface="Times New Roman" panose="02020603050405020304" pitchFamily="18" charset="0"/>
                    <a:ea typeface="Palatino Linotype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779" y="3778913"/>
                <a:ext cx="7836021" cy="1200329"/>
              </a:xfrm>
              <a:prstGeom prst="rect">
                <a:avLst/>
              </a:prstGeom>
              <a:blipFill>
                <a:blip r:embed="rId16"/>
                <a:stretch>
                  <a:fillRect l="-810" t="-2083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5486400" y="1713186"/>
            <a:ext cx="0" cy="19801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17820" y="3408877"/>
            <a:ext cx="1965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Palatino Linotype" charset="0"/>
                <a:ea typeface="Palatino Linotype" charset="0"/>
                <a:cs typeface="Palatino Linotype" charset="0"/>
              </a:rPr>
              <a:t>New axis when t = 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D09589-B309-F143-A005-F7BD921F130D}"/>
              </a:ext>
            </a:extLst>
          </p:cNvPr>
          <p:cNvGrpSpPr/>
          <p:nvPr/>
        </p:nvGrpSpPr>
        <p:grpSpPr>
          <a:xfrm>
            <a:off x="5486400" y="1436964"/>
            <a:ext cx="1828800" cy="584775"/>
            <a:chOff x="5486400" y="1436964"/>
            <a:chExt cx="1828800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5635949" y="1436964"/>
                  <a:ext cx="152970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2036BD"/>
                      </a:solidFill>
                      <a:latin typeface="Palatino Linotype" charset="0"/>
                      <a:ea typeface="Palatino Linotype" charset="0"/>
                      <a:cs typeface="Palatino Linotype" charset="0"/>
                    </a:rPr>
                    <a:t>This is always going to be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2036BD"/>
                          </a:solidFill>
                          <a:latin typeface="Cambria Math" charset="0"/>
                          <a:ea typeface="Palatino Linotype" charset="0"/>
                          <a:cs typeface="Palatino Linotype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2036BD"/>
                          </a:solidFill>
                          <a:latin typeface="Cambria Math" charset="0"/>
                          <a:ea typeface="Palatino Linotype" charset="0"/>
                          <a:cs typeface="Palatino Linotype" charset="0"/>
                        </a:rPr>
                        <m:t>𝜋</m:t>
                      </m:r>
                    </m:oMath>
                  </a14:m>
                  <a:endParaRPr lang="en-US" sz="1600" dirty="0">
                    <a:solidFill>
                      <a:srgbClr val="2036BD"/>
                    </a:solidFill>
                    <a:latin typeface="Palatino Linotype" charset="0"/>
                    <a:ea typeface="Palatino Linotype" charset="0"/>
                    <a:cs typeface="Palatino Linotype" charset="0"/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5949" y="1436964"/>
                  <a:ext cx="1529702" cy="584775"/>
                </a:xfrm>
                <a:prstGeom prst="rect">
                  <a:avLst/>
                </a:prstGeom>
                <a:blipFill>
                  <a:blip r:embed="rId17"/>
                  <a:stretch>
                    <a:fillRect l="-2500" t="-2128" b="-106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Straight Arrow Connector 45"/>
            <p:cNvCxnSpPr/>
            <p:nvPr/>
          </p:nvCxnSpPr>
          <p:spPr>
            <a:xfrm>
              <a:off x="5486400" y="1994878"/>
              <a:ext cx="18288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898285" y="5754661"/>
            <a:ext cx="7991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036BD"/>
                </a:solidFill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Use the information above and the phase shift on the graph to derive it, depending on the situation.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2C98AB7-114D-C541-B070-55D993178B35}"/>
              </a:ext>
            </a:extLst>
          </p:cNvPr>
          <p:cNvSpPr txBox="1"/>
          <p:nvPr/>
        </p:nvSpPr>
        <p:spPr>
          <a:xfrm>
            <a:off x="1200477" y="2861195"/>
            <a:ext cx="3044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036BD"/>
                </a:solidFill>
                <a:latin typeface="Palatino Linotype" charset="0"/>
                <a:ea typeface="Palatino Linotype" charset="0"/>
                <a:cs typeface="Palatino Linotype" charset="0"/>
              </a:rPr>
              <a:t>Can’t pull that info</a:t>
            </a:r>
          </a:p>
        </p:txBody>
      </p:sp>
    </p:spTree>
    <p:extLst>
      <p:ext uri="{BB962C8B-B14F-4D97-AF65-F5344CB8AC3E}">
        <p14:creationId xmlns:p14="http://schemas.microsoft.com/office/powerpoint/2010/main" val="237581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7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34270</TotalTime>
  <Words>305</Words>
  <Application>Microsoft Macintosh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APPLE CHANCERY</vt:lpstr>
      <vt:lpstr>APPLE CHANCERY</vt:lpstr>
      <vt:lpstr>Arial</vt:lpstr>
      <vt:lpstr>Calibri</vt:lpstr>
      <vt:lpstr>Cambria Math</vt:lpstr>
      <vt:lpstr>Palatino Linotype</vt:lpstr>
      <vt:lpstr>Times New Roman</vt:lpstr>
      <vt:lpstr>Office Theme</vt:lpstr>
      <vt:lpstr>Equation</vt:lpstr>
      <vt:lpstr>General announcements</vt:lpstr>
      <vt:lpstr>Problem 13.42</vt:lpstr>
      <vt:lpstr>Answers to previous slide</vt:lpstr>
      <vt:lpstr>More with graphs</vt:lpstr>
    </vt:vector>
  </TitlesOfParts>
  <Company>Polytechnic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Fletcher</dc:creator>
  <cp:lastModifiedBy>Microsoft Office User</cp:lastModifiedBy>
  <cp:revision>704</cp:revision>
  <cp:lastPrinted>2017-11-14T01:56:41Z</cp:lastPrinted>
  <dcterms:created xsi:type="dcterms:W3CDTF">2017-08-16T17:34:12Z</dcterms:created>
  <dcterms:modified xsi:type="dcterms:W3CDTF">2020-12-28T06:32:12Z</dcterms:modified>
</cp:coreProperties>
</file>