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83" r:id="rId2"/>
    <p:sldId id="284" r:id="rId3"/>
    <p:sldId id="285" r:id="rId4"/>
    <p:sldId id="286" r:id="rId5"/>
    <p:sldId id="287" r:id="rId6"/>
    <p:sldId id="288" r:id="rId7"/>
    <p:sldId id="289" r:id="rId8"/>
    <p:sldId id="290" r:id="rId9"/>
    <p:sldId id="291" r:id="rId10"/>
    <p:sldId id="292" r:id="rId11"/>
    <p:sldId id="293" r:id="rId12"/>
    <p:sldId id="294" r:id="rId13"/>
    <p:sldId id="295" r:id="rId14"/>
    <p:sldId id="349" r:id="rId15"/>
    <p:sldId id="35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DD203"/>
    <a:srgbClr val="00F301"/>
    <a:srgbClr val="00C20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76"/>
    <p:restoredTop sz="91411"/>
  </p:normalViewPr>
  <p:slideViewPr>
    <p:cSldViewPr snapToGrid="0" snapToObjects="1">
      <p:cViewPr varScale="1">
        <p:scale>
          <a:sx n="115" d="100"/>
          <a:sy n="115" d="100"/>
        </p:scale>
        <p:origin x="170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 Id="rId4"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9.png"/><Relationship Id="rId1" Type="http://schemas.openxmlformats.org/officeDocument/2006/relationships/image" Target="../media/image2.png"/><Relationship Id="rId6" Type="http://schemas.openxmlformats.org/officeDocument/2006/relationships/image" Target="../media/image1.png"/><Relationship Id="rId5" Type="http://schemas.openxmlformats.org/officeDocument/2006/relationships/image" Target="../media/image17.png"/><Relationship Id="rId4" Type="http://schemas.openxmlformats.org/officeDocument/2006/relationships/image" Target="../media/image16.png"/></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png"/><Relationship Id="rId7" Type="http://schemas.openxmlformats.org/officeDocument/2006/relationships/image" Target="../media/image23.png"/><Relationship Id="rId2" Type="http://schemas.openxmlformats.org/officeDocument/2006/relationships/image" Target="../media/image17.png"/><Relationship Id="rId1" Type="http://schemas.openxmlformats.org/officeDocument/2006/relationships/image" Target="../media/image16.png"/><Relationship Id="rId6" Type="http://schemas.openxmlformats.org/officeDocument/2006/relationships/image" Target="../media/image3.png"/><Relationship Id="rId5" Type="http://schemas.openxmlformats.org/officeDocument/2006/relationships/image" Target="../media/image19.png"/><Relationship Id="rId4" Type="http://schemas.openxmlformats.org/officeDocument/2006/relationships/image" Target="../media/image2.png"/></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1.png"/><Relationship Id="rId7" Type="http://schemas.openxmlformats.org/officeDocument/2006/relationships/image" Target="../media/image24.png"/><Relationship Id="rId2" Type="http://schemas.openxmlformats.org/officeDocument/2006/relationships/image" Target="../media/image17.png"/><Relationship Id="rId1" Type="http://schemas.openxmlformats.org/officeDocument/2006/relationships/image" Target="../media/image16.png"/><Relationship Id="rId6" Type="http://schemas.openxmlformats.org/officeDocument/2006/relationships/image" Target="../media/image23.png"/><Relationship Id="rId5" Type="http://schemas.openxmlformats.org/officeDocument/2006/relationships/image" Target="../media/image3.png"/><Relationship Id="rId10" Type="http://schemas.openxmlformats.org/officeDocument/2006/relationships/image" Target="../media/image27.emf"/><Relationship Id="rId4" Type="http://schemas.openxmlformats.org/officeDocument/2006/relationships/image" Target="../media/image19.png"/><Relationship Id="rId9" Type="http://schemas.openxmlformats.org/officeDocument/2006/relationships/image" Target="../media/image26.png"/></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0.emf"/><Relationship Id="rId7" Type="http://schemas.openxmlformats.org/officeDocument/2006/relationships/image" Target="../media/image34.emf"/><Relationship Id="rId2" Type="http://schemas.openxmlformats.org/officeDocument/2006/relationships/image" Target="../media/image29.emf"/><Relationship Id="rId1" Type="http://schemas.openxmlformats.org/officeDocument/2006/relationships/image" Target="../media/image28.emf"/><Relationship Id="rId6" Type="http://schemas.openxmlformats.org/officeDocument/2006/relationships/image" Target="../media/image33.emf"/><Relationship Id="rId5" Type="http://schemas.openxmlformats.org/officeDocument/2006/relationships/image" Target="../media/image32.emf"/><Relationship Id="rId4" Type="http://schemas.openxmlformats.org/officeDocument/2006/relationships/image" Target="../media/image31.e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38.emf"/><Relationship Id="rId3" Type="http://schemas.openxmlformats.org/officeDocument/2006/relationships/image" Target="../media/image33.emf"/><Relationship Id="rId7" Type="http://schemas.openxmlformats.org/officeDocument/2006/relationships/image" Target="../media/image37.emf"/><Relationship Id="rId2" Type="http://schemas.openxmlformats.org/officeDocument/2006/relationships/image" Target="../media/image31.emf"/><Relationship Id="rId1" Type="http://schemas.openxmlformats.org/officeDocument/2006/relationships/image" Target="../media/image28.emf"/><Relationship Id="rId6" Type="http://schemas.openxmlformats.org/officeDocument/2006/relationships/image" Target="../media/image36.emf"/><Relationship Id="rId5" Type="http://schemas.openxmlformats.org/officeDocument/2006/relationships/image" Target="../media/image35.emf"/><Relationship Id="rId10" Type="http://schemas.openxmlformats.org/officeDocument/2006/relationships/image" Target="../media/image40.emf"/><Relationship Id="rId4" Type="http://schemas.openxmlformats.org/officeDocument/2006/relationships/image" Target="../media/image34.emf"/><Relationship Id="rId9" Type="http://schemas.openxmlformats.org/officeDocument/2006/relationships/image" Target="../media/image39.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emf"/><Relationship Id="rId2" Type="http://schemas.openxmlformats.org/officeDocument/2006/relationships/image" Target="../media/image4.png"/><Relationship Id="rId1" Type="http://schemas.openxmlformats.org/officeDocument/2006/relationships/image" Target="../media/image2.png"/><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image" Target="../media/image1.png"/><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0.png"/></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image" Target="../media/image1.png"/><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0.png"/></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image" Target="../media/image5.png"/><Relationship Id="rId7"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image" Target="../media/image2.png"/><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image" Target="../media/image16.png"/></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7.png"/><Relationship Id="rId1" Type="http://schemas.openxmlformats.org/officeDocument/2006/relationships/image" Target="../media/image16.png"/><Relationship Id="rId5" Type="http://schemas.openxmlformats.org/officeDocument/2006/relationships/image" Target="../media/image3.png"/><Relationship Id="rId4" Type="http://schemas.openxmlformats.org/officeDocument/2006/relationships/image" Target="../media/image2.png"/></Relationships>
</file>

<file path=ppt/drawings/_rels/vmlDrawing9.v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image" Target="../media/image19.png"/><Relationship Id="rId7" Type="http://schemas.openxmlformats.org/officeDocument/2006/relationships/image" Target="../media/image21.png"/><Relationship Id="rId2" Type="http://schemas.openxmlformats.org/officeDocument/2006/relationships/image" Target="../media/image17.png"/><Relationship Id="rId1" Type="http://schemas.openxmlformats.org/officeDocument/2006/relationships/image" Target="../media/image16.png"/><Relationship Id="rId6" Type="http://schemas.openxmlformats.org/officeDocument/2006/relationships/image" Target="../media/image20.emf"/><Relationship Id="rId5" Type="http://schemas.openxmlformats.org/officeDocument/2006/relationships/image" Target="../media/image3.png"/><Relationship Id="rId4"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98C0E-6832-074D-BBD9-5F4E4085A201}" type="datetimeFigureOut">
              <a:rPr lang="en-US" smtClean="0"/>
              <a:t>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3524DA-5233-E047-818D-2F715EAA011E}" type="slidenum">
              <a:rPr lang="en-US" smtClean="0"/>
              <a:t>‹#›</a:t>
            </a:fld>
            <a:endParaRPr lang="en-US"/>
          </a:p>
        </p:txBody>
      </p:sp>
    </p:spTree>
    <p:extLst>
      <p:ext uri="{BB962C8B-B14F-4D97-AF65-F5344CB8AC3E}">
        <p14:creationId xmlns:p14="http://schemas.microsoft.com/office/powerpoint/2010/main" val="4258580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pple Chancery" panose="03020702040506060504" pitchFamily="66" charset="-79"/>
                <a:cs typeface="Apple Chancery" panose="03020702040506060504" pitchFamily="66" charset="-79"/>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1763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0802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EC245-C696-BC48-A093-09C31B30B067}" type="datetimeFigureOut">
              <a:rPr lang="en-US" smtClean="0"/>
              <a:t>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2D4D64-6D6A-A949-85F4-7FD739F6565F}" type="slidenum">
              <a:rPr lang="en-US" smtClean="0"/>
              <a:t>‹#›</a:t>
            </a:fld>
            <a:endParaRPr lang="en-US"/>
          </a:p>
        </p:txBody>
      </p:sp>
    </p:spTree>
    <p:extLst>
      <p:ext uri="{BB962C8B-B14F-4D97-AF65-F5344CB8AC3E}">
        <p14:creationId xmlns:p14="http://schemas.microsoft.com/office/powerpoint/2010/main" val="136331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9242007"/>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txStyles>
    <p:titleStyle>
      <a:lvl1pPr algn="ctr" defTabSz="457200" rtl="0" eaLnBrk="1" latinLnBrk="0" hangingPunct="1">
        <a:spcBef>
          <a:spcPct val="0"/>
        </a:spcBef>
        <a:buNone/>
        <a:defRPr sz="4000" kern="1200">
          <a:solidFill>
            <a:srgbClr val="FF0000"/>
          </a:solidFill>
          <a:latin typeface="Apple Chancery" panose="03020702040506060504" pitchFamily="66" charset="-79"/>
          <a:ea typeface="+mj-ea"/>
          <a:cs typeface="Apple Chancery" panose="03020702040506060504" pitchFamily="66" charset="-79"/>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457200" rtl="0" eaLnBrk="1" latinLnBrk="0" hangingPunct="1">
        <a:spcBef>
          <a:spcPct val="20000"/>
        </a:spcBef>
        <a:buFont typeface="Arial"/>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457200" rtl="0" eaLnBrk="1" latinLnBrk="0" hangingPunct="1">
        <a:spcBef>
          <a:spcPct val="20000"/>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457200" rtl="0" eaLnBrk="1" latinLnBrk="0" hangingPunct="1">
        <a:spcBef>
          <a:spcPct val="20000"/>
        </a:spcBef>
        <a:buFont typeface="Arial"/>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oleObject" Target="../embeddings/oleObject56.bin"/><Relationship Id="rId7" Type="http://schemas.openxmlformats.org/officeDocument/2006/relationships/oleObject" Target="../embeddings/oleObject5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7.png"/><Relationship Id="rId11" Type="http://schemas.openxmlformats.org/officeDocument/2006/relationships/oleObject" Target="../embeddings/oleObject60.bin"/><Relationship Id="rId5" Type="http://schemas.openxmlformats.org/officeDocument/2006/relationships/oleObject" Target="../embeddings/oleObject57.bin"/><Relationship Id="rId10" Type="http://schemas.openxmlformats.org/officeDocument/2006/relationships/image" Target="../media/image1.png"/><Relationship Id="rId4" Type="http://schemas.openxmlformats.org/officeDocument/2006/relationships/image" Target="../media/image16.png"/><Relationship Id="rId9" Type="http://schemas.openxmlformats.org/officeDocument/2006/relationships/oleObject" Target="../embeddings/oleObject59.bin"/></Relationships>
</file>

<file path=ppt/slides/_rels/slide1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oleObject" Target="../embeddings/oleObject66.bin"/><Relationship Id="rId3" Type="http://schemas.openxmlformats.org/officeDocument/2006/relationships/oleObject" Target="../embeddings/oleObject61.bin"/><Relationship Id="rId7" Type="http://schemas.openxmlformats.org/officeDocument/2006/relationships/oleObject" Target="../embeddings/oleObject63.bin"/><Relationship Id="rId12"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9.png"/><Relationship Id="rId11" Type="http://schemas.openxmlformats.org/officeDocument/2006/relationships/oleObject" Target="../embeddings/oleObject65.bin"/><Relationship Id="rId5" Type="http://schemas.openxmlformats.org/officeDocument/2006/relationships/oleObject" Target="../embeddings/oleObject62.bin"/><Relationship Id="rId10"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oleObject" Target="../embeddings/oleObject64.bin"/><Relationship Id="rId14"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oleObject" Target="../embeddings/oleObject72.bin"/><Relationship Id="rId18" Type="http://schemas.openxmlformats.org/officeDocument/2006/relationships/oleObject" Target="../embeddings/oleObject75.bin"/><Relationship Id="rId3" Type="http://schemas.openxmlformats.org/officeDocument/2006/relationships/oleObject" Target="../embeddings/oleObject67.bin"/><Relationship Id="rId7" Type="http://schemas.openxmlformats.org/officeDocument/2006/relationships/oleObject" Target="../embeddings/oleObject69.bin"/><Relationship Id="rId12" Type="http://schemas.openxmlformats.org/officeDocument/2006/relationships/image" Target="../media/image19.png"/><Relationship Id="rId17" Type="http://schemas.openxmlformats.org/officeDocument/2006/relationships/oleObject" Target="../embeddings/oleObject74.bin"/><Relationship Id="rId2" Type="http://schemas.openxmlformats.org/officeDocument/2006/relationships/slideLayout" Target="../slideLayouts/slideLayout2.xml"/><Relationship Id="rId16" Type="http://schemas.openxmlformats.org/officeDocument/2006/relationships/image" Target="../media/image23.png"/><Relationship Id="rId20" Type="http://schemas.openxmlformats.org/officeDocument/2006/relationships/image" Target="../media/image24.png"/><Relationship Id="rId1" Type="http://schemas.openxmlformats.org/officeDocument/2006/relationships/vmlDrawing" Target="../drawings/vmlDrawing12.vml"/><Relationship Id="rId6" Type="http://schemas.openxmlformats.org/officeDocument/2006/relationships/image" Target="../media/image17.png"/><Relationship Id="rId11" Type="http://schemas.openxmlformats.org/officeDocument/2006/relationships/oleObject" Target="../embeddings/oleObject71.bin"/><Relationship Id="rId5" Type="http://schemas.openxmlformats.org/officeDocument/2006/relationships/oleObject" Target="../embeddings/oleObject68.bin"/><Relationship Id="rId15" Type="http://schemas.openxmlformats.org/officeDocument/2006/relationships/oleObject" Target="../embeddings/oleObject73.bin"/><Relationship Id="rId10" Type="http://schemas.openxmlformats.org/officeDocument/2006/relationships/image" Target="../media/image2.png"/><Relationship Id="rId19" Type="http://schemas.openxmlformats.org/officeDocument/2006/relationships/oleObject" Target="../embeddings/oleObject76.bin"/><Relationship Id="rId4" Type="http://schemas.openxmlformats.org/officeDocument/2006/relationships/image" Target="../media/image16.png"/><Relationship Id="rId9" Type="http://schemas.openxmlformats.org/officeDocument/2006/relationships/oleObject" Target="../embeddings/oleObject70.bin"/><Relationship Id="rId1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oleObject" Target="../embeddings/oleObject82.bin"/><Relationship Id="rId18" Type="http://schemas.openxmlformats.org/officeDocument/2006/relationships/image" Target="../media/image25.png"/><Relationship Id="rId3" Type="http://schemas.openxmlformats.org/officeDocument/2006/relationships/oleObject" Target="../embeddings/oleObject77.bin"/><Relationship Id="rId21" Type="http://schemas.openxmlformats.org/officeDocument/2006/relationships/oleObject" Target="../embeddings/oleObject86.bin"/><Relationship Id="rId7" Type="http://schemas.openxmlformats.org/officeDocument/2006/relationships/oleObject" Target="../embeddings/oleObject79.bin"/><Relationship Id="rId12" Type="http://schemas.openxmlformats.org/officeDocument/2006/relationships/image" Target="../media/image3.png"/><Relationship Id="rId17" Type="http://schemas.openxmlformats.org/officeDocument/2006/relationships/oleObject" Target="../embeddings/oleObject84.bin"/><Relationship Id="rId2" Type="http://schemas.openxmlformats.org/officeDocument/2006/relationships/slideLayout" Target="../slideLayouts/slideLayout2.xml"/><Relationship Id="rId16" Type="http://schemas.openxmlformats.org/officeDocument/2006/relationships/image" Target="../media/image24.png"/><Relationship Id="rId20" Type="http://schemas.openxmlformats.org/officeDocument/2006/relationships/image" Target="../media/image26.png"/><Relationship Id="rId1" Type="http://schemas.openxmlformats.org/officeDocument/2006/relationships/vmlDrawing" Target="../drawings/vmlDrawing13.vml"/><Relationship Id="rId6" Type="http://schemas.openxmlformats.org/officeDocument/2006/relationships/image" Target="../media/image17.png"/><Relationship Id="rId11" Type="http://schemas.openxmlformats.org/officeDocument/2006/relationships/oleObject" Target="../embeddings/oleObject81.bin"/><Relationship Id="rId5" Type="http://schemas.openxmlformats.org/officeDocument/2006/relationships/oleObject" Target="../embeddings/oleObject78.bin"/><Relationship Id="rId15" Type="http://schemas.openxmlformats.org/officeDocument/2006/relationships/oleObject" Target="../embeddings/oleObject83.bin"/><Relationship Id="rId10" Type="http://schemas.openxmlformats.org/officeDocument/2006/relationships/image" Target="../media/image19.png"/><Relationship Id="rId19" Type="http://schemas.openxmlformats.org/officeDocument/2006/relationships/oleObject" Target="../embeddings/oleObject85.bin"/><Relationship Id="rId4" Type="http://schemas.openxmlformats.org/officeDocument/2006/relationships/image" Target="../media/image16.png"/><Relationship Id="rId9" Type="http://schemas.openxmlformats.org/officeDocument/2006/relationships/oleObject" Target="../embeddings/oleObject80.bin"/><Relationship Id="rId14" Type="http://schemas.openxmlformats.org/officeDocument/2006/relationships/image" Target="../media/image23.png"/><Relationship Id="rId22" Type="http://schemas.openxmlformats.org/officeDocument/2006/relationships/image" Target="../media/image27.emf"/></Relationships>
</file>

<file path=ppt/slides/_rels/slide14.xml.rels><?xml version="1.0" encoding="UTF-8" standalone="yes"?>
<Relationships xmlns="http://schemas.openxmlformats.org/package/2006/relationships"><Relationship Id="rId8" Type="http://schemas.openxmlformats.org/officeDocument/2006/relationships/image" Target="../media/image30.emf"/><Relationship Id="rId13" Type="http://schemas.openxmlformats.org/officeDocument/2006/relationships/oleObject" Target="../embeddings/oleObject92.bin"/><Relationship Id="rId18" Type="http://schemas.openxmlformats.org/officeDocument/2006/relationships/image" Target="../media/image34.emf"/><Relationship Id="rId3" Type="http://schemas.openxmlformats.org/officeDocument/2006/relationships/oleObject" Target="../embeddings/oleObject87.bin"/><Relationship Id="rId7" Type="http://schemas.openxmlformats.org/officeDocument/2006/relationships/oleObject" Target="../embeddings/oleObject89.bin"/><Relationship Id="rId12" Type="http://schemas.openxmlformats.org/officeDocument/2006/relationships/image" Target="../media/image32.emf"/><Relationship Id="rId17" Type="http://schemas.openxmlformats.org/officeDocument/2006/relationships/oleObject" Target="../embeddings/oleObject95.bin"/><Relationship Id="rId2" Type="http://schemas.openxmlformats.org/officeDocument/2006/relationships/slideLayout" Target="../slideLayouts/slideLayout3.xml"/><Relationship Id="rId16" Type="http://schemas.openxmlformats.org/officeDocument/2006/relationships/image" Target="../media/image33.emf"/><Relationship Id="rId1" Type="http://schemas.openxmlformats.org/officeDocument/2006/relationships/vmlDrawing" Target="../drawings/vmlDrawing14.vml"/><Relationship Id="rId6" Type="http://schemas.openxmlformats.org/officeDocument/2006/relationships/image" Target="../media/image29.emf"/><Relationship Id="rId11" Type="http://schemas.openxmlformats.org/officeDocument/2006/relationships/oleObject" Target="../embeddings/oleObject91.bin"/><Relationship Id="rId5" Type="http://schemas.openxmlformats.org/officeDocument/2006/relationships/oleObject" Target="../embeddings/oleObject88.bin"/><Relationship Id="rId15" Type="http://schemas.openxmlformats.org/officeDocument/2006/relationships/oleObject" Target="../embeddings/oleObject94.bin"/><Relationship Id="rId10" Type="http://schemas.openxmlformats.org/officeDocument/2006/relationships/image" Target="../media/image31.emf"/><Relationship Id="rId4" Type="http://schemas.openxmlformats.org/officeDocument/2006/relationships/image" Target="../media/image28.emf"/><Relationship Id="rId9" Type="http://schemas.openxmlformats.org/officeDocument/2006/relationships/oleObject" Target="../embeddings/oleObject90.bin"/><Relationship Id="rId14" Type="http://schemas.openxmlformats.org/officeDocument/2006/relationships/oleObject" Target="../embeddings/oleObject93.bin"/></Relationships>
</file>

<file path=ppt/slides/_rels/slide15.xml.rels><?xml version="1.0" encoding="UTF-8" standalone="yes"?>
<Relationships xmlns="http://schemas.openxmlformats.org/package/2006/relationships"><Relationship Id="rId8" Type="http://schemas.openxmlformats.org/officeDocument/2006/relationships/image" Target="../media/image33.emf"/><Relationship Id="rId13" Type="http://schemas.openxmlformats.org/officeDocument/2006/relationships/oleObject" Target="../embeddings/oleObject101.bin"/><Relationship Id="rId18" Type="http://schemas.openxmlformats.org/officeDocument/2006/relationships/oleObject" Target="../embeddings/oleObject104.bin"/><Relationship Id="rId26" Type="http://schemas.openxmlformats.org/officeDocument/2006/relationships/image" Target="../media/image40.emf"/><Relationship Id="rId3" Type="http://schemas.openxmlformats.org/officeDocument/2006/relationships/oleObject" Target="../embeddings/oleObject96.bin"/><Relationship Id="rId21" Type="http://schemas.openxmlformats.org/officeDocument/2006/relationships/oleObject" Target="../embeddings/oleObject107.bin"/><Relationship Id="rId7" Type="http://schemas.openxmlformats.org/officeDocument/2006/relationships/oleObject" Target="../embeddings/oleObject98.bin"/><Relationship Id="rId12" Type="http://schemas.openxmlformats.org/officeDocument/2006/relationships/image" Target="../media/image35.emf"/><Relationship Id="rId17" Type="http://schemas.openxmlformats.org/officeDocument/2006/relationships/oleObject" Target="../embeddings/oleObject103.bin"/><Relationship Id="rId25" Type="http://schemas.openxmlformats.org/officeDocument/2006/relationships/oleObject" Target="../embeddings/oleObject109.bin"/><Relationship Id="rId2" Type="http://schemas.openxmlformats.org/officeDocument/2006/relationships/slideLayout" Target="../slideLayouts/slideLayout3.xml"/><Relationship Id="rId16" Type="http://schemas.openxmlformats.org/officeDocument/2006/relationships/image" Target="../media/image37.emf"/><Relationship Id="rId20" Type="http://schemas.openxmlformats.org/officeDocument/2006/relationships/oleObject" Target="../embeddings/oleObject106.bin"/><Relationship Id="rId1" Type="http://schemas.openxmlformats.org/officeDocument/2006/relationships/vmlDrawing" Target="../drawings/vmlDrawing15.vml"/><Relationship Id="rId6" Type="http://schemas.openxmlformats.org/officeDocument/2006/relationships/image" Target="../media/image31.emf"/><Relationship Id="rId11" Type="http://schemas.openxmlformats.org/officeDocument/2006/relationships/oleObject" Target="../embeddings/oleObject100.bin"/><Relationship Id="rId24" Type="http://schemas.openxmlformats.org/officeDocument/2006/relationships/image" Target="../media/image39.emf"/><Relationship Id="rId5" Type="http://schemas.openxmlformats.org/officeDocument/2006/relationships/oleObject" Target="../embeddings/oleObject97.bin"/><Relationship Id="rId15" Type="http://schemas.openxmlformats.org/officeDocument/2006/relationships/oleObject" Target="../embeddings/oleObject102.bin"/><Relationship Id="rId23" Type="http://schemas.openxmlformats.org/officeDocument/2006/relationships/oleObject" Target="../embeddings/oleObject108.bin"/><Relationship Id="rId10" Type="http://schemas.openxmlformats.org/officeDocument/2006/relationships/image" Target="../media/image34.emf"/><Relationship Id="rId19" Type="http://schemas.openxmlformats.org/officeDocument/2006/relationships/oleObject" Target="../embeddings/oleObject105.bin"/><Relationship Id="rId4" Type="http://schemas.openxmlformats.org/officeDocument/2006/relationships/image" Target="../media/image28.emf"/><Relationship Id="rId9" Type="http://schemas.openxmlformats.org/officeDocument/2006/relationships/oleObject" Target="../embeddings/oleObject99.bin"/><Relationship Id="rId14" Type="http://schemas.openxmlformats.org/officeDocument/2006/relationships/image" Target="../media/image36.emf"/><Relationship Id="rId22" Type="http://schemas.openxmlformats.org/officeDocument/2006/relationships/image" Target="../media/image38.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oleObject" Target="../embeddings/oleObject6.bin"/><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7.png"/><Relationship Id="rId2" Type="http://schemas.openxmlformats.org/officeDocument/2006/relationships/slideLayout" Target="../slideLayouts/slideLayout2.xml"/><Relationship Id="rId16" Type="http://schemas.openxmlformats.org/officeDocument/2006/relationships/image" Target="../media/image9.emf"/><Relationship Id="rId1" Type="http://schemas.openxmlformats.org/officeDocument/2006/relationships/vmlDrawing" Target="../drawings/vmlDrawing3.vml"/><Relationship Id="rId6" Type="http://schemas.openxmlformats.org/officeDocument/2006/relationships/image" Target="../media/image4.png"/><Relationship Id="rId11" Type="http://schemas.openxmlformats.org/officeDocument/2006/relationships/oleObject" Target="../embeddings/oleObject11.bin"/><Relationship Id="rId5" Type="http://schemas.openxmlformats.org/officeDocument/2006/relationships/oleObject" Target="../embeddings/oleObject8.bin"/><Relationship Id="rId15" Type="http://schemas.openxmlformats.org/officeDocument/2006/relationships/oleObject" Target="../embeddings/oleObject13.bin"/><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oleObject" Target="../embeddings/oleObject10.bin"/><Relationship Id="rId14"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4.png"/><Relationship Id="rId18" Type="http://schemas.openxmlformats.org/officeDocument/2006/relationships/oleObject" Target="../embeddings/oleObject22.bin"/><Relationship Id="rId3" Type="http://schemas.openxmlformats.org/officeDocument/2006/relationships/oleObject" Target="../embeddings/oleObject14.bin"/><Relationship Id="rId7" Type="http://schemas.openxmlformats.org/officeDocument/2006/relationships/oleObject" Target="../embeddings/oleObject16.bin"/><Relationship Id="rId12" Type="http://schemas.openxmlformats.org/officeDocument/2006/relationships/oleObject" Target="../embeddings/oleObject19.bin"/><Relationship Id="rId17" Type="http://schemas.openxmlformats.org/officeDocument/2006/relationships/image" Target="../media/image11.png"/><Relationship Id="rId2" Type="http://schemas.openxmlformats.org/officeDocument/2006/relationships/slideLayout" Target="../slideLayouts/slideLayout2.xml"/><Relationship Id="rId16" Type="http://schemas.openxmlformats.org/officeDocument/2006/relationships/oleObject" Target="../embeddings/oleObject21.bin"/><Relationship Id="rId1" Type="http://schemas.openxmlformats.org/officeDocument/2006/relationships/vmlDrawing" Target="../drawings/vmlDrawing4.vml"/><Relationship Id="rId6" Type="http://schemas.openxmlformats.org/officeDocument/2006/relationships/image" Target="../media/image2.png"/><Relationship Id="rId11" Type="http://schemas.openxmlformats.org/officeDocument/2006/relationships/oleObject" Target="../embeddings/oleObject18.bin"/><Relationship Id="rId5" Type="http://schemas.openxmlformats.org/officeDocument/2006/relationships/oleObject" Target="../embeddings/oleObject15.bin"/><Relationship Id="rId15" Type="http://schemas.openxmlformats.org/officeDocument/2006/relationships/image" Target="../media/image5.png"/><Relationship Id="rId10" Type="http://schemas.openxmlformats.org/officeDocument/2006/relationships/image" Target="../media/image10.png"/><Relationship Id="rId19" Type="http://schemas.openxmlformats.org/officeDocument/2006/relationships/image" Target="../media/image12.png"/><Relationship Id="rId4" Type="http://schemas.openxmlformats.org/officeDocument/2006/relationships/image" Target="../media/image1.png"/><Relationship Id="rId9" Type="http://schemas.openxmlformats.org/officeDocument/2006/relationships/oleObject" Target="../embeddings/oleObject17.bin"/><Relationship Id="rId14" Type="http://schemas.openxmlformats.org/officeDocument/2006/relationships/oleObject" Target="../embeddings/oleObject20.bin"/></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4.png"/><Relationship Id="rId18" Type="http://schemas.openxmlformats.org/officeDocument/2006/relationships/oleObject" Target="../embeddings/oleObject31.bin"/><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oleObject" Target="../embeddings/oleObject28.bin"/><Relationship Id="rId17" Type="http://schemas.openxmlformats.org/officeDocument/2006/relationships/image" Target="../media/image11.png"/><Relationship Id="rId2" Type="http://schemas.openxmlformats.org/officeDocument/2006/relationships/slideLayout" Target="../slideLayouts/slideLayout2.xml"/><Relationship Id="rId16" Type="http://schemas.openxmlformats.org/officeDocument/2006/relationships/oleObject" Target="../embeddings/oleObject30.bin"/><Relationship Id="rId1" Type="http://schemas.openxmlformats.org/officeDocument/2006/relationships/vmlDrawing" Target="../drawings/vmlDrawing5.vml"/><Relationship Id="rId6" Type="http://schemas.openxmlformats.org/officeDocument/2006/relationships/image" Target="../media/image2.png"/><Relationship Id="rId11" Type="http://schemas.openxmlformats.org/officeDocument/2006/relationships/oleObject" Target="../embeddings/oleObject27.bin"/><Relationship Id="rId5" Type="http://schemas.openxmlformats.org/officeDocument/2006/relationships/oleObject" Target="../embeddings/oleObject24.bin"/><Relationship Id="rId15" Type="http://schemas.openxmlformats.org/officeDocument/2006/relationships/image" Target="../media/image5.png"/><Relationship Id="rId10" Type="http://schemas.openxmlformats.org/officeDocument/2006/relationships/image" Target="../media/image10.png"/><Relationship Id="rId19" Type="http://schemas.openxmlformats.org/officeDocument/2006/relationships/image" Target="../media/image12.png"/><Relationship Id="rId4" Type="http://schemas.openxmlformats.org/officeDocument/2006/relationships/image" Target="../media/image1.png"/><Relationship Id="rId9" Type="http://schemas.openxmlformats.org/officeDocument/2006/relationships/oleObject" Target="../embeddings/oleObject26.bin"/><Relationship Id="rId14" Type="http://schemas.openxmlformats.org/officeDocument/2006/relationships/oleObject" Target="../embeddings/oleObject29.bin"/></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oleObject" Target="../embeddings/oleObject37.bin"/><Relationship Id="rId18" Type="http://schemas.openxmlformats.org/officeDocument/2006/relationships/image" Target="../media/image15.emf"/><Relationship Id="rId3" Type="http://schemas.openxmlformats.org/officeDocument/2006/relationships/oleObject" Target="../embeddings/oleObject32.bin"/><Relationship Id="rId7" Type="http://schemas.openxmlformats.org/officeDocument/2006/relationships/oleObject" Target="../embeddings/oleObject34.bin"/><Relationship Id="rId12" Type="http://schemas.openxmlformats.org/officeDocument/2006/relationships/image" Target="../media/image12.png"/><Relationship Id="rId17" Type="http://schemas.openxmlformats.org/officeDocument/2006/relationships/oleObject" Target="../embeddings/oleObject39.bin"/><Relationship Id="rId2" Type="http://schemas.openxmlformats.org/officeDocument/2006/relationships/slideLayout" Target="../slideLayouts/slideLayout2.xml"/><Relationship Id="rId16" Type="http://schemas.openxmlformats.org/officeDocument/2006/relationships/image" Target="../media/image14.png"/><Relationship Id="rId1" Type="http://schemas.openxmlformats.org/officeDocument/2006/relationships/vmlDrawing" Target="../drawings/vmlDrawing6.vml"/><Relationship Id="rId6" Type="http://schemas.openxmlformats.org/officeDocument/2006/relationships/image" Target="../media/image4.png"/><Relationship Id="rId11" Type="http://schemas.openxmlformats.org/officeDocument/2006/relationships/oleObject" Target="../embeddings/oleObject36.bin"/><Relationship Id="rId5" Type="http://schemas.openxmlformats.org/officeDocument/2006/relationships/oleObject" Target="../embeddings/oleObject33.bin"/><Relationship Id="rId15" Type="http://schemas.openxmlformats.org/officeDocument/2006/relationships/oleObject" Target="../embeddings/oleObject38.bin"/><Relationship Id="rId10" Type="http://schemas.openxmlformats.org/officeDocument/2006/relationships/image" Target="../media/image11.png"/><Relationship Id="rId4" Type="http://schemas.openxmlformats.org/officeDocument/2006/relationships/image" Target="../media/image2.png"/><Relationship Id="rId9" Type="http://schemas.openxmlformats.org/officeDocument/2006/relationships/oleObject" Target="../embeddings/oleObject35.bin"/><Relationship Id="rId14"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oleObject" Target="../embeddings/oleObject40.bin"/><Relationship Id="rId7"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7.png"/><Relationship Id="rId5" Type="http://schemas.openxmlformats.org/officeDocument/2006/relationships/oleObject" Target="../embeddings/oleObject41.bin"/><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oleObject" Target="../embeddings/oleObject43.bin"/><Relationship Id="rId7" Type="http://schemas.openxmlformats.org/officeDocument/2006/relationships/oleObject" Target="../embeddings/oleObject45.bin"/><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7.png"/><Relationship Id="rId11" Type="http://schemas.openxmlformats.org/officeDocument/2006/relationships/oleObject" Target="../embeddings/oleObject47.bin"/><Relationship Id="rId5" Type="http://schemas.openxmlformats.org/officeDocument/2006/relationships/oleObject" Target="../embeddings/oleObject44.bin"/><Relationship Id="rId10" Type="http://schemas.openxmlformats.org/officeDocument/2006/relationships/image" Target="../media/image2.png"/><Relationship Id="rId4" Type="http://schemas.openxmlformats.org/officeDocument/2006/relationships/image" Target="../media/image16.png"/><Relationship Id="rId9" Type="http://schemas.openxmlformats.org/officeDocument/2006/relationships/oleObject" Target="../embeddings/oleObject46.bin"/></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oleObject" Target="../embeddings/oleObject53.bin"/><Relationship Id="rId18" Type="http://schemas.openxmlformats.org/officeDocument/2006/relationships/image" Target="../media/image22.emf"/><Relationship Id="rId3" Type="http://schemas.openxmlformats.org/officeDocument/2006/relationships/oleObject" Target="../embeddings/oleObject48.bin"/><Relationship Id="rId7" Type="http://schemas.openxmlformats.org/officeDocument/2006/relationships/oleObject" Target="../embeddings/oleObject50.bin"/><Relationship Id="rId12" Type="http://schemas.openxmlformats.org/officeDocument/2006/relationships/image" Target="../media/image3.png"/><Relationship Id="rId17" Type="http://schemas.openxmlformats.org/officeDocument/2006/relationships/oleObject" Target="../embeddings/oleObject55.bin"/><Relationship Id="rId2" Type="http://schemas.openxmlformats.org/officeDocument/2006/relationships/slideLayout" Target="../slideLayouts/slideLayout2.xml"/><Relationship Id="rId16" Type="http://schemas.openxmlformats.org/officeDocument/2006/relationships/image" Target="../media/image21.png"/><Relationship Id="rId1" Type="http://schemas.openxmlformats.org/officeDocument/2006/relationships/vmlDrawing" Target="../drawings/vmlDrawing9.vml"/><Relationship Id="rId6" Type="http://schemas.openxmlformats.org/officeDocument/2006/relationships/image" Target="../media/image17.png"/><Relationship Id="rId11" Type="http://schemas.openxmlformats.org/officeDocument/2006/relationships/oleObject" Target="../embeddings/oleObject52.bin"/><Relationship Id="rId5" Type="http://schemas.openxmlformats.org/officeDocument/2006/relationships/oleObject" Target="../embeddings/oleObject49.bin"/><Relationship Id="rId15" Type="http://schemas.openxmlformats.org/officeDocument/2006/relationships/oleObject" Target="../embeddings/oleObject54.bin"/><Relationship Id="rId10" Type="http://schemas.openxmlformats.org/officeDocument/2006/relationships/image" Target="../media/image2.png"/><Relationship Id="rId4" Type="http://schemas.openxmlformats.org/officeDocument/2006/relationships/image" Target="../media/image16.png"/><Relationship Id="rId9" Type="http://schemas.openxmlformats.org/officeDocument/2006/relationships/oleObject" Target="../embeddings/oleObject51.bin"/><Relationship Id="rId14" Type="http://schemas.openxmlformats.org/officeDocument/2006/relationships/image" Target="../media/image2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960" y="286604"/>
            <a:ext cx="7543800" cy="864863"/>
          </a:xfrm>
        </p:spPr>
        <p:txBody>
          <a:bodyPr/>
          <a:lstStyle/>
          <a:p>
            <a:r>
              <a:rPr lang="en-US" dirty="0"/>
              <a:t>Banked curve </a:t>
            </a:r>
            <a:r>
              <a:rPr lang="mr-IN" dirty="0"/>
              <a:t>–</a:t>
            </a:r>
            <a:r>
              <a:rPr lang="en-US" dirty="0"/>
              <a:t> no friction</a:t>
            </a:r>
          </a:p>
        </p:txBody>
      </p:sp>
      <p:sp>
        <p:nvSpPr>
          <p:cNvPr id="4" name="Text Box 4"/>
          <p:cNvSpPr txBox="1">
            <a:spLocks noChangeArrowheads="1"/>
          </p:cNvSpPr>
          <p:nvPr/>
        </p:nvSpPr>
        <p:spPr bwMode="auto">
          <a:xfrm>
            <a:off x="213732" y="1137088"/>
            <a:ext cx="69871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dirty="0">
                <a:latin typeface="Palatino Linotype" charset="0"/>
                <a:ea typeface="Palatino Linotype" charset="0"/>
                <a:cs typeface="Palatino Linotype" charset="0"/>
              </a:rPr>
              <a:t>At what velocity must a car have to take a banked curve of radius R and angle theta if the bank’s surface is FRICTIONLESS?</a:t>
            </a:r>
          </a:p>
        </p:txBody>
      </p:sp>
      <p:sp>
        <p:nvSpPr>
          <p:cNvPr id="5" name="Text Box 15"/>
          <p:cNvSpPr txBox="1">
            <a:spLocks noChangeArrowheads="1"/>
          </p:cNvSpPr>
          <p:nvPr/>
        </p:nvSpPr>
        <p:spPr bwMode="auto">
          <a:xfrm>
            <a:off x="8267700" y="2476500"/>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a:t>R</a:t>
            </a:r>
            <a:endParaRPr lang="en-US" altLang="en-US"/>
          </a:p>
        </p:txBody>
      </p:sp>
      <p:sp>
        <p:nvSpPr>
          <p:cNvPr id="6" name="Oval 16"/>
          <p:cNvSpPr>
            <a:spLocks noChangeArrowheads="1"/>
          </p:cNvSpPr>
          <p:nvPr/>
        </p:nvSpPr>
        <p:spPr bwMode="auto">
          <a:xfrm>
            <a:off x="7505700" y="1257300"/>
            <a:ext cx="3200400" cy="3200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7" name="Line 18"/>
          <p:cNvSpPr>
            <a:spLocks noChangeShapeType="1"/>
          </p:cNvSpPr>
          <p:nvPr/>
        </p:nvSpPr>
        <p:spPr bwMode="auto">
          <a:xfrm flipH="1" flipV="1">
            <a:off x="7734300" y="28575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 name="Line 20"/>
          <p:cNvSpPr>
            <a:spLocks noChangeShapeType="1"/>
          </p:cNvSpPr>
          <p:nvPr/>
        </p:nvSpPr>
        <p:spPr bwMode="auto">
          <a:xfrm>
            <a:off x="7658100" y="2933700"/>
            <a:ext cx="0" cy="1371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 name="Text Box 21"/>
          <p:cNvSpPr txBox="1">
            <a:spLocks noChangeArrowheads="1"/>
          </p:cNvSpPr>
          <p:nvPr/>
        </p:nvSpPr>
        <p:spPr bwMode="auto">
          <a:xfrm>
            <a:off x="7658100" y="392430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a:t>v</a:t>
            </a:r>
            <a:endParaRPr lang="en-US" altLang="en-US"/>
          </a:p>
        </p:txBody>
      </p:sp>
      <p:sp>
        <p:nvSpPr>
          <p:cNvPr id="10" name="Oval 24"/>
          <p:cNvSpPr>
            <a:spLocks noChangeArrowheads="1"/>
          </p:cNvSpPr>
          <p:nvPr/>
        </p:nvSpPr>
        <p:spPr bwMode="auto">
          <a:xfrm>
            <a:off x="7810500" y="1562100"/>
            <a:ext cx="2590800" cy="2590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1" name="Rectangle 25"/>
          <p:cNvSpPr>
            <a:spLocks noChangeArrowheads="1"/>
          </p:cNvSpPr>
          <p:nvPr/>
        </p:nvSpPr>
        <p:spPr bwMode="auto">
          <a:xfrm>
            <a:off x="7581900" y="2705100"/>
            <a:ext cx="152400" cy="228600"/>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pSp>
        <p:nvGrpSpPr>
          <p:cNvPr id="3" name="Group 2">
            <a:extLst>
              <a:ext uri="{FF2B5EF4-FFF2-40B4-BE49-F238E27FC236}">
                <a16:creationId xmlns:a16="http://schemas.microsoft.com/office/drawing/2014/main" id="{F8A46162-F0C7-1346-BA23-752DA3BAB4FB}"/>
              </a:ext>
            </a:extLst>
          </p:cNvPr>
          <p:cNvGrpSpPr/>
          <p:nvPr/>
        </p:nvGrpSpPr>
        <p:grpSpPr>
          <a:xfrm>
            <a:off x="5518924" y="5122425"/>
            <a:ext cx="1143000" cy="598487"/>
            <a:chOff x="7124700" y="5154613"/>
            <a:chExt cx="1143000" cy="598487"/>
          </a:xfrm>
        </p:grpSpPr>
        <p:sp>
          <p:nvSpPr>
            <p:cNvPr id="12" name="Line 28"/>
            <p:cNvSpPr>
              <a:spLocks noChangeShapeType="1"/>
            </p:cNvSpPr>
            <p:nvPr/>
          </p:nvSpPr>
          <p:spPr bwMode="auto">
            <a:xfrm>
              <a:off x="7200900" y="5295900"/>
              <a:ext cx="10668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29"/>
            <p:cNvSpPr>
              <a:spLocks noChangeShapeType="1"/>
            </p:cNvSpPr>
            <p:nvPr/>
          </p:nvSpPr>
          <p:spPr bwMode="auto">
            <a:xfrm flipH="1">
              <a:off x="7124700" y="5753100"/>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Rectangle 30"/>
            <p:cNvSpPr>
              <a:spLocks noChangeArrowheads="1"/>
            </p:cNvSpPr>
            <p:nvPr/>
          </p:nvSpPr>
          <p:spPr bwMode="auto">
            <a:xfrm rot="12205650">
              <a:off x="7478713" y="5154613"/>
              <a:ext cx="527050" cy="358775"/>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15" name="Object 2"/>
            <p:cNvGraphicFramePr>
              <a:graphicFrameLocks noChangeAspect="1"/>
            </p:cNvGraphicFramePr>
            <p:nvPr>
              <p:extLst>
                <p:ext uri="{D42A27DB-BD31-4B8C-83A1-F6EECF244321}">
                  <p14:modId xmlns:p14="http://schemas.microsoft.com/office/powerpoint/2010/main" val="1037134881"/>
                </p:ext>
              </p:extLst>
            </p:nvPr>
          </p:nvGraphicFramePr>
          <p:xfrm>
            <a:off x="7551738" y="5524500"/>
            <a:ext cx="153987" cy="217488"/>
          </p:xfrm>
          <a:graphic>
            <a:graphicData uri="http://schemas.openxmlformats.org/presentationml/2006/ole">
              <mc:AlternateContent xmlns:mc="http://schemas.openxmlformats.org/markup-compatibility/2006">
                <mc:Choice xmlns:v="urn:schemas-microsoft-com:vml" Requires="v">
                  <p:oleObj spid="_x0000_s3121" name="Equation" r:id="rId3" imgW="127000" imgH="177800" progId="Equation.DSMT4">
                    <p:embed/>
                  </p:oleObj>
                </mc:Choice>
                <mc:Fallback>
                  <p:oleObj name="Equation" r:id="rId3" imgW="127000" imgH="177800" progId="Equation.DSMT4">
                    <p:embed/>
                    <p:pic>
                      <p:nvPicPr>
                        <p:cNvPr id="15"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1738" y="5524500"/>
                          <a:ext cx="153987" cy="21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grpSp>
        <p:nvGrpSpPr>
          <p:cNvPr id="28" name="Group 27"/>
          <p:cNvGrpSpPr/>
          <p:nvPr/>
        </p:nvGrpSpPr>
        <p:grpSpPr>
          <a:xfrm>
            <a:off x="675745" y="2215906"/>
            <a:ext cx="4080405" cy="2426187"/>
            <a:chOff x="2232025" y="4407401"/>
            <a:chExt cx="2819400" cy="1676400"/>
          </a:xfrm>
        </p:grpSpPr>
        <p:sp>
          <p:nvSpPr>
            <p:cNvPr id="16" name="Line 28"/>
            <p:cNvSpPr>
              <a:spLocks noChangeShapeType="1"/>
            </p:cNvSpPr>
            <p:nvPr/>
          </p:nvSpPr>
          <p:spPr bwMode="auto">
            <a:xfrm>
              <a:off x="3984625" y="5245601"/>
              <a:ext cx="10668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29"/>
            <p:cNvSpPr>
              <a:spLocks noChangeShapeType="1"/>
            </p:cNvSpPr>
            <p:nvPr/>
          </p:nvSpPr>
          <p:spPr bwMode="auto">
            <a:xfrm flipH="1">
              <a:off x="3908425" y="5702801"/>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Rectangle 30"/>
            <p:cNvSpPr>
              <a:spLocks noChangeArrowheads="1"/>
            </p:cNvSpPr>
            <p:nvPr/>
          </p:nvSpPr>
          <p:spPr bwMode="auto">
            <a:xfrm rot="12205650">
              <a:off x="4262438" y="5104314"/>
              <a:ext cx="527050" cy="358775"/>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9" name="TextBox 15"/>
            <p:cNvSpPr txBox="1">
              <a:spLocks noChangeArrowheads="1"/>
            </p:cNvSpPr>
            <p:nvPr/>
          </p:nvSpPr>
          <p:spPr bwMode="auto">
            <a:xfrm>
              <a:off x="2232025" y="4788401"/>
              <a:ext cx="2209800" cy="233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600" dirty="0"/>
                <a:t>As viewed from head-on</a:t>
              </a:r>
            </a:p>
          </p:txBody>
        </p:sp>
        <p:sp>
          <p:nvSpPr>
            <p:cNvPr id="20" name="Freeform 22"/>
            <p:cNvSpPr>
              <a:spLocks noChangeArrowheads="1"/>
            </p:cNvSpPr>
            <p:nvPr/>
          </p:nvSpPr>
          <p:spPr bwMode="auto">
            <a:xfrm>
              <a:off x="4567238" y="5528176"/>
              <a:ext cx="55562" cy="171450"/>
            </a:xfrm>
            <a:custGeom>
              <a:avLst/>
              <a:gdLst>
                <a:gd name="T0" fmla="*/ 55562 w 56092"/>
                <a:gd name="T1" fmla="*/ 0 h 171450"/>
                <a:gd name="T2" fmla="*/ 8387 w 56092"/>
                <a:gd name="T3" fmla="*/ 85725 h 171450"/>
                <a:gd name="T4" fmla="*/ 5242 w 56092"/>
                <a:gd name="T5" fmla="*/ 171450 h 171450"/>
                <a:gd name="T6" fmla="*/ 0 60000 65536"/>
                <a:gd name="T7" fmla="*/ 0 60000 65536"/>
                <a:gd name="T8" fmla="*/ 0 60000 65536"/>
                <a:gd name="T9" fmla="*/ 0 w 56092"/>
                <a:gd name="T10" fmla="*/ 0 h 171450"/>
                <a:gd name="T11" fmla="*/ 56092 w 56092"/>
                <a:gd name="T12" fmla="*/ 171450 h 171450"/>
              </a:gdLst>
              <a:ahLst/>
              <a:cxnLst>
                <a:cxn ang="T6">
                  <a:pos x="T0" y="T1"/>
                </a:cxn>
                <a:cxn ang="T7">
                  <a:pos x="T2" y="T3"/>
                </a:cxn>
                <a:cxn ang="T8">
                  <a:pos x="T4" y="T5"/>
                </a:cxn>
              </a:cxnLst>
              <a:rect l="T9" t="T10" r="T11" b="T12"/>
              <a:pathLst>
                <a:path w="56092" h="171450">
                  <a:moveTo>
                    <a:pt x="56092" y="0"/>
                  </a:moveTo>
                  <a:cubicBezTo>
                    <a:pt x="36513" y="28575"/>
                    <a:pt x="16934" y="57150"/>
                    <a:pt x="8467" y="85725"/>
                  </a:cubicBezTo>
                  <a:cubicBezTo>
                    <a:pt x="0" y="114300"/>
                    <a:pt x="5292" y="171450"/>
                    <a:pt x="5292" y="171450"/>
                  </a:cubicBezTo>
                </a:path>
              </a:pathLst>
            </a:custGeom>
            <a:noFill/>
            <a:ln w="9525">
              <a:solidFill>
                <a:schemeClr val="tx1"/>
              </a:solidFill>
              <a:prstDash val="dash"/>
              <a:round/>
              <a:headEnd/>
              <a:tailEnd/>
            </a:ln>
            <a:effec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21" name="Object 2"/>
            <p:cNvGraphicFramePr>
              <a:graphicFrameLocks noChangeAspect="1"/>
            </p:cNvGraphicFramePr>
            <p:nvPr>
              <p:extLst>
                <p:ext uri="{D42A27DB-BD31-4B8C-83A1-F6EECF244321}">
                  <p14:modId xmlns:p14="http://schemas.microsoft.com/office/powerpoint/2010/main" val="3368799642"/>
                </p:ext>
              </p:extLst>
            </p:nvPr>
          </p:nvGraphicFramePr>
          <p:xfrm>
            <a:off x="4437593" y="5484813"/>
            <a:ext cx="153987" cy="217488"/>
          </p:xfrm>
          <a:graphic>
            <a:graphicData uri="http://schemas.openxmlformats.org/presentationml/2006/ole">
              <mc:AlternateContent xmlns:mc="http://schemas.openxmlformats.org/markup-compatibility/2006">
                <mc:Choice xmlns:v="urn:schemas-microsoft-com:vml" Requires="v">
                  <p:oleObj spid="_x0000_s3122" name="Equation" r:id="rId5" imgW="127000" imgH="177800" progId="Equation.DSMT4">
                    <p:embed/>
                  </p:oleObj>
                </mc:Choice>
                <mc:Fallback>
                  <p:oleObj name="Equation" r:id="rId5" imgW="127000" imgH="177800" progId="Equation.DSMT4">
                    <p:embed/>
                    <p:pic>
                      <p:nvPicPr>
                        <p:cNvPr id="2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7593" y="5484813"/>
                          <a:ext cx="153987" cy="21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22" name="Straight Connector 25"/>
            <p:cNvCxnSpPr>
              <a:cxnSpLocks noChangeShapeType="1"/>
            </p:cNvCxnSpPr>
            <p:nvPr/>
          </p:nvCxnSpPr>
          <p:spPr bwMode="auto">
            <a:xfrm rot="5400000" flipH="1" flipV="1">
              <a:off x="3414713" y="5283701"/>
              <a:ext cx="1598612" cy="1588"/>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3" name="Straight Connector 27"/>
            <p:cNvCxnSpPr>
              <a:cxnSpLocks noChangeShapeType="1"/>
            </p:cNvCxnSpPr>
            <p:nvPr/>
          </p:nvCxnSpPr>
          <p:spPr bwMode="auto">
            <a:xfrm rot="5400000" flipH="1" flipV="1">
              <a:off x="3413125" y="4902701"/>
              <a:ext cx="1676400" cy="685800"/>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cxnSp>
        <p:sp>
          <p:nvSpPr>
            <p:cNvPr id="24" name="Freeform 31"/>
            <p:cNvSpPr>
              <a:spLocks noChangeArrowheads="1"/>
            </p:cNvSpPr>
            <p:nvPr/>
          </p:nvSpPr>
          <p:spPr bwMode="auto">
            <a:xfrm>
              <a:off x="4022725" y="5783764"/>
              <a:ext cx="185738" cy="47625"/>
            </a:xfrm>
            <a:custGeom>
              <a:avLst/>
              <a:gdLst>
                <a:gd name="T0" fmla="*/ 0 w 186267"/>
                <a:gd name="T1" fmla="*/ 0 h 47979"/>
                <a:gd name="T2" fmla="*/ 97090 w 186267"/>
                <a:gd name="T3" fmla="*/ 42022 h 47979"/>
                <a:gd name="T4" fmla="*/ 185738 w 186267"/>
                <a:gd name="T5" fmla="*/ 33617 h 47979"/>
                <a:gd name="T6" fmla="*/ 0 60000 65536"/>
                <a:gd name="T7" fmla="*/ 0 60000 65536"/>
                <a:gd name="T8" fmla="*/ 0 60000 65536"/>
                <a:gd name="T9" fmla="*/ 0 w 186267"/>
                <a:gd name="T10" fmla="*/ 0 h 47979"/>
                <a:gd name="T11" fmla="*/ 186267 w 186267"/>
                <a:gd name="T12" fmla="*/ 47979 h 47979"/>
              </a:gdLst>
              <a:ahLst/>
              <a:cxnLst>
                <a:cxn ang="T6">
                  <a:pos x="T0" y="T1"/>
                </a:cxn>
                <a:cxn ang="T7">
                  <a:pos x="T2" y="T3"/>
                </a:cxn>
                <a:cxn ang="T8">
                  <a:pos x="T4" y="T5"/>
                </a:cxn>
              </a:cxnLst>
              <a:rect l="T9" t="T10" r="T11" b="T12"/>
              <a:pathLst>
                <a:path w="186267" h="47979">
                  <a:moveTo>
                    <a:pt x="0" y="0"/>
                  </a:moveTo>
                  <a:cubicBezTo>
                    <a:pt x="33161" y="18345"/>
                    <a:pt x="66323" y="36690"/>
                    <a:pt x="97367" y="42334"/>
                  </a:cubicBezTo>
                  <a:cubicBezTo>
                    <a:pt x="128412" y="47979"/>
                    <a:pt x="157339" y="40923"/>
                    <a:pt x="186267" y="33867"/>
                  </a:cubicBezTo>
                </a:path>
              </a:pathLst>
            </a:custGeom>
            <a:noFill/>
            <a:ln w="6350">
              <a:solidFill>
                <a:schemeClr val="tx1"/>
              </a:solidFill>
              <a:prstDash val="dash"/>
              <a:round/>
              <a:headEnd/>
              <a:tailEnd/>
            </a:ln>
            <a:effec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25" name="Freeform 32"/>
            <p:cNvSpPr>
              <a:spLocks noChangeArrowheads="1"/>
            </p:cNvSpPr>
            <p:nvPr/>
          </p:nvSpPr>
          <p:spPr bwMode="auto">
            <a:xfrm rot="10800000">
              <a:off x="4213225" y="4864601"/>
              <a:ext cx="185738" cy="47625"/>
            </a:xfrm>
            <a:custGeom>
              <a:avLst/>
              <a:gdLst>
                <a:gd name="T0" fmla="*/ 0 w 186267"/>
                <a:gd name="T1" fmla="*/ 0 h 47979"/>
                <a:gd name="T2" fmla="*/ 97090 w 186267"/>
                <a:gd name="T3" fmla="*/ 42022 h 47979"/>
                <a:gd name="T4" fmla="*/ 185738 w 186267"/>
                <a:gd name="T5" fmla="*/ 33617 h 47979"/>
                <a:gd name="T6" fmla="*/ 0 60000 65536"/>
                <a:gd name="T7" fmla="*/ 0 60000 65536"/>
                <a:gd name="T8" fmla="*/ 0 60000 65536"/>
                <a:gd name="T9" fmla="*/ 0 w 186267"/>
                <a:gd name="T10" fmla="*/ 0 h 47979"/>
                <a:gd name="T11" fmla="*/ 186267 w 186267"/>
                <a:gd name="T12" fmla="*/ 47979 h 47979"/>
              </a:gdLst>
              <a:ahLst/>
              <a:cxnLst>
                <a:cxn ang="T6">
                  <a:pos x="T0" y="T1"/>
                </a:cxn>
                <a:cxn ang="T7">
                  <a:pos x="T2" y="T3"/>
                </a:cxn>
                <a:cxn ang="T8">
                  <a:pos x="T4" y="T5"/>
                </a:cxn>
              </a:cxnLst>
              <a:rect l="T9" t="T10" r="T11" b="T12"/>
              <a:pathLst>
                <a:path w="186267" h="47979">
                  <a:moveTo>
                    <a:pt x="0" y="0"/>
                  </a:moveTo>
                  <a:cubicBezTo>
                    <a:pt x="33161" y="18345"/>
                    <a:pt x="66323" y="36690"/>
                    <a:pt x="97367" y="42334"/>
                  </a:cubicBezTo>
                  <a:cubicBezTo>
                    <a:pt x="128412" y="47979"/>
                    <a:pt x="157339" y="40923"/>
                    <a:pt x="186267" y="33867"/>
                  </a:cubicBezTo>
                </a:path>
              </a:pathLst>
            </a:custGeom>
            <a:noFill/>
            <a:ln w="6350">
              <a:solidFill>
                <a:schemeClr val="tx1"/>
              </a:solidFill>
              <a:prstDash val="dash"/>
              <a:round/>
              <a:headEnd/>
              <a:tailEnd/>
            </a:ln>
            <a:effec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26" name="Object 3"/>
            <p:cNvGraphicFramePr>
              <a:graphicFrameLocks noChangeAspect="1"/>
            </p:cNvGraphicFramePr>
            <p:nvPr>
              <p:extLst>
                <p:ext uri="{D42A27DB-BD31-4B8C-83A1-F6EECF244321}">
                  <p14:modId xmlns:p14="http://schemas.microsoft.com/office/powerpoint/2010/main" val="172419767"/>
                </p:ext>
              </p:extLst>
            </p:nvPr>
          </p:nvGraphicFramePr>
          <p:xfrm>
            <a:off x="4036484" y="5803607"/>
            <a:ext cx="153987" cy="217488"/>
          </p:xfrm>
          <a:graphic>
            <a:graphicData uri="http://schemas.openxmlformats.org/presentationml/2006/ole">
              <mc:AlternateContent xmlns:mc="http://schemas.openxmlformats.org/markup-compatibility/2006">
                <mc:Choice xmlns:v="urn:schemas-microsoft-com:vml" Requires="v">
                  <p:oleObj spid="_x0000_s3123" name="Equation" r:id="rId6" imgW="127000" imgH="177800" progId="Equation.DSMT4">
                    <p:embed/>
                  </p:oleObj>
                </mc:Choice>
                <mc:Fallback>
                  <p:oleObj name="Equation" r:id="rId6" imgW="127000" imgH="177800" progId="Equation.DSMT4">
                    <p:embed/>
                    <p:pic>
                      <p:nvPicPr>
                        <p:cNvPr id="26"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6484" y="5803607"/>
                          <a:ext cx="153987" cy="21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7" name="Object 4"/>
            <p:cNvGraphicFramePr>
              <a:graphicFrameLocks noChangeAspect="1"/>
            </p:cNvGraphicFramePr>
            <p:nvPr>
              <p:extLst>
                <p:ext uri="{D42A27DB-BD31-4B8C-83A1-F6EECF244321}">
                  <p14:modId xmlns:p14="http://schemas.microsoft.com/office/powerpoint/2010/main" val="2689476617"/>
                </p:ext>
              </p:extLst>
            </p:nvPr>
          </p:nvGraphicFramePr>
          <p:xfrm>
            <a:off x="4237168" y="4674895"/>
            <a:ext cx="153988" cy="217488"/>
          </p:xfrm>
          <a:graphic>
            <a:graphicData uri="http://schemas.openxmlformats.org/presentationml/2006/ole">
              <mc:AlternateContent xmlns:mc="http://schemas.openxmlformats.org/markup-compatibility/2006">
                <mc:Choice xmlns:v="urn:schemas-microsoft-com:vml" Requires="v">
                  <p:oleObj spid="_x0000_s3124" name="Equation" r:id="rId7" imgW="127000" imgH="177800" progId="Equation.DSMT4">
                    <p:embed/>
                  </p:oleObj>
                </mc:Choice>
                <mc:Fallback>
                  <p:oleObj name="Equation" r:id="rId7" imgW="127000" imgH="177800" progId="Equation.DSMT4">
                    <p:embed/>
                    <p:pic>
                      <p:nvPicPr>
                        <p:cNvPr id="27"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7168" y="4674895"/>
                          <a:ext cx="153988" cy="21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spTree>
    <p:extLst>
      <p:ext uri="{BB962C8B-B14F-4D97-AF65-F5344CB8AC3E}">
        <p14:creationId xmlns:p14="http://schemas.microsoft.com/office/powerpoint/2010/main" val="210781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960" y="286604"/>
            <a:ext cx="7543800" cy="864863"/>
          </a:xfrm>
        </p:spPr>
        <p:txBody>
          <a:bodyPr/>
          <a:lstStyle/>
          <a:p>
            <a:r>
              <a:rPr lang="en-US" dirty="0"/>
              <a:t>Carnival ride</a:t>
            </a:r>
            <a:r>
              <a:rPr lang="mr-IN" dirty="0"/>
              <a:t>…</a:t>
            </a:r>
            <a:r>
              <a:rPr lang="en-US" dirty="0"/>
              <a:t>take 2!</a:t>
            </a:r>
          </a:p>
        </p:txBody>
      </p:sp>
      <p:grpSp>
        <p:nvGrpSpPr>
          <p:cNvPr id="4" name="Group 3"/>
          <p:cNvGrpSpPr/>
          <p:nvPr/>
        </p:nvGrpSpPr>
        <p:grpSpPr>
          <a:xfrm rot="20009514">
            <a:off x="5938144" y="1937181"/>
            <a:ext cx="2837037" cy="1102533"/>
            <a:chOff x="5968281" y="1175544"/>
            <a:chExt cx="2837037" cy="1102533"/>
          </a:xfrm>
        </p:grpSpPr>
        <p:sp>
          <p:nvSpPr>
            <p:cNvPr id="5" name="Rectangle 4"/>
            <p:cNvSpPr/>
            <p:nvPr/>
          </p:nvSpPr>
          <p:spPr>
            <a:xfrm>
              <a:off x="6006382" y="1464685"/>
              <a:ext cx="2688571" cy="457677"/>
            </a:xfrm>
            <a:prstGeom prst="rect">
              <a:avLst/>
            </a:prstGeom>
            <a:no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Freeform 5"/>
            <p:cNvSpPr/>
            <p:nvPr/>
          </p:nvSpPr>
          <p:spPr>
            <a:xfrm>
              <a:off x="8565440" y="1533525"/>
              <a:ext cx="130886" cy="339725"/>
            </a:xfrm>
            <a:custGeom>
              <a:avLst/>
              <a:gdLst>
                <a:gd name="connsiteX0" fmla="*/ 124536 w 130886"/>
                <a:gd name="connsiteY0" fmla="*/ 15875 h 339725"/>
                <a:gd name="connsiteX1" fmla="*/ 57861 w 130886"/>
                <a:gd name="connsiteY1" fmla="*/ 19050 h 339725"/>
                <a:gd name="connsiteX2" fmla="*/ 64211 w 130886"/>
                <a:gd name="connsiteY2" fmla="*/ 44450 h 339725"/>
                <a:gd name="connsiteX3" fmla="*/ 92786 w 130886"/>
                <a:gd name="connsiteY3" fmla="*/ 41275 h 339725"/>
                <a:gd name="connsiteX4" fmla="*/ 124536 w 130886"/>
                <a:gd name="connsiteY4" fmla="*/ 25400 h 339725"/>
                <a:gd name="connsiteX5" fmla="*/ 130886 w 130886"/>
                <a:gd name="connsiteY5" fmla="*/ 15875 h 339725"/>
                <a:gd name="connsiteX6" fmla="*/ 124536 w 130886"/>
                <a:gd name="connsiteY6" fmla="*/ 3175 h 339725"/>
                <a:gd name="connsiteX7" fmla="*/ 111836 w 130886"/>
                <a:gd name="connsiteY7" fmla="*/ 0 h 339725"/>
                <a:gd name="connsiteX8" fmla="*/ 86436 w 130886"/>
                <a:gd name="connsiteY8" fmla="*/ 6350 h 339725"/>
                <a:gd name="connsiteX9" fmla="*/ 61036 w 130886"/>
                <a:gd name="connsiteY9" fmla="*/ 9525 h 339725"/>
                <a:gd name="connsiteX10" fmla="*/ 51511 w 130886"/>
                <a:gd name="connsiteY10" fmla="*/ 15875 h 339725"/>
                <a:gd name="connsiteX11" fmla="*/ 35636 w 130886"/>
                <a:gd name="connsiteY11" fmla="*/ 31750 h 339725"/>
                <a:gd name="connsiteX12" fmla="*/ 26111 w 130886"/>
                <a:gd name="connsiteY12" fmla="*/ 53975 h 339725"/>
                <a:gd name="connsiteX13" fmla="*/ 16586 w 130886"/>
                <a:gd name="connsiteY13" fmla="*/ 60325 h 339725"/>
                <a:gd name="connsiteX14" fmla="*/ 38811 w 130886"/>
                <a:gd name="connsiteY14" fmla="*/ 57150 h 339725"/>
                <a:gd name="connsiteX15" fmla="*/ 61036 w 130886"/>
                <a:gd name="connsiteY15" fmla="*/ 41275 h 339725"/>
                <a:gd name="connsiteX16" fmla="*/ 67386 w 130886"/>
                <a:gd name="connsiteY16" fmla="*/ 28575 h 339725"/>
                <a:gd name="connsiteX17" fmla="*/ 64211 w 130886"/>
                <a:gd name="connsiteY17" fmla="*/ 69850 h 339725"/>
                <a:gd name="connsiteX18" fmla="*/ 70561 w 130886"/>
                <a:gd name="connsiteY18" fmla="*/ 79375 h 339725"/>
                <a:gd name="connsiteX19" fmla="*/ 73736 w 130886"/>
                <a:gd name="connsiteY19" fmla="*/ 101600 h 339725"/>
                <a:gd name="connsiteX20" fmla="*/ 80086 w 130886"/>
                <a:gd name="connsiteY20" fmla="*/ 142875 h 339725"/>
                <a:gd name="connsiteX21" fmla="*/ 76911 w 130886"/>
                <a:gd name="connsiteY21" fmla="*/ 225425 h 339725"/>
                <a:gd name="connsiteX22" fmla="*/ 73736 w 130886"/>
                <a:gd name="connsiteY22" fmla="*/ 234950 h 339725"/>
                <a:gd name="connsiteX23" fmla="*/ 67386 w 130886"/>
                <a:gd name="connsiteY23" fmla="*/ 266700 h 339725"/>
                <a:gd name="connsiteX24" fmla="*/ 67386 w 130886"/>
                <a:gd name="connsiteY24" fmla="*/ 320675 h 339725"/>
                <a:gd name="connsiteX25" fmla="*/ 19761 w 130886"/>
                <a:gd name="connsiteY25" fmla="*/ 323850 h 339725"/>
                <a:gd name="connsiteX26" fmla="*/ 10236 w 130886"/>
                <a:gd name="connsiteY26" fmla="*/ 333375 h 339725"/>
                <a:gd name="connsiteX27" fmla="*/ 19761 w 130886"/>
                <a:gd name="connsiteY27" fmla="*/ 336550 h 339725"/>
                <a:gd name="connsiteX28" fmla="*/ 54686 w 130886"/>
                <a:gd name="connsiteY28" fmla="*/ 339725 h 339725"/>
                <a:gd name="connsiteX29" fmla="*/ 108661 w 130886"/>
                <a:gd name="connsiteY29" fmla="*/ 333375 h 339725"/>
                <a:gd name="connsiteX30" fmla="*/ 118186 w 130886"/>
                <a:gd name="connsiteY30" fmla="*/ 327025 h 339725"/>
                <a:gd name="connsiteX31" fmla="*/ 130886 w 130886"/>
                <a:gd name="connsiteY31" fmla="*/ 320675 h 339725"/>
                <a:gd name="connsiteX32" fmla="*/ 127711 w 130886"/>
                <a:gd name="connsiteY32" fmla="*/ 298450 h 339725"/>
                <a:gd name="connsiteX33" fmla="*/ 118186 w 130886"/>
                <a:gd name="connsiteY33" fmla="*/ 292100 h 339725"/>
                <a:gd name="connsiteX34" fmla="*/ 111836 w 130886"/>
                <a:gd name="connsiteY34" fmla="*/ 282575 h 339725"/>
                <a:gd name="connsiteX35" fmla="*/ 115011 w 130886"/>
                <a:gd name="connsiteY35" fmla="*/ 168275 h 339725"/>
                <a:gd name="connsiteX36" fmla="*/ 118186 w 130886"/>
                <a:gd name="connsiteY36" fmla="*/ 152400 h 339725"/>
                <a:gd name="connsiteX37" fmla="*/ 111836 w 130886"/>
                <a:gd name="connsiteY37" fmla="*/ 104775 h 339725"/>
                <a:gd name="connsiteX38" fmla="*/ 108661 w 130886"/>
                <a:gd name="connsiteY38" fmla="*/ 28575 h 339725"/>
                <a:gd name="connsiteX39" fmla="*/ 105486 w 130886"/>
                <a:gd name="connsiteY39" fmla="*/ 41275 h 339725"/>
                <a:gd name="connsiteX40" fmla="*/ 92786 w 130886"/>
                <a:gd name="connsiteY40" fmla="*/ 66675 h 339725"/>
                <a:gd name="connsiteX41" fmla="*/ 89611 w 130886"/>
                <a:gd name="connsiteY41" fmla="*/ 76200 h 339725"/>
                <a:gd name="connsiteX42" fmla="*/ 80086 w 130886"/>
                <a:gd name="connsiteY42" fmla="*/ 82550 h 339725"/>
                <a:gd name="connsiteX43" fmla="*/ 76911 w 130886"/>
                <a:gd name="connsiteY43" fmla="*/ 95250 h 339725"/>
                <a:gd name="connsiteX44" fmla="*/ 95961 w 130886"/>
                <a:gd name="connsiteY44" fmla="*/ 73025 h 339725"/>
                <a:gd name="connsiteX45" fmla="*/ 105486 w 130886"/>
                <a:gd name="connsiteY45" fmla="*/ 66675 h 339725"/>
                <a:gd name="connsiteX46" fmla="*/ 111836 w 130886"/>
                <a:gd name="connsiteY46" fmla="*/ 57150 h 339725"/>
                <a:gd name="connsiteX47" fmla="*/ 102311 w 130886"/>
                <a:gd name="connsiteY47" fmla="*/ 50800 h 339725"/>
                <a:gd name="connsiteX48" fmla="*/ 92786 w 130886"/>
                <a:gd name="connsiteY48" fmla="*/ 53975 h 339725"/>
                <a:gd name="connsiteX49" fmla="*/ 76911 w 130886"/>
                <a:gd name="connsiteY49" fmla="*/ 57150 h 339725"/>
                <a:gd name="connsiteX50" fmla="*/ 80086 w 130886"/>
                <a:gd name="connsiteY50" fmla="*/ 66675 h 339725"/>
                <a:gd name="connsiteX51" fmla="*/ 89611 w 130886"/>
                <a:gd name="connsiteY51" fmla="*/ 69850 h 339725"/>
                <a:gd name="connsiteX52" fmla="*/ 86436 w 130886"/>
                <a:gd name="connsiteY52" fmla="*/ 88900 h 339725"/>
                <a:gd name="connsiteX53" fmla="*/ 76911 w 130886"/>
                <a:gd name="connsiteY53" fmla="*/ 82550 h 339725"/>
                <a:gd name="connsiteX54" fmla="*/ 73736 w 130886"/>
                <a:gd name="connsiteY54" fmla="*/ 92075 h 339725"/>
                <a:gd name="connsiteX55" fmla="*/ 57861 w 130886"/>
                <a:gd name="connsiteY55" fmla="*/ 104775 h 339725"/>
                <a:gd name="connsiteX56" fmla="*/ 48336 w 130886"/>
                <a:gd name="connsiteY56" fmla="*/ 127000 h 339725"/>
                <a:gd name="connsiteX57" fmla="*/ 38811 w 130886"/>
                <a:gd name="connsiteY57" fmla="*/ 130175 h 339725"/>
                <a:gd name="connsiteX58" fmla="*/ 19761 w 130886"/>
                <a:gd name="connsiteY58" fmla="*/ 146050 h 339725"/>
                <a:gd name="connsiteX59" fmla="*/ 16586 w 130886"/>
                <a:gd name="connsiteY59" fmla="*/ 155575 h 339725"/>
                <a:gd name="connsiteX60" fmla="*/ 7061 w 130886"/>
                <a:gd name="connsiteY60" fmla="*/ 149225 h 339725"/>
                <a:gd name="connsiteX61" fmla="*/ 16586 w 130886"/>
                <a:gd name="connsiteY61" fmla="*/ 120650 h 339725"/>
                <a:gd name="connsiteX62" fmla="*/ 35636 w 130886"/>
                <a:gd name="connsiteY62" fmla="*/ 114300 h 339725"/>
                <a:gd name="connsiteX63" fmla="*/ 41986 w 130886"/>
                <a:gd name="connsiteY63" fmla="*/ 104775 h 339725"/>
                <a:gd name="connsiteX64" fmla="*/ 51511 w 130886"/>
                <a:gd name="connsiteY64" fmla="*/ 98425 h 339725"/>
                <a:gd name="connsiteX65" fmla="*/ 54686 w 130886"/>
                <a:gd name="connsiteY65" fmla="*/ 88900 h 339725"/>
                <a:gd name="connsiteX66" fmla="*/ 73736 w 130886"/>
                <a:gd name="connsiteY66" fmla="*/ 76200 h 339725"/>
                <a:gd name="connsiteX67" fmla="*/ 76911 w 130886"/>
                <a:gd name="connsiteY67" fmla="*/ 66675 h 339725"/>
                <a:gd name="connsiteX68" fmla="*/ 124536 w 130886"/>
                <a:gd name="connsiteY68" fmla="*/ 15875 h 33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30886" h="339725">
                  <a:moveTo>
                    <a:pt x="124536" y="15875"/>
                  </a:moveTo>
                  <a:cubicBezTo>
                    <a:pt x="121361" y="7937"/>
                    <a:pt x="77969" y="9525"/>
                    <a:pt x="57861" y="19050"/>
                  </a:cubicBezTo>
                  <a:cubicBezTo>
                    <a:pt x="49974" y="22786"/>
                    <a:pt x="56848" y="39765"/>
                    <a:pt x="64211" y="44450"/>
                  </a:cubicBezTo>
                  <a:cubicBezTo>
                    <a:pt x="72296" y="49595"/>
                    <a:pt x="83261" y="42333"/>
                    <a:pt x="92786" y="41275"/>
                  </a:cubicBezTo>
                  <a:cubicBezTo>
                    <a:pt x="108292" y="36106"/>
                    <a:pt x="113252" y="36684"/>
                    <a:pt x="124536" y="25400"/>
                  </a:cubicBezTo>
                  <a:cubicBezTo>
                    <a:pt x="127234" y="22702"/>
                    <a:pt x="128769" y="19050"/>
                    <a:pt x="130886" y="15875"/>
                  </a:cubicBezTo>
                  <a:cubicBezTo>
                    <a:pt x="128769" y="11642"/>
                    <a:pt x="128172" y="6205"/>
                    <a:pt x="124536" y="3175"/>
                  </a:cubicBezTo>
                  <a:cubicBezTo>
                    <a:pt x="121184" y="381"/>
                    <a:pt x="116200" y="0"/>
                    <a:pt x="111836" y="0"/>
                  </a:cubicBezTo>
                  <a:cubicBezTo>
                    <a:pt x="94074" y="0"/>
                    <a:pt x="100216" y="3845"/>
                    <a:pt x="86436" y="6350"/>
                  </a:cubicBezTo>
                  <a:cubicBezTo>
                    <a:pt x="78041" y="7876"/>
                    <a:pt x="69503" y="8467"/>
                    <a:pt x="61036" y="9525"/>
                  </a:cubicBezTo>
                  <a:cubicBezTo>
                    <a:pt x="57861" y="11642"/>
                    <a:pt x="54209" y="13177"/>
                    <a:pt x="51511" y="15875"/>
                  </a:cubicBezTo>
                  <a:cubicBezTo>
                    <a:pt x="30344" y="37042"/>
                    <a:pt x="61036" y="14817"/>
                    <a:pt x="35636" y="31750"/>
                  </a:cubicBezTo>
                  <a:cubicBezTo>
                    <a:pt x="33207" y="41466"/>
                    <a:pt x="33420" y="46666"/>
                    <a:pt x="26111" y="53975"/>
                  </a:cubicBezTo>
                  <a:cubicBezTo>
                    <a:pt x="23413" y="56673"/>
                    <a:pt x="12884" y="59400"/>
                    <a:pt x="16586" y="60325"/>
                  </a:cubicBezTo>
                  <a:cubicBezTo>
                    <a:pt x="23846" y="62140"/>
                    <a:pt x="31403" y="58208"/>
                    <a:pt x="38811" y="57150"/>
                  </a:cubicBezTo>
                  <a:cubicBezTo>
                    <a:pt x="43273" y="54176"/>
                    <a:pt x="58411" y="44338"/>
                    <a:pt x="61036" y="41275"/>
                  </a:cubicBezTo>
                  <a:cubicBezTo>
                    <a:pt x="64116" y="37681"/>
                    <a:pt x="65269" y="32808"/>
                    <a:pt x="67386" y="28575"/>
                  </a:cubicBezTo>
                  <a:cubicBezTo>
                    <a:pt x="66328" y="42333"/>
                    <a:pt x="63350" y="56078"/>
                    <a:pt x="64211" y="69850"/>
                  </a:cubicBezTo>
                  <a:cubicBezTo>
                    <a:pt x="64449" y="73658"/>
                    <a:pt x="69465" y="75720"/>
                    <a:pt x="70561" y="79375"/>
                  </a:cubicBezTo>
                  <a:cubicBezTo>
                    <a:pt x="72711" y="86543"/>
                    <a:pt x="72862" y="94168"/>
                    <a:pt x="73736" y="101600"/>
                  </a:cubicBezTo>
                  <a:cubicBezTo>
                    <a:pt x="78201" y="139550"/>
                    <a:pt x="73247" y="122357"/>
                    <a:pt x="80086" y="142875"/>
                  </a:cubicBezTo>
                  <a:cubicBezTo>
                    <a:pt x="79028" y="170392"/>
                    <a:pt x="78806" y="197953"/>
                    <a:pt x="76911" y="225425"/>
                  </a:cubicBezTo>
                  <a:cubicBezTo>
                    <a:pt x="76681" y="228764"/>
                    <a:pt x="74489" y="231689"/>
                    <a:pt x="73736" y="234950"/>
                  </a:cubicBezTo>
                  <a:cubicBezTo>
                    <a:pt x="71309" y="245467"/>
                    <a:pt x="67386" y="266700"/>
                    <a:pt x="67386" y="266700"/>
                  </a:cubicBezTo>
                  <a:cubicBezTo>
                    <a:pt x="68724" y="276069"/>
                    <a:pt x="76054" y="314716"/>
                    <a:pt x="67386" y="320675"/>
                  </a:cubicBezTo>
                  <a:cubicBezTo>
                    <a:pt x="54275" y="329689"/>
                    <a:pt x="35636" y="322792"/>
                    <a:pt x="19761" y="323850"/>
                  </a:cubicBezTo>
                  <a:cubicBezTo>
                    <a:pt x="16586" y="327025"/>
                    <a:pt x="10236" y="328885"/>
                    <a:pt x="10236" y="333375"/>
                  </a:cubicBezTo>
                  <a:cubicBezTo>
                    <a:pt x="10236" y="336722"/>
                    <a:pt x="16448" y="336077"/>
                    <a:pt x="19761" y="336550"/>
                  </a:cubicBezTo>
                  <a:cubicBezTo>
                    <a:pt x="31333" y="338203"/>
                    <a:pt x="43044" y="338667"/>
                    <a:pt x="54686" y="339725"/>
                  </a:cubicBezTo>
                  <a:cubicBezTo>
                    <a:pt x="58420" y="339438"/>
                    <a:pt x="95821" y="338878"/>
                    <a:pt x="108661" y="333375"/>
                  </a:cubicBezTo>
                  <a:cubicBezTo>
                    <a:pt x="112168" y="331872"/>
                    <a:pt x="114873" y="328918"/>
                    <a:pt x="118186" y="327025"/>
                  </a:cubicBezTo>
                  <a:cubicBezTo>
                    <a:pt x="122295" y="324677"/>
                    <a:pt x="126653" y="322792"/>
                    <a:pt x="130886" y="320675"/>
                  </a:cubicBezTo>
                  <a:cubicBezTo>
                    <a:pt x="129828" y="313267"/>
                    <a:pt x="130750" y="305289"/>
                    <a:pt x="127711" y="298450"/>
                  </a:cubicBezTo>
                  <a:cubicBezTo>
                    <a:pt x="126161" y="294963"/>
                    <a:pt x="120884" y="294798"/>
                    <a:pt x="118186" y="292100"/>
                  </a:cubicBezTo>
                  <a:cubicBezTo>
                    <a:pt x="115488" y="289402"/>
                    <a:pt x="113953" y="285750"/>
                    <a:pt x="111836" y="282575"/>
                  </a:cubicBezTo>
                  <a:cubicBezTo>
                    <a:pt x="112894" y="244475"/>
                    <a:pt x="113154" y="206344"/>
                    <a:pt x="115011" y="168275"/>
                  </a:cubicBezTo>
                  <a:cubicBezTo>
                    <a:pt x="115274" y="162885"/>
                    <a:pt x="118186" y="157796"/>
                    <a:pt x="118186" y="152400"/>
                  </a:cubicBezTo>
                  <a:cubicBezTo>
                    <a:pt x="118186" y="121324"/>
                    <a:pt x="118134" y="123670"/>
                    <a:pt x="111836" y="104775"/>
                  </a:cubicBezTo>
                  <a:cubicBezTo>
                    <a:pt x="110778" y="79375"/>
                    <a:pt x="111191" y="53871"/>
                    <a:pt x="108661" y="28575"/>
                  </a:cubicBezTo>
                  <a:cubicBezTo>
                    <a:pt x="108227" y="24233"/>
                    <a:pt x="106866" y="37135"/>
                    <a:pt x="105486" y="41275"/>
                  </a:cubicBezTo>
                  <a:cubicBezTo>
                    <a:pt x="94499" y="74235"/>
                    <a:pt x="104453" y="43341"/>
                    <a:pt x="92786" y="66675"/>
                  </a:cubicBezTo>
                  <a:cubicBezTo>
                    <a:pt x="91289" y="69668"/>
                    <a:pt x="91702" y="73587"/>
                    <a:pt x="89611" y="76200"/>
                  </a:cubicBezTo>
                  <a:cubicBezTo>
                    <a:pt x="87227" y="79180"/>
                    <a:pt x="83261" y="80433"/>
                    <a:pt x="80086" y="82550"/>
                  </a:cubicBezTo>
                  <a:cubicBezTo>
                    <a:pt x="79028" y="86783"/>
                    <a:pt x="72547" y="95250"/>
                    <a:pt x="76911" y="95250"/>
                  </a:cubicBezTo>
                  <a:cubicBezTo>
                    <a:pt x="84497" y="95250"/>
                    <a:pt x="91269" y="77717"/>
                    <a:pt x="95961" y="73025"/>
                  </a:cubicBezTo>
                  <a:cubicBezTo>
                    <a:pt x="98659" y="70327"/>
                    <a:pt x="102311" y="68792"/>
                    <a:pt x="105486" y="66675"/>
                  </a:cubicBezTo>
                  <a:cubicBezTo>
                    <a:pt x="107603" y="63500"/>
                    <a:pt x="112584" y="60892"/>
                    <a:pt x="111836" y="57150"/>
                  </a:cubicBezTo>
                  <a:cubicBezTo>
                    <a:pt x="111088" y="53408"/>
                    <a:pt x="106075" y="51427"/>
                    <a:pt x="102311" y="50800"/>
                  </a:cubicBezTo>
                  <a:cubicBezTo>
                    <a:pt x="99010" y="50250"/>
                    <a:pt x="96033" y="53163"/>
                    <a:pt x="92786" y="53975"/>
                  </a:cubicBezTo>
                  <a:cubicBezTo>
                    <a:pt x="87551" y="55284"/>
                    <a:pt x="82203" y="56092"/>
                    <a:pt x="76911" y="57150"/>
                  </a:cubicBezTo>
                  <a:cubicBezTo>
                    <a:pt x="77969" y="60325"/>
                    <a:pt x="77719" y="64308"/>
                    <a:pt x="80086" y="66675"/>
                  </a:cubicBezTo>
                  <a:cubicBezTo>
                    <a:pt x="82453" y="69042"/>
                    <a:pt x="88692" y="66632"/>
                    <a:pt x="89611" y="69850"/>
                  </a:cubicBezTo>
                  <a:cubicBezTo>
                    <a:pt x="91380" y="76040"/>
                    <a:pt x="87494" y="82550"/>
                    <a:pt x="86436" y="88900"/>
                  </a:cubicBezTo>
                  <a:cubicBezTo>
                    <a:pt x="83261" y="86783"/>
                    <a:pt x="80613" y="81625"/>
                    <a:pt x="76911" y="82550"/>
                  </a:cubicBezTo>
                  <a:cubicBezTo>
                    <a:pt x="73664" y="83362"/>
                    <a:pt x="75233" y="89082"/>
                    <a:pt x="73736" y="92075"/>
                  </a:cubicBezTo>
                  <a:cubicBezTo>
                    <a:pt x="67991" y="103564"/>
                    <a:pt x="68847" y="101113"/>
                    <a:pt x="57861" y="104775"/>
                  </a:cubicBezTo>
                  <a:cubicBezTo>
                    <a:pt x="55954" y="112401"/>
                    <a:pt x="55188" y="121518"/>
                    <a:pt x="48336" y="127000"/>
                  </a:cubicBezTo>
                  <a:cubicBezTo>
                    <a:pt x="45723" y="129091"/>
                    <a:pt x="41986" y="129117"/>
                    <a:pt x="38811" y="130175"/>
                  </a:cubicBezTo>
                  <a:cubicBezTo>
                    <a:pt x="16845" y="163124"/>
                    <a:pt x="51987" y="113824"/>
                    <a:pt x="19761" y="146050"/>
                  </a:cubicBezTo>
                  <a:cubicBezTo>
                    <a:pt x="17394" y="148417"/>
                    <a:pt x="17644" y="152400"/>
                    <a:pt x="16586" y="155575"/>
                  </a:cubicBezTo>
                  <a:cubicBezTo>
                    <a:pt x="13411" y="153458"/>
                    <a:pt x="9445" y="152205"/>
                    <a:pt x="7061" y="149225"/>
                  </a:cubicBezTo>
                  <a:cubicBezTo>
                    <a:pt x="0" y="140398"/>
                    <a:pt x="5389" y="124382"/>
                    <a:pt x="16586" y="120650"/>
                  </a:cubicBezTo>
                  <a:lnTo>
                    <a:pt x="35636" y="114300"/>
                  </a:lnTo>
                  <a:cubicBezTo>
                    <a:pt x="37753" y="111125"/>
                    <a:pt x="39288" y="107473"/>
                    <a:pt x="41986" y="104775"/>
                  </a:cubicBezTo>
                  <a:cubicBezTo>
                    <a:pt x="44684" y="102077"/>
                    <a:pt x="49127" y="101405"/>
                    <a:pt x="51511" y="98425"/>
                  </a:cubicBezTo>
                  <a:cubicBezTo>
                    <a:pt x="53602" y="95812"/>
                    <a:pt x="52830" y="91685"/>
                    <a:pt x="54686" y="88900"/>
                  </a:cubicBezTo>
                  <a:cubicBezTo>
                    <a:pt x="61481" y="78707"/>
                    <a:pt x="63750" y="79529"/>
                    <a:pt x="73736" y="76200"/>
                  </a:cubicBezTo>
                  <a:cubicBezTo>
                    <a:pt x="74794" y="73025"/>
                    <a:pt x="74544" y="69042"/>
                    <a:pt x="76911" y="66675"/>
                  </a:cubicBezTo>
                  <a:cubicBezTo>
                    <a:pt x="90198" y="53388"/>
                    <a:pt x="127711" y="23813"/>
                    <a:pt x="124536" y="15875"/>
                  </a:cubicBezTo>
                  <a:close/>
                </a:path>
              </a:pathLst>
            </a:custGeom>
            <a:solidFill>
              <a:srgbClr val="FF0000"/>
            </a:solidFill>
            <a:ln w="9525"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968281" y="1909662"/>
              <a:ext cx="2769319"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a:off x="6877051" y="1638300"/>
              <a:ext cx="927100" cy="1588"/>
            </a:xfrm>
            <a:prstGeom prst="line">
              <a:avLst/>
            </a:prstGeom>
            <a:ln w="9525"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10" idx="1"/>
              <a:endCxn id="10" idx="3"/>
            </p:cNvCxnSpPr>
            <p:nvPr/>
          </p:nvCxnSpPr>
          <p:spPr>
            <a:xfrm rot="1590486">
              <a:off x="7890918" y="2278077"/>
              <a:ext cx="914400" cy="0"/>
            </a:xfrm>
            <a:prstGeom prst="line">
              <a:avLst/>
            </a:prstGeom>
            <a:ln w="127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graphicFrame>
        <p:nvGraphicFramePr>
          <p:cNvPr id="10" name="Object 2"/>
          <p:cNvGraphicFramePr>
            <a:graphicFrameLocks noChangeAspect="1"/>
          </p:cNvGraphicFramePr>
          <p:nvPr/>
        </p:nvGraphicFramePr>
        <p:xfrm>
          <a:off x="8005763" y="2470150"/>
          <a:ext cx="914400" cy="165100"/>
        </p:xfrm>
        <a:graphic>
          <a:graphicData uri="http://schemas.openxmlformats.org/presentationml/2006/ole">
            <mc:AlternateContent xmlns:mc="http://schemas.openxmlformats.org/markup-compatibility/2006">
              <mc:Choice xmlns:v="urn:schemas-microsoft-com:vml" Requires="v">
                <p:oleObj spid="_x0000_s12349" name="Equation" r:id="rId3" imgW="914400" imgH="165100" progId="Equation.DSMT4">
                  <p:embed/>
                </p:oleObj>
              </mc:Choice>
              <mc:Fallback>
                <p:oleObj name="Equation" r:id="rId3" imgW="914400" imgH="165100" progId="Equation.DSMT4">
                  <p:embed/>
                  <p:pic>
                    <p:nvPicPr>
                      <p:cNvPr id="1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5763" y="2470150"/>
                        <a:ext cx="914400" cy="16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 name="Object 2"/>
          <p:cNvGraphicFramePr>
            <a:graphicFrameLocks noChangeAspect="1"/>
          </p:cNvGraphicFramePr>
          <p:nvPr/>
        </p:nvGraphicFramePr>
        <p:xfrm>
          <a:off x="6632876" y="1670019"/>
          <a:ext cx="850900" cy="317500"/>
        </p:xfrm>
        <a:graphic>
          <a:graphicData uri="http://schemas.openxmlformats.org/presentationml/2006/ole">
            <mc:AlternateContent xmlns:mc="http://schemas.openxmlformats.org/markup-compatibility/2006">
              <mc:Choice xmlns:v="urn:schemas-microsoft-com:vml" Requires="v">
                <p:oleObj spid="_x0000_s12350" name="Equation" r:id="rId5" imgW="850900" imgH="317500" progId="Equation.DSMT4">
                  <p:embed/>
                </p:oleObj>
              </mc:Choice>
              <mc:Fallback>
                <p:oleObj name="Equation" r:id="rId5" imgW="850900" imgH="317500" progId="Equation.DSMT4">
                  <p:embed/>
                  <p:pic>
                    <p:nvPicPr>
                      <p:cNvPr id="11"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32876" y="1670019"/>
                        <a:ext cx="850900" cy="31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2" name="TextBox 11"/>
          <p:cNvSpPr txBox="1"/>
          <p:nvPr/>
        </p:nvSpPr>
        <p:spPr>
          <a:xfrm>
            <a:off x="223837" y="1447106"/>
            <a:ext cx="5567689" cy="1938992"/>
          </a:xfrm>
          <a:prstGeom prst="rect">
            <a:avLst/>
          </a:prstGeom>
          <a:noFill/>
        </p:spPr>
        <p:txBody>
          <a:bodyPr wrap="square" rtlCol="0">
            <a:spAutoFit/>
          </a:bodyPr>
          <a:lstStyle/>
          <a:p>
            <a:r>
              <a:rPr lang="en-US" sz="2000" dirty="0"/>
              <a:t>A rider stands against the wall of a huge cylinder of radius “R” that is constrained to rotate about its central axis.  Once up to speed, the cylinder tilts upward to and angle     while the rider finds himself pinned against the wall as the floor drops out from under him. </a:t>
            </a:r>
          </a:p>
        </p:txBody>
      </p:sp>
      <p:sp>
        <p:nvSpPr>
          <p:cNvPr id="13" name="TextBox 12"/>
          <p:cNvSpPr txBox="1"/>
          <p:nvPr/>
        </p:nvSpPr>
        <p:spPr>
          <a:xfrm>
            <a:off x="419101" y="3802087"/>
            <a:ext cx="7947660" cy="1015663"/>
          </a:xfrm>
          <a:prstGeom prst="rect">
            <a:avLst/>
          </a:prstGeom>
          <a:noFill/>
        </p:spPr>
        <p:txBody>
          <a:bodyPr wrap="square" rtlCol="0">
            <a:spAutoFit/>
          </a:bodyPr>
          <a:lstStyle/>
          <a:p>
            <a:r>
              <a:rPr lang="en-US" sz="2000" dirty="0"/>
              <a:t>If the coefficient of static friction between the rider and the wall is       what is the minimum speed the cylinder can rotate and keep the man from falling through to the ground?</a:t>
            </a:r>
          </a:p>
        </p:txBody>
      </p:sp>
      <p:graphicFrame>
        <p:nvGraphicFramePr>
          <p:cNvPr id="14" name="Object 2"/>
          <p:cNvGraphicFramePr>
            <a:graphicFrameLocks noChangeAspect="1"/>
          </p:cNvGraphicFramePr>
          <p:nvPr>
            <p:extLst>
              <p:ext uri="{D42A27DB-BD31-4B8C-83A1-F6EECF244321}">
                <p14:modId xmlns:p14="http://schemas.microsoft.com/office/powerpoint/2010/main" val="3785924980"/>
              </p:ext>
            </p:extLst>
          </p:nvPr>
        </p:nvGraphicFramePr>
        <p:xfrm>
          <a:off x="7795652" y="3845466"/>
          <a:ext cx="398241" cy="351884"/>
        </p:xfrm>
        <a:graphic>
          <a:graphicData uri="http://schemas.openxmlformats.org/presentationml/2006/ole">
            <mc:AlternateContent xmlns:mc="http://schemas.openxmlformats.org/markup-compatibility/2006">
              <mc:Choice xmlns:v="urn:schemas-microsoft-com:vml" Requires="v">
                <p:oleObj spid="_x0000_s12351" name="Equation" r:id="rId7" imgW="228600" imgH="203200" progId="Equation.DSMT4">
                  <p:embed/>
                </p:oleObj>
              </mc:Choice>
              <mc:Fallback>
                <p:oleObj name="Equation" r:id="rId7" imgW="228600" imgH="203200" progId="Equation.DSMT4">
                  <p:embed/>
                  <p:pic>
                    <p:nvPicPr>
                      <p:cNvPr id="14"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95652" y="3845466"/>
                        <a:ext cx="398241" cy="351884"/>
                      </a:xfrm>
                      <a:prstGeom prst="rect">
                        <a:avLst/>
                      </a:prstGeom>
                      <a:noFill/>
                      <a:ln>
                        <a:noFill/>
                      </a:ln>
                    </p:spPr>
                  </p:pic>
                </p:oleObj>
              </mc:Fallback>
            </mc:AlternateContent>
          </a:graphicData>
        </a:graphic>
      </p:graphicFrame>
      <p:graphicFrame>
        <p:nvGraphicFramePr>
          <p:cNvPr id="15" name="Object 2"/>
          <p:cNvGraphicFramePr>
            <a:graphicFrameLocks noChangeAspect="1"/>
          </p:cNvGraphicFramePr>
          <p:nvPr>
            <p:extLst>
              <p:ext uri="{D42A27DB-BD31-4B8C-83A1-F6EECF244321}">
                <p14:modId xmlns:p14="http://schemas.microsoft.com/office/powerpoint/2010/main" val="2386629042"/>
              </p:ext>
            </p:extLst>
          </p:nvPr>
        </p:nvGraphicFramePr>
        <p:xfrm>
          <a:off x="4511675" y="2415253"/>
          <a:ext cx="213584" cy="299016"/>
        </p:xfrm>
        <a:graphic>
          <a:graphicData uri="http://schemas.openxmlformats.org/presentationml/2006/ole">
            <mc:AlternateContent xmlns:mc="http://schemas.openxmlformats.org/markup-compatibility/2006">
              <mc:Choice xmlns:v="urn:schemas-microsoft-com:vml" Requires="v">
                <p:oleObj spid="_x0000_s12352" name="Equation" r:id="rId9" imgW="127000" imgH="177800" progId="Equation.DSMT4">
                  <p:embed/>
                </p:oleObj>
              </mc:Choice>
              <mc:Fallback>
                <p:oleObj name="Equation" r:id="rId9" imgW="127000" imgH="177800" progId="Equation.DSMT4">
                  <p:embed/>
                  <p:pic>
                    <p:nvPicPr>
                      <p:cNvPr id="15"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11675" y="2415253"/>
                        <a:ext cx="213584" cy="299016"/>
                      </a:xfrm>
                      <a:prstGeom prst="rect">
                        <a:avLst/>
                      </a:prstGeom>
                      <a:noFill/>
                      <a:ln>
                        <a:noFill/>
                      </a:ln>
                    </p:spPr>
                  </p:pic>
                </p:oleObj>
              </mc:Fallback>
            </mc:AlternateContent>
          </a:graphicData>
        </a:graphic>
      </p:graphicFrame>
      <p:cxnSp>
        <p:nvCxnSpPr>
          <p:cNvPr id="16" name="Straight Connector 15"/>
          <p:cNvCxnSpPr/>
          <p:nvPr/>
        </p:nvCxnSpPr>
        <p:spPr>
          <a:xfrm>
            <a:off x="6299200" y="3279556"/>
            <a:ext cx="769366" cy="1588"/>
          </a:xfrm>
          <a:prstGeom prst="line">
            <a:avLst/>
          </a:prstGeom>
          <a:ln w="6350"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7" name="Freeform 16"/>
          <p:cNvSpPr/>
          <p:nvPr/>
        </p:nvSpPr>
        <p:spPr>
          <a:xfrm>
            <a:off x="6553200" y="3111500"/>
            <a:ext cx="79727" cy="169333"/>
          </a:xfrm>
          <a:custGeom>
            <a:avLst/>
            <a:gdLst>
              <a:gd name="connsiteX0" fmla="*/ 0 w 79727"/>
              <a:gd name="connsiteY0" fmla="*/ 0 h 169333"/>
              <a:gd name="connsiteX1" fmla="*/ 67733 w 79727"/>
              <a:gd name="connsiteY1" fmla="*/ 84667 h 169333"/>
              <a:gd name="connsiteX2" fmla="*/ 71967 w 79727"/>
              <a:gd name="connsiteY2" fmla="*/ 169333 h 169333"/>
            </a:gdLst>
            <a:ahLst/>
            <a:cxnLst>
              <a:cxn ang="0">
                <a:pos x="connsiteX0" y="connsiteY0"/>
              </a:cxn>
              <a:cxn ang="0">
                <a:pos x="connsiteX1" y="connsiteY1"/>
              </a:cxn>
              <a:cxn ang="0">
                <a:pos x="connsiteX2" y="connsiteY2"/>
              </a:cxn>
            </a:cxnLst>
            <a:rect l="l" t="t" r="r" b="b"/>
            <a:pathLst>
              <a:path w="79727" h="169333">
                <a:moveTo>
                  <a:pt x="0" y="0"/>
                </a:moveTo>
                <a:cubicBezTo>
                  <a:pt x="27869" y="28222"/>
                  <a:pt x="55739" y="56445"/>
                  <a:pt x="67733" y="84667"/>
                </a:cubicBezTo>
                <a:cubicBezTo>
                  <a:pt x="79727" y="112889"/>
                  <a:pt x="75847" y="141111"/>
                  <a:pt x="71967" y="169333"/>
                </a:cubicBezTo>
              </a:path>
            </a:pathLst>
          </a:custGeom>
          <a:ln w="95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18" name="Object 2"/>
          <p:cNvGraphicFramePr>
            <a:graphicFrameLocks noChangeAspect="1"/>
          </p:cNvGraphicFramePr>
          <p:nvPr/>
        </p:nvGraphicFramePr>
        <p:xfrm>
          <a:off x="6662558" y="3101756"/>
          <a:ext cx="127000" cy="177800"/>
        </p:xfrm>
        <a:graphic>
          <a:graphicData uri="http://schemas.openxmlformats.org/presentationml/2006/ole">
            <mc:AlternateContent xmlns:mc="http://schemas.openxmlformats.org/markup-compatibility/2006">
              <mc:Choice xmlns:v="urn:schemas-microsoft-com:vml" Requires="v">
                <p:oleObj spid="_x0000_s12353" name="Equation" r:id="rId11" imgW="127000" imgH="177800" progId="Equation.DSMT4">
                  <p:embed/>
                </p:oleObj>
              </mc:Choice>
              <mc:Fallback>
                <p:oleObj name="Equation" r:id="rId11" imgW="127000" imgH="177800" progId="Equation.DSMT4">
                  <p:embed/>
                  <p:pic>
                    <p:nvPicPr>
                      <p:cNvPr id="18"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62558" y="3101756"/>
                        <a:ext cx="127000" cy="17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72987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960" y="286604"/>
            <a:ext cx="7543800" cy="864863"/>
          </a:xfrm>
        </p:spPr>
        <p:txBody>
          <a:bodyPr/>
          <a:lstStyle/>
          <a:p>
            <a:r>
              <a:rPr lang="en-US" dirty="0"/>
              <a:t>Carnival ride </a:t>
            </a:r>
            <a:r>
              <a:rPr lang="mr-IN" dirty="0"/>
              <a:t>–</a:t>
            </a:r>
            <a:r>
              <a:rPr lang="en-US" dirty="0"/>
              <a:t> take 2</a:t>
            </a:r>
          </a:p>
        </p:txBody>
      </p:sp>
      <p:sp>
        <p:nvSpPr>
          <p:cNvPr id="4" name="TextBox 3"/>
          <p:cNvSpPr txBox="1"/>
          <p:nvPr/>
        </p:nvSpPr>
        <p:spPr>
          <a:xfrm>
            <a:off x="203200" y="1469013"/>
            <a:ext cx="5788025" cy="1015663"/>
          </a:xfrm>
          <a:prstGeom prst="rect">
            <a:avLst/>
          </a:prstGeom>
          <a:noFill/>
        </p:spPr>
        <p:txBody>
          <a:bodyPr wrap="square" rtlCol="0">
            <a:spAutoFit/>
          </a:bodyPr>
          <a:lstStyle/>
          <a:p>
            <a:r>
              <a:rPr lang="en-US" sz="2000" dirty="0"/>
              <a:t>Clearly, we want to observe the man when he is most vulnerable to falling.  That is shown to the right.  The </a:t>
            </a:r>
            <a:r>
              <a:rPr lang="en-US" sz="2000" dirty="0" err="1"/>
              <a:t>f.b.d</a:t>
            </a:r>
            <a:r>
              <a:rPr lang="en-US" sz="2000" dirty="0"/>
              <a:t>. that goes with that position is:</a:t>
            </a:r>
          </a:p>
        </p:txBody>
      </p:sp>
      <p:sp>
        <p:nvSpPr>
          <p:cNvPr id="8" name="Freeform 7"/>
          <p:cNvSpPr/>
          <p:nvPr/>
        </p:nvSpPr>
        <p:spPr>
          <a:xfrm rot="20080453">
            <a:off x="3293382" y="3225782"/>
            <a:ext cx="400679" cy="1031612"/>
          </a:xfrm>
          <a:custGeom>
            <a:avLst/>
            <a:gdLst>
              <a:gd name="connsiteX0" fmla="*/ 311779 w 400679"/>
              <a:gd name="connsiteY0" fmla="*/ 101600 h 1031612"/>
              <a:gd name="connsiteX1" fmla="*/ 235579 w 400679"/>
              <a:gd name="connsiteY1" fmla="*/ 38100 h 1031612"/>
              <a:gd name="connsiteX2" fmla="*/ 197479 w 400679"/>
              <a:gd name="connsiteY2" fmla="*/ 50800 h 1031612"/>
              <a:gd name="connsiteX3" fmla="*/ 197479 w 400679"/>
              <a:gd name="connsiteY3" fmla="*/ 139700 h 1031612"/>
              <a:gd name="connsiteX4" fmla="*/ 273679 w 400679"/>
              <a:gd name="connsiteY4" fmla="*/ 152400 h 1031612"/>
              <a:gd name="connsiteX5" fmla="*/ 286379 w 400679"/>
              <a:gd name="connsiteY5" fmla="*/ 190500 h 1031612"/>
              <a:gd name="connsiteX6" fmla="*/ 273679 w 400679"/>
              <a:gd name="connsiteY6" fmla="*/ 139700 h 1031612"/>
              <a:gd name="connsiteX7" fmla="*/ 286379 w 400679"/>
              <a:gd name="connsiteY7" fmla="*/ 63500 h 1031612"/>
              <a:gd name="connsiteX8" fmla="*/ 375279 w 400679"/>
              <a:gd name="connsiteY8" fmla="*/ 0 h 1031612"/>
              <a:gd name="connsiteX9" fmla="*/ 387979 w 400679"/>
              <a:gd name="connsiteY9" fmla="*/ 63500 h 1031612"/>
              <a:gd name="connsiteX10" fmla="*/ 311779 w 400679"/>
              <a:gd name="connsiteY10" fmla="*/ 165100 h 1031612"/>
              <a:gd name="connsiteX11" fmla="*/ 222879 w 400679"/>
              <a:gd name="connsiteY11" fmla="*/ 152400 h 1031612"/>
              <a:gd name="connsiteX12" fmla="*/ 235579 w 400679"/>
              <a:gd name="connsiteY12" fmla="*/ 114300 h 1031612"/>
              <a:gd name="connsiteX13" fmla="*/ 260979 w 400679"/>
              <a:gd name="connsiteY13" fmla="*/ 76200 h 1031612"/>
              <a:gd name="connsiteX14" fmla="*/ 248279 w 400679"/>
              <a:gd name="connsiteY14" fmla="*/ 114300 h 1031612"/>
              <a:gd name="connsiteX15" fmla="*/ 222879 w 400679"/>
              <a:gd name="connsiteY15" fmla="*/ 165100 h 1031612"/>
              <a:gd name="connsiteX16" fmla="*/ 210179 w 400679"/>
              <a:gd name="connsiteY16" fmla="*/ 228600 h 1031612"/>
              <a:gd name="connsiteX17" fmla="*/ 172079 w 400679"/>
              <a:gd name="connsiteY17" fmla="*/ 215900 h 1031612"/>
              <a:gd name="connsiteX18" fmla="*/ 95879 w 400679"/>
              <a:gd name="connsiteY18" fmla="*/ 241300 h 1031612"/>
              <a:gd name="connsiteX19" fmla="*/ 70479 w 400679"/>
              <a:gd name="connsiteY19" fmla="*/ 279400 h 1031612"/>
              <a:gd name="connsiteX20" fmla="*/ 146679 w 400679"/>
              <a:gd name="connsiteY20" fmla="*/ 266700 h 1031612"/>
              <a:gd name="connsiteX21" fmla="*/ 184779 w 400679"/>
              <a:gd name="connsiteY21" fmla="*/ 241300 h 1031612"/>
              <a:gd name="connsiteX22" fmla="*/ 286379 w 400679"/>
              <a:gd name="connsiteY22" fmla="*/ 177800 h 1031612"/>
              <a:gd name="connsiteX23" fmla="*/ 248279 w 400679"/>
              <a:gd name="connsiteY23" fmla="*/ 203200 h 1031612"/>
              <a:gd name="connsiteX24" fmla="*/ 197479 w 400679"/>
              <a:gd name="connsiteY24" fmla="*/ 241300 h 1031612"/>
              <a:gd name="connsiteX25" fmla="*/ 248279 w 400679"/>
              <a:gd name="connsiteY25" fmla="*/ 228600 h 1031612"/>
              <a:gd name="connsiteX26" fmla="*/ 222879 w 400679"/>
              <a:gd name="connsiteY26" fmla="*/ 304800 h 1031612"/>
              <a:gd name="connsiteX27" fmla="*/ 260979 w 400679"/>
              <a:gd name="connsiteY27" fmla="*/ 495300 h 1031612"/>
              <a:gd name="connsiteX28" fmla="*/ 273679 w 400679"/>
              <a:gd name="connsiteY28" fmla="*/ 546100 h 1031612"/>
              <a:gd name="connsiteX29" fmla="*/ 260979 w 400679"/>
              <a:gd name="connsiteY29" fmla="*/ 723900 h 1031612"/>
              <a:gd name="connsiteX30" fmla="*/ 248279 w 400679"/>
              <a:gd name="connsiteY30" fmla="*/ 977900 h 1031612"/>
              <a:gd name="connsiteX31" fmla="*/ 95879 w 400679"/>
              <a:gd name="connsiteY31" fmla="*/ 965200 h 1031612"/>
              <a:gd name="connsiteX32" fmla="*/ 83179 w 400679"/>
              <a:gd name="connsiteY32" fmla="*/ 1016000 h 1031612"/>
              <a:gd name="connsiteX33" fmla="*/ 146679 w 400679"/>
              <a:gd name="connsiteY33" fmla="*/ 927100 h 1031612"/>
              <a:gd name="connsiteX34" fmla="*/ 222879 w 400679"/>
              <a:gd name="connsiteY34" fmla="*/ 914400 h 1031612"/>
              <a:gd name="connsiteX35" fmla="*/ 349879 w 400679"/>
              <a:gd name="connsiteY35" fmla="*/ 927100 h 1031612"/>
              <a:gd name="connsiteX36" fmla="*/ 337179 w 400679"/>
              <a:gd name="connsiteY36" fmla="*/ 965200 h 1031612"/>
              <a:gd name="connsiteX37" fmla="*/ 260979 w 400679"/>
              <a:gd name="connsiteY37" fmla="*/ 990600 h 1031612"/>
              <a:gd name="connsiteX38" fmla="*/ 299079 w 400679"/>
              <a:gd name="connsiteY38" fmla="*/ 977900 h 1031612"/>
              <a:gd name="connsiteX39" fmla="*/ 337179 w 400679"/>
              <a:gd name="connsiteY39" fmla="*/ 965200 h 1031612"/>
              <a:gd name="connsiteX40" fmla="*/ 362579 w 400679"/>
              <a:gd name="connsiteY40" fmla="*/ 927100 h 1031612"/>
              <a:gd name="connsiteX41" fmla="*/ 337179 w 400679"/>
              <a:gd name="connsiteY41" fmla="*/ 800100 h 1031612"/>
              <a:gd name="connsiteX42" fmla="*/ 311779 w 400679"/>
              <a:gd name="connsiteY42" fmla="*/ 635000 h 1031612"/>
              <a:gd name="connsiteX43" fmla="*/ 324479 w 400679"/>
              <a:gd name="connsiteY43" fmla="*/ 571500 h 1031612"/>
              <a:gd name="connsiteX44" fmla="*/ 337179 w 400679"/>
              <a:gd name="connsiteY44" fmla="*/ 330200 h 1031612"/>
              <a:gd name="connsiteX45" fmla="*/ 375279 w 400679"/>
              <a:gd name="connsiteY45" fmla="*/ 292100 h 1031612"/>
              <a:gd name="connsiteX46" fmla="*/ 400679 w 400679"/>
              <a:gd name="connsiteY46" fmla="*/ 254000 h 1031612"/>
              <a:gd name="connsiteX47" fmla="*/ 362579 w 400679"/>
              <a:gd name="connsiteY47" fmla="*/ 241300 h 1031612"/>
              <a:gd name="connsiteX48" fmla="*/ 349879 w 400679"/>
              <a:gd name="connsiteY48" fmla="*/ 203200 h 1031612"/>
              <a:gd name="connsiteX49" fmla="*/ 337179 w 400679"/>
              <a:gd name="connsiteY49" fmla="*/ 241300 h 1031612"/>
              <a:gd name="connsiteX50" fmla="*/ 311779 w 400679"/>
              <a:gd name="connsiteY50" fmla="*/ 304800 h 1031612"/>
              <a:gd name="connsiteX51" fmla="*/ 286379 w 400679"/>
              <a:gd name="connsiteY51" fmla="*/ 381000 h 1031612"/>
              <a:gd name="connsiteX52" fmla="*/ 235579 w 400679"/>
              <a:gd name="connsiteY52" fmla="*/ 317500 h 1031612"/>
              <a:gd name="connsiteX53" fmla="*/ 222879 w 400679"/>
              <a:gd name="connsiteY53" fmla="*/ 355600 h 1031612"/>
              <a:gd name="connsiteX54" fmla="*/ 184779 w 400679"/>
              <a:gd name="connsiteY54" fmla="*/ 368300 h 1031612"/>
              <a:gd name="connsiteX55" fmla="*/ 70479 w 400679"/>
              <a:gd name="connsiteY55" fmla="*/ 431800 h 1031612"/>
              <a:gd name="connsiteX56" fmla="*/ 133979 w 400679"/>
              <a:gd name="connsiteY56" fmla="*/ 431800 h 1031612"/>
              <a:gd name="connsiteX57" fmla="*/ 172079 w 400679"/>
              <a:gd name="connsiteY57" fmla="*/ 406400 h 1031612"/>
              <a:gd name="connsiteX58" fmla="*/ 210179 w 400679"/>
              <a:gd name="connsiteY58" fmla="*/ 368300 h 1031612"/>
              <a:gd name="connsiteX59" fmla="*/ 248279 w 400679"/>
              <a:gd name="connsiteY59" fmla="*/ 355600 h 1031612"/>
              <a:gd name="connsiteX60" fmla="*/ 172079 w 400679"/>
              <a:gd name="connsiteY60" fmla="*/ 368300 h 1031612"/>
              <a:gd name="connsiteX61" fmla="*/ 95879 w 400679"/>
              <a:gd name="connsiteY61" fmla="*/ 393700 h 1031612"/>
              <a:gd name="connsiteX62" fmla="*/ 70479 w 400679"/>
              <a:gd name="connsiteY62" fmla="*/ 444500 h 1031612"/>
              <a:gd name="connsiteX63" fmla="*/ 121279 w 400679"/>
              <a:gd name="connsiteY63" fmla="*/ 419100 h 1031612"/>
              <a:gd name="connsiteX64" fmla="*/ 159379 w 400679"/>
              <a:gd name="connsiteY64" fmla="*/ 406400 h 1031612"/>
              <a:gd name="connsiteX65" fmla="*/ 235579 w 400679"/>
              <a:gd name="connsiteY65" fmla="*/ 368300 h 1031612"/>
              <a:gd name="connsiteX66" fmla="*/ 248279 w 400679"/>
              <a:gd name="connsiteY66" fmla="*/ 330200 h 1031612"/>
              <a:gd name="connsiteX67" fmla="*/ 299079 w 400679"/>
              <a:gd name="connsiteY67" fmla="*/ 406400 h 1031612"/>
              <a:gd name="connsiteX68" fmla="*/ 260979 w 400679"/>
              <a:gd name="connsiteY68" fmla="*/ 431800 h 1031612"/>
              <a:gd name="connsiteX69" fmla="*/ 248279 w 400679"/>
              <a:gd name="connsiteY69" fmla="*/ 558800 h 1031612"/>
              <a:gd name="connsiteX70" fmla="*/ 273679 w 400679"/>
              <a:gd name="connsiteY70" fmla="*/ 635000 h 1031612"/>
              <a:gd name="connsiteX71" fmla="*/ 286379 w 400679"/>
              <a:gd name="connsiteY71" fmla="*/ 596900 h 1031612"/>
              <a:gd name="connsiteX72" fmla="*/ 324479 w 400679"/>
              <a:gd name="connsiteY72" fmla="*/ 609600 h 1031612"/>
              <a:gd name="connsiteX73" fmla="*/ 299079 w 400679"/>
              <a:gd name="connsiteY73" fmla="*/ 685800 h 1031612"/>
              <a:gd name="connsiteX74" fmla="*/ 311779 w 400679"/>
              <a:gd name="connsiteY74" fmla="*/ 723900 h 1031612"/>
              <a:gd name="connsiteX75" fmla="*/ 299079 w 400679"/>
              <a:gd name="connsiteY75" fmla="*/ 889000 h 1031612"/>
              <a:gd name="connsiteX76" fmla="*/ 299079 w 400679"/>
              <a:gd name="connsiteY76" fmla="*/ 863600 h 103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00679" h="1031612">
                <a:moveTo>
                  <a:pt x="311779" y="101600"/>
                </a:moveTo>
                <a:cubicBezTo>
                  <a:pt x="300336" y="90157"/>
                  <a:pt x="256797" y="41636"/>
                  <a:pt x="235579" y="38100"/>
                </a:cubicBezTo>
                <a:cubicBezTo>
                  <a:pt x="222374" y="35899"/>
                  <a:pt x="210179" y="46567"/>
                  <a:pt x="197479" y="50800"/>
                </a:cubicBezTo>
                <a:cubicBezTo>
                  <a:pt x="190079" y="73001"/>
                  <a:pt x="167425" y="118233"/>
                  <a:pt x="197479" y="139700"/>
                </a:cubicBezTo>
                <a:cubicBezTo>
                  <a:pt x="218433" y="154667"/>
                  <a:pt x="248279" y="148167"/>
                  <a:pt x="273679" y="152400"/>
                </a:cubicBezTo>
                <a:cubicBezTo>
                  <a:pt x="277912" y="165100"/>
                  <a:pt x="286379" y="203887"/>
                  <a:pt x="286379" y="190500"/>
                </a:cubicBezTo>
                <a:cubicBezTo>
                  <a:pt x="286379" y="173046"/>
                  <a:pt x="273679" y="157154"/>
                  <a:pt x="273679" y="139700"/>
                </a:cubicBezTo>
                <a:cubicBezTo>
                  <a:pt x="273679" y="113950"/>
                  <a:pt x="273874" y="86010"/>
                  <a:pt x="286379" y="63500"/>
                </a:cubicBezTo>
                <a:cubicBezTo>
                  <a:pt x="291012" y="55160"/>
                  <a:pt x="361664" y="9077"/>
                  <a:pt x="375279" y="0"/>
                </a:cubicBezTo>
                <a:cubicBezTo>
                  <a:pt x="379512" y="21167"/>
                  <a:pt x="395728" y="43353"/>
                  <a:pt x="387979" y="63500"/>
                </a:cubicBezTo>
                <a:cubicBezTo>
                  <a:pt x="372782" y="103012"/>
                  <a:pt x="311779" y="165100"/>
                  <a:pt x="311779" y="165100"/>
                </a:cubicBezTo>
                <a:cubicBezTo>
                  <a:pt x="282146" y="160867"/>
                  <a:pt x="247786" y="169004"/>
                  <a:pt x="222879" y="152400"/>
                </a:cubicBezTo>
                <a:cubicBezTo>
                  <a:pt x="211740" y="144974"/>
                  <a:pt x="229592" y="126274"/>
                  <a:pt x="235579" y="114300"/>
                </a:cubicBezTo>
                <a:cubicBezTo>
                  <a:pt x="242405" y="100648"/>
                  <a:pt x="245715" y="76200"/>
                  <a:pt x="260979" y="76200"/>
                </a:cubicBezTo>
                <a:cubicBezTo>
                  <a:pt x="274366" y="76200"/>
                  <a:pt x="253552" y="101995"/>
                  <a:pt x="248279" y="114300"/>
                </a:cubicBezTo>
                <a:cubicBezTo>
                  <a:pt x="240821" y="131701"/>
                  <a:pt x="231346" y="148167"/>
                  <a:pt x="222879" y="165100"/>
                </a:cubicBezTo>
                <a:cubicBezTo>
                  <a:pt x="218646" y="186267"/>
                  <a:pt x="225443" y="213336"/>
                  <a:pt x="210179" y="228600"/>
                </a:cubicBezTo>
                <a:cubicBezTo>
                  <a:pt x="200713" y="238066"/>
                  <a:pt x="185384" y="214422"/>
                  <a:pt x="172079" y="215900"/>
                </a:cubicBezTo>
                <a:cubicBezTo>
                  <a:pt x="145469" y="218857"/>
                  <a:pt x="95879" y="241300"/>
                  <a:pt x="95879" y="241300"/>
                </a:cubicBezTo>
                <a:cubicBezTo>
                  <a:pt x="87412" y="254000"/>
                  <a:pt x="56827" y="272574"/>
                  <a:pt x="70479" y="279400"/>
                </a:cubicBezTo>
                <a:cubicBezTo>
                  <a:pt x="93511" y="290916"/>
                  <a:pt x="122250" y="274843"/>
                  <a:pt x="146679" y="266700"/>
                </a:cubicBezTo>
                <a:cubicBezTo>
                  <a:pt x="161159" y="261873"/>
                  <a:pt x="171527" y="248873"/>
                  <a:pt x="184779" y="241300"/>
                </a:cubicBezTo>
                <a:cubicBezTo>
                  <a:pt x="231726" y="214473"/>
                  <a:pt x="245908" y="218271"/>
                  <a:pt x="286379" y="177800"/>
                </a:cubicBezTo>
                <a:cubicBezTo>
                  <a:pt x="297172" y="167007"/>
                  <a:pt x="260699" y="194328"/>
                  <a:pt x="248279" y="203200"/>
                </a:cubicBezTo>
                <a:cubicBezTo>
                  <a:pt x="231055" y="215503"/>
                  <a:pt x="197479" y="220133"/>
                  <a:pt x="197479" y="241300"/>
                </a:cubicBezTo>
                <a:cubicBezTo>
                  <a:pt x="197479" y="258754"/>
                  <a:pt x="231346" y="232833"/>
                  <a:pt x="248279" y="228600"/>
                </a:cubicBezTo>
                <a:cubicBezTo>
                  <a:pt x="239812" y="254000"/>
                  <a:pt x="216385" y="278825"/>
                  <a:pt x="222879" y="304800"/>
                </a:cubicBezTo>
                <a:cubicBezTo>
                  <a:pt x="252317" y="422554"/>
                  <a:pt x="218195" y="281382"/>
                  <a:pt x="260979" y="495300"/>
                </a:cubicBezTo>
                <a:cubicBezTo>
                  <a:pt x="264402" y="512416"/>
                  <a:pt x="269446" y="529167"/>
                  <a:pt x="273679" y="546100"/>
                </a:cubicBezTo>
                <a:cubicBezTo>
                  <a:pt x="269446" y="605367"/>
                  <a:pt x="264468" y="664585"/>
                  <a:pt x="260979" y="723900"/>
                </a:cubicBezTo>
                <a:cubicBezTo>
                  <a:pt x="256001" y="808526"/>
                  <a:pt x="296149" y="907937"/>
                  <a:pt x="248279" y="977900"/>
                </a:cubicBezTo>
                <a:cubicBezTo>
                  <a:pt x="219494" y="1019971"/>
                  <a:pt x="146679" y="969433"/>
                  <a:pt x="95879" y="965200"/>
                </a:cubicBezTo>
                <a:cubicBezTo>
                  <a:pt x="91646" y="982133"/>
                  <a:pt x="75373" y="1031612"/>
                  <a:pt x="83179" y="1016000"/>
                </a:cubicBezTo>
                <a:cubicBezTo>
                  <a:pt x="121544" y="939271"/>
                  <a:pt x="78813" y="942181"/>
                  <a:pt x="146679" y="927100"/>
                </a:cubicBezTo>
                <a:cubicBezTo>
                  <a:pt x="171816" y="921514"/>
                  <a:pt x="197479" y="918633"/>
                  <a:pt x="222879" y="914400"/>
                </a:cubicBezTo>
                <a:cubicBezTo>
                  <a:pt x="265212" y="918633"/>
                  <a:pt x="311001" y="909821"/>
                  <a:pt x="349879" y="927100"/>
                </a:cubicBezTo>
                <a:cubicBezTo>
                  <a:pt x="362112" y="932537"/>
                  <a:pt x="348072" y="957419"/>
                  <a:pt x="337179" y="965200"/>
                </a:cubicBezTo>
                <a:cubicBezTo>
                  <a:pt x="315392" y="980762"/>
                  <a:pt x="286379" y="982133"/>
                  <a:pt x="260979" y="990600"/>
                </a:cubicBezTo>
                <a:lnTo>
                  <a:pt x="299079" y="977900"/>
                </a:lnTo>
                <a:lnTo>
                  <a:pt x="337179" y="965200"/>
                </a:lnTo>
                <a:cubicBezTo>
                  <a:pt x="345646" y="952500"/>
                  <a:pt x="362579" y="942364"/>
                  <a:pt x="362579" y="927100"/>
                </a:cubicBezTo>
                <a:cubicBezTo>
                  <a:pt x="362579" y="883928"/>
                  <a:pt x="343744" y="842770"/>
                  <a:pt x="337179" y="800100"/>
                </a:cubicBezTo>
                <a:lnTo>
                  <a:pt x="311779" y="635000"/>
                </a:lnTo>
                <a:cubicBezTo>
                  <a:pt x="316012" y="613833"/>
                  <a:pt x="322686" y="593011"/>
                  <a:pt x="324479" y="571500"/>
                </a:cubicBezTo>
                <a:cubicBezTo>
                  <a:pt x="331168" y="491234"/>
                  <a:pt x="322771" y="409445"/>
                  <a:pt x="337179" y="330200"/>
                </a:cubicBezTo>
                <a:cubicBezTo>
                  <a:pt x="340392" y="312529"/>
                  <a:pt x="363781" y="305898"/>
                  <a:pt x="375279" y="292100"/>
                </a:cubicBezTo>
                <a:cubicBezTo>
                  <a:pt x="385050" y="280374"/>
                  <a:pt x="392212" y="266700"/>
                  <a:pt x="400679" y="254000"/>
                </a:cubicBezTo>
                <a:cubicBezTo>
                  <a:pt x="387979" y="249767"/>
                  <a:pt x="372045" y="250766"/>
                  <a:pt x="362579" y="241300"/>
                </a:cubicBezTo>
                <a:cubicBezTo>
                  <a:pt x="353113" y="231834"/>
                  <a:pt x="363266" y="203200"/>
                  <a:pt x="349879" y="203200"/>
                </a:cubicBezTo>
                <a:cubicBezTo>
                  <a:pt x="336492" y="203200"/>
                  <a:pt x="341879" y="228765"/>
                  <a:pt x="337179" y="241300"/>
                </a:cubicBezTo>
                <a:cubicBezTo>
                  <a:pt x="329174" y="262646"/>
                  <a:pt x="319570" y="283375"/>
                  <a:pt x="311779" y="304800"/>
                </a:cubicBezTo>
                <a:cubicBezTo>
                  <a:pt x="302629" y="329962"/>
                  <a:pt x="286379" y="381000"/>
                  <a:pt x="286379" y="381000"/>
                </a:cubicBezTo>
                <a:cubicBezTo>
                  <a:pt x="283630" y="370003"/>
                  <a:pt x="280116" y="295232"/>
                  <a:pt x="235579" y="317500"/>
                </a:cubicBezTo>
                <a:cubicBezTo>
                  <a:pt x="223605" y="323487"/>
                  <a:pt x="232345" y="346134"/>
                  <a:pt x="222879" y="355600"/>
                </a:cubicBezTo>
                <a:cubicBezTo>
                  <a:pt x="213413" y="365066"/>
                  <a:pt x="197479" y="364067"/>
                  <a:pt x="184779" y="368300"/>
                </a:cubicBezTo>
                <a:cubicBezTo>
                  <a:pt x="127747" y="425332"/>
                  <a:pt x="163718" y="400720"/>
                  <a:pt x="70479" y="431800"/>
                </a:cubicBezTo>
                <a:cubicBezTo>
                  <a:pt x="0" y="455293"/>
                  <a:pt x="19095" y="446160"/>
                  <a:pt x="133979" y="431800"/>
                </a:cubicBezTo>
                <a:cubicBezTo>
                  <a:pt x="146679" y="423333"/>
                  <a:pt x="160353" y="416171"/>
                  <a:pt x="172079" y="406400"/>
                </a:cubicBezTo>
                <a:cubicBezTo>
                  <a:pt x="185877" y="394902"/>
                  <a:pt x="195235" y="378263"/>
                  <a:pt x="210179" y="368300"/>
                </a:cubicBezTo>
                <a:cubicBezTo>
                  <a:pt x="221318" y="360874"/>
                  <a:pt x="235579" y="359833"/>
                  <a:pt x="248279" y="355600"/>
                </a:cubicBezTo>
                <a:cubicBezTo>
                  <a:pt x="183360" y="333960"/>
                  <a:pt x="235386" y="340164"/>
                  <a:pt x="172079" y="368300"/>
                </a:cubicBezTo>
                <a:cubicBezTo>
                  <a:pt x="147613" y="379174"/>
                  <a:pt x="95879" y="393700"/>
                  <a:pt x="95879" y="393700"/>
                </a:cubicBezTo>
                <a:cubicBezTo>
                  <a:pt x="87412" y="410633"/>
                  <a:pt x="57092" y="431113"/>
                  <a:pt x="70479" y="444500"/>
                </a:cubicBezTo>
                <a:cubicBezTo>
                  <a:pt x="83866" y="457887"/>
                  <a:pt x="103878" y="426558"/>
                  <a:pt x="121279" y="419100"/>
                </a:cubicBezTo>
                <a:cubicBezTo>
                  <a:pt x="133584" y="413827"/>
                  <a:pt x="147405" y="412387"/>
                  <a:pt x="159379" y="406400"/>
                </a:cubicBezTo>
                <a:cubicBezTo>
                  <a:pt x="257856" y="357161"/>
                  <a:pt x="139814" y="400222"/>
                  <a:pt x="235579" y="368300"/>
                </a:cubicBezTo>
                <a:cubicBezTo>
                  <a:pt x="239812" y="355600"/>
                  <a:pt x="234892" y="330200"/>
                  <a:pt x="248279" y="330200"/>
                </a:cubicBezTo>
                <a:cubicBezTo>
                  <a:pt x="279990" y="330200"/>
                  <a:pt x="292517" y="386715"/>
                  <a:pt x="299079" y="406400"/>
                </a:cubicBezTo>
                <a:cubicBezTo>
                  <a:pt x="286379" y="414867"/>
                  <a:pt x="270750" y="420074"/>
                  <a:pt x="260979" y="431800"/>
                </a:cubicBezTo>
                <a:cubicBezTo>
                  <a:pt x="219961" y="481021"/>
                  <a:pt x="238046" y="497400"/>
                  <a:pt x="248279" y="558800"/>
                </a:cubicBezTo>
                <a:cubicBezTo>
                  <a:pt x="267890" y="833356"/>
                  <a:pt x="251036" y="759536"/>
                  <a:pt x="273679" y="635000"/>
                </a:cubicBezTo>
                <a:cubicBezTo>
                  <a:pt x="276074" y="621829"/>
                  <a:pt x="282146" y="609600"/>
                  <a:pt x="286379" y="596900"/>
                </a:cubicBezTo>
                <a:cubicBezTo>
                  <a:pt x="299079" y="601133"/>
                  <a:pt x="322586" y="596348"/>
                  <a:pt x="324479" y="609600"/>
                </a:cubicBezTo>
                <a:cubicBezTo>
                  <a:pt x="328265" y="636105"/>
                  <a:pt x="299079" y="685800"/>
                  <a:pt x="299079" y="685800"/>
                </a:cubicBezTo>
                <a:cubicBezTo>
                  <a:pt x="303312" y="698500"/>
                  <a:pt x="311779" y="710513"/>
                  <a:pt x="311779" y="723900"/>
                </a:cubicBezTo>
                <a:cubicBezTo>
                  <a:pt x="311779" y="779096"/>
                  <a:pt x="299079" y="944196"/>
                  <a:pt x="299079" y="889000"/>
                </a:cubicBezTo>
                <a:lnTo>
                  <a:pt x="299079" y="863600"/>
                </a:lnTo>
              </a:path>
            </a:pathLst>
          </a:custGeom>
          <a:ln w="12700" cap="flat" cmpd="sng" algn="ctr">
            <a:solidFill>
              <a:srgbClr val="FF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3" name="Group 2">
            <a:extLst>
              <a:ext uri="{FF2B5EF4-FFF2-40B4-BE49-F238E27FC236}">
                <a16:creationId xmlns:a16="http://schemas.microsoft.com/office/drawing/2014/main" id="{84C9CDB6-0A37-1F43-89AF-95977CCFD677}"/>
              </a:ext>
            </a:extLst>
          </p:cNvPr>
          <p:cNvGrpSpPr/>
          <p:nvPr/>
        </p:nvGrpSpPr>
        <p:grpSpPr>
          <a:xfrm>
            <a:off x="2735265" y="2805799"/>
            <a:ext cx="1448711" cy="1723104"/>
            <a:chOff x="2735265" y="2805799"/>
            <a:chExt cx="1448711" cy="1723104"/>
          </a:xfrm>
        </p:grpSpPr>
        <p:cxnSp>
          <p:nvCxnSpPr>
            <p:cNvPr id="5" name="Straight Arrow Connector 4"/>
            <p:cNvCxnSpPr/>
            <p:nvPr/>
          </p:nvCxnSpPr>
          <p:spPr>
            <a:xfrm rot="5400000">
              <a:off x="3338931" y="4181934"/>
              <a:ext cx="565349" cy="1588"/>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6" name="Object 2"/>
            <p:cNvGraphicFramePr>
              <a:graphicFrameLocks noChangeAspect="1"/>
            </p:cNvGraphicFramePr>
            <p:nvPr>
              <p:extLst>
                <p:ext uri="{D42A27DB-BD31-4B8C-83A1-F6EECF244321}">
                  <p14:modId xmlns:p14="http://schemas.microsoft.com/office/powerpoint/2010/main" val="15875397"/>
                </p:ext>
              </p:extLst>
            </p:nvPr>
          </p:nvGraphicFramePr>
          <p:xfrm>
            <a:off x="3736700" y="4313003"/>
            <a:ext cx="317500" cy="215900"/>
          </p:xfrm>
          <a:graphic>
            <a:graphicData uri="http://schemas.openxmlformats.org/presentationml/2006/ole">
              <mc:AlternateContent xmlns:mc="http://schemas.openxmlformats.org/markup-compatibility/2006">
                <mc:Choice xmlns:v="urn:schemas-microsoft-com:vml" Requires="v">
                  <p:oleObj spid="_x0000_s13385" name="Equation" r:id="rId3" imgW="241300" imgH="165100" progId="Equation.DSMT4">
                    <p:embed/>
                  </p:oleObj>
                </mc:Choice>
                <mc:Fallback>
                  <p:oleObj name="Equation" r:id="rId3" imgW="241300" imgH="165100" progId="Equation.DSMT4">
                    <p:embed/>
                    <p:pic>
                      <p:nvPicPr>
                        <p:cNvPr id="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6700" y="4313003"/>
                          <a:ext cx="317500" cy="21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7" name="Object 2"/>
            <p:cNvGraphicFramePr>
              <a:graphicFrameLocks noChangeAspect="1"/>
            </p:cNvGraphicFramePr>
            <p:nvPr>
              <p:extLst>
                <p:ext uri="{D42A27DB-BD31-4B8C-83A1-F6EECF244321}">
                  <p14:modId xmlns:p14="http://schemas.microsoft.com/office/powerpoint/2010/main" val="2436186624"/>
                </p:ext>
              </p:extLst>
            </p:nvPr>
          </p:nvGraphicFramePr>
          <p:xfrm>
            <a:off x="3466426" y="2805799"/>
            <a:ext cx="717550" cy="265112"/>
          </p:xfrm>
          <a:graphic>
            <a:graphicData uri="http://schemas.openxmlformats.org/presentationml/2006/ole">
              <mc:AlternateContent xmlns:mc="http://schemas.openxmlformats.org/markup-compatibility/2006">
                <mc:Choice xmlns:v="urn:schemas-microsoft-com:vml" Requires="v">
                  <p:oleObj spid="_x0000_s13386" name="Equation" r:id="rId5" imgW="546100" imgH="203200" progId="Equation.DSMT4">
                    <p:embed/>
                  </p:oleObj>
                </mc:Choice>
                <mc:Fallback>
                  <p:oleObj name="Equation" r:id="rId5" imgW="546100" imgH="203200" progId="Equation.DSMT4">
                    <p:embed/>
                    <p:pic>
                      <p:nvPicPr>
                        <p:cNvPr id="7"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66426" y="2805799"/>
                          <a:ext cx="717550" cy="265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9" name="Straight Arrow Connector 8"/>
            <p:cNvCxnSpPr>
              <a:cxnSpLocks/>
            </p:cNvCxnSpPr>
            <p:nvPr/>
          </p:nvCxnSpPr>
          <p:spPr>
            <a:xfrm flipH="1" flipV="1">
              <a:off x="3143250" y="2963023"/>
              <a:ext cx="323176" cy="486347"/>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a:off x="2940055" y="3639716"/>
              <a:ext cx="559843" cy="357885"/>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11" name="Object 2"/>
            <p:cNvGraphicFramePr>
              <a:graphicFrameLocks noChangeAspect="1"/>
            </p:cNvGraphicFramePr>
            <p:nvPr>
              <p:extLst>
                <p:ext uri="{D42A27DB-BD31-4B8C-83A1-F6EECF244321}">
                  <p14:modId xmlns:p14="http://schemas.microsoft.com/office/powerpoint/2010/main" val="805737457"/>
                </p:ext>
              </p:extLst>
            </p:nvPr>
          </p:nvGraphicFramePr>
          <p:xfrm>
            <a:off x="2735265" y="3700029"/>
            <a:ext cx="217488" cy="200025"/>
          </p:xfrm>
          <a:graphic>
            <a:graphicData uri="http://schemas.openxmlformats.org/presentationml/2006/ole">
              <mc:AlternateContent xmlns:mc="http://schemas.openxmlformats.org/markup-compatibility/2006">
                <mc:Choice xmlns:v="urn:schemas-microsoft-com:vml" Requires="v">
                  <p:oleObj spid="_x0000_s13387" name="Equation" r:id="rId7" imgW="165100" imgH="152400" progId="Equation.DSMT4">
                    <p:embed/>
                  </p:oleObj>
                </mc:Choice>
                <mc:Fallback>
                  <p:oleObj name="Equation" r:id="rId7" imgW="165100" imgH="152400" progId="Equation.DSMT4">
                    <p:embed/>
                    <p:pic>
                      <p:nvPicPr>
                        <p:cNvPr id="11"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35265" y="3700029"/>
                          <a:ext cx="217488"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2" name="TextBox 11"/>
          <p:cNvSpPr txBox="1"/>
          <p:nvPr/>
        </p:nvSpPr>
        <p:spPr>
          <a:xfrm>
            <a:off x="320681" y="5025365"/>
            <a:ext cx="8331193" cy="1323439"/>
          </a:xfrm>
          <a:prstGeom prst="rect">
            <a:avLst/>
          </a:prstGeom>
          <a:noFill/>
        </p:spPr>
        <p:txBody>
          <a:bodyPr wrap="square" rtlCol="0">
            <a:spAutoFit/>
          </a:bodyPr>
          <a:lstStyle/>
          <a:p>
            <a:r>
              <a:rPr lang="en-US" sz="2000" dirty="0"/>
              <a:t>Note 1:  As always, the normal force acts away from the support that provides it, and</a:t>
            </a:r>
          </a:p>
          <a:p>
            <a:endParaRPr lang="en-US" sz="2000" dirty="0"/>
          </a:p>
          <a:p>
            <a:r>
              <a:rPr lang="en-US" sz="2000" dirty="0"/>
              <a:t>Note 2:  The static frictional force is parallel to the surface providing it.</a:t>
            </a:r>
            <a:endParaRPr lang="en-US" dirty="0"/>
          </a:p>
        </p:txBody>
      </p:sp>
      <p:grpSp>
        <p:nvGrpSpPr>
          <p:cNvPr id="13" name="Group 12"/>
          <p:cNvGrpSpPr/>
          <p:nvPr/>
        </p:nvGrpSpPr>
        <p:grpSpPr>
          <a:xfrm rot="20009514">
            <a:off x="5635854" y="1885315"/>
            <a:ext cx="2769320" cy="927100"/>
            <a:chOff x="5968280" y="1175544"/>
            <a:chExt cx="2769320" cy="927100"/>
          </a:xfrm>
        </p:grpSpPr>
        <p:sp>
          <p:nvSpPr>
            <p:cNvPr id="14" name="Rectangle 13"/>
            <p:cNvSpPr/>
            <p:nvPr/>
          </p:nvSpPr>
          <p:spPr>
            <a:xfrm>
              <a:off x="6006381" y="1464685"/>
              <a:ext cx="2688571" cy="457677"/>
            </a:xfrm>
            <a:prstGeom prst="rect">
              <a:avLst/>
            </a:prstGeom>
            <a:no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Freeform 14"/>
            <p:cNvSpPr/>
            <p:nvPr/>
          </p:nvSpPr>
          <p:spPr>
            <a:xfrm>
              <a:off x="8565439" y="1533525"/>
              <a:ext cx="130886" cy="339725"/>
            </a:xfrm>
            <a:custGeom>
              <a:avLst/>
              <a:gdLst>
                <a:gd name="connsiteX0" fmla="*/ 124536 w 130886"/>
                <a:gd name="connsiteY0" fmla="*/ 15875 h 339725"/>
                <a:gd name="connsiteX1" fmla="*/ 57861 w 130886"/>
                <a:gd name="connsiteY1" fmla="*/ 19050 h 339725"/>
                <a:gd name="connsiteX2" fmla="*/ 64211 w 130886"/>
                <a:gd name="connsiteY2" fmla="*/ 44450 h 339725"/>
                <a:gd name="connsiteX3" fmla="*/ 92786 w 130886"/>
                <a:gd name="connsiteY3" fmla="*/ 41275 h 339725"/>
                <a:gd name="connsiteX4" fmla="*/ 124536 w 130886"/>
                <a:gd name="connsiteY4" fmla="*/ 25400 h 339725"/>
                <a:gd name="connsiteX5" fmla="*/ 130886 w 130886"/>
                <a:gd name="connsiteY5" fmla="*/ 15875 h 339725"/>
                <a:gd name="connsiteX6" fmla="*/ 124536 w 130886"/>
                <a:gd name="connsiteY6" fmla="*/ 3175 h 339725"/>
                <a:gd name="connsiteX7" fmla="*/ 111836 w 130886"/>
                <a:gd name="connsiteY7" fmla="*/ 0 h 339725"/>
                <a:gd name="connsiteX8" fmla="*/ 86436 w 130886"/>
                <a:gd name="connsiteY8" fmla="*/ 6350 h 339725"/>
                <a:gd name="connsiteX9" fmla="*/ 61036 w 130886"/>
                <a:gd name="connsiteY9" fmla="*/ 9525 h 339725"/>
                <a:gd name="connsiteX10" fmla="*/ 51511 w 130886"/>
                <a:gd name="connsiteY10" fmla="*/ 15875 h 339725"/>
                <a:gd name="connsiteX11" fmla="*/ 35636 w 130886"/>
                <a:gd name="connsiteY11" fmla="*/ 31750 h 339725"/>
                <a:gd name="connsiteX12" fmla="*/ 26111 w 130886"/>
                <a:gd name="connsiteY12" fmla="*/ 53975 h 339725"/>
                <a:gd name="connsiteX13" fmla="*/ 16586 w 130886"/>
                <a:gd name="connsiteY13" fmla="*/ 60325 h 339725"/>
                <a:gd name="connsiteX14" fmla="*/ 38811 w 130886"/>
                <a:gd name="connsiteY14" fmla="*/ 57150 h 339725"/>
                <a:gd name="connsiteX15" fmla="*/ 61036 w 130886"/>
                <a:gd name="connsiteY15" fmla="*/ 41275 h 339725"/>
                <a:gd name="connsiteX16" fmla="*/ 67386 w 130886"/>
                <a:gd name="connsiteY16" fmla="*/ 28575 h 339725"/>
                <a:gd name="connsiteX17" fmla="*/ 64211 w 130886"/>
                <a:gd name="connsiteY17" fmla="*/ 69850 h 339725"/>
                <a:gd name="connsiteX18" fmla="*/ 70561 w 130886"/>
                <a:gd name="connsiteY18" fmla="*/ 79375 h 339725"/>
                <a:gd name="connsiteX19" fmla="*/ 73736 w 130886"/>
                <a:gd name="connsiteY19" fmla="*/ 101600 h 339725"/>
                <a:gd name="connsiteX20" fmla="*/ 80086 w 130886"/>
                <a:gd name="connsiteY20" fmla="*/ 142875 h 339725"/>
                <a:gd name="connsiteX21" fmla="*/ 76911 w 130886"/>
                <a:gd name="connsiteY21" fmla="*/ 225425 h 339725"/>
                <a:gd name="connsiteX22" fmla="*/ 73736 w 130886"/>
                <a:gd name="connsiteY22" fmla="*/ 234950 h 339725"/>
                <a:gd name="connsiteX23" fmla="*/ 67386 w 130886"/>
                <a:gd name="connsiteY23" fmla="*/ 266700 h 339725"/>
                <a:gd name="connsiteX24" fmla="*/ 67386 w 130886"/>
                <a:gd name="connsiteY24" fmla="*/ 320675 h 339725"/>
                <a:gd name="connsiteX25" fmla="*/ 19761 w 130886"/>
                <a:gd name="connsiteY25" fmla="*/ 323850 h 339725"/>
                <a:gd name="connsiteX26" fmla="*/ 10236 w 130886"/>
                <a:gd name="connsiteY26" fmla="*/ 333375 h 339725"/>
                <a:gd name="connsiteX27" fmla="*/ 19761 w 130886"/>
                <a:gd name="connsiteY27" fmla="*/ 336550 h 339725"/>
                <a:gd name="connsiteX28" fmla="*/ 54686 w 130886"/>
                <a:gd name="connsiteY28" fmla="*/ 339725 h 339725"/>
                <a:gd name="connsiteX29" fmla="*/ 108661 w 130886"/>
                <a:gd name="connsiteY29" fmla="*/ 333375 h 339725"/>
                <a:gd name="connsiteX30" fmla="*/ 118186 w 130886"/>
                <a:gd name="connsiteY30" fmla="*/ 327025 h 339725"/>
                <a:gd name="connsiteX31" fmla="*/ 130886 w 130886"/>
                <a:gd name="connsiteY31" fmla="*/ 320675 h 339725"/>
                <a:gd name="connsiteX32" fmla="*/ 127711 w 130886"/>
                <a:gd name="connsiteY32" fmla="*/ 298450 h 339725"/>
                <a:gd name="connsiteX33" fmla="*/ 118186 w 130886"/>
                <a:gd name="connsiteY33" fmla="*/ 292100 h 339725"/>
                <a:gd name="connsiteX34" fmla="*/ 111836 w 130886"/>
                <a:gd name="connsiteY34" fmla="*/ 282575 h 339725"/>
                <a:gd name="connsiteX35" fmla="*/ 115011 w 130886"/>
                <a:gd name="connsiteY35" fmla="*/ 168275 h 339725"/>
                <a:gd name="connsiteX36" fmla="*/ 118186 w 130886"/>
                <a:gd name="connsiteY36" fmla="*/ 152400 h 339725"/>
                <a:gd name="connsiteX37" fmla="*/ 111836 w 130886"/>
                <a:gd name="connsiteY37" fmla="*/ 104775 h 339725"/>
                <a:gd name="connsiteX38" fmla="*/ 108661 w 130886"/>
                <a:gd name="connsiteY38" fmla="*/ 28575 h 339725"/>
                <a:gd name="connsiteX39" fmla="*/ 105486 w 130886"/>
                <a:gd name="connsiteY39" fmla="*/ 41275 h 339725"/>
                <a:gd name="connsiteX40" fmla="*/ 92786 w 130886"/>
                <a:gd name="connsiteY40" fmla="*/ 66675 h 339725"/>
                <a:gd name="connsiteX41" fmla="*/ 89611 w 130886"/>
                <a:gd name="connsiteY41" fmla="*/ 76200 h 339725"/>
                <a:gd name="connsiteX42" fmla="*/ 80086 w 130886"/>
                <a:gd name="connsiteY42" fmla="*/ 82550 h 339725"/>
                <a:gd name="connsiteX43" fmla="*/ 76911 w 130886"/>
                <a:gd name="connsiteY43" fmla="*/ 95250 h 339725"/>
                <a:gd name="connsiteX44" fmla="*/ 95961 w 130886"/>
                <a:gd name="connsiteY44" fmla="*/ 73025 h 339725"/>
                <a:gd name="connsiteX45" fmla="*/ 105486 w 130886"/>
                <a:gd name="connsiteY45" fmla="*/ 66675 h 339725"/>
                <a:gd name="connsiteX46" fmla="*/ 111836 w 130886"/>
                <a:gd name="connsiteY46" fmla="*/ 57150 h 339725"/>
                <a:gd name="connsiteX47" fmla="*/ 102311 w 130886"/>
                <a:gd name="connsiteY47" fmla="*/ 50800 h 339725"/>
                <a:gd name="connsiteX48" fmla="*/ 92786 w 130886"/>
                <a:gd name="connsiteY48" fmla="*/ 53975 h 339725"/>
                <a:gd name="connsiteX49" fmla="*/ 76911 w 130886"/>
                <a:gd name="connsiteY49" fmla="*/ 57150 h 339725"/>
                <a:gd name="connsiteX50" fmla="*/ 80086 w 130886"/>
                <a:gd name="connsiteY50" fmla="*/ 66675 h 339725"/>
                <a:gd name="connsiteX51" fmla="*/ 89611 w 130886"/>
                <a:gd name="connsiteY51" fmla="*/ 69850 h 339725"/>
                <a:gd name="connsiteX52" fmla="*/ 86436 w 130886"/>
                <a:gd name="connsiteY52" fmla="*/ 88900 h 339725"/>
                <a:gd name="connsiteX53" fmla="*/ 76911 w 130886"/>
                <a:gd name="connsiteY53" fmla="*/ 82550 h 339725"/>
                <a:gd name="connsiteX54" fmla="*/ 73736 w 130886"/>
                <a:gd name="connsiteY54" fmla="*/ 92075 h 339725"/>
                <a:gd name="connsiteX55" fmla="*/ 57861 w 130886"/>
                <a:gd name="connsiteY55" fmla="*/ 104775 h 339725"/>
                <a:gd name="connsiteX56" fmla="*/ 48336 w 130886"/>
                <a:gd name="connsiteY56" fmla="*/ 127000 h 339725"/>
                <a:gd name="connsiteX57" fmla="*/ 38811 w 130886"/>
                <a:gd name="connsiteY57" fmla="*/ 130175 h 339725"/>
                <a:gd name="connsiteX58" fmla="*/ 19761 w 130886"/>
                <a:gd name="connsiteY58" fmla="*/ 146050 h 339725"/>
                <a:gd name="connsiteX59" fmla="*/ 16586 w 130886"/>
                <a:gd name="connsiteY59" fmla="*/ 155575 h 339725"/>
                <a:gd name="connsiteX60" fmla="*/ 7061 w 130886"/>
                <a:gd name="connsiteY60" fmla="*/ 149225 h 339725"/>
                <a:gd name="connsiteX61" fmla="*/ 16586 w 130886"/>
                <a:gd name="connsiteY61" fmla="*/ 120650 h 339725"/>
                <a:gd name="connsiteX62" fmla="*/ 35636 w 130886"/>
                <a:gd name="connsiteY62" fmla="*/ 114300 h 339725"/>
                <a:gd name="connsiteX63" fmla="*/ 41986 w 130886"/>
                <a:gd name="connsiteY63" fmla="*/ 104775 h 339725"/>
                <a:gd name="connsiteX64" fmla="*/ 51511 w 130886"/>
                <a:gd name="connsiteY64" fmla="*/ 98425 h 339725"/>
                <a:gd name="connsiteX65" fmla="*/ 54686 w 130886"/>
                <a:gd name="connsiteY65" fmla="*/ 88900 h 339725"/>
                <a:gd name="connsiteX66" fmla="*/ 73736 w 130886"/>
                <a:gd name="connsiteY66" fmla="*/ 76200 h 339725"/>
                <a:gd name="connsiteX67" fmla="*/ 76911 w 130886"/>
                <a:gd name="connsiteY67" fmla="*/ 66675 h 339725"/>
                <a:gd name="connsiteX68" fmla="*/ 124536 w 130886"/>
                <a:gd name="connsiteY68" fmla="*/ 15875 h 33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30886" h="339725">
                  <a:moveTo>
                    <a:pt x="124536" y="15875"/>
                  </a:moveTo>
                  <a:cubicBezTo>
                    <a:pt x="121361" y="7937"/>
                    <a:pt x="77969" y="9525"/>
                    <a:pt x="57861" y="19050"/>
                  </a:cubicBezTo>
                  <a:cubicBezTo>
                    <a:pt x="49974" y="22786"/>
                    <a:pt x="56848" y="39765"/>
                    <a:pt x="64211" y="44450"/>
                  </a:cubicBezTo>
                  <a:cubicBezTo>
                    <a:pt x="72296" y="49595"/>
                    <a:pt x="83261" y="42333"/>
                    <a:pt x="92786" y="41275"/>
                  </a:cubicBezTo>
                  <a:cubicBezTo>
                    <a:pt x="108292" y="36106"/>
                    <a:pt x="113252" y="36684"/>
                    <a:pt x="124536" y="25400"/>
                  </a:cubicBezTo>
                  <a:cubicBezTo>
                    <a:pt x="127234" y="22702"/>
                    <a:pt x="128769" y="19050"/>
                    <a:pt x="130886" y="15875"/>
                  </a:cubicBezTo>
                  <a:cubicBezTo>
                    <a:pt x="128769" y="11642"/>
                    <a:pt x="128172" y="6205"/>
                    <a:pt x="124536" y="3175"/>
                  </a:cubicBezTo>
                  <a:cubicBezTo>
                    <a:pt x="121184" y="381"/>
                    <a:pt x="116200" y="0"/>
                    <a:pt x="111836" y="0"/>
                  </a:cubicBezTo>
                  <a:cubicBezTo>
                    <a:pt x="94074" y="0"/>
                    <a:pt x="100216" y="3845"/>
                    <a:pt x="86436" y="6350"/>
                  </a:cubicBezTo>
                  <a:cubicBezTo>
                    <a:pt x="78041" y="7876"/>
                    <a:pt x="69503" y="8467"/>
                    <a:pt x="61036" y="9525"/>
                  </a:cubicBezTo>
                  <a:cubicBezTo>
                    <a:pt x="57861" y="11642"/>
                    <a:pt x="54209" y="13177"/>
                    <a:pt x="51511" y="15875"/>
                  </a:cubicBezTo>
                  <a:cubicBezTo>
                    <a:pt x="30344" y="37042"/>
                    <a:pt x="61036" y="14817"/>
                    <a:pt x="35636" y="31750"/>
                  </a:cubicBezTo>
                  <a:cubicBezTo>
                    <a:pt x="33207" y="41466"/>
                    <a:pt x="33420" y="46666"/>
                    <a:pt x="26111" y="53975"/>
                  </a:cubicBezTo>
                  <a:cubicBezTo>
                    <a:pt x="23413" y="56673"/>
                    <a:pt x="12884" y="59400"/>
                    <a:pt x="16586" y="60325"/>
                  </a:cubicBezTo>
                  <a:cubicBezTo>
                    <a:pt x="23846" y="62140"/>
                    <a:pt x="31403" y="58208"/>
                    <a:pt x="38811" y="57150"/>
                  </a:cubicBezTo>
                  <a:cubicBezTo>
                    <a:pt x="43273" y="54176"/>
                    <a:pt x="58411" y="44338"/>
                    <a:pt x="61036" y="41275"/>
                  </a:cubicBezTo>
                  <a:cubicBezTo>
                    <a:pt x="64116" y="37681"/>
                    <a:pt x="65269" y="32808"/>
                    <a:pt x="67386" y="28575"/>
                  </a:cubicBezTo>
                  <a:cubicBezTo>
                    <a:pt x="66328" y="42333"/>
                    <a:pt x="63350" y="56078"/>
                    <a:pt x="64211" y="69850"/>
                  </a:cubicBezTo>
                  <a:cubicBezTo>
                    <a:pt x="64449" y="73658"/>
                    <a:pt x="69465" y="75720"/>
                    <a:pt x="70561" y="79375"/>
                  </a:cubicBezTo>
                  <a:cubicBezTo>
                    <a:pt x="72711" y="86543"/>
                    <a:pt x="72862" y="94168"/>
                    <a:pt x="73736" y="101600"/>
                  </a:cubicBezTo>
                  <a:cubicBezTo>
                    <a:pt x="78201" y="139550"/>
                    <a:pt x="73247" y="122357"/>
                    <a:pt x="80086" y="142875"/>
                  </a:cubicBezTo>
                  <a:cubicBezTo>
                    <a:pt x="79028" y="170392"/>
                    <a:pt x="78806" y="197953"/>
                    <a:pt x="76911" y="225425"/>
                  </a:cubicBezTo>
                  <a:cubicBezTo>
                    <a:pt x="76681" y="228764"/>
                    <a:pt x="74489" y="231689"/>
                    <a:pt x="73736" y="234950"/>
                  </a:cubicBezTo>
                  <a:cubicBezTo>
                    <a:pt x="71309" y="245467"/>
                    <a:pt x="67386" y="266700"/>
                    <a:pt x="67386" y="266700"/>
                  </a:cubicBezTo>
                  <a:cubicBezTo>
                    <a:pt x="68724" y="276069"/>
                    <a:pt x="76054" y="314716"/>
                    <a:pt x="67386" y="320675"/>
                  </a:cubicBezTo>
                  <a:cubicBezTo>
                    <a:pt x="54275" y="329689"/>
                    <a:pt x="35636" y="322792"/>
                    <a:pt x="19761" y="323850"/>
                  </a:cubicBezTo>
                  <a:cubicBezTo>
                    <a:pt x="16586" y="327025"/>
                    <a:pt x="10236" y="328885"/>
                    <a:pt x="10236" y="333375"/>
                  </a:cubicBezTo>
                  <a:cubicBezTo>
                    <a:pt x="10236" y="336722"/>
                    <a:pt x="16448" y="336077"/>
                    <a:pt x="19761" y="336550"/>
                  </a:cubicBezTo>
                  <a:cubicBezTo>
                    <a:pt x="31333" y="338203"/>
                    <a:pt x="43044" y="338667"/>
                    <a:pt x="54686" y="339725"/>
                  </a:cubicBezTo>
                  <a:cubicBezTo>
                    <a:pt x="58420" y="339438"/>
                    <a:pt x="95821" y="338878"/>
                    <a:pt x="108661" y="333375"/>
                  </a:cubicBezTo>
                  <a:cubicBezTo>
                    <a:pt x="112168" y="331872"/>
                    <a:pt x="114873" y="328918"/>
                    <a:pt x="118186" y="327025"/>
                  </a:cubicBezTo>
                  <a:cubicBezTo>
                    <a:pt x="122295" y="324677"/>
                    <a:pt x="126653" y="322792"/>
                    <a:pt x="130886" y="320675"/>
                  </a:cubicBezTo>
                  <a:cubicBezTo>
                    <a:pt x="129828" y="313267"/>
                    <a:pt x="130750" y="305289"/>
                    <a:pt x="127711" y="298450"/>
                  </a:cubicBezTo>
                  <a:cubicBezTo>
                    <a:pt x="126161" y="294963"/>
                    <a:pt x="120884" y="294798"/>
                    <a:pt x="118186" y="292100"/>
                  </a:cubicBezTo>
                  <a:cubicBezTo>
                    <a:pt x="115488" y="289402"/>
                    <a:pt x="113953" y="285750"/>
                    <a:pt x="111836" y="282575"/>
                  </a:cubicBezTo>
                  <a:cubicBezTo>
                    <a:pt x="112894" y="244475"/>
                    <a:pt x="113154" y="206344"/>
                    <a:pt x="115011" y="168275"/>
                  </a:cubicBezTo>
                  <a:cubicBezTo>
                    <a:pt x="115274" y="162885"/>
                    <a:pt x="118186" y="157796"/>
                    <a:pt x="118186" y="152400"/>
                  </a:cubicBezTo>
                  <a:cubicBezTo>
                    <a:pt x="118186" y="121324"/>
                    <a:pt x="118134" y="123670"/>
                    <a:pt x="111836" y="104775"/>
                  </a:cubicBezTo>
                  <a:cubicBezTo>
                    <a:pt x="110778" y="79375"/>
                    <a:pt x="111191" y="53871"/>
                    <a:pt x="108661" y="28575"/>
                  </a:cubicBezTo>
                  <a:cubicBezTo>
                    <a:pt x="108227" y="24233"/>
                    <a:pt x="106866" y="37135"/>
                    <a:pt x="105486" y="41275"/>
                  </a:cubicBezTo>
                  <a:cubicBezTo>
                    <a:pt x="94499" y="74235"/>
                    <a:pt x="104453" y="43341"/>
                    <a:pt x="92786" y="66675"/>
                  </a:cubicBezTo>
                  <a:cubicBezTo>
                    <a:pt x="91289" y="69668"/>
                    <a:pt x="91702" y="73587"/>
                    <a:pt x="89611" y="76200"/>
                  </a:cubicBezTo>
                  <a:cubicBezTo>
                    <a:pt x="87227" y="79180"/>
                    <a:pt x="83261" y="80433"/>
                    <a:pt x="80086" y="82550"/>
                  </a:cubicBezTo>
                  <a:cubicBezTo>
                    <a:pt x="79028" y="86783"/>
                    <a:pt x="72547" y="95250"/>
                    <a:pt x="76911" y="95250"/>
                  </a:cubicBezTo>
                  <a:cubicBezTo>
                    <a:pt x="84497" y="95250"/>
                    <a:pt x="91269" y="77717"/>
                    <a:pt x="95961" y="73025"/>
                  </a:cubicBezTo>
                  <a:cubicBezTo>
                    <a:pt x="98659" y="70327"/>
                    <a:pt x="102311" y="68792"/>
                    <a:pt x="105486" y="66675"/>
                  </a:cubicBezTo>
                  <a:cubicBezTo>
                    <a:pt x="107603" y="63500"/>
                    <a:pt x="112584" y="60892"/>
                    <a:pt x="111836" y="57150"/>
                  </a:cubicBezTo>
                  <a:cubicBezTo>
                    <a:pt x="111088" y="53408"/>
                    <a:pt x="106075" y="51427"/>
                    <a:pt x="102311" y="50800"/>
                  </a:cubicBezTo>
                  <a:cubicBezTo>
                    <a:pt x="99010" y="50250"/>
                    <a:pt x="96033" y="53163"/>
                    <a:pt x="92786" y="53975"/>
                  </a:cubicBezTo>
                  <a:cubicBezTo>
                    <a:pt x="87551" y="55284"/>
                    <a:pt x="82203" y="56092"/>
                    <a:pt x="76911" y="57150"/>
                  </a:cubicBezTo>
                  <a:cubicBezTo>
                    <a:pt x="77969" y="60325"/>
                    <a:pt x="77719" y="64308"/>
                    <a:pt x="80086" y="66675"/>
                  </a:cubicBezTo>
                  <a:cubicBezTo>
                    <a:pt x="82453" y="69042"/>
                    <a:pt x="88692" y="66632"/>
                    <a:pt x="89611" y="69850"/>
                  </a:cubicBezTo>
                  <a:cubicBezTo>
                    <a:pt x="91380" y="76040"/>
                    <a:pt x="87494" y="82550"/>
                    <a:pt x="86436" y="88900"/>
                  </a:cubicBezTo>
                  <a:cubicBezTo>
                    <a:pt x="83261" y="86783"/>
                    <a:pt x="80613" y="81625"/>
                    <a:pt x="76911" y="82550"/>
                  </a:cubicBezTo>
                  <a:cubicBezTo>
                    <a:pt x="73664" y="83362"/>
                    <a:pt x="75233" y="89082"/>
                    <a:pt x="73736" y="92075"/>
                  </a:cubicBezTo>
                  <a:cubicBezTo>
                    <a:pt x="67991" y="103564"/>
                    <a:pt x="68847" y="101113"/>
                    <a:pt x="57861" y="104775"/>
                  </a:cubicBezTo>
                  <a:cubicBezTo>
                    <a:pt x="55954" y="112401"/>
                    <a:pt x="55188" y="121518"/>
                    <a:pt x="48336" y="127000"/>
                  </a:cubicBezTo>
                  <a:cubicBezTo>
                    <a:pt x="45723" y="129091"/>
                    <a:pt x="41986" y="129117"/>
                    <a:pt x="38811" y="130175"/>
                  </a:cubicBezTo>
                  <a:cubicBezTo>
                    <a:pt x="16845" y="163124"/>
                    <a:pt x="51987" y="113824"/>
                    <a:pt x="19761" y="146050"/>
                  </a:cubicBezTo>
                  <a:cubicBezTo>
                    <a:pt x="17394" y="148417"/>
                    <a:pt x="17644" y="152400"/>
                    <a:pt x="16586" y="155575"/>
                  </a:cubicBezTo>
                  <a:cubicBezTo>
                    <a:pt x="13411" y="153458"/>
                    <a:pt x="9445" y="152205"/>
                    <a:pt x="7061" y="149225"/>
                  </a:cubicBezTo>
                  <a:cubicBezTo>
                    <a:pt x="0" y="140398"/>
                    <a:pt x="5389" y="124382"/>
                    <a:pt x="16586" y="120650"/>
                  </a:cubicBezTo>
                  <a:lnTo>
                    <a:pt x="35636" y="114300"/>
                  </a:lnTo>
                  <a:cubicBezTo>
                    <a:pt x="37753" y="111125"/>
                    <a:pt x="39288" y="107473"/>
                    <a:pt x="41986" y="104775"/>
                  </a:cubicBezTo>
                  <a:cubicBezTo>
                    <a:pt x="44684" y="102077"/>
                    <a:pt x="49127" y="101405"/>
                    <a:pt x="51511" y="98425"/>
                  </a:cubicBezTo>
                  <a:cubicBezTo>
                    <a:pt x="53602" y="95812"/>
                    <a:pt x="52830" y="91685"/>
                    <a:pt x="54686" y="88900"/>
                  </a:cubicBezTo>
                  <a:cubicBezTo>
                    <a:pt x="61481" y="78707"/>
                    <a:pt x="63750" y="79529"/>
                    <a:pt x="73736" y="76200"/>
                  </a:cubicBezTo>
                  <a:cubicBezTo>
                    <a:pt x="74794" y="73025"/>
                    <a:pt x="74544" y="69042"/>
                    <a:pt x="76911" y="66675"/>
                  </a:cubicBezTo>
                  <a:cubicBezTo>
                    <a:pt x="90198" y="53388"/>
                    <a:pt x="127711" y="23813"/>
                    <a:pt x="124536" y="15875"/>
                  </a:cubicBezTo>
                  <a:close/>
                </a:path>
              </a:pathLst>
            </a:custGeom>
            <a:solidFill>
              <a:srgbClr val="FF0000"/>
            </a:solidFill>
            <a:ln w="9525"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968281" y="1909662"/>
              <a:ext cx="2769319"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p:cNvCxnSpPr/>
            <p:nvPr/>
          </p:nvCxnSpPr>
          <p:spPr>
            <a:xfrm rot="5400000">
              <a:off x="6877050" y="1638300"/>
              <a:ext cx="927100" cy="1588"/>
            </a:xfrm>
            <a:prstGeom prst="line">
              <a:avLst/>
            </a:prstGeom>
            <a:ln w="9525"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10800000" flipH="1">
              <a:off x="5968280" y="1932522"/>
              <a:ext cx="2769319" cy="1588"/>
            </a:xfrm>
            <a:prstGeom prst="line">
              <a:avLst/>
            </a:prstGeom>
            <a:ln w="127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graphicFrame>
        <p:nvGraphicFramePr>
          <p:cNvPr id="19" name="Object 2"/>
          <p:cNvGraphicFramePr>
            <a:graphicFrameLocks noChangeAspect="1"/>
          </p:cNvGraphicFramePr>
          <p:nvPr/>
        </p:nvGraphicFramePr>
        <p:xfrm>
          <a:off x="7739063" y="2393950"/>
          <a:ext cx="914400" cy="165100"/>
        </p:xfrm>
        <a:graphic>
          <a:graphicData uri="http://schemas.openxmlformats.org/presentationml/2006/ole">
            <mc:AlternateContent xmlns:mc="http://schemas.openxmlformats.org/markup-compatibility/2006">
              <mc:Choice xmlns:v="urn:schemas-microsoft-com:vml" Requires="v">
                <p:oleObj spid="_x0000_s13388" name="Equation" r:id="rId9" imgW="914400" imgH="165100" progId="Equation.DSMT4">
                  <p:embed/>
                </p:oleObj>
              </mc:Choice>
              <mc:Fallback>
                <p:oleObj name="Equation" r:id="rId9" imgW="914400" imgH="165100" progId="Equation.DSMT4">
                  <p:embed/>
                  <p:pic>
                    <p:nvPicPr>
                      <p:cNvPr id="19"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39063" y="2393950"/>
                        <a:ext cx="914400" cy="16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0" name="Object 2"/>
          <p:cNvGraphicFramePr>
            <a:graphicFrameLocks noChangeAspect="1"/>
          </p:cNvGraphicFramePr>
          <p:nvPr/>
        </p:nvGraphicFramePr>
        <p:xfrm>
          <a:off x="6366176" y="1593819"/>
          <a:ext cx="850900" cy="317500"/>
        </p:xfrm>
        <a:graphic>
          <a:graphicData uri="http://schemas.openxmlformats.org/presentationml/2006/ole">
            <mc:AlternateContent xmlns:mc="http://schemas.openxmlformats.org/markup-compatibility/2006">
              <mc:Choice xmlns:v="urn:schemas-microsoft-com:vml" Requires="v">
                <p:oleObj spid="_x0000_s13389" name="Equation" r:id="rId11" imgW="850900" imgH="317500" progId="Equation.DSMT4">
                  <p:embed/>
                </p:oleObj>
              </mc:Choice>
              <mc:Fallback>
                <p:oleObj name="Equation" r:id="rId11" imgW="850900" imgH="317500" progId="Equation.DSMT4">
                  <p:embed/>
                  <p:pic>
                    <p:nvPicPr>
                      <p:cNvPr id="2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66176" y="1593819"/>
                        <a:ext cx="850900" cy="31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21" name="Straight Connector 20"/>
          <p:cNvCxnSpPr/>
          <p:nvPr/>
        </p:nvCxnSpPr>
        <p:spPr>
          <a:xfrm>
            <a:off x="6032500" y="3203356"/>
            <a:ext cx="769366" cy="1588"/>
          </a:xfrm>
          <a:prstGeom prst="line">
            <a:avLst/>
          </a:prstGeom>
          <a:ln w="6350"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2" name="Freeform 21"/>
          <p:cNvSpPr/>
          <p:nvPr/>
        </p:nvSpPr>
        <p:spPr>
          <a:xfrm>
            <a:off x="6286500" y="3035300"/>
            <a:ext cx="79727" cy="169333"/>
          </a:xfrm>
          <a:custGeom>
            <a:avLst/>
            <a:gdLst>
              <a:gd name="connsiteX0" fmla="*/ 0 w 79727"/>
              <a:gd name="connsiteY0" fmla="*/ 0 h 169333"/>
              <a:gd name="connsiteX1" fmla="*/ 67733 w 79727"/>
              <a:gd name="connsiteY1" fmla="*/ 84667 h 169333"/>
              <a:gd name="connsiteX2" fmla="*/ 71967 w 79727"/>
              <a:gd name="connsiteY2" fmla="*/ 169333 h 169333"/>
            </a:gdLst>
            <a:ahLst/>
            <a:cxnLst>
              <a:cxn ang="0">
                <a:pos x="connsiteX0" y="connsiteY0"/>
              </a:cxn>
              <a:cxn ang="0">
                <a:pos x="connsiteX1" y="connsiteY1"/>
              </a:cxn>
              <a:cxn ang="0">
                <a:pos x="connsiteX2" y="connsiteY2"/>
              </a:cxn>
            </a:cxnLst>
            <a:rect l="l" t="t" r="r" b="b"/>
            <a:pathLst>
              <a:path w="79727" h="169333">
                <a:moveTo>
                  <a:pt x="0" y="0"/>
                </a:moveTo>
                <a:cubicBezTo>
                  <a:pt x="27869" y="28222"/>
                  <a:pt x="55739" y="56445"/>
                  <a:pt x="67733" y="84667"/>
                </a:cubicBezTo>
                <a:cubicBezTo>
                  <a:pt x="79727" y="112889"/>
                  <a:pt x="75847" y="141111"/>
                  <a:pt x="71967" y="169333"/>
                </a:cubicBezTo>
              </a:path>
            </a:pathLst>
          </a:custGeom>
          <a:ln w="95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23" name="Object 2"/>
          <p:cNvGraphicFramePr>
            <a:graphicFrameLocks noChangeAspect="1"/>
          </p:cNvGraphicFramePr>
          <p:nvPr/>
        </p:nvGraphicFramePr>
        <p:xfrm>
          <a:off x="6395858" y="3025556"/>
          <a:ext cx="127000" cy="177800"/>
        </p:xfrm>
        <a:graphic>
          <a:graphicData uri="http://schemas.openxmlformats.org/presentationml/2006/ole">
            <mc:AlternateContent xmlns:mc="http://schemas.openxmlformats.org/markup-compatibility/2006">
              <mc:Choice xmlns:v="urn:schemas-microsoft-com:vml" Requires="v">
                <p:oleObj spid="_x0000_s13390" name="Equation" r:id="rId13" imgW="127000" imgH="177800" progId="Equation.DSMT4">
                  <p:embed/>
                </p:oleObj>
              </mc:Choice>
              <mc:Fallback>
                <p:oleObj name="Equation" r:id="rId13" imgW="127000" imgH="177800" progId="Equation.DSMT4">
                  <p:embed/>
                  <p:pic>
                    <p:nvPicPr>
                      <p:cNvPr id="23" name="Object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95858" y="3025556"/>
                        <a:ext cx="127000" cy="17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26" name="Straight Connector 25">
            <a:extLst>
              <a:ext uri="{FF2B5EF4-FFF2-40B4-BE49-F238E27FC236}">
                <a16:creationId xmlns:a16="http://schemas.microsoft.com/office/drawing/2014/main" id="{C1C81F6A-0D79-C642-AF06-FE661A66B1F0}"/>
              </a:ext>
            </a:extLst>
          </p:cNvPr>
          <p:cNvCxnSpPr/>
          <p:nvPr/>
        </p:nvCxnSpPr>
        <p:spPr>
          <a:xfrm flipV="1">
            <a:off x="2482850" y="2938355"/>
            <a:ext cx="2082800" cy="1355164"/>
          </a:xfrm>
          <a:prstGeom prst="line">
            <a:avLst/>
          </a:prstGeom>
          <a:ln w="9525">
            <a:prstDash val="lgDash"/>
          </a:ln>
          <a:effectLst/>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67A34347-237E-5A4C-BADF-BB68B3F97FB8}"/>
              </a:ext>
            </a:extLst>
          </p:cNvPr>
          <p:cNvCxnSpPr>
            <a:cxnSpLocks/>
          </p:cNvCxnSpPr>
          <p:nvPr/>
        </p:nvCxnSpPr>
        <p:spPr>
          <a:xfrm rot="5400000" flipV="1">
            <a:off x="2477694" y="2922868"/>
            <a:ext cx="2082800" cy="1355164"/>
          </a:xfrm>
          <a:prstGeom prst="line">
            <a:avLst/>
          </a:prstGeom>
          <a:ln w="9525">
            <a:prstDash val="lg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75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dissolv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dissolv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960" y="286604"/>
            <a:ext cx="7543800" cy="864863"/>
          </a:xfrm>
        </p:spPr>
        <p:txBody>
          <a:bodyPr/>
          <a:lstStyle/>
          <a:p>
            <a:r>
              <a:rPr lang="en-US" dirty="0"/>
              <a:t>Carnival ride </a:t>
            </a:r>
            <a:r>
              <a:rPr lang="mr-IN" dirty="0"/>
              <a:t>–</a:t>
            </a:r>
            <a:r>
              <a:rPr lang="en-US" dirty="0"/>
              <a:t> take 2</a:t>
            </a:r>
          </a:p>
        </p:txBody>
      </p:sp>
      <p:sp>
        <p:nvSpPr>
          <p:cNvPr id="4" name="TextBox 3"/>
          <p:cNvSpPr txBox="1"/>
          <p:nvPr/>
        </p:nvSpPr>
        <p:spPr>
          <a:xfrm>
            <a:off x="254000" y="1443612"/>
            <a:ext cx="5610862" cy="707886"/>
          </a:xfrm>
          <a:prstGeom prst="rect">
            <a:avLst/>
          </a:prstGeom>
          <a:noFill/>
        </p:spPr>
        <p:txBody>
          <a:bodyPr wrap="square" rtlCol="0">
            <a:spAutoFit/>
          </a:bodyPr>
          <a:lstStyle/>
          <a:p>
            <a:r>
              <a:rPr lang="en-US" sz="2000" dirty="0"/>
              <a:t>The center seeking direction is toward the center of the arc, so our axis becomes:</a:t>
            </a:r>
          </a:p>
        </p:txBody>
      </p:sp>
      <p:grpSp>
        <p:nvGrpSpPr>
          <p:cNvPr id="6" name="Group 5"/>
          <p:cNvGrpSpPr/>
          <p:nvPr/>
        </p:nvGrpSpPr>
        <p:grpSpPr>
          <a:xfrm rot="19768802">
            <a:off x="2139515" y="2169613"/>
            <a:ext cx="2147093" cy="2274919"/>
            <a:chOff x="5625308" y="2618450"/>
            <a:chExt cx="2147093" cy="2274919"/>
          </a:xfrm>
        </p:grpSpPr>
        <p:cxnSp>
          <p:nvCxnSpPr>
            <p:cNvPr id="7" name="Straight Arrow Connector 6"/>
            <p:cNvCxnSpPr/>
            <p:nvPr/>
          </p:nvCxnSpPr>
          <p:spPr>
            <a:xfrm rot="10800000">
              <a:off x="5625308" y="3768624"/>
              <a:ext cx="2147093" cy="1591"/>
            </a:xfrm>
            <a:prstGeom prst="straightConnector1">
              <a:avLst/>
            </a:prstGeom>
            <a:ln w="9525" cap="flat" cmpd="sng" algn="ctr">
              <a:solidFill>
                <a:srgbClr val="0000FF"/>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rot="5400000" flipH="1" flipV="1">
              <a:off x="5808168" y="3754320"/>
              <a:ext cx="2274919" cy="3180"/>
            </a:xfrm>
            <a:prstGeom prst="straightConnector1">
              <a:avLst/>
            </a:prstGeom>
            <a:ln w="9525" cap="flat" cmpd="sng" algn="ctr">
              <a:solidFill>
                <a:srgbClr val="0000FF"/>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grpSp>
        <p:nvGrpSpPr>
          <p:cNvPr id="9" name="Group 8"/>
          <p:cNvGrpSpPr/>
          <p:nvPr/>
        </p:nvGrpSpPr>
        <p:grpSpPr>
          <a:xfrm rot="20009514">
            <a:off x="5725391" y="1986914"/>
            <a:ext cx="2769320" cy="927100"/>
            <a:chOff x="5968280" y="1175544"/>
            <a:chExt cx="2769320" cy="927100"/>
          </a:xfrm>
        </p:grpSpPr>
        <p:sp>
          <p:nvSpPr>
            <p:cNvPr id="10" name="Rectangle 9"/>
            <p:cNvSpPr/>
            <p:nvPr/>
          </p:nvSpPr>
          <p:spPr>
            <a:xfrm>
              <a:off x="6006381" y="1464685"/>
              <a:ext cx="2688571" cy="457677"/>
            </a:xfrm>
            <a:prstGeom prst="rect">
              <a:avLst/>
            </a:prstGeom>
            <a:no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Freeform 10"/>
            <p:cNvSpPr/>
            <p:nvPr/>
          </p:nvSpPr>
          <p:spPr>
            <a:xfrm>
              <a:off x="8565439" y="1533525"/>
              <a:ext cx="130886" cy="339725"/>
            </a:xfrm>
            <a:custGeom>
              <a:avLst/>
              <a:gdLst>
                <a:gd name="connsiteX0" fmla="*/ 124536 w 130886"/>
                <a:gd name="connsiteY0" fmla="*/ 15875 h 339725"/>
                <a:gd name="connsiteX1" fmla="*/ 57861 w 130886"/>
                <a:gd name="connsiteY1" fmla="*/ 19050 h 339725"/>
                <a:gd name="connsiteX2" fmla="*/ 64211 w 130886"/>
                <a:gd name="connsiteY2" fmla="*/ 44450 h 339725"/>
                <a:gd name="connsiteX3" fmla="*/ 92786 w 130886"/>
                <a:gd name="connsiteY3" fmla="*/ 41275 h 339725"/>
                <a:gd name="connsiteX4" fmla="*/ 124536 w 130886"/>
                <a:gd name="connsiteY4" fmla="*/ 25400 h 339725"/>
                <a:gd name="connsiteX5" fmla="*/ 130886 w 130886"/>
                <a:gd name="connsiteY5" fmla="*/ 15875 h 339725"/>
                <a:gd name="connsiteX6" fmla="*/ 124536 w 130886"/>
                <a:gd name="connsiteY6" fmla="*/ 3175 h 339725"/>
                <a:gd name="connsiteX7" fmla="*/ 111836 w 130886"/>
                <a:gd name="connsiteY7" fmla="*/ 0 h 339725"/>
                <a:gd name="connsiteX8" fmla="*/ 86436 w 130886"/>
                <a:gd name="connsiteY8" fmla="*/ 6350 h 339725"/>
                <a:gd name="connsiteX9" fmla="*/ 61036 w 130886"/>
                <a:gd name="connsiteY9" fmla="*/ 9525 h 339725"/>
                <a:gd name="connsiteX10" fmla="*/ 51511 w 130886"/>
                <a:gd name="connsiteY10" fmla="*/ 15875 h 339725"/>
                <a:gd name="connsiteX11" fmla="*/ 35636 w 130886"/>
                <a:gd name="connsiteY11" fmla="*/ 31750 h 339725"/>
                <a:gd name="connsiteX12" fmla="*/ 26111 w 130886"/>
                <a:gd name="connsiteY12" fmla="*/ 53975 h 339725"/>
                <a:gd name="connsiteX13" fmla="*/ 16586 w 130886"/>
                <a:gd name="connsiteY13" fmla="*/ 60325 h 339725"/>
                <a:gd name="connsiteX14" fmla="*/ 38811 w 130886"/>
                <a:gd name="connsiteY14" fmla="*/ 57150 h 339725"/>
                <a:gd name="connsiteX15" fmla="*/ 61036 w 130886"/>
                <a:gd name="connsiteY15" fmla="*/ 41275 h 339725"/>
                <a:gd name="connsiteX16" fmla="*/ 67386 w 130886"/>
                <a:gd name="connsiteY16" fmla="*/ 28575 h 339725"/>
                <a:gd name="connsiteX17" fmla="*/ 64211 w 130886"/>
                <a:gd name="connsiteY17" fmla="*/ 69850 h 339725"/>
                <a:gd name="connsiteX18" fmla="*/ 70561 w 130886"/>
                <a:gd name="connsiteY18" fmla="*/ 79375 h 339725"/>
                <a:gd name="connsiteX19" fmla="*/ 73736 w 130886"/>
                <a:gd name="connsiteY19" fmla="*/ 101600 h 339725"/>
                <a:gd name="connsiteX20" fmla="*/ 80086 w 130886"/>
                <a:gd name="connsiteY20" fmla="*/ 142875 h 339725"/>
                <a:gd name="connsiteX21" fmla="*/ 76911 w 130886"/>
                <a:gd name="connsiteY21" fmla="*/ 225425 h 339725"/>
                <a:gd name="connsiteX22" fmla="*/ 73736 w 130886"/>
                <a:gd name="connsiteY22" fmla="*/ 234950 h 339725"/>
                <a:gd name="connsiteX23" fmla="*/ 67386 w 130886"/>
                <a:gd name="connsiteY23" fmla="*/ 266700 h 339725"/>
                <a:gd name="connsiteX24" fmla="*/ 67386 w 130886"/>
                <a:gd name="connsiteY24" fmla="*/ 320675 h 339725"/>
                <a:gd name="connsiteX25" fmla="*/ 19761 w 130886"/>
                <a:gd name="connsiteY25" fmla="*/ 323850 h 339725"/>
                <a:gd name="connsiteX26" fmla="*/ 10236 w 130886"/>
                <a:gd name="connsiteY26" fmla="*/ 333375 h 339725"/>
                <a:gd name="connsiteX27" fmla="*/ 19761 w 130886"/>
                <a:gd name="connsiteY27" fmla="*/ 336550 h 339725"/>
                <a:gd name="connsiteX28" fmla="*/ 54686 w 130886"/>
                <a:gd name="connsiteY28" fmla="*/ 339725 h 339725"/>
                <a:gd name="connsiteX29" fmla="*/ 108661 w 130886"/>
                <a:gd name="connsiteY29" fmla="*/ 333375 h 339725"/>
                <a:gd name="connsiteX30" fmla="*/ 118186 w 130886"/>
                <a:gd name="connsiteY30" fmla="*/ 327025 h 339725"/>
                <a:gd name="connsiteX31" fmla="*/ 130886 w 130886"/>
                <a:gd name="connsiteY31" fmla="*/ 320675 h 339725"/>
                <a:gd name="connsiteX32" fmla="*/ 127711 w 130886"/>
                <a:gd name="connsiteY32" fmla="*/ 298450 h 339725"/>
                <a:gd name="connsiteX33" fmla="*/ 118186 w 130886"/>
                <a:gd name="connsiteY33" fmla="*/ 292100 h 339725"/>
                <a:gd name="connsiteX34" fmla="*/ 111836 w 130886"/>
                <a:gd name="connsiteY34" fmla="*/ 282575 h 339725"/>
                <a:gd name="connsiteX35" fmla="*/ 115011 w 130886"/>
                <a:gd name="connsiteY35" fmla="*/ 168275 h 339725"/>
                <a:gd name="connsiteX36" fmla="*/ 118186 w 130886"/>
                <a:gd name="connsiteY36" fmla="*/ 152400 h 339725"/>
                <a:gd name="connsiteX37" fmla="*/ 111836 w 130886"/>
                <a:gd name="connsiteY37" fmla="*/ 104775 h 339725"/>
                <a:gd name="connsiteX38" fmla="*/ 108661 w 130886"/>
                <a:gd name="connsiteY38" fmla="*/ 28575 h 339725"/>
                <a:gd name="connsiteX39" fmla="*/ 105486 w 130886"/>
                <a:gd name="connsiteY39" fmla="*/ 41275 h 339725"/>
                <a:gd name="connsiteX40" fmla="*/ 92786 w 130886"/>
                <a:gd name="connsiteY40" fmla="*/ 66675 h 339725"/>
                <a:gd name="connsiteX41" fmla="*/ 89611 w 130886"/>
                <a:gd name="connsiteY41" fmla="*/ 76200 h 339725"/>
                <a:gd name="connsiteX42" fmla="*/ 80086 w 130886"/>
                <a:gd name="connsiteY42" fmla="*/ 82550 h 339725"/>
                <a:gd name="connsiteX43" fmla="*/ 76911 w 130886"/>
                <a:gd name="connsiteY43" fmla="*/ 95250 h 339725"/>
                <a:gd name="connsiteX44" fmla="*/ 95961 w 130886"/>
                <a:gd name="connsiteY44" fmla="*/ 73025 h 339725"/>
                <a:gd name="connsiteX45" fmla="*/ 105486 w 130886"/>
                <a:gd name="connsiteY45" fmla="*/ 66675 h 339725"/>
                <a:gd name="connsiteX46" fmla="*/ 111836 w 130886"/>
                <a:gd name="connsiteY46" fmla="*/ 57150 h 339725"/>
                <a:gd name="connsiteX47" fmla="*/ 102311 w 130886"/>
                <a:gd name="connsiteY47" fmla="*/ 50800 h 339725"/>
                <a:gd name="connsiteX48" fmla="*/ 92786 w 130886"/>
                <a:gd name="connsiteY48" fmla="*/ 53975 h 339725"/>
                <a:gd name="connsiteX49" fmla="*/ 76911 w 130886"/>
                <a:gd name="connsiteY49" fmla="*/ 57150 h 339725"/>
                <a:gd name="connsiteX50" fmla="*/ 80086 w 130886"/>
                <a:gd name="connsiteY50" fmla="*/ 66675 h 339725"/>
                <a:gd name="connsiteX51" fmla="*/ 89611 w 130886"/>
                <a:gd name="connsiteY51" fmla="*/ 69850 h 339725"/>
                <a:gd name="connsiteX52" fmla="*/ 86436 w 130886"/>
                <a:gd name="connsiteY52" fmla="*/ 88900 h 339725"/>
                <a:gd name="connsiteX53" fmla="*/ 76911 w 130886"/>
                <a:gd name="connsiteY53" fmla="*/ 82550 h 339725"/>
                <a:gd name="connsiteX54" fmla="*/ 73736 w 130886"/>
                <a:gd name="connsiteY54" fmla="*/ 92075 h 339725"/>
                <a:gd name="connsiteX55" fmla="*/ 57861 w 130886"/>
                <a:gd name="connsiteY55" fmla="*/ 104775 h 339725"/>
                <a:gd name="connsiteX56" fmla="*/ 48336 w 130886"/>
                <a:gd name="connsiteY56" fmla="*/ 127000 h 339725"/>
                <a:gd name="connsiteX57" fmla="*/ 38811 w 130886"/>
                <a:gd name="connsiteY57" fmla="*/ 130175 h 339725"/>
                <a:gd name="connsiteX58" fmla="*/ 19761 w 130886"/>
                <a:gd name="connsiteY58" fmla="*/ 146050 h 339725"/>
                <a:gd name="connsiteX59" fmla="*/ 16586 w 130886"/>
                <a:gd name="connsiteY59" fmla="*/ 155575 h 339725"/>
                <a:gd name="connsiteX60" fmla="*/ 7061 w 130886"/>
                <a:gd name="connsiteY60" fmla="*/ 149225 h 339725"/>
                <a:gd name="connsiteX61" fmla="*/ 16586 w 130886"/>
                <a:gd name="connsiteY61" fmla="*/ 120650 h 339725"/>
                <a:gd name="connsiteX62" fmla="*/ 35636 w 130886"/>
                <a:gd name="connsiteY62" fmla="*/ 114300 h 339725"/>
                <a:gd name="connsiteX63" fmla="*/ 41986 w 130886"/>
                <a:gd name="connsiteY63" fmla="*/ 104775 h 339725"/>
                <a:gd name="connsiteX64" fmla="*/ 51511 w 130886"/>
                <a:gd name="connsiteY64" fmla="*/ 98425 h 339725"/>
                <a:gd name="connsiteX65" fmla="*/ 54686 w 130886"/>
                <a:gd name="connsiteY65" fmla="*/ 88900 h 339725"/>
                <a:gd name="connsiteX66" fmla="*/ 73736 w 130886"/>
                <a:gd name="connsiteY66" fmla="*/ 76200 h 339725"/>
                <a:gd name="connsiteX67" fmla="*/ 76911 w 130886"/>
                <a:gd name="connsiteY67" fmla="*/ 66675 h 339725"/>
                <a:gd name="connsiteX68" fmla="*/ 124536 w 130886"/>
                <a:gd name="connsiteY68" fmla="*/ 15875 h 33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30886" h="339725">
                  <a:moveTo>
                    <a:pt x="124536" y="15875"/>
                  </a:moveTo>
                  <a:cubicBezTo>
                    <a:pt x="121361" y="7937"/>
                    <a:pt x="77969" y="9525"/>
                    <a:pt x="57861" y="19050"/>
                  </a:cubicBezTo>
                  <a:cubicBezTo>
                    <a:pt x="49974" y="22786"/>
                    <a:pt x="56848" y="39765"/>
                    <a:pt x="64211" y="44450"/>
                  </a:cubicBezTo>
                  <a:cubicBezTo>
                    <a:pt x="72296" y="49595"/>
                    <a:pt x="83261" y="42333"/>
                    <a:pt x="92786" y="41275"/>
                  </a:cubicBezTo>
                  <a:cubicBezTo>
                    <a:pt x="108292" y="36106"/>
                    <a:pt x="113252" y="36684"/>
                    <a:pt x="124536" y="25400"/>
                  </a:cubicBezTo>
                  <a:cubicBezTo>
                    <a:pt x="127234" y="22702"/>
                    <a:pt x="128769" y="19050"/>
                    <a:pt x="130886" y="15875"/>
                  </a:cubicBezTo>
                  <a:cubicBezTo>
                    <a:pt x="128769" y="11642"/>
                    <a:pt x="128172" y="6205"/>
                    <a:pt x="124536" y="3175"/>
                  </a:cubicBezTo>
                  <a:cubicBezTo>
                    <a:pt x="121184" y="381"/>
                    <a:pt x="116200" y="0"/>
                    <a:pt x="111836" y="0"/>
                  </a:cubicBezTo>
                  <a:cubicBezTo>
                    <a:pt x="94074" y="0"/>
                    <a:pt x="100216" y="3845"/>
                    <a:pt x="86436" y="6350"/>
                  </a:cubicBezTo>
                  <a:cubicBezTo>
                    <a:pt x="78041" y="7876"/>
                    <a:pt x="69503" y="8467"/>
                    <a:pt x="61036" y="9525"/>
                  </a:cubicBezTo>
                  <a:cubicBezTo>
                    <a:pt x="57861" y="11642"/>
                    <a:pt x="54209" y="13177"/>
                    <a:pt x="51511" y="15875"/>
                  </a:cubicBezTo>
                  <a:cubicBezTo>
                    <a:pt x="30344" y="37042"/>
                    <a:pt x="61036" y="14817"/>
                    <a:pt x="35636" y="31750"/>
                  </a:cubicBezTo>
                  <a:cubicBezTo>
                    <a:pt x="33207" y="41466"/>
                    <a:pt x="33420" y="46666"/>
                    <a:pt x="26111" y="53975"/>
                  </a:cubicBezTo>
                  <a:cubicBezTo>
                    <a:pt x="23413" y="56673"/>
                    <a:pt x="12884" y="59400"/>
                    <a:pt x="16586" y="60325"/>
                  </a:cubicBezTo>
                  <a:cubicBezTo>
                    <a:pt x="23846" y="62140"/>
                    <a:pt x="31403" y="58208"/>
                    <a:pt x="38811" y="57150"/>
                  </a:cubicBezTo>
                  <a:cubicBezTo>
                    <a:pt x="43273" y="54176"/>
                    <a:pt x="58411" y="44338"/>
                    <a:pt x="61036" y="41275"/>
                  </a:cubicBezTo>
                  <a:cubicBezTo>
                    <a:pt x="64116" y="37681"/>
                    <a:pt x="65269" y="32808"/>
                    <a:pt x="67386" y="28575"/>
                  </a:cubicBezTo>
                  <a:cubicBezTo>
                    <a:pt x="66328" y="42333"/>
                    <a:pt x="63350" y="56078"/>
                    <a:pt x="64211" y="69850"/>
                  </a:cubicBezTo>
                  <a:cubicBezTo>
                    <a:pt x="64449" y="73658"/>
                    <a:pt x="69465" y="75720"/>
                    <a:pt x="70561" y="79375"/>
                  </a:cubicBezTo>
                  <a:cubicBezTo>
                    <a:pt x="72711" y="86543"/>
                    <a:pt x="72862" y="94168"/>
                    <a:pt x="73736" y="101600"/>
                  </a:cubicBezTo>
                  <a:cubicBezTo>
                    <a:pt x="78201" y="139550"/>
                    <a:pt x="73247" y="122357"/>
                    <a:pt x="80086" y="142875"/>
                  </a:cubicBezTo>
                  <a:cubicBezTo>
                    <a:pt x="79028" y="170392"/>
                    <a:pt x="78806" y="197953"/>
                    <a:pt x="76911" y="225425"/>
                  </a:cubicBezTo>
                  <a:cubicBezTo>
                    <a:pt x="76681" y="228764"/>
                    <a:pt x="74489" y="231689"/>
                    <a:pt x="73736" y="234950"/>
                  </a:cubicBezTo>
                  <a:cubicBezTo>
                    <a:pt x="71309" y="245467"/>
                    <a:pt x="67386" y="266700"/>
                    <a:pt x="67386" y="266700"/>
                  </a:cubicBezTo>
                  <a:cubicBezTo>
                    <a:pt x="68724" y="276069"/>
                    <a:pt x="76054" y="314716"/>
                    <a:pt x="67386" y="320675"/>
                  </a:cubicBezTo>
                  <a:cubicBezTo>
                    <a:pt x="54275" y="329689"/>
                    <a:pt x="35636" y="322792"/>
                    <a:pt x="19761" y="323850"/>
                  </a:cubicBezTo>
                  <a:cubicBezTo>
                    <a:pt x="16586" y="327025"/>
                    <a:pt x="10236" y="328885"/>
                    <a:pt x="10236" y="333375"/>
                  </a:cubicBezTo>
                  <a:cubicBezTo>
                    <a:pt x="10236" y="336722"/>
                    <a:pt x="16448" y="336077"/>
                    <a:pt x="19761" y="336550"/>
                  </a:cubicBezTo>
                  <a:cubicBezTo>
                    <a:pt x="31333" y="338203"/>
                    <a:pt x="43044" y="338667"/>
                    <a:pt x="54686" y="339725"/>
                  </a:cubicBezTo>
                  <a:cubicBezTo>
                    <a:pt x="58420" y="339438"/>
                    <a:pt x="95821" y="338878"/>
                    <a:pt x="108661" y="333375"/>
                  </a:cubicBezTo>
                  <a:cubicBezTo>
                    <a:pt x="112168" y="331872"/>
                    <a:pt x="114873" y="328918"/>
                    <a:pt x="118186" y="327025"/>
                  </a:cubicBezTo>
                  <a:cubicBezTo>
                    <a:pt x="122295" y="324677"/>
                    <a:pt x="126653" y="322792"/>
                    <a:pt x="130886" y="320675"/>
                  </a:cubicBezTo>
                  <a:cubicBezTo>
                    <a:pt x="129828" y="313267"/>
                    <a:pt x="130750" y="305289"/>
                    <a:pt x="127711" y="298450"/>
                  </a:cubicBezTo>
                  <a:cubicBezTo>
                    <a:pt x="126161" y="294963"/>
                    <a:pt x="120884" y="294798"/>
                    <a:pt x="118186" y="292100"/>
                  </a:cubicBezTo>
                  <a:cubicBezTo>
                    <a:pt x="115488" y="289402"/>
                    <a:pt x="113953" y="285750"/>
                    <a:pt x="111836" y="282575"/>
                  </a:cubicBezTo>
                  <a:cubicBezTo>
                    <a:pt x="112894" y="244475"/>
                    <a:pt x="113154" y="206344"/>
                    <a:pt x="115011" y="168275"/>
                  </a:cubicBezTo>
                  <a:cubicBezTo>
                    <a:pt x="115274" y="162885"/>
                    <a:pt x="118186" y="157796"/>
                    <a:pt x="118186" y="152400"/>
                  </a:cubicBezTo>
                  <a:cubicBezTo>
                    <a:pt x="118186" y="121324"/>
                    <a:pt x="118134" y="123670"/>
                    <a:pt x="111836" y="104775"/>
                  </a:cubicBezTo>
                  <a:cubicBezTo>
                    <a:pt x="110778" y="79375"/>
                    <a:pt x="111191" y="53871"/>
                    <a:pt x="108661" y="28575"/>
                  </a:cubicBezTo>
                  <a:cubicBezTo>
                    <a:pt x="108227" y="24233"/>
                    <a:pt x="106866" y="37135"/>
                    <a:pt x="105486" y="41275"/>
                  </a:cubicBezTo>
                  <a:cubicBezTo>
                    <a:pt x="94499" y="74235"/>
                    <a:pt x="104453" y="43341"/>
                    <a:pt x="92786" y="66675"/>
                  </a:cubicBezTo>
                  <a:cubicBezTo>
                    <a:pt x="91289" y="69668"/>
                    <a:pt x="91702" y="73587"/>
                    <a:pt x="89611" y="76200"/>
                  </a:cubicBezTo>
                  <a:cubicBezTo>
                    <a:pt x="87227" y="79180"/>
                    <a:pt x="83261" y="80433"/>
                    <a:pt x="80086" y="82550"/>
                  </a:cubicBezTo>
                  <a:cubicBezTo>
                    <a:pt x="79028" y="86783"/>
                    <a:pt x="72547" y="95250"/>
                    <a:pt x="76911" y="95250"/>
                  </a:cubicBezTo>
                  <a:cubicBezTo>
                    <a:pt x="84497" y="95250"/>
                    <a:pt x="91269" y="77717"/>
                    <a:pt x="95961" y="73025"/>
                  </a:cubicBezTo>
                  <a:cubicBezTo>
                    <a:pt x="98659" y="70327"/>
                    <a:pt x="102311" y="68792"/>
                    <a:pt x="105486" y="66675"/>
                  </a:cubicBezTo>
                  <a:cubicBezTo>
                    <a:pt x="107603" y="63500"/>
                    <a:pt x="112584" y="60892"/>
                    <a:pt x="111836" y="57150"/>
                  </a:cubicBezTo>
                  <a:cubicBezTo>
                    <a:pt x="111088" y="53408"/>
                    <a:pt x="106075" y="51427"/>
                    <a:pt x="102311" y="50800"/>
                  </a:cubicBezTo>
                  <a:cubicBezTo>
                    <a:pt x="99010" y="50250"/>
                    <a:pt x="96033" y="53163"/>
                    <a:pt x="92786" y="53975"/>
                  </a:cubicBezTo>
                  <a:cubicBezTo>
                    <a:pt x="87551" y="55284"/>
                    <a:pt x="82203" y="56092"/>
                    <a:pt x="76911" y="57150"/>
                  </a:cubicBezTo>
                  <a:cubicBezTo>
                    <a:pt x="77969" y="60325"/>
                    <a:pt x="77719" y="64308"/>
                    <a:pt x="80086" y="66675"/>
                  </a:cubicBezTo>
                  <a:cubicBezTo>
                    <a:pt x="82453" y="69042"/>
                    <a:pt x="88692" y="66632"/>
                    <a:pt x="89611" y="69850"/>
                  </a:cubicBezTo>
                  <a:cubicBezTo>
                    <a:pt x="91380" y="76040"/>
                    <a:pt x="87494" y="82550"/>
                    <a:pt x="86436" y="88900"/>
                  </a:cubicBezTo>
                  <a:cubicBezTo>
                    <a:pt x="83261" y="86783"/>
                    <a:pt x="80613" y="81625"/>
                    <a:pt x="76911" y="82550"/>
                  </a:cubicBezTo>
                  <a:cubicBezTo>
                    <a:pt x="73664" y="83362"/>
                    <a:pt x="75233" y="89082"/>
                    <a:pt x="73736" y="92075"/>
                  </a:cubicBezTo>
                  <a:cubicBezTo>
                    <a:pt x="67991" y="103564"/>
                    <a:pt x="68847" y="101113"/>
                    <a:pt x="57861" y="104775"/>
                  </a:cubicBezTo>
                  <a:cubicBezTo>
                    <a:pt x="55954" y="112401"/>
                    <a:pt x="55188" y="121518"/>
                    <a:pt x="48336" y="127000"/>
                  </a:cubicBezTo>
                  <a:cubicBezTo>
                    <a:pt x="45723" y="129091"/>
                    <a:pt x="41986" y="129117"/>
                    <a:pt x="38811" y="130175"/>
                  </a:cubicBezTo>
                  <a:cubicBezTo>
                    <a:pt x="16845" y="163124"/>
                    <a:pt x="51987" y="113824"/>
                    <a:pt x="19761" y="146050"/>
                  </a:cubicBezTo>
                  <a:cubicBezTo>
                    <a:pt x="17394" y="148417"/>
                    <a:pt x="17644" y="152400"/>
                    <a:pt x="16586" y="155575"/>
                  </a:cubicBezTo>
                  <a:cubicBezTo>
                    <a:pt x="13411" y="153458"/>
                    <a:pt x="9445" y="152205"/>
                    <a:pt x="7061" y="149225"/>
                  </a:cubicBezTo>
                  <a:cubicBezTo>
                    <a:pt x="0" y="140398"/>
                    <a:pt x="5389" y="124382"/>
                    <a:pt x="16586" y="120650"/>
                  </a:cubicBezTo>
                  <a:lnTo>
                    <a:pt x="35636" y="114300"/>
                  </a:lnTo>
                  <a:cubicBezTo>
                    <a:pt x="37753" y="111125"/>
                    <a:pt x="39288" y="107473"/>
                    <a:pt x="41986" y="104775"/>
                  </a:cubicBezTo>
                  <a:cubicBezTo>
                    <a:pt x="44684" y="102077"/>
                    <a:pt x="49127" y="101405"/>
                    <a:pt x="51511" y="98425"/>
                  </a:cubicBezTo>
                  <a:cubicBezTo>
                    <a:pt x="53602" y="95812"/>
                    <a:pt x="52830" y="91685"/>
                    <a:pt x="54686" y="88900"/>
                  </a:cubicBezTo>
                  <a:cubicBezTo>
                    <a:pt x="61481" y="78707"/>
                    <a:pt x="63750" y="79529"/>
                    <a:pt x="73736" y="76200"/>
                  </a:cubicBezTo>
                  <a:cubicBezTo>
                    <a:pt x="74794" y="73025"/>
                    <a:pt x="74544" y="69042"/>
                    <a:pt x="76911" y="66675"/>
                  </a:cubicBezTo>
                  <a:cubicBezTo>
                    <a:pt x="90198" y="53388"/>
                    <a:pt x="127711" y="23813"/>
                    <a:pt x="124536" y="15875"/>
                  </a:cubicBezTo>
                  <a:close/>
                </a:path>
              </a:pathLst>
            </a:custGeom>
            <a:solidFill>
              <a:srgbClr val="FF0000"/>
            </a:solidFill>
            <a:ln w="9525"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5968281" y="1909662"/>
              <a:ext cx="2769319"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p:nvPr/>
          </p:nvCxnSpPr>
          <p:spPr>
            <a:xfrm rot="5400000">
              <a:off x="6877050" y="1638300"/>
              <a:ext cx="927100" cy="1588"/>
            </a:xfrm>
            <a:prstGeom prst="line">
              <a:avLst/>
            </a:prstGeom>
            <a:ln w="9525"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10800000" flipH="1">
              <a:off x="5968280" y="1932522"/>
              <a:ext cx="2769319" cy="1588"/>
            </a:xfrm>
            <a:prstGeom prst="line">
              <a:avLst/>
            </a:prstGeom>
            <a:ln w="127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graphicFrame>
        <p:nvGraphicFramePr>
          <p:cNvPr id="15" name="Object 2"/>
          <p:cNvGraphicFramePr>
            <a:graphicFrameLocks noChangeAspect="1"/>
          </p:cNvGraphicFramePr>
          <p:nvPr/>
        </p:nvGraphicFramePr>
        <p:xfrm>
          <a:off x="7803200" y="2495549"/>
          <a:ext cx="914400" cy="165100"/>
        </p:xfrm>
        <a:graphic>
          <a:graphicData uri="http://schemas.openxmlformats.org/presentationml/2006/ole">
            <mc:AlternateContent xmlns:mc="http://schemas.openxmlformats.org/markup-compatibility/2006">
              <mc:Choice xmlns:v="urn:schemas-microsoft-com:vml" Requires="v">
                <p:oleObj spid="_x0000_s14457" name="Equation" r:id="rId3" imgW="914400" imgH="165100" progId="Equation.DSMT4">
                  <p:embed/>
                </p:oleObj>
              </mc:Choice>
              <mc:Fallback>
                <p:oleObj name="Equation" r:id="rId3" imgW="914400" imgH="165100" progId="Equation.DSMT4">
                  <p:embed/>
                  <p:pic>
                    <p:nvPicPr>
                      <p:cNvPr id="15"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3200" y="2495549"/>
                        <a:ext cx="914400" cy="16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6" name="Object 2"/>
          <p:cNvGraphicFramePr>
            <a:graphicFrameLocks noChangeAspect="1"/>
          </p:cNvGraphicFramePr>
          <p:nvPr/>
        </p:nvGraphicFramePr>
        <p:xfrm>
          <a:off x="6455713" y="1695418"/>
          <a:ext cx="850900" cy="317500"/>
        </p:xfrm>
        <a:graphic>
          <a:graphicData uri="http://schemas.openxmlformats.org/presentationml/2006/ole">
            <mc:AlternateContent xmlns:mc="http://schemas.openxmlformats.org/markup-compatibility/2006">
              <mc:Choice xmlns:v="urn:schemas-microsoft-com:vml" Requires="v">
                <p:oleObj spid="_x0000_s14458" name="Equation" r:id="rId5" imgW="850900" imgH="317500" progId="Equation.DSMT4">
                  <p:embed/>
                </p:oleObj>
              </mc:Choice>
              <mc:Fallback>
                <p:oleObj name="Equation" r:id="rId5" imgW="850900" imgH="317500" progId="Equation.DSMT4">
                  <p:embed/>
                  <p:pic>
                    <p:nvPicPr>
                      <p:cNvPr id="16"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5713" y="1695418"/>
                        <a:ext cx="850900" cy="31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17" name="Straight Connector 16"/>
          <p:cNvCxnSpPr/>
          <p:nvPr/>
        </p:nvCxnSpPr>
        <p:spPr>
          <a:xfrm>
            <a:off x="6122037" y="3304955"/>
            <a:ext cx="769366" cy="1588"/>
          </a:xfrm>
          <a:prstGeom prst="line">
            <a:avLst/>
          </a:prstGeom>
          <a:ln w="6350"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8" name="Freeform 17"/>
          <p:cNvSpPr/>
          <p:nvPr/>
        </p:nvSpPr>
        <p:spPr>
          <a:xfrm>
            <a:off x="6376037" y="3136899"/>
            <a:ext cx="79727" cy="169333"/>
          </a:xfrm>
          <a:custGeom>
            <a:avLst/>
            <a:gdLst>
              <a:gd name="connsiteX0" fmla="*/ 0 w 79727"/>
              <a:gd name="connsiteY0" fmla="*/ 0 h 169333"/>
              <a:gd name="connsiteX1" fmla="*/ 67733 w 79727"/>
              <a:gd name="connsiteY1" fmla="*/ 84667 h 169333"/>
              <a:gd name="connsiteX2" fmla="*/ 71967 w 79727"/>
              <a:gd name="connsiteY2" fmla="*/ 169333 h 169333"/>
            </a:gdLst>
            <a:ahLst/>
            <a:cxnLst>
              <a:cxn ang="0">
                <a:pos x="connsiteX0" y="connsiteY0"/>
              </a:cxn>
              <a:cxn ang="0">
                <a:pos x="connsiteX1" y="connsiteY1"/>
              </a:cxn>
              <a:cxn ang="0">
                <a:pos x="connsiteX2" y="connsiteY2"/>
              </a:cxn>
            </a:cxnLst>
            <a:rect l="l" t="t" r="r" b="b"/>
            <a:pathLst>
              <a:path w="79727" h="169333">
                <a:moveTo>
                  <a:pt x="0" y="0"/>
                </a:moveTo>
                <a:cubicBezTo>
                  <a:pt x="27869" y="28222"/>
                  <a:pt x="55739" y="56445"/>
                  <a:pt x="67733" y="84667"/>
                </a:cubicBezTo>
                <a:cubicBezTo>
                  <a:pt x="79727" y="112889"/>
                  <a:pt x="75847" y="141111"/>
                  <a:pt x="71967" y="169333"/>
                </a:cubicBezTo>
              </a:path>
            </a:pathLst>
          </a:custGeom>
          <a:ln w="95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19" name="Object 2"/>
          <p:cNvGraphicFramePr>
            <a:graphicFrameLocks noChangeAspect="1"/>
          </p:cNvGraphicFramePr>
          <p:nvPr/>
        </p:nvGraphicFramePr>
        <p:xfrm>
          <a:off x="6485395" y="3127155"/>
          <a:ext cx="127000" cy="177800"/>
        </p:xfrm>
        <a:graphic>
          <a:graphicData uri="http://schemas.openxmlformats.org/presentationml/2006/ole">
            <mc:AlternateContent xmlns:mc="http://schemas.openxmlformats.org/markup-compatibility/2006">
              <mc:Choice xmlns:v="urn:schemas-microsoft-com:vml" Requires="v">
                <p:oleObj spid="_x0000_s14459" name="Equation" r:id="rId7" imgW="127000" imgH="177800" progId="Equation.DSMT4">
                  <p:embed/>
                </p:oleObj>
              </mc:Choice>
              <mc:Fallback>
                <p:oleObj name="Equation" r:id="rId7" imgW="127000" imgH="177800" progId="Equation.DSMT4">
                  <p:embed/>
                  <p:pic>
                    <p:nvPicPr>
                      <p:cNvPr id="19"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85395" y="3127155"/>
                        <a:ext cx="127000" cy="17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20" name="Straight Arrow Connector 19"/>
          <p:cNvCxnSpPr/>
          <p:nvPr/>
        </p:nvCxnSpPr>
        <p:spPr>
          <a:xfrm rot="5400000">
            <a:off x="3212568" y="3775533"/>
            <a:ext cx="565349" cy="1588"/>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21" name="Object 2"/>
          <p:cNvGraphicFramePr>
            <a:graphicFrameLocks noChangeAspect="1"/>
          </p:cNvGraphicFramePr>
          <p:nvPr/>
        </p:nvGraphicFramePr>
        <p:xfrm>
          <a:off x="3610337" y="3906602"/>
          <a:ext cx="317500" cy="215900"/>
        </p:xfrm>
        <a:graphic>
          <a:graphicData uri="http://schemas.openxmlformats.org/presentationml/2006/ole">
            <mc:AlternateContent xmlns:mc="http://schemas.openxmlformats.org/markup-compatibility/2006">
              <mc:Choice xmlns:v="urn:schemas-microsoft-com:vml" Requires="v">
                <p:oleObj spid="_x0000_s14460" name="Equation" r:id="rId9" imgW="241300" imgH="165100" progId="Equation.DSMT4">
                  <p:embed/>
                </p:oleObj>
              </mc:Choice>
              <mc:Fallback>
                <p:oleObj name="Equation" r:id="rId9" imgW="241300" imgH="165100" progId="Equation.DSMT4">
                  <p:embed/>
                  <p:pic>
                    <p:nvPicPr>
                      <p:cNvPr id="21"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10337" y="3906602"/>
                        <a:ext cx="317500" cy="21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2" name="Object 2"/>
          <p:cNvGraphicFramePr>
            <a:graphicFrameLocks noChangeAspect="1"/>
          </p:cNvGraphicFramePr>
          <p:nvPr/>
        </p:nvGraphicFramePr>
        <p:xfrm>
          <a:off x="3340063" y="2399398"/>
          <a:ext cx="717550" cy="265112"/>
        </p:xfrm>
        <a:graphic>
          <a:graphicData uri="http://schemas.openxmlformats.org/presentationml/2006/ole">
            <mc:AlternateContent xmlns:mc="http://schemas.openxmlformats.org/markup-compatibility/2006">
              <mc:Choice xmlns:v="urn:schemas-microsoft-com:vml" Requires="v">
                <p:oleObj spid="_x0000_s14461" name="Equation" r:id="rId11" imgW="546100" imgH="203200" progId="Equation.DSMT4">
                  <p:embed/>
                </p:oleObj>
              </mc:Choice>
              <mc:Fallback>
                <p:oleObj name="Equation" r:id="rId11" imgW="546100" imgH="203200" progId="Equation.DSMT4">
                  <p:embed/>
                  <p:pic>
                    <p:nvPicPr>
                      <p:cNvPr id="22"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40063" y="2399398"/>
                        <a:ext cx="717550" cy="265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3" name="Freeform 22"/>
          <p:cNvSpPr/>
          <p:nvPr/>
        </p:nvSpPr>
        <p:spPr>
          <a:xfrm rot="20080453">
            <a:off x="3167019" y="2819381"/>
            <a:ext cx="400679" cy="1031612"/>
          </a:xfrm>
          <a:custGeom>
            <a:avLst/>
            <a:gdLst>
              <a:gd name="connsiteX0" fmla="*/ 311779 w 400679"/>
              <a:gd name="connsiteY0" fmla="*/ 101600 h 1031612"/>
              <a:gd name="connsiteX1" fmla="*/ 235579 w 400679"/>
              <a:gd name="connsiteY1" fmla="*/ 38100 h 1031612"/>
              <a:gd name="connsiteX2" fmla="*/ 197479 w 400679"/>
              <a:gd name="connsiteY2" fmla="*/ 50800 h 1031612"/>
              <a:gd name="connsiteX3" fmla="*/ 197479 w 400679"/>
              <a:gd name="connsiteY3" fmla="*/ 139700 h 1031612"/>
              <a:gd name="connsiteX4" fmla="*/ 273679 w 400679"/>
              <a:gd name="connsiteY4" fmla="*/ 152400 h 1031612"/>
              <a:gd name="connsiteX5" fmla="*/ 286379 w 400679"/>
              <a:gd name="connsiteY5" fmla="*/ 190500 h 1031612"/>
              <a:gd name="connsiteX6" fmla="*/ 273679 w 400679"/>
              <a:gd name="connsiteY6" fmla="*/ 139700 h 1031612"/>
              <a:gd name="connsiteX7" fmla="*/ 286379 w 400679"/>
              <a:gd name="connsiteY7" fmla="*/ 63500 h 1031612"/>
              <a:gd name="connsiteX8" fmla="*/ 375279 w 400679"/>
              <a:gd name="connsiteY8" fmla="*/ 0 h 1031612"/>
              <a:gd name="connsiteX9" fmla="*/ 387979 w 400679"/>
              <a:gd name="connsiteY9" fmla="*/ 63500 h 1031612"/>
              <a:gd name="connsiteX10" fmla="*/ 311779 w 400679"/>
              <a:gd name="connsiteY10" fmla="*/ 165100 h 1031612"/>
              <a:gd name="connsiteX11" fmla="*/ 222879 w 400679"/>
              <a:gd name="connsiteY11" fmla="*/ 152400 h 1031612"/>
              <a:gd name="connsiteX12" fmla="*/ 235579 w 400679"/>
              <a:gd name="connsiteY12" fmla="*/ 114300 h 1031612"/>
              <a:gd name="connsiteX13" fmla="*/ 260979 w 400679"/>
              <a:gd name="connsiteY13" fmla="*/ 76200 h 1031612"/>
              <a:gd name="connsiteX14" fmla="*/ 248279 w 400679"/>
              <a:gd name="connsiteY14" fmla="*/ 114300 h 1031612"/>
              <a:gd name="connsiteX15" fmla="*/ 222879 w 400679"/>
              <a:gd name="connsiteY15" fmla="*/ 165100 h 1031612"/>
              <a:gd name="connsiteX16" fmla="*/ 210179 w 400679"/>
              <a:gd name="connsiteY16" fmla="*/ 228600 h 1031612"/>
              <a:gd name="connsiteX17" fmla="*/ 172079 w 400679"/>
              <a:gd name="connsiteY17" fmla="*/ 215900 h 1031612"/>
              <a:gd name="connsiteX18" fmla="*/ 95879 w 400679"/>
              <a:gd name="connsiteY18" fmla="*/ 241300 h 1031612"/>
              <a:gd name="connsiteX19" fmla="*/ 70479 w 400679"/>
              <a:gd name="connsiteY19" fmla="*/ 279400 h 1031612"/>
              <a:gd name="connsiteX20" fmla="*/ 146679 w 400679"/>
              <a:gd name="connsiteY20" fmla="*/ 266700 h 1031612"/>
              <a:gd name="connsiteX21" fmla="*/ 184779 w 400679"/>
              <a:gd name="connsiteY21" fmla="*/ 241300 h 1031612"/>
              <a:gd name="connsiteX22" fmla="*/ 286379 w 400679"/>
              <a:gd name="connsiteY22" fmla="*/ 177800 h 1031612"/>
              <a:gd name="connsiteX23" fmla="*/ 248279 w 400679"/>
              <a:gd name="connsiteY23" fmla="*/ 203200 h 1031612"/>
              <a:gd name="connsiteX24" fmla="*/ 197479 w 400679"/>
              <a:gd name="connsiteY24" fmla="*/ 241300 h 1031612"/>
              <a:gd name="connsiteX25" fmla="*/ 248279 w 400679"/>
              <a:gd name="connsiteY25" fmla="*/ 228600 h 1031612"/>
              <a:gd name="connsiteX26" fmla="*/ 222879 w 400679"/>
              <a:gd name="connsiteY26" fmla="*/ 304800 h 1031612"/>
              <a:gd name="connsiteX27" fmla="*/ 260979 w 400679"/>
              <a:gd name="connsiteY27" fmla="*/ 495300 h 1031612"/>
              <a:gd name="connsiteX28" fmla="*/ 273679 w 400679"/>
              <a:gd name="connsiteY28" fmla="*/ 546100 h 1031612"/>
              <a:gd name="connsiteX29" fmla="*/ 260979 w 400679"/>
              <a:gd name="connsiteY29" fmla="*/ 723900 h 1031612"/>
              <a:gd name="connsiteX30" fmla="*/ 248279 w 400679"/>
              <a:gd name="connsiteY30" fmla="*/ 977900 h 1031612"/>
              <a:gd name="connsiteX31" fmla="*/ 95879 w 400679"/>
              <a:gd name="connsiteY31" fmla="*/ 965200 h 1031612"/>
              <a:gd name="connsiteX32" fmla="*/ 83179 w 400679"/>
              <a:gd name="connsiteY32" fmla="*/ 1016000 h 1031612"/>
              <a:gd name="connsiteX33" fmla="*/ 146679 w 400679"/>
              <a:gd name="connsiteY33" fmla="*/ 927100 h 1031612"/>
              <a:gd name="connsiteX34" fmla="*/ 222879 w 400679"/>
              <a:gd name="connsiteY34" fmla="*/ 914400 h 1031612"/>
              <a:gd name="connsiteX35" fmla="*/ 349879 w 400679"/>
              <a:gd name="connsiteY35" fmla="*/ 927100 h 1031612"/>
              <a:gd name="connsiteX36" fmla="*/ 337179 w 400679"/>
              <a:gd name="connsiteY36" fmla="*/ 965200 h 1031612"/>
              <a:gd name="connsiteX37" fmla="*/ 260979 w 400679"/>
              <a:gd name="connsiteY37" fmla="*/ 990600 h 1031612"/>
              <a:gd name="connsiteX38" fmla="*/ 299079 w 400679"/>
              <a:gd name="connsiteY38" fmla="*/ 977900 h 1031612"/>
              <a:gd name="connsiteX39" fmla="*/ 337179 w 400679"/>
              <a:gd name="connsiteY39" fmla="*/ 965200 h 1031612"/>
              <a:gd name="connsiteX40" fmla="*/ 362579 w 400679"/>
              <a:gd name="connsiteY40" fmla="*/ 927100 h 1031612"/>
              <a:gd name="connsiteX41" fmla="*/ 337179 w 400679"/>
              <a:gd name="connsiteY41" fmla="*/ 800100 h 1031612"/>
              <a:gd name="connsiteX42" fmla="*/ 311779 w 400679"/>
              <a:gd name="connsiteY42" fmla="*/ 635000 h 1031612"/>
              <a:gd name="connsiteX43" fmla="*/ 324479 w 400679"/>
              <a:gd name="connsiteY43" fmla="*/ 571500 h 1031612"/>
              <a:gd name="connsiteX44" fmla="*/ 337179 w 400679"/>
              <a:gd name="connsiteY44" fmla="*/ 330200 h 1031612"/>
              <a:gd name="connsiteX45" fmla="*/ 375279 w 400679"/>
              <a:gd name="connsiteY45" fmla="*/ 292100 h 1031612"/>
              <a:gd name="connsiteX46" fmla="*/ 400679 w 400679"/>
              <a:gd name="connsiteY46" fmla="*/ 254000 h 1031612"/>
              <a:gd name="connsiteX47" fmla="*/ 362579 w 400679"/>
              <a:gd name="connsiteY47" fmla="*/ 241300 h 1031612"/>
              <a:gd name="connsiteX48" fmla="*/ 349879 w 400679"/>
              <a:gd name="connsiteY48" fmla="*/ 203200 h 1031612"/>
              <a:gd name="connsiteX49" fmla="*/ 337179 w 400679"/>
              <a:gd name="connsiteY49" fmla="*/ 241300 h 1031612"/>
              <a:gd name="connsiteX50" fmla="*/ 311779 w 400679"/>
              <a:gd name="connsiteY50" fmla="*/ 304800 h 1031612"/>
              <a:gd name="connsiteX51" fmla="*/ 286379 w 400679"/>
              <a:gd name="connsiteY51" fmla="*/ 381000 h 1031612"/>
              <a:gd name="connsiteX52" fmla="*/ 235579 w 400679"/>
              <a:gd name="connsiteY52" fmla="*/ 317500 h 1031612"/>
              <a:gd name="connsiteX53" fmla="*/ 222879 w 400679"/>
              <a:gd name="connsiteY53" fmla="*/ 355600 h 1031612"/>
              <a:gd name="connsiteX54" fmla="*/ 184779 w 400679"/>
              <a:gd name="connsiteY54" fmla="*/ 368300 h 1031612"/>
              <a:gd name="connsiteX55" fmla="*/ 70479 w 400679"/>
              <a:gd name="connsiteY55" fmla="*/ 431800 h 1031612"/>
              <a:gd name="connsiteX56" fmla="*/ 133979 w 400679"/>
              <a:gd name="connsiteY56" fmla="*/ 431800 h 1031612"/>
              <a:gd name="connsiteX57" fmla="*/ 172079 w 400679"/>
              <a:gd name="connsiteY57" fmla="*/ 406400 h 1031612"/>
              <a:gd name="connsiteX58" fmla="*/ 210179 w 400679"/>
              <a:gd name="connsiteY58" fmla="*/ 368300 h 1031612"/>
              <a:gd name="connsiteX59" fmla="*/ 248279 w 400679"/>
              <a:gd name="connsiteY59" fmla="*/ 355600 h 1031612"/>
              <a:gd name="connsiteX60" fmla="*/ 172079 w 400679"/>
              <a:gd name="connsiteY60" fmla="*/ 368300 h 1031612"/>
              <a:gd name="connsiteX61" fmla="*/ 95879 w 400679"/>
              <a:gd name="connsiteY61" fmla="*/ 393700 h 1031612"/>
              <a:gd name="connsiteX62" fmla="*/ 70479 w 400679"/>
              <a:gd name="connsiteY62" fmla="*/ 444500 h 1031612"/>
              <a:gd name="connsiteX63" fmla="*/ 121279 w 400679"/>
              <a:gd name="connsiteY63" fmla="*/ 419100 h 1031612"/>
              <a:gd name="connsiteX64" fmla="*/ 159379 w 400679"/>
              <a:gd name="connsiteY64" fmla="*/ 406400 h 1031612"/>
              <a:gd name="connsiteX65" fmla="*/ 235579 w 400679"/>
              <a:gd name="connsiteY65" fmla="*/ 368300 h 1031612"/>
              <a:gd name="connsiteX66" fmla="*/ 248279 w 400679"/>
              <a:gd name="connsiteY66" fmla="*/ 330200 h 1031612"/>
              <a:gd name="connsiteX67" fmla="*/ 299079 w 400679"/>
              <a:gd name="connsiteY67" fmla="*/ 406400 h 1031612"/>
              <a:gd name="connsiteX68" fmla="*/ 260979 w 400679"/>
              <a:gd name="connsiteY68" fmla="*/ 431800 h 1031612"/>
              <a:gd name="connsiteX69" fmla="*/ 248279 w 400679"/>
              <a:gd name="connsiteY69" fmla="*/ 558800 h 1031612"/>
              <a:gd name="connsiteX70" fmla="*/ 273679 w 400679"/>
              <a:gd name="connsiteY70" fmla="*/ 635000 h 1031612"/>
              <a:gd name="connsiteX71" fmla="*/ 286379 w 400679"/>
              <a:gd name="connsiteY71" fmla="*/ 596900 h 1031612"/>
              <a:gd name="connsiteX72" fmla="*/ 324479 w 400679"/>
              <a:gd name="connsiteY72" fmla="*/ 609600 h 1031612"/>
              <a:gd name="connsiteX73" fmla="*/ 299079 w 400679"/>
              <a:gd name="connsiteY73" fmla="*/ 685800 h 1031612"/>
              <a:gd name="connsiteX74" fmla="*/ 311779 w 400679"/>
              <a:gd name="connsiteY74" fmla="*/ 723900 h 1031612"/>
              <a:gd name="connsiteX75" fmla="*/ 299079 w 400679"/>
              <a:gd name="connsiteY75" fmla="*/ 889000 h 1031612"/>
              <a:gd name="connsiteX76" fmla="*/ 299079 w 400679"/>
              <a:gd name="connsiteY76" fmla="*/ 863600 h 103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00679" h="1031612">
                <a:moveTo>
                  <a:pt x="311779" y="101600"/>
                </a:moveTo>
                <a:cubicBezTo>
                  <a:pt x="300336" y="90157"/>
                  <a:pt x="256797" y="41636"/>
                  <a:pt x="235579" y="38100"/>
                </a:cubicBezTo>
                <a:cubicBezTo>
                  <a:pt x="222374" y="35899"/>
                  <a:pt x="210179" y="46567"/>
                  <a:pt x="197479" y="50800"/>
                </a:cubicBezTo>
                <a:cubicBezTo>
                  <a:pt x="190079" y="73001"/>
                  <a:pt x="167425" y="118233"/>
                  <a:pt x="197479" y="139700"/>
                </a:cubicBezTo>
                <a:cubicBezTo>
                  <a:pt x="218433" y="154667"/>
                  <a:pt x="248279" y="148167"/>
                  <a:pt x="273679" y="152400"/>
                </a:cubicBezTo>
                <a:cubicBezTo>
                  <a:pt x="277912" y="165100"/>
                  <a:pt x="286379" y="203887"/>
                  <a:pt x="286379" y="190500"/>
                </a:cubicBezTo>
                <a:cubicBezTo>
                  <a:pt x="286379" y="173046"/>
                  <a:pt x="273679" y="157154"/>
                  <a:pt x="273679" y="139700"/>
                </a:cubicBezTo>
                <a:cubicBezTo>
                  <a:pt x="273679" y="113950"/>
                  <a:pt x="273874" y="86010"/>
                  <a:pt x="286379" y="63500"/>
                </a:cubicBezTo>
                <a:cubicBezTo>
                  <a:pt x="291012" y="55160"/>
                  <a:pt x="361664" y="9077"/>
                  <a:pt x="375279" y="0"/>
                </a:cubicBezTo>
                <a:cubicBezTo>
                  <a:pt x="379512" y="21167"/>
                  <a:pt x="395728" y="43353"/>
                  <a:pt x="387979" y="63500"/>
                </a:cubicBezTo>
                <a:cubicBezTo>
                  <a:pt x="372782" y="103012"/>
                  <a:pt x="311779" y="165100"/>
                  <a:pt x="311779" y="165100"/>
                </a:cubicBezTo>
                <a:cubicBezTo>
                  <a:pt x="282146" y="160867"/>
                  <a:pt x="247786" y="169004"/>
                  <a:pt x="222879" y="152400"/>
                </a:cubicBezTo>
                <a:cubicBezTo>
                  <a:pt x="211740" y="144974"/>
                  <a:pt x="229592" y="126274"/>
                  <a:pt x="235579" y="114300"/>
                </a:cubicBezTo>
                <a:cubicBezTo>
                  <a:pt x="242405" y="100648"/>
                  <a:pt x="245715" y="76200"/>
                  <a:pt x="260979" y="76200"/>
                </a:cubicBezTo>
                <a:cubicBezTo>
                  <a:pt x="274366" y="76200"/>
                  <a:pt x="253552" y="101995"/>
                  <a:pt x="248279" y="114300"/>
                </a:cubicBezTo>
                <a:cubicBezTo>
                  <a:pt x="240821" y="131701"/>
                  <a:pt x="231346" y="148167"/>
                  <a:pt x="222879" y="165100"/>
                </a:cubicBezTo>
                <a:cubicBezTo>
                  <a:pt x="218646" y="186267"/>
                  <a:pt x="225443" y="213336"/>
                  <a:pt x="210179" y="228600"/>
                </a:cubicBezTo>
                <a:cubicBezTo>
                  <a:pt x="200713" y="238066"/>
                  <a:pt x="185384" y="214422"/>
                  <a:pt x="172079" y="215900"/>
                </a:cubicBezTo>
                <a:cubicBezTo>
                  <a:pt x="145469" y="218857"/>
                  <a:pt x="95879" y="241300"/>
                  <a:pt x="95879" y="241300"/>
                </a:cubicBezTo>
                <a:cubicBezTo>
                  <a:pt x="87412" y="254000"/>
                  <a:pt x="56827" y="272574"/>
                  <a:pt x="70479" y="279400"/>
                </a:cubicBezTo>
                <a:cubicBezTo>
                  <a:pt x="93511" y="290916"/>
                  <a:pt x="122250" y="274843"/>
                  <a:pt x="146679" y="266700"/>
                </a:cubicBezTo>
                <a:cubicBezTo>
                  <a:pt x="161159" y="261873"/>
                  <a:pt x="171527" y="248873"/>
                  <a:pt x="184779" y="241300"/>
                </a:cubicBezTo>
                <a:cubicBezTo>
                  <a:pt x="231726" y="214473"/>
                  <a:pt x="245908" y="218271"/>
                  <a:pt x="286379" y="177800"/>
                </a:cubicBezTo>
                <a:cubicBezTo>
                  <a:pt x="297172" y="167007"/>
                  <a:pt x="260699" y="194328"/>
                  <a:pt x="248279" y="203200"/>
                </a:cubicBezTo>
                <a:cubicBezTo>
                  <a:pt x="231055" y="215503"/>
                  <a:pt x="197479" y="220133"/>
                  <a:pt x="197479" y="241300"/>
                </a:cubicBezTo>
                <a:cubicBezTo>
                  <a:pt x="197479" y="258754"/>
                  <a:pt x="231346" y="232833"/>
                  <a:pt x="248279" y="228600"/>
                </a:cubicBezTo>
                <a:cubicBezTo>
                  <a:pt x="239812" y="254000"/>
                  <a:pt x="216385" y="278825"/>
                  <a:pt x="222879" y="304800"/>
                </a:cubicBezTo>
                <a:cubicBezTo>
                  <a:pt x="252317" y="422554"/>
                  <a:pt x="218195" y="281382"/>
                  <a:pt x="260979" y="495300"/>
                </a:cubicBezTo>
                <a:cubicBezTo>
                  <a:pt x="264402" y="512416"/>
                  <a:pt x="269446" y="529167"/>
                  <a:pt x="273679" y="546100"/>
                </a:cubicBezTo>
                <a:cubicBezTo>
                  <a:pt x="269446" y="605367"/>
                  <a:pt x="264468" y="664585"/>
                  <a:pt x="260979" y="723900"/>
                </a:cubicBezTo>
                <a:cubicBezTo>
                  <a:pt x="256001" y="808526"/>
                  <a:pt x="296149" y="907937"/>
                  <a:pt x="248279" y="977900"/>
                </a:cubicBezTo>
                <a:cubicBezTo>
                  <a:pt x="219494" y="1019971"/>
                  <a:pt x="146679" y="969433"/>
                  <a:pt x="95879" y="965200"/>
                </a:cubicBezTo>
                <a:cubicBezTo>
                  <a:pt x="91646" y="982133"/>
                  <a:pt x="75373" y="1031612"/>
                  <a:pt x="83179" y="1016000"/>
                </a:cubicBezTo>
                <a:cubicBezTo>
                  <a:pt x="121544" y="939271"/>
                  <a:pt x="78813" y="942181"/>
                  <a:pt x="146679" y="927100"/>
                </a:cubicBezTo>
                <a:cubicBezTo>
                  <a:pt x="171816" y="921514"/>
                  <a:pt x="197479" y="918633"/>
                  <a:pt x="222879" y="914400"/>
                </a:cubicBezTo>
                <a:cubicBezTo>
                  <a:pt x="265212" y="918633"/>
                  <a:pt x="311001" y="909821"/>
                  <a:pt x="349879" y="927100"/>
                </a:cubicBezTo>
                <a:cubicBezTo>
                  <a:pt x="362112" y="932537"/>
                  <a:pt x="348072" y="957419"/>
                  <a:pt x="337179" y="965200"/>
                </a:cubicBezTo>
                <a:cubicBezTo>
                  <a:pt x="315392" y="980762"/>
                  <a:pt x="286379" y="982133"/>
                  <a:pt x="260979" y="990600"/>
                </a:cubicBezTo>
                <a:lnTo>
                  <a:pt x="299079" y="977900"/>
                </a:lnTo>
                <a:lnTo>
                  <a:pt x="337179" y="965200"/>
                </a:lnTo>
                <a:cubicBezTo>
                  <a:pt x="345646" y="952500"/>
                  <a:pt x="362579" y="942364"/>
                  <a:pt x="362579" y="927100"/>
                </a:cubicBezTo>
                <a:cubicBezTo>
                  <a:pt x="362579" y="883928"/>
                  <a:pt x="343744" y="842770"/>
                  <a:pt x="337179" y="800100"/>
                </a:cubicBezTo>
                <a:lnTo>
                  <a:pt x="311779" y="635000"/>
                </a:lnTo>
                <a:cubicBezTo>
                  <a:pt x="316012" y="613833"/>
                  <a:pt x="322686" y="593011"/>
                  <a:pt x="324479" y="571500"/>
                </a:cubicBezTo>
                <a:cubicBezTo>
                  <a:pt x="331168" y="491234"/>
                  <a:pt x="322771" y="409445"/>
                  <a:pt x="337179" y="330200"/>
                </a:cubicBezTo>
                <a:cubicBezTo>
                  <a:pt x="340392" y="312529"/>
                  <a:pt x="363781" y="305898"/>
                  <a:pt x="375279" y="292100"/>
                </a:cubicBezTo>
                <a:cubicBezTo>
                  <a:pt x="385050" y="280374"/>
                  <a:pt x="392212" y="266700"/>
                  <a:pt x="400679" y="254000"/>
                </a:cubicBezTo>
                <a:cubicBezTo>
                  <a:pt x="387979" y="249767"/>
                  <a:pt x="372045" y="250766"/>
                  <a:pt x="362579" y="241300"/>
                </a:cubicBezTo>
                <a:cubicBezTo>
                  <a:pt x="353113" y="231834"/>
                  <a:pt x="363266" y="203200"/>
                  <a:pt x="349879" y="203200"/>
                </a:cubicBezTo>
                <a:cubicBezTo>
                  <a:pt x="336492" y="203200"/>
                  <a:pt x="341879" y="228765"/>
                  <a:pt x="337179" y="241300"/>
                </a:cubicBezTo>
                <a:cubicBezTo>
                  <a:pt x="329174" y="262646"/>
                  <a:pt x="319570" y="283375"/>
                  <a:pt x="311779" y="304800"/>
                </a:cubicBezTo>
                <a:cubicBezTo>
                  <a:pt x="302629" y="329962"/>
                  <a:pt x="286379" y="381000"/>
                  <a:pt x="286379" y="381000"/>
                </a:cubicBezTo>
                <a:cubicBezTo>
                  <a:pt x="283630" y="370003"/>
                  <a:pt x="280116" y="295232"/>
                  <a:pt x="235579" y="317500"/>
                </a:cubicBezTo>
                <a:cubicBezTo>
                  <a:pt x="223605" y="323487"/>
                  <a:pt x="232345" y="346134"/>
                  <a:pt x="222879" y="355600"/>
                </a:cubicBezTo>
                <a:cubicBezTo>
                  <a:pt x="213413" y="365066"/>
                  <a:pt x="197479" y="364067"/>
                  <a:pt x="184779" y="368300"/>
                </a:cubicBezTo>
                <a:cubicBezTo>
                  <a:pt x="127747" y="425332"/>
                  <a:pt x="163718" y="400720"/>
                  <a:pt x="70479" y="431800"/>
                </a:cubicBezTo>
                <a:cubicBezTo>
                  <a:pt x="0" y="455293"/>
                  <a:pt x="19095" y="446160"/>
                  <a:pt x="133979" y="431800"/>
                </a:cubicBezTo>
                <a:cubicBezTo>
                  <a:pt x="146679" y="423333"/>
                  <a:pt x="160353" y="416171"/>
                  <a:pt x="172079" y="406400"/>
                </a:cubicBezTo>
                <a:cubicBezTo>
                  <a:pt x="185877" y="394902"/>
                  <a:pt x="195235" y="378263"/>
                  <a:pt x="210179" y="368300"/>
                </a:cubicBezTo>
                <a:cubicBezTo>
                  <a:pt x="221318" y="360874"/>
                  <a:pt x="235579" y="359833"/>
                  <a:pt x="248279" y="355600"/>
                </a:cubicBezTo>
                <a:cubicBezTo>
                  <a:pt x="183360" y="333960"/>
                  <a:pt x="235386" y="340164"/>
                  <a:pt x="172079" y="368300"/>
                </a:cubicBezTo>
                <a:cubicBezTo>
                  <a:pt x="147613" y="379174"/>
                  <a:pt x="95879" y="393700"/>
                  <a:pt x="95879" y="393700"/>
                </a:cubicBezTo>
                <a:cubicBezTo>
                  <a:pt x="87412" y="410633"/>
                  <a:pt x="57092" y="431113"/>
                  <a:pt x="70479" y="444500"/>
                </a:cubicBezTo>
                <a:cubicBezTo>
                  <a:pt x="83866" y="457887"/>
                  <a:pt x="103878" y="426558"/>
                  <a:pt x="121279" y="419100"/>
                </a:cubicBezTo>
                <a:cubicBezTo>
                  <a:pt x="133584" y="413827"/>
                  <a:pt x="147405" y="412387"/>
                  <a:pt x="159379" y="406400"/>
                </a:cubicBezTo>
                <a:cubicBezTo>
                  <a:pt x="257856" y="357161"/>
                  <a:pt x="139814" y="400222"/>
                  <a:pt x="235579" y="368300"/>
                </a:cubicBezTo>
                <a:cubicBezTo>
                  <a:pt x="239812" y="355600"/>
                  <a:pt x="234892" y="330200"/>
                  <a:pt x="248279" y="330200"/>
                </a:cubicBezTo>
                <a:cubicBezTo>
                  <a:pt x="279990" y="330200"/>
                  <a:pt x="292517" y="386715"/>
                  <a:pt x="299079" y="406400"/>
                </a:cubicBezTo>
                <a:cubicBezTo>
                  <a:pt x="286379" y="414867"/>
                  <a:pt x="270750" y="420074"/>
                  <a:pt x="260979" y="431800"/>
                </a:cubicBezTo>
                <a:cubicBezTo>
                  <a:pt x="219961" y="481021"/>
                  <a:pt x="238046" y="497400"/>
                  <a:pt x="248279" y="558800"/>
                </a:cubicBezTo>
                <a:cubicBezTo>
                  <a:pt x="267890" y="833356"/>
                  <a:pt x="251036" y="759536"/>
                  <a:pt x="273679" y="635000"/>
                </a:cubicBezTo>
                <a:cubicBezTo>
                  <a:pt x="276074" y="621829"/>
                  <a:pt x="282146" y="609600"/>
                  <a:pt x="286379" y="596900"/>
                </a:cubicBezTo>
                <a:cubicBezTo>
                  <a:pt x="299079" y="601133"/>
                  <a:pt x="322586" y="596348"/>
                  <a:pt x="324479" y="609600"/>
                </a:cubicBezTo>
                <a:cubicBezTo>
                  <a:pt x="328265" y="636105"/>
                  <a:pt x="299079" y="685800"/>
                  <a:pt x="299079" y="685800"/>
                </a:cubicBezTo>
                <a:cubicBezTo>
                  <a:pt x="303312" y="698500"/>
                  <a:pt x="311779" y="710513"/>
                  <a:pt x="311779" y="723900"/>
                </a:cubicBezTo>
                <a:cubicBezTo>
                  <a:pt x="311779" y="779096"/>
                  <a:pt x="299079" y="944196"/>
                  <a:pt x="299079" y="889000"/>
                </a:cubicBezTo>
                <a:lnTo>
                  <a:pt x="299079" y="863600"/>
                </a:lnTo>
              </a:path>
            </a:pathLst>
          </a:custGeom>
          <a:ln w="12700" cap="flat" cmpd="sng" algn="ctr">
            <a:solidFill>
              <a:srgbClr val="FF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4" name="Straight Arrow Connector 23"/>
          <p:cNvCxnSpPr/>
          <p:nvPr/>
        </p:nvCxnSpPr>
        <p:spPr>
          <a:xfrm rot="14680453" flipV="1">
            <a:off x="2935752" y="2787007"/>
            <a:ext cx="565349" cy="1588"/>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flipH="1">
            <a:off x="2826392" y="3233315"/>
            <a:ext cx="559843" cy="357885"/>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26" name="Object 2"/>
          <p:cNvGraphicFramePr>
            <a:graphicFrameLocks noChangeAspect="1"/>
          </p:cNvGraphicFramePr>
          <p:nvPr/>
        </p:nvGraphicFramePr>
        <p:xfrm>
          <a:off x="2608902" y="3293628"/>
          <a:ext cx="217488" cy="200025"/>
        </p:xfrm>
        <a:graphic>
          <a:graphicData uri="http://schemas.openxmlformats.org/presentationml/2006/ole">
            <mc:AlternateContent xmlns:mc="http://schemas.openxmlformats.org/markup-compatibility/2006">
              <mc:Choice xmlns:v="urn:schemas-microsoft-com:vml" Requires="v">
                <p:oleObj spid="_x0000_s14462" name="Equation" r:id="rId13" imgW="165100" imgH="152400" progId="Equation.DSMT4">
                  <p:embed/>
                </p:oleObj>
              </mc:Choice>
              <mc:Fallback>
                <p:oleObj name="Equation" r:id="rId13" imgW="165100" imgH="152400" progId="Equation.DSMT4">
                  <p:embed/>
                  <p:pic>
                    <p:nvPicPr>
                      <p:cNvPr id="26" name="Object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08902" y="3293628"/>
                        <a:ext cx="217488"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37" name="Group 36"/>
          <p:cNvGrpSpPr/>
          <p:nvPr/>
        </p:nvGrpSpPr>
        <p:grpSpPr>
          <a:xfrm>
            <a:off x="299370" y="3793890"/>
            <a:ext cx="8552880" cy="2158093"/>
            <a:chOff x="299370" y="3793890"/>
            <a:chExt cx="8552880" cy="2158093"/>
          </a:xfrm>
        </p:grpSpPr>
        <p:sp>
          <p:nvSpPr>
            <p:cNvPr id="5" name="TextBox 4"/>
            <p:cNvSpPr txBox="1"/>
            <p:nvPr/>
          </p:nvSpPr>
          <p:spPr>
            <a:xfrm>
              <a:off x="299370" y="4452806"/>
              <a:ext cx="5004250" cy="707886"/>
            </a:xfrm>
            <a:prstGeom prst="rect">
              <a:avLst/>
            </a:prstGeom>
            <a:noFill/>
          </p:spPr>
          <p:txBody>
            <a:bodyPr wrap="square" rtlCol="0">
              <a:spAutoFit/>
            </a:bodyPr>
            <a:lstStyle/>
            <a:p>
              <a:r>
                <a:rPr lang="en-US" sz="2000" dirty="0"/>
                <a:t>We need to break “mg” into its component parts along our axis, or:</a:t>
              </a:r>
            </a:p>
          </p:txBody>
        </p:sp>
        <p:cxnSp>
          <p:nvCxnSpPr>
            <p:cNvPr id="27" name="Straight Arrow Connector 26"/>
            <p:cNvCxnSpPr/>
            <p:nvPr/>
          </p:nvCxnSpPr>
          <p:spPr>
            <a:xfrm rot="5400000">
              <a:off x="7279552" y="5366089"/>
              <a:ext cx="957478" cy="1589"/>
            </a:xfrm>
            <a:prstGeom prst="straightConnector1">
              <a:avLst/>
            </a:prstGeom>
            <a:ln w="127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28" name="Object 2"/>
            <p:cNvGraphicFramePr>
              <a:graphicFrameLocks noChangeAspect="1"/>
            </p:cNvGraphicFramePr>
            <p:nvPr/>
          </p:nvGraphicFramePr>
          <p:xfrm>
            <a:off x="8066078" y="4888144"/>
            <a:ext cx="735012" cy="265113"/>
          </p:xfrm>
          <a:graphic>
            <a:graphicData uri="http://schemas.openxmlformats.org/presentationml/2006/ole">
              <mc:AlternateContent xmlns:mc="http://schemas.openxmlformats.org/markup-compatibility/2006">
                <mc:Choice xmlns:v="urn:schemas-microsoft-com:vml" Requires="v">
                  <p:oleObj spid="_x0000_s14463" name="Equation" r:id="rId15" imgW="558800" imgH="203200" progId="Equation.DSMT4">
                    <p:embed/>
                  </p:oleObj>
                </mc:Choice>
                <mc:Fallback>
                  <p:oleObj name="Equation" r:id="rId15" imgW="558800" imgH="203200" progId="Equation.DSMT4">
                    <p:embed/>
                    <p:pic>
                      <p:nvPicPr>
                        <p:cNvPr id="28" name="Object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066078" y="4888144"/>
                          <a:ext cx="735012" cy="265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9" name="Object 2"/>
            <p:cNvGraphicFramePr>
              <a:graphicFrameLocks noChangeAspect="1"/>
            </p:cNvGraphicFramePr>
            <p:nvPr/>
          </p:nvGraphicFramePr>
          <p:xfrm>
            <a:off x="7603111" y="3793890"/>
            <a:ext cx="717550" cy="265112"/>
          </p:xfrm>
          <a:graphic>
            <a:graphicData uri="http://schemas.openxmlformats.org/presentationml/2006/ole">
              <mc:AlternateContent xmlns:mc="http://schemas.openxmlformats.org/markup-compatibility/2006">
                <mc:Choice xmlns:v="urn:schemas-microsoft-com:vml" Requires="v">
                  <p:oleObj spid="_x0000_s14464" name="Equation" r:id="rId17" imgW="546100" imgH="203200" progId="Equation.DSMT4">
                    <p:embed/>
                  </p:oleObj>
                </mc:Choice>
                <mc:Fallback>
                  <p:oleObj name="Equation" r:id="rId17" imgW="546100" imgH="203200" progId="Equation.DSMT4">
                    <p:embed/>
                    <p:pic>
                      <p:nvPicPr>
                        <p:cNvPr id="29"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03111" y="3793890"/>
                          <a:ext cx="717550" cy="265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0" name="Freeform 29"/>
            <p:cNvSpPr/>
            <p:nvPr/>
          </p:nvSpPr>
          <p:spPr>
            <a:xfrm rot="20080453">
              <a:off x="7430067" y="4213873"/>
              <a:ext cx="400679" cy="1031612"/>
            </a:xfrm>
            <a:custGeom>
              <a:avLst/>
              <a:gdLst>
                <a:gd name="connsiteX0" fmla="*/ 311779 w 400679"/>
                <a:gd name="connsiteY0" fmla="*/ 101600 h 1031612"/>
                <a:gd name="connsiteX1" fmla="*/ 235579 w 400679"/>
                <a:gd name="connsiteY1" fmla="*/ 38100 h 1031612"/>
                <a:gd name="connsiteX2" fmla="*/ 197479 w 400679"/>
                <a:gd name="connsiteY2" fmla="*/ 50800 h 1031612"/>
                <a:gd name="connsiteX3" fmla="*/ 197479 w 400679"/>
                <a:gd name="connsiteY3" fmla="*/ 139700 h 1031612"/>
                <a:gd name="connsiteX4" fmla="*/ 273679 w 400679"/>
                <a:gd name="connsiteY4" fmla="*/ 152400 h 1031612"/>
                <a:gd name="connsiteX5" fmla="*/ 286379 w 400679"/>
                <a:gd name="connsiteY5" fmla="*/ 190500 h 1031612"/>
                <a:gd name="connsiteX6" fmla="*/ 273679 w 400679"/>
                <a:gd name="connsiteY6" fmla="*/ 139700 h 1031612"/>
                <a:gd name="connsiteX7" fmla="*/ 286379 w 400679"/>
                <a:gd name="connsiteY7" fmla="*/ 63500 h 1031612"/>
                <a:gd name="connsiteX8" fmla="*/ 375279 w 400679"/>
                <a:gd name="connsiteY8" fmla="*/ 0 h 1031612"/>
                <a:gd name="connsiteX9" fmla="*/ 387979 w 400679"/>
                <a:gd name="connsiteY9" fmla="*/ 63500 h 1031612"/>
                <a:gd name="connsiteX10" fmla="*/ 311779 w 400679"/>
                <a:gd name="connsiteY10" fmla="*/ 165100 h 1031612"/>
                <a:gd name="connsiteX11" fmla="*/ 222879 w 400679"/>
                <a:gd name="connsiteY11" fmla="*/ 152400 h 1031612"/>
                <a:gd name="connsiteX12" fmla="*/ 235579 w 400679"/>
                <a:gd name="connsiteY12" fmla="*/ 114300 h 1031612"/>
                <a:gd name="connsiteX13" fmla="*/ 260979 w 400679"/>
                <a:gd name="connsiteY13" fmla="*/ 76200 h 1031612"/>
                <a:gd name="connsiteX14" fmla="*/ 248279 w 400679"/>
                <a:gd name="connsiteY14" fmla="*/ 114300 h 1031612"/>
                <a:gd name="connsiteX15" fmla="*/ 222879 w 400679"/>
                <a:gd name="connsiteY15" fmla="*/ 165100 h 1031612"/>
                <a:gd name="connsiteX16" fmla="*/ 210179 w 400679"/>
                <a:gd name="connsiteY16" fmla="*/ 228600 h 1031612"/>
                <a:gd name="connsiteX17" fmla="*/ 172079 w 400679"/>
                <a:gd name="connsiteY17" fmla="*/ 215900 h 1031612"/>
                <a:gd name="connsiteX18" fmla="*/ 95879 w 400679"/>
                <a:gd name="connsiteY18" fmla="*/ 241300 h 1031612"/>
                <a:gd name="connsiteX19" fmla="*/ 70479 w 400679"/>
                <a:gd name="connsiteY19" fmla="*/ 279400 h 1031612"/>
                <a:gd name="connsiteX20" fmla="*/ 146679 w 400679"/>
                <a:gd name="connsiteY20" fmla="*/ 266700 h 1031612"/>
                <a:gd name="connsiteX21" fmla="*/ 184779 w 400679"/>
                <a:gd name="connsiteY21" fmla="*/ 241300 h 1031612"/>
                <a:gd name="connsiteX22" fmla="*/ 286379 w 400679"/>
                <a:gd name="connsiteY22" fmla="*/ 177800 h 1031612"/>
                <a:gd name="connsiteX23" fmla="*/ 248279 w 400679"/>
                <a:gd name="connsiteY23" fmla="*/ 203200 h 1031612"/>
                <a:gd name="connsiteX24" fmla="*/ 197479 w 400679"/>
                <a:gd name="connsiteY24" fmla="*/ 241300 h 1031612"/>
                <a:gd name="connsiteX25" fmla="*/ 248279 w 400679"/>
                <a:gd name="connsiteY25" fmla="*/ 228600 h 1031612"/>
                <a:gd name="connsiteX26" fmla="*/ 222879 w 400679"/>
                <a:gd name="connsiteY26" fmla="*/ 304800 h 1031612"/>
                <a:gd name="connsiteX27" fmla="*/ 260979 w 400679"/>
                <a:gd name="connsiteY27" fmla="*/ 495300 h 1031612"/>
                <a:gd name="connsiteX28" fmla="*/ 273679 w 400679"/>
                <a:gd name="connsiteY28" fmla="*/ 546100 h 1031612"/>
                <a:gd name="connsiteX29" fmla="*/ 260979 w 400679"/>
                <a:gd name="connsiteY29" fmla="*/ 723900 h 1031612"/>
                <a:gd name="connsiteX30" fmla="*/ 248279 w 400679"/>
                <a:gd name="connsiteY30" fmla="*/ 977900 h 1031612"/>
                <a:gd name="connsiteX31" fmla="*/ 95879 w 400679"/>
                <a:gd name="connsiteY31" fmla="*/ 965200 h 1031612"/>
                <a:gd name="connsiteX32" fmla="*/ 83179 w 400679"/>
                <a:gd name="connsiteY32" fmla="*/ 1016000 h 1031612"/>
                <a:gd name="connsiteX33" fmla="*/ 146679 w 400679"/>
                <a:gd name="connsiteY33" fmla="*/ 927100 h 1031612"/>
                <a:gd name="connsiteX34" fmla="*/ 222879 w 400679"/>
                <a:gd name="connsiteY34" fmla="*/ 914400 h 1031612"/>
                <a:gd name="connsiteX35" fmla="*/ 349879 w 400679"/>
                <a:gd name="connsiteY35" fmla="*/ 927100 h 1031612"/>
                <a:gd name="connsiteX36" fmla="*/ 337179 w 400679"/>
                <a:gd name="connsiteY36" fmla="*/ 965200 h 1031612"/>
                <a:gd name="connsiteX37" fmla="*/ 260979 w 400679"/>
                <a:gd name="connsiteY37" fmla="*/ 990600 h 1031612"/>
                <a:gd name="connsiteX38" fmla="*/ 299079 w 400679"/>
                <a:gd name="connsiteY38" fmla="*/ 977900 h 1031612"/>
                <a:gd name="connsiteX39" fmla="*/ 337179 w 400679"/>
                <a:gd name="connsiteY39" fmla="*/ 965200 h 1031612"/>
                <a:gd name="connsiteX40" fmla="*/ 362579 w 400679"/>
                <a:gd name="connsiteY40" fmla="*/ 927100 h 1031612"/>
                <a:gd name="connsiteX41" fmla="*/ 337179 w 400679"/>
                <a:gd name="connsiteY41" fmla="*/ 800100 h 1031612"/>
                <a:gd name="connsiteX42" fmla="*/ 311779 w 400679"/>
                <a:gd name="connsiteY42" fmla="*/ 635000 h 1031612"/>
                <a:gd name="connsiteX43" fmla="*/ 324479 w 400679"/>
                <a:gd name="connsiteY43" fmla="*/ 571500 h 1031612"/>
                <a:gd name="connsiteX44" fmla="*/ 337179 w 400679"/>
                <a:gd name="connsiteY44" fmla="*/ 330200 h 1031612"/>
                <a:gd name="connsiteX45" fmla="*/ 375279 w 400679"/>
                <a:gd name="connsiteY45" fmla="*/ 292100 h 1031612"/>
                <a:gd name="connsiteX46" fmla="*/ 400679 w 400679"/>
                <a:gd name="connsiteY46" fmla="*/ 254000 h 1031612"/>
                <a:gd name="connsiteX47" fmla="*/ 362579 w 400679"/>
                <a:gd name="connsiteY47" fmla="*/ 241300 h 1031612"/>
                <a:gd name="connsiteX48" fmla="*/ 349879 w 400679"/>
                <a:gd name="connsiteY48" fmla="*/ 203200 h 1031612"/>
                <a:gd name="connsiteX49" fmla="*/ 337179 w 400679"/>
                <a:gd name="connsiteY49" fmla="*/ 241300 h 1031612"/>
                <a:gd name="connsiteX50" fmla="*/ 311779 w 400679"/>
                <a:gd name="connsiteY50" fmla="*/ 304800 h 1031612"/>
                <a:gd name="connsiteX51" fmla="*/ 286379 w 400679"/>
                <a:gd name="connsiteY51" fmla="*/ 381000 h 1031612"/>
                <a:gd name="connsiteX52" fmla="*/ 235579 w 400679"/>
                <a:gd name="connsiteY52" fmla="*/ 317500 h 1031612"/>
                <a:gd name="connsiteX53" fmla="*/ 222879 w 400679"/>
                <a:gd name="connsiteY53" fmla="*/ 355600 h 1031612"/>
                <a:gd name="connsiteX54" fmla="*/ 184779 w 400679"/>
                <a:gd name="connsiteY54" fmla="*/ 368300 h 1031612"/>
                <a:gd name="connsiteX55" fmla="*/ 70479 w 400679"/>
                <a:gd name="connsiteY55" fmla="*/ 431800 h 1031612"/>
                <a:gd name="connsiteX56" fmla="*/ 133979 w 400679"/>
                <a:gd name="connsiteY56" fmla="*/ 431800 h 1031612"/>
                <a:gd name="connsiteX57" fmla="*/ 172079 w 400679"/>
                <a:gd name="connsiteY57" fmla="*/ 406400 h 1031612"/>
                <a:gd name="connsiteX58" fmla="*/ 210179 w 400679"/>
                <a:gd name="connsiteY58" fmla="*/ 368300 h 1031612"/>
                <a:gd name="connsiteX59" fmla="*/ 248279 w 400679"/>
                <a:gd name="connsiteY59" fmla="*/ 355600 h 1031612"/>
                <a:gd name="connsiteX60" fmla="*/ 172079 w 400679"/>
                <a:gd name="connsiteY60" fmla="*/ 368300 h 1031612"/>
                <a:gd name="connsiteX61" fmla="*/ 95879 w 400679"/>
                <a:gd name="connsiteY61" fmla="*/ 393700 h 1031612"/>
                <a:gd name="connsiteX62" fmla="*/ 70479 w 400679"/>
                <a:gd name="connsiteY62" fmla="*/ 444500 h 1031612"/>
                <a:gd name="connsiteX63" fmla="*/ 121279 w 400679"/>
                <a:gd name="connsiteY63" fmla="*/ 419100 h 1031612"/>
                <a:gd name="connsiteX64" fmla="*/ 159379 w 400679"/>
                <a:gd name="connsiteY64" fmla="*/ 406400 h 1031612"/>
                <a:gd name="connsiteX65" fmla="*/ 235579 w 400679"/>
                <a:gd name="connsiteY65" fmla="*/ 368300 h 1031612"/>
                <a:gd name="connsiteX66" fmla="*/ 248279 w 400679"/>
                <a:gd name="connsiteY66" fmla="*/ 330200 h 1031612"/>
                <a:gd name="connsiteX67" fmla="*/ 299079 w 400679"/>
                <a:gd name="connsiteY67" fmla="*/ 406400 h 1031612"/>
                <a:gd name="connsiteX68" fmla="*/ 260979 w 400679"/>
                <a:gd name="connsiteY68" fmla="*/ 431800 h 1031612"/>
                <a:gd name="connsiteX69" fmla="*/ 248279 w 400679"/>
                <a:gd name="connsiteY69" fmla="*/ 558800 h 1031612"/>
                <a:gd name="connsiteX70" fmla="*/ 273679 w 400679"/>
                <a:gd name="connsiteY70" fmla="*/ 635000 h 1031612"/>
                <a:gd name="connsiteX71" fmla="*/ 286379 w 400679"/>
                <a:gd name="connsiteY71" fmla="*/ 596900 h 1031612"/>
                <a:gd name="connsiteX72" fmla="*/ 324479 w 400679"/>
                <a:gd name="connsiteY72" fmla="*/ 609600 h 1031612"/>
                <a:gd name="connsiteX73" fmla="*/ 299079 w 400679"/>
                <a:gd name="connsiteY73" fmla="*/ 685800 h 1031612"/>
                <a:gd name="connsiteX74" fmla="*/ 311779 w 400679"/>
                <a:gd name="connsiteY74" fmla="*/ 723900 h 1031612"/>
                <a:gd name="connsiteX75" fmla="*/ 299079 w 400679"/>
                <a:gd name="connsiteY75" fmla="*/ 889000 h 1031612"/>
                <a:gd name="connsiteX76" fmla="*/ 299079 w 400679"/>
                <a:gd name="connsiteY76" fmla="*/ 863600 h 103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00679" h="1031612">
                  <a:moveTo>
                    <a:pt x="311779" y="101600"/>
                  </a:moveTo>
                  <a:cubicBezTo>
                    <a:pt x="300336" y="90157"/>
                    <a:pt x="256797" y="41636"/>
                    <a:pt x="235579" y="38100"/>
                  </a:cubicBezTo>
                  <a:cubicBezTo>
                    <a:pt x="222374" y="35899"/>
                    <a:pt x="210179" y="46567"/>
                    <a:pt x="197479" y="50800"/>
                  </a:cubicBezTo>
                  <a:cubicBezTo>
                    <a:pt x="190079" y="73001"/>
                    <a:pt x="167425" y="118233"/>
                    <a:pt x="197479" y="139700"/>
                  </a:cubicBezTo>
                  <a:cubicBezTo>
                    <a:pt x="218433" y="154667"/>
                    <a:pt x="248279" y="148167"/>
                    <a:pt x="273679" y="152400"/>
                  </a:cubicBezTo>
                  <a:cubicBezTo>
                    <a:pt x="277912" y="165100"/>
                    <a:pt x="286379" y="203887"/>
                    <a:pt x="286379" y="190500"/>
                  </a:cubicBezTo>
                  <a:cubicBezTo>
                    <a:pt x="286379" y="173046"/>
                    <a:pt x="273679" y="157154"/>
                    <a:pt x="273679" y="139700"/>
                  </a:cubicBezTo>
                  <a:cubicBezTo>
                    <a:pt x="273679" y="113950"/>
                    <a:pt x="273874" y="86010"/>
                    <a:pt x="286379" y="63500"/>
                  </a:cubicBezTo>
                  <a:cubicBezTo>
                    <a:pt x="291012" y="55160"/>
                    <a:pt x="361664" y="9077"/>
                    <a:pt x="375279" y="0"/>
                  </a:cubicBezTo>
                  <a:cubicBezTo>
                    <a:pt x="379512" y="21167"/>
                    <a:pt x="395728" y="43353"/>
                    <a:pt x="387979" y="63500"/>
                  </a:cubicBezTo>
                  <a:cubicBezTo>
                    <a:pt x="372782" y="103012"/>
                    <a:pt x="311779" y="165100"/>
                    <a:pt x="311779" y="165100"/>
                  </a:cubicBezTo>
                  <a:cubicBezTo>
                    <a:pt x="282146" y="160867"/>
                    <a:pt x="247786" y="169004"/>
                    <a:pt x="222879" y="152400"/>
                  </a:cubicBezTo>
                  <a:cubicBezTo>
                    <a:pt x="211740" y="144974"/>
                    <a:pt x="229592" y="126274"/>
                    <a:pt x="235579" y="114300"/>
                  </a:cubicBezTo>
                  <a:cubicBezTo>
                    <a:pt x="242405" y="100648"/>
                    <a:pt x="245715" y="76200"/>
                    <a:pt x="260979" y="76200"/>
                  </a:cubicBezTo>
                  <a:cubicBezTo>
                    <a:pt x="274366" y="76200"/>
                    <a:pt x="253552" y="101995"/>
                    <a:pt x="248279" y="114300"/>
                  </a:cubicBezTo>
                  <a:cubicBezTo>
                    <a:pt x="240821" y="131701"/>
                    <a:pt x="231346" y="148167"/>
                    <a:pt x="222879" y="165100"/>
                  </a:cubicBezTo>
                  <a:cubicBezTo>
                    <a:pt x="218646" y="186267"/>
                    <a:pt x="225443" y="213336"/>
                    <a:pt x="210179" y="228600"/>
                  </a:cubicBezTo>
                  <a:cubicBezTo>
                    <a:pt x="200713" y="238066"/>
                    <a:pt x="185384" y="214422"/>
                    <a:pt x="172079" y="215900"/>
                  </a:cubicBezTo>
                  <a:cubicBezTo>
                    <a:pt x="145469" y="218857"/>
                    <a:pt x="95879" y="241300"/>
                    <a:pt x="95879" y="241300"/>
                  </a:cubicBezTo>
                  <a:cubicBezTo>
                    <a:pt x="87412" y="254000"/>
                    <a:pt x="56827" y="272574"/>
                    <a:pt x="70479" y="279400"/>
                  </a:cubicBezTo>
                  <a:cubicBezTo>
                    <a:pt x="93511" y="290916"/>
                    <a:pt x="122250" y="274843"/>
                    <a:pt x="146679" y="266700"/>
                  </a:cubicBezTo>
                  <a:cubicBezTo>
                    <a:pt x="161159" y="261873"/>
                    <a:pt x="171527" y="248873"/>
                    <a:pt x="184779" y="241300"/>
                  </a:cubicBezTo>
                  <a:cubicBezTo>
                    <a:pt x="231726" y="214473"/>
                    <a:pt x="245908" y="218271"/>
                    <a:pt x="286379" y="177800"/>
                  </a:cubicBezTo>
                  <a:cubicBezTo>
                    <a:pt x="297172" y="167007"/>
                    <a:pt x="260699" y="194328"/>
                    <a:pt x="248279" y="203200"/>
                  </a:cubicBezTo>
                  <a:cubicBezTo>
                    <a:pt x="231055" y="215503"/>
                    <a:pt x="197479" y="220133"/>
                    <a:pt x="197479" y="241300"/>
                  </a:cubicBezTo>
                  <a:cubicBezTo>
                    <a:pt x="197479" y="258754"/>
                    <a:pt x="231346" y="232833"/>
                    <a:pt x="248279" y="228600"/>
                  </a:cubicBezTo>
                  <a:cubicBezTo>
                    <a:pt x="239812" y="254000"/>
                    <a:pt x="216385" y="278825"/>
                    <a:pt x="222879" y="304800"/>
                  </a:cubicBezTo>
                  <a:cubicBezTo>
                    <a:pt x="252317" y="422554"/>
                    <a:pt x="218195" y="281382"/>
                    <a:pt x="260979" y="495300"/>
                  </a:cubicBezTo>
                  <a:cubicBezTo>
                    <a:pt x="264402" y="512416"/>
                    <a:pt x="269446" y="529167"/>
                    <a:pt x="273679" y="546100"/>
                  </a:cubicBezTo>
                  <a:cubicBezTo>
                    <a:pt x="269446" y="605367"/>
                    <a:pt x="264468" y="664585"/>
                    <a:pt x="260979" y="723900"/>
                  </a:cubicBezTo>
                  <a:cubicBezTo>
                    <a:pt x="256001" y="808526"/>
                    <a:pt x="296149" y="907937"/>
                    <a:pt x="248279" y="977900"/>
                  </a:cubicBezTo>
                  <a:cubicBezTo>
                    <a:pt x="219494" y="1019971"/>
                    <a:pt x="146679" y="969433"/>
                    <a:pt x="95879" y="965200"/>
                  </a:cubicBezTo>
                  <a:cubicBezTo>
                    <a:pt x="91646" y="982133"/>
                    <a:pt x="75373" y="1031612"/>
                    <a:pt x="83179" y="1016000"/>
                  </a:cubicBezTo>
                  <a:cubicBezTo>
                    <a:pt x="121544" y="939271"/>
                    <a:pt x="78813" y="942181"/>
                    <a:pt x="146679" y="927100"/>
                  </a:cubicBezTo>
                  <a:cubicBezTo>
                    <a:pt x="171816" y="921514"/>
                    <a:pt x="197479" y="918633"/>
                    <a:pt x="222879" y="914400"/>
                  </a:cubicBezTo>
                  <a:cubicBezTo>
                    <a:pt x="265212" y="918633"/>
                    <a:pt x="311001" y="909821"/>
                    <a:pt x="349879" y="927100"/>
                  </a:cubicBezTo>
                  <a:cubicBezTo>
                    <a:pt x="362112" y="932537"/>
                    <a:pt x="348072" y="957419"/>
                    <a:pt x="337179" y="965200"/>
                  </a:cubicBezTo>
                  <a:cubicBezTo>
                    <a:pt x="315392" y="980762"/>
                    <a:pt x="286379" y="982133"/>
                    <a:pt x="260979" y="990600"/>
                  </a:cubicBezTo>
                  <a:lnTo>
                    <a:pt x="299079" y="977900"/>
                  </a:lnTo>
                  <a:lnTo>
                    <a:pt x="337179" y="965200"/>
                  </a:lnTo>
                  <a:cubicBezTo>
                    <a:pt x="345646" y="952500"/>
                    <a:pt x="362579" y="942364"/>
                    <a:pt x="362579" y="927100"/>
                  </a:cubicBezTo>
                  <a:cubicBezTo>
                    <a:pt x="362579" y="883928"/>
                    <a:pt x="343744" y="842770"/>
                    <a:pt x="337179" y="800100"/>
                  </a:cubicBezTo>
                  <a:lnTo>
                    <a:pt x="311779" y="635000"/>
                  </a:lnTo>
                  <a:cubicBezTo>
                    <a:pt x="316012" y="613833"/>
                    <a:pt x="322686" y="593011"/>
                    <a:pt x="324479" y="571500"/>
                  </a:cubicBezTo>
                  <a:cubicBezTo>
                    <a:pt x="331168" y="491234"/>
                    <a:pt x="322771" y="409445"/>
                    <a:pt x="337179" y="330200"/>
                  </a:cubicBezTo>
                  <a:cubicBezTo>
                    <a:pt x="340392" y="312529"/>
                    <a:pt x="363781" y="305898"/>
                    <a:pt x="375279" y="292100"/>
                  </a:cubicBezTo>
                  <a:cubicBezTo>
                    <a:pt x="385050" y="280374"/>
                    <a:pt x="392212" y="266700"/>
                    <a:pt x="400679" y="254000"/>
                  </a:cubicBezTo>
                  <a:cubicBezTo>
                    <a:pt x="387979" y="249767"/>
                    <a:pt x="372045" y="250766"/>
                    <a:pt x="362579" y="241300"/>
                  </a:cubicBezTo>
                  <a:cubicBezTo>
                    <a:pt x="353113" y="231834"/>
                    <a:pt x="363266" y="203200"/>
                    <a:pt x="349879" y="203200"/>
                  </a:cubicBezTo>
                  <a:cubicBezTo>
                    <a:pt x="336492" y="203200"/>
                    <a:pt x="341879" y="228765"/>
                    <a:pt x="337179" y="241300"/>
                  </a:cubicBezTo>
                  <a:cubicBezTo>
                    <a:pt x="329174" y="262646"/>
                    <a:pt x="319570" y="283375"/>
                    <a:pt x="311779" y="304800"/>
                  </a:cubicBezTo>
                  <a:cubicBezTo>
                    <a:pt x="302629" y="329962"/>
                    <a:pt x="286379" y="381000"/>
                    <a:pt x="286379" y="381000"/>
                  </a:cubicBezTo>
                  <a:cubicBezTo>
                    <a:pt x="283630" y="370003"/>
                    <a:pt x="280116" y="295232"/>
                    <a:pt x="235579" y="317500"/>
                  </a:cubicBezTo>
                  <a:cubicBezTo>
                    <a:pt x="223605" y="323487"/>
                    <a:pt x="232345" y="346134"/>
                    <a:pt x="222879" y="355600"/>
                  </a:cubicBezTo>
                  <a:cubicBezTo>
                    <a:pt x="213413" y="365066"/>
                    <a:pt x="197479" y="364067"/>
                    <a:pt x="184779" y="368300"/>
                  </a:cubicBezTo>
                  <a:cubicBezTo>
                    <a:pt x="127747" y="425332"/>
                    <a:pt x="163718" y="400720"/>
                    <a:pt x="70479" y="431800"/>
                  </a:cubicBezTo>
                  <a:cubicBezTo>
                    <a:pt x="0" y="455293"/>
                    <a:pt x="19095" y="446160"/>
                    <a:pt x="133979" y="431800"/>
                  </a:cubicBezTo>
                  <a:cubicBezTo>
                    <a:pt x="146679" y="423333"/>
                    <a:pt x="160353" y="416171"/>
                    <a:pt x="172079" y="406400"/>
                  </a:cubicBezTo>
                  <a:cubicBezTo>
                    <a:pt x="185877" y="394902"/>
                    <a:pt x="195235" y="378263"/>
                    <a:pt x="210179" y="368300"/>
                  </a:cubicBezTo>
                  <a:cubicBezTo>
                    <a:pt x="221318" y="360874"/>
                    <a:pt x="235579" y="359833"/>
                    <a:pt x="248279" y="355600"/>
                  </a:cubicBezTo>
                  <a:cubicBezTo>
                    <a:pt x="183360" y="333960"/>
                    <a:pt x="235386" y="340164"/>
                    <a:pt x="172079" y="368300"/>
                  </a:cubicBezTo>
                  <a:cubicBezTo>
                    <a:pt x="147613" y="379174"/>
                    <a:pt x="95879" y="393700"/>
                    <a:pt x="95879" y="393700"/>
                  </a:cubicBezTo>
                  <a:cubicBezTo>
                    <a:pt x="87412" y="410633"/>
                    <a:pt x="57092" y="431113"/>
                    <a:pt x="70479" y="444500"/>
                  </a:cubicBezTo>
                  <a:cubicBezTo>
                    <a:pt x="83866" y="457887"/>
                    <a:pt x="103878" y="426558"/>
                    <a:pt x="121279" y="419100"/>
                  </a:cubicBezTo>
                  <a:cubicBezTo>
                    <a:pt x="133584" y="413827"/>
                    <a:pt x="147405" y="412387"/>
                    <a:pt x="159379" y="406400"/>
                  </a:cubicBezTo>
                  <a:cubicBezTo>
                    <a:pt x="257856" y="357161"/>
                    <a:pt x="139814" y="400222"/>
                    <a:pt x="235579" y="368300"/>
                  </a:cubicBezTo>
                  <a:cubicBezTo>
                    <a:pt x="239812" y="355600"/>
                    <a:pt x="234892" y="330200"/>
                    <a:pt x="248279" y="330200"/>
                  </a:cubicBezTo>
                  <a:cubicBezTo>
                    <a:pt x="279990" y="330200"/>
                    <a:pt x="292517" y="386715"/>
                    <a:pt x="299079" y="406400"/>
                  </a:cubicBezTo>
                  <a:cubicBezTo>
                    <a:pt x="286379" y="414867"/>
                    <a:pt x="270750" y="420074"/>
                    <a:pt x="260979" y="431800"/>
                  </a:cubicBezTo>
                  <a:cubicBezTo>
                    <a:pt x="219961" y="481021"/>
                    <a:pt x="238046" y="497400"/>
                    <a:pt x="248279" y="558800"/>
                  </a:cubicBezTo>
                  <a:cubicBezTo>
                    <a:pt x="267890" y="833356"/>
                    <a:pt x="251036" y="759536"/>
                    <a:pt x="273679" y="635000"/>
                  </a:cubicBezTo>
                  <a:cubicBezTo>
                    <a:pt x="276074" y="621829"/>
                    <a:pt x="282146" y="609600"/>
                    <a:pt x="286379" y="596900"/>
                  </a:cubicBezTo>
                  <a:cubicBezTo>
                    <a:pt x="299079" y="601133"/>
                    <a:pt x="322586" y="596348"/>
                    <a:pt x="324479" y="609600"/>
                  </a:cubicBezTo>
                  <a:cubicBezTo>
                    <a:pt x="328265" y="636105"/>
                    <a:pt x="299079" y="685800"/>
                    <a:pt x="299079" y="685800"/>
                  </a:cubicBezTo>
                  <a:cubicBezTo>
                    <a:pt x="303312" y="698500"/>
                    <a:pt x="311779" y="710513"/>
                    <a:pt x="311779" y="723900"/>
                  </a:cubicBezTo>
                  <a:cubicBezTo>
                    <a:pt x="311779" y="779096"/>
                    <a:pt x="299079" y="944196"/>
                    <a:pt x="299079" y="889000"/>
                  </a:cubicBezTo>
                  <a:lnTo>
                    <a:pt x="299079" y="863600"/>
                  </a:lnTo>
                </a:path>
              </a:pathLst>
            </a:custGeom>
            <a:ln w="12700" cap="flat" cmpd="sng" algn="ctr">
              <a:solidFill>
                <a:srgbClr val="FF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1" name="Straight Arrow Connector 30"/>
            <p:cNvCxnSpPr/>
            <p:nvPr/>
          </p:nvCxnSpPr>
          <p:spPr>
            <a:xfrm rot="14680453" flipV="1">
              <a:off x="7198800" y="4181499"/>
              <a:ext cx="565349" cy="1588"/>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flipH="1">
              <a:off x="7089440" y="4627807"/>
              <a:ext cx="559843" cy="357885"/>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33" name="Object 2"/>
            <p:cNvGraphicFramePr>
              <a:graphicFrameLocks noChangeAspect="1"/>
            </p:cNvGraphicFramePr>
            <p:nvPr/>
          </p:nvGraphicFramePr>
          <p:xfrm>
            <a:off x="6871950" y="4688120"/>
            <a:ext cx="217488" cy="200025"/>
          </p:xfrm>
          <a:graphic>
            <a:graphicData uri="http://schemas.openxmlformats.org/presentationml/2006/ole">
              <mc:AlternateContent xmlns:mc="http://schemas.openxmlformats.org/markup-compatibility/2006">
                <mc:Choice xmlns:v="urn:schemas-microsoft-com:vml" Requires="v">
                  <p:oleObj spid="_x0000_s14465" name="Equation" r:id="rId18" imgW="165100" imgH="152400" progId="Equation.DSMT4">
                    <p:embed/>
                  </p:oleObj>
                </mc:Choice>
                <mc:Fallback>
                  <p:oleObj name="Equation" r:id="rId18" imgW="165100" imgH="152400" progId="Equation.DSMT4">
                    <p:embed/>
                    <p:pic>
                      <p:nvPicPr>
                        <p:cNvPr id="33" name="Object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71950" y="4688120"/>
                          <a:ext cx="217488"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34" name="Straight Arrow Connector 33"/>
            <p:cNvCxnSpPr/>
            <p:nvPr/>
          </p:nvCxnSpPr>
          <p:spPr>
            <a:xfrm rot="16200000" flipH="1">
              <a:off x="7675076" y="4973470"/>
              <a:ext cx="714118" cy="452780"/>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rot="10800000" flipV="1">
              <a:off x="7805745" y="5556918"/>
              <a:ext cx="452780" cy="288701"/>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36" name="Object 2"/>
            <p:cNvGraphicFramePr>
              <a:graphicFrameLocks noChangeAspect="1"/>
            </p:cNvGraphicFramePr>
            <p:nvPr/>
          </p:nvGraphicFramePr>
          <p:xfrm>
            <a:off x="8168037" y="5686870"/>
            <a:ext cx="684213" cy="265113"/>
          </p:xfrm>
          <a:graphic>
            <a:graphicData uri="http://schemas.openxmlformats.org/presentationml/2006/ole">
              <mc:AlternateContent xmlns:mc="http://schemas.openxmlformats.org/markup-compatibility/2006">
                <mc:Choice xmlns:v="urn:schemas-microsoft-com:vml" Requires="v">
                  <p:oleObj spid="_x0000_s14466" name="Equation" r:id="rId19" imgW="520700" imgH="203200" progId="Equation.DSMT4">
                    <p:embed/>
                  </p:oleObj>
                </mc:Choice>
                <mc:Fallback>
                  <p:oleObj name="Equation" r:id="rId19" imgW="520700" imgH="203200" progId="Equation.DSMT4">
                    <p:embed/>
                    <p:pic>
                      <p:nvPicPr>
                        <p:cNvPr id="36" name="Object 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168037" y="5686870"/>
                          <a:ext cx="684213" cy="265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1402576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960" y="286604"/>
            <a:ext cx="7543800" cy="864863"/>
          </a:xfrm>
        </p:spPr>
        <p:txBody>
          <a:bodyPr/>
          <a:lstStyle/>
          <a:p>
            <a:r>
              <a:rPr lang="en-US" dirty="0"/>
              <a:t>Carnival ride </a:t>
            </a:r>
            <a:r>
              <a:rPr lang="mr-IN" dirty="0"/>
              <a:t>–</a:t>
            </a:r>
            <a:r>
              <a:rPr lang="en-US" dirty="0"/>
              <a:t> take 2</a:t>
            </a:r>
          </a:p>
        </p:txBody>
      </p:sp>
      <p:sp>
        <p:nvSpPr>
          <p:cNvPr id="4" name="TextBox 3"/>
          <p:cNvSpPr txBox="1"/>
          <p:nvPr/>
        </p:nvSpPr>
        <p:spPr>
          <a:xfrm>
            <a:off x="140148" y="1154121"/>
            <a:ext cx="5687062" cy="707886"/>
          </a:xfrm>
          <a:prstGeom prst="rect">
            <a:avLst/>
          </a:prstGeom>
          <a:noFill/>
        </p:spPr>
        <p:txBody>
          <a:bodyPr wrap="square" rtlCol="0">
            <a:spAutoFit/>
          </a:bodyPr>
          <a:lstStyle/>
          <a:p>
            <a:r>
              <a:rPr lang="en-US" sz="2000" dirty="0"/>
              <a:t>The center seeking direction is toward the center of the arc, so our axis becomes:</a:t>
            </a:r>
          </a:p>
        </p:txBody>
      </p:sp>
      <p:grpSp>
        <p:nvGrpSpPr>
          <p:cNvPr id="5" name="Group 4"/>
          <p:cNvGrpSpPr/>
          <p:nvPr/>
        </p:nvGrpSpPr>
        <p:grpSpPr>
          <a:xfrm rot="20009514">
            <a:off x="5725391" y="1986914"/>
            <a:ext cx="2769320" cy="927100"/>
            <a:chOff x="5968280" y="1175544"/>
            <a:chExt cx="2769320" cy="927100"/>
          </a:xfrm>
        </p:grpSpPr>
        <p:sp>
          <p:nvSpPr>
            <p:cNvPr id="6" name="Rectangle 5"/>
            <p:cNvSpPr/>
            <p:nvPr/>
          </p:nvSpPr>
          <p:spPr>
            <a:xfrm>
              <a:off x="6006381" y="1464685"/>
              <a:ext cx="2688571" cy="457677"/>
            </a:xfrm>
            <a:prstGeom prst="rect">
              <a:avLst/>
            </a:prstGeom>
            <a:no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reeform 6"/>
            <p:cNvSpPr/>
            <p:nvPr/>
          </p:nvSpPr>
          <p:spPr>
            <a:xfrm>
              <a:off x="8565439" y="1533525"/>
              <a:ext cx="130886" cy="339725"/>
            </a:xfrm>
            <a:custGeom>
              <a:avLst/>
              <a:gdLst>
                <a:gd name="connsiteX0" fmla="*/ 124536 w 130886"/>
                <a:gd name="connsiteY0" fmla="*/ 15875 h 339725"/>
                <a:gd name="connsiteX1" fmla="*/ 57861 w 130886"/>
                <a:gd name="connsiteY1" fmla="*/ 19050 h 339725"/>
                <a:gd name="connsiteX2" fmla="*/ 64211 w 130886"/>
                <a:gd name="connsiteY2" fmla="*/ 44450 h 339725"/>
                <a:gd name="connsiteX3" fmla="*/ 92786 w 130886"/>
                <a:gd name="connsiteY3" fmla="*/ 41275 h 339725"/>
                <a:gd name="connsiteX4" fmla="*/ 124536 w 130886"/>
                <a:gd name="connsiteY4" fmla="*/ 25400 h 339725"/>
                <a:gd name="connsiteX5" fmla="*/ 130886 w 130886"/>
                <a:gd name="connsiteY5" fmla="*/ 15875 h 339725"/>
                <a:gd name="connsiteX6" fmla="*/ 124536 w 130886"/>
                <a:gd name="connsiteY6" fmla="*/ 3175 h 339725"/>
                <a:gd name="connsiteX7" fmla="*/ 111836 w 130886"/>
                <a:gd name="connsiteY7" fmla="*/ 0 h 339725"/>
                <a:gd name="connsiteX8" fmla="*/ 86436 w 130886"/>
                <a:gd name="connsiteY8" fmla="*/ 6350 h 339725"/>
                <a:gd name="connsiteX9" fmla="*/ 61036 w 130886"/>
                <a:gd name="connsiteY9" fmla="*/ 9525 h 339725"/>
                <a:gd name="connsiteX10" fmla="*/ 51511 w 130886"/>
                <a:gd name="connsiteY10" fmla="*/ 15875 h 339725"/>
                <a:gd name="connsiteX11" fmla="*/ 35636 w 130886"/>
                <a:gd name="connsiteY11" fmla="*/ 31750 h 339725"/>
                <a:gd name="connsiteX12" fmla="*/ 26111 w 130886"/>
                <a:gd name="connsiteY12" fmla="*/ 53975 h 339725"/>
                <a:gd name="connsiteX13" fmla="*/ 16586 w 130886"/>
                <a:gd name="connsiteY13" fmla="*/ 60325 h 339725"/>
                <a:gd name="connsiteX14" fmla="*/ 38811 w 130886"/>
                <a:gd name="connsiteY14" fmla="*/ 57150 h 339725"/>
                <a:gd name="connsiteX15" fmla="*/ 61036 w 130886"/>
                <a:gd name="connsiteY15" fmla="*/ 41275 h 339725"/>
                <a:gd name="connsiteX16" fmla="*/ 67386 w 130886"/>
                <a:gd name="connsiteY16" fmla="*/ 28575 h 339725"/>
                <a:gd name="connsiteX17" fmla="*/ 64211 w 130886"/>
                <a:gd name="connsiteY17" fmla="*/ 69850 h 339725"/>
                <a:gd name="connsiteX18" fmla="*/ 70561 w 130886"/>
                <a:gd name="connsiteY18" fmla="*/ 79375 h 339725"/>
                <a:gd name="connsiteX19" fmla="*/ 73736 w 130886"/>
                <a:gd name="connsiteY19" fmla="*/ 101600 h 339725"/>
                <a:gd name="connsiteX20" fmla="*/ 80086 w 130886"/>
                <a:gd name="connsiteY20" fmla="*/ 142875 h 339725"/>
                <a:gd name="connsiteX21" fmla="*/ 76911 w 130886"/>
                <a:gd name="connsiteY21" fmla="*/ 225425 h 339725"/>
                <a:gd name="connsiteX22" fmla="*/ 73736 w 130886"/>
                <a:gd name="connsiteY22" fmla="*/ 234950 h 339725"/>
                <a:gd name="connsiteX23" fmla="*/ 67386 w 130886"/>
                <a:gd name="connsiteY23" fmla="*/ 266700 h 339725"/>
                <a:gd name="connsiteX24" fmla="*/ 67386 w 130886"/>
                <a:gd name="connsiteY24" fmla="*/ 320675 h 339725"/>
                <a:gd name="connsiteX25" fmla="*/ 19761 w 130886"/>
                <a:gd name="connsiteY25" fmla="*/ 323850 h 339725"/>
                <a:gd name="connsiteX26" fmla="*/ 10236 w 130886"/>
                <a:gd name="connsiteY26" fmla="*/ 333375 h 339725"/>
                <a:gd name="connsiteX27" fmla="*/ 19761 w 130886"/>
                <a:gd name="connsiteY27" fmla="*/ 336550 h 339725"/>
                <a:gd name="connsiteX28" fmla="*/ 54686 w 130886"/>
                <a:gd name="connsiteY28" fmla="*/ 339725 h 339725"/>
                <a:gd name="connsiteX29" fmla="*/ 108661 w 130886"/>
                <a:gd name="connsiteY29" fmla="*/ 333375 h 339725"/>
                <a:gd name="connsiteX30" fmla="*/ 118186 w 130886"/>
                <a:gd name="connsiteY30" fmla="*/ 327025 h 339725"/>
                <a:gd name="connsiteX31" fmla="*/ 130886 w 130886"/>
                <a:gd name="connsiteY31" fmla="*/ 320675 h 339725"/>
                <a:gd name="connsiteX32" fmla="*/ 127711 w 130886"/>
                <a:gd name="connsiteY32" fmla="*/ 298450 h 339725"/>
                <a:gd name="connsiteX33" fmla="*/ 118186 w 130886"/>
                <a:gd name="connsiteY33" fmla="*/ 292100 h 339725"/>
                <a:gd name="connsiteX34" fmla="*/ 111836 w 130886"/>
                <a:gd name="connsiteY34" fmla="*/ 282575 h 339725"/>
                <a:gd name="connsiteX35" fmla="*/ 115011 w 130886"/>
                <a:gd name="connsiteY35" fmla="*/ 168275 h 339725"/>
                <a:gd name="connsiteX36" fmla="*/ 118186 w 130886"/>
                <a:gd name="connsiteY36" fmla="*/ 152400 h 339725"/>
                <a:gd name="connsiteX37" fmla="*/ 111836 w 130886"/>
                <a:gd name="connsiteY37" fmla="*/ 104775 h 339725"/>
                <a:gd name="connsiteX38" fmla="*/ 108661 w 130886"/>
                <a:gd name="connsiteY38" fmla="*/ 28575 h 339725"/>
                <a:gd name="connsiteX39" fmla="*/ 105486 w 130886"/>
                <a:gd name="connsiteY39" fmla="*/ 41275 h 339725"/>
                <a:gd name="connsiteX40" fmla="*/ 92786 w 130886"/>
                <a:gd name="connsiteY40" fmla="*/ 66675 h 339725"/>
                <a:gd name="connsiteX41" fmla="*/ 89611 w 130886"/>
                <a:gd name="connsiteY41" fmla="*/ 76200 h 339725"/>
                <a:gd name="connsiteX42" fmla="*/ 80086 w 130886"/>
                <a:gd name="connsiteY42" fmla="*/ 82550 h 339725"/>
                <a:gd name="connsiteX43" fmla="*/ 76911 w 130886"/>
                <a:gd name="connsiteY43" fmla="*/ 95250 h 339725"/>
                <a:gd name="connsiteX44" fmla="*/ 95961 w 130886"/>
                <a:gd name="connsiteY44" fmla="*/ 73025 h 339725"/>
                <a:gd name="connsiteX45" fmla="*/ 105486 w 130886"/>
                <a:gd name="connsiteY45" fmla="*/ 66675 h 339725"/>
                <a:gd name="connsiteX46" fmla="*/ 111836 w 130886"/>
                <a:gd name="connsiteY46" fmla="*/ 57150 h 339725"/>
                <a:gd name="connsiteX47" fmla="*/ 102311 w 130886"/>
                <a:gd name="connsiteY47" fmla="*/ 50800 h 339725"/>
                <a:gd name="connsiteX48" fmla="*/ 92786 w 130886"/>
                <a:gd name="connsiteY48" fmla="*/ 53975 h 339725"/>
                <a:gd name="connsiteX49" fmla="*/ 76911 w 130886"/>
                <a:gd name="connsiteY49" fmla="*/ 57150 h 339725"/>
                <a:gd name="connsiteX50" fmla="*/ 80086 w 130886"/>
                <a:gd name="connsiteY50" fmla="*/ 66675 h 339725"/>
                <a:gd name="connsiteX51" fmla="*/ 89611 w 130886"/>
                <a:gd name="connsiteY51" fmla="*/ 69850 h 339725"/>
                <a:gd name="connsiteX52" fmla="*/ 86436 w 130886"/>
                <a:gd name="connsiteY52" fmla="*/ 88900 h 339725"/>
                <a:gd name="connsiteX53" fmla="*/ 76911 w 130886"/>
                <a:gd name="connsiteY53" fmla="*/ 82550 h 339725"/>
                <a:gd name="connsiteX54" fmla="*/ 73736 w 130886"/>
                <a:gd name="connsiteY54" fmla="*/ 92075 h 339725"/>
                <a:gd name="connsiteX55" fmla="*/ 57861 w 130886"/>
                <a:gd name="connsiteY55" fmla="*/ 104775 h 339725"/>
                <a:gd name="connsiteX56" fmla="*/ 48336 w 130886"/>
                <a:gd name="connsiteY56" fmla="*/ 127000 h 339725"/>
                <a:gd name="connsiteX57" fmla="*/ 38811 w 130886"/>
                <a:gd name="connsiteY57" fmla="*/ 130175 h 339725"/>
                <a:gd name="connsiteX58" fmla="*/ 19761 w 130886"/>
                <a:gd name="connsiteY58" fmla="*/ 146050 h 339725"/>
                <a:gd name="connsiteX59" fmla="*/ 16586 w 130886"/>
                <a:gd name="connsiteY59" fmla="*/ 155575 h 339725"/>
                <a:gd name="connsiteX60" fmla="*/ 7061 w 130886"/>
                <a:gd name="connsiteY60" fmla="*/ 149225 h 339725"/>
                <a:gd name="connsiteX61" fmla="*/ 16586 w 130886"/>
                <a:gd name="connsiteY61" fmla="*/ 120650 h 339725"/>
                <a:gd name="connsiteX62" fmla="*/ 35636 w 130886"/>
                <a:gd name="connsiteY62" fmla="*/ 114300 h 339725"/>
                <a:gd name="connsiteX63" fmla="*/ 41986 w 130886"/>
                <a:gd name="connsiteY63" fmla="*/ 104775 h 339725"/>
                <a:gd name="connsiteX64" fmla="*/ 51511 w 130886"/>
                <a:gd name="connsiteY64" fmla="*/ 98425 h 339725"/>
                <a:gd name="connsiteX65" fmla="*/ 54686 w 130886"/>
                <a:gd name="connsiteY65" fmla="*/ 88900 h 339725"/>
                <a:gd name="connsiteX66" fmla="*/ 73736 w 130886"/>
                <a:gd name="connsiteY66" fmla="*/ 76200 h 339725"/>
                <a:gd name="connsiteX67" fmla="*/ 76911 w 130886"/>
                <a:gd name="connsiteY67" fmla="*/ 66675 h 339725"/>
                <a:gd name="connsiteX68" fmla="*/ 124536 w 130886"/>
                <a:gd name="connsiteY68" fmla="*/ 15875 h 33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30886" h="339725">
                  <a:moveTo>
                    <a:pt x="124536" y="15875"/>
                  </a:moveTo>
                  <a:cubicBezTo>
                    <a:pt x="121361" y="7937"/>
                    <a:pt x="77969" y="9525"/>
                    <a:pt x="57861" y="19050"/>
                  </a:cubicBezTo>
                  <a:cubicBezTo>
                    <a:pt x="49974" y="22786"/>
                    <a:pt x="56848" y="39765"/>
                    <a:pt x="64211" y="44450"/>
                  </a:cubicBezTo>
                  <a:cubicBezTo>
                    <a:pt x="72296" y="49595"/>
                    <a:pt x="83261" y="42333"/>
                    <a:pt x="92786" y="41275"/>
                  </a:cubicBezTo>
                  <a:cubicBezTo>
                    <a:pt x="108292" y="36106"/>
                    <a:pt x="113252" y="36684"/>
                    <a:pt x="124536" y="25400"/>
                  </a:cubicBezTo>
                  <a:cubicBezTo>
                    <a:pt x="127234" y="22702"/>
                    <a:pt x="128769" y="19050"/>
                    <a:pt x="130886" y="15875"/>
                  </a:cubicBezTo>
                  <a:cubicBezTo>
                    <a:pt x="128769" y="11642"/>
                    <a:pt x="128172" y="6205"/>
                    <a:pt x="124536" y="3175"/>
                  </a:cubicBezTo>
                  <a:cubicBezTo>
                    <a:pt x="121184" y="381"/>
                    <a:pt x="116200" y="0"/>
                    <a:pt x="111836" y="0"/>
                  </a:cubicBezTo>
                  <a:cubicBezTo>
                    <a:pt x="94074" y="0"/>
                    <a:pt x="100216" y="3845"/>
                    <a:pt x="86436" y="6350"/>
                  </a:cubicBezTo>
                  <a:cubicBezTo>
                    <a:pt x="78041" y="7876"/>
                    <a:pt x="69503" y="8467"/>
                    <a:pt x="61036" y="9525"/>
                  </a:cubicBezTo>
                  <a:cubicBezTo>
                    <a:pt x="57861" y="11642"/>
                    <a:pt x="54209" y="13177"/>
                    <a:pt x="51511" y="15875"/>
                  </a:cubicBezTo>
                  <a:cubicBezTo>
                    <a:pt x="30344" y="37042"/>
                    <a:pt x="61036" y="14817"/>
                    <a:pt x="35636" y="31750"/>
                  </a:cubicBezTo>
                  <a:cubicBezTo>
                    <a:pt x="33207" y="41466"/>
                    <a:pt x="33420" y="46666"/>
                    <a:pt x="26111" y="53975"/>
                  </a:cubicBezTo>
                  <a:cubicBezTo>
                    <a:pt x="23413" y="56673"/>
                    <a:pt x="12884" y="59400"/>
                    <a:pt x="16586" y="60325"/>
                  </a:cubicBezTo>
                  <a:cubicBezTo>
                    <a:pt x="23846" y="62140"/>
                    <a:pt x="31403" y="58208"/>
                    <a:pt x="38811" y="57150"/>
                  </a:cubicBezTo>
                  <a:cubicBezTo>
                    <a:pt x="43273" y="54176"/>
                    <a:pt x="58411" y="44338"/>
                    <a:pt x="61036" y="41275"/>
                  </a:cubicBezTo>
                  <a:cubicBezTo>
                    <a:pt x="64116" y="37681"/>
                    <a:pt x="65269" y="32808"/>
                    <a:pt x="67386" y="28575"/>
                  </a:cubicBezTo>
                  <a:cubicBezTo>
                    <a:pt x="66328" y="42333"/>
                    <a:pt x="63350" y="56078"/>
                    <a:pt x="64211" y="69850"/>
                  </a:cubicBezTo>
                  <a:cubicBezTo>
                    <a:pt x="64449" y="73658"/>
                    <a:pt x="69465" y="75720"/>
                    <a:pt x="70561" y="79375"/>
                  </a:cubicBezTo>
                  <a:cubicBezTo>
                    <a:pt x="72711" y="86543"/>
                    <a:pt x="72862" y="94168"/>
                    <a:pt x="73736" y="101600"/>
                  </a:cubicBezTo>
                  <a:cubicBezTo>
                    <a:pt x="78201" y="139550"/>
                    <a:pt x="73247" y="122357"/>
                    <a:pt x="80086" y="142875"/>
                  </a:cubicBezTo>
                  <a:cubicBezTo>
                    <a:pt x="79028" y="170392"/>
                    <a:pt x="78806" y="197953"/>
                    <a:pt x="76911" y="225425"/>
                  </a:cubicBezTo>
                  <a:cubicBezTo>
                    <a:pt x="76681" y="228764"/>
                    <a:pt x="74489" y="231689"/>
                    <a:pt x="73736" y="234950"/>
                  </a:cubicBezTo>
                  <a:cubicBezTo>
                    <a:pt x="71309" y="245467"/>
                    <a:pt x="67386" y="266700"/>
                    <a:pt x="67386" y="266700"/>
                  </a:cubicBezTo>
                  <a:cubicBezTo>
                    <a:pt x="68724" y="276069"/>
                    <a:pt x="76054" y="314716"/>
                    <a:pt x="67386" y="320675"/>
                  </a:cubicBezTo>
                  <a:cubicBezTo>
                    <a:pt x="54275" y="329689"/>
                    <a:pt x="35636" y="322792"/>
                    <a:pt x="19761" y="323850"/>
                  </a:cubicBezTo>
                  <a:cubicBezTo>
                    <a:pt x="16586" y="327025"/>
                    <a:pt x="10236" y="328885"/>
                    <a:pt x="10236" y="333375"/>
                  </a:cubicBezTo>
                  <a:cubicBezTo>
                    <a:pt x="10236" y="336722"/>
                    <a:pt x="16448" y="336077"/>
                    <a:pt x="19761" y="336550"/>
                  </a:cubicBezTo>
                  <a:cubicBezTo>
                    <a:pt x="31333" y="338203"/>
                    <a:pt x="43044" y="338667"/>
                    <a:pt x="54686" y="339725"/>
                  </a:cubicBezTo>
                  <a:cubicBezTo>
                    <a:pt x="58420" y="339438"/>
                    <a:pt x="95821" y="338878"/>
                    <a:pt x="108661" y="333375"/>
                  </a:cubicBezTo>
                  <a:cubicBezTo>
                    <a:pt x="112168" y="331872"/>
                    <a:pt x="114873" y="328918"/>
                    <a:pt x="118186" y="327025"/>
                  </a:cubicBezTo>
                  <a:cubicBezTo>
                    <a:pt x="122295" y="324677"/>
                    <a:pt x="126653" y="322792"/>
                    <a:pt x="130886" y="320675"/>
                  </a:cubicBezTo>
                  <a:cubicBezTo>
                    <a:pt x="129828" y="313267"/>
                    <a:pt x="130750" y="305289"/>
                    <a:pt x="127711" y="298450"/>
                  </a:cubicBezTo>
                  <a:cubicBezTo>
                    <a:pt x="126161" y="294963"/>
                    <a:pt x="120884" y="294798"/>
                    <a:pt x="118186" y="292100"/>
                  </a:cubicBezTo>
                  <a:cubicBezTo>
                    <a:pt x="115488" y="289402"/>
                    <a:pt x="113953" y="285750"/>
                    <a:pt x="111836" y="282575"/>
                  </a:cubicBezTo>
                  <a:cubicBezTo>
                    <a:pt x="112894" y="244475"/>
                    <a:pt x="113154" y="206344"/>
                    <a:pt x="115011" y="168275"/>
                  </a:cubicBezTo>
                  <a:cubicBezTo>
                    <a:pt x="115274" y="162885"/>
                    <a:pt x="118186" y="157796"/>
                    <a:pt x="118186" y="152400"/>
                  </a:cubicBezTo>
                  <a:cubicBezTo>
                    <a:pt x="118186" y="121324"/>
                    <a:pt x="118134" y="123670"/>
                    <a:pt x="111836" y="104775"/>
                  </a:cubicBezTo>
                  <a:cubicBezTo>
                    <a:pt x="110778" y="79375"/>
                    <a:pt x="111191" y="53871"/>
                    <a:pt x="108661" y="28575"/>
                  </a:cubicBezTo>
                  <a:cubicBezTo>
                    <a:pt x="108227" y="24233"/>
                    <a:pt x="106866" y="37135"/>
                    <a:pt x="105486" y="41275"/>
                  </a:cubicBezTo>
                  <a:cubicBezTo>
                    <a:pt x="94499" y="74235"/>
                    <a:pt x="104453" y="43341"/>
                    <a:pt x="92786" y="66675"/>
                  </a:cubicBezTo>
                  <a:cubicBezTo>
                    <a:pt x="91289" y="69668"/>
                    <a:pt x="91702" y="73587"/>
                    <a:pt x="89611" y="76200"/>
                  </a:cubicBezTo>
                  <a:cubicBezTo>
                    <a:pt x="87227" y="79180"/>
                    <a:pt x="83261" y="80433"/>
                    <a:pt x="80086" y="82550"/>
                  </a:cubicBezTo>
                  <a:cubicBezTo>
                    <a:pt x="79028" y="86783"/>
                    <a:pt x="72547" y="95250"/>
                    <a:pt x="76911" y="95250"/>
                  </a:cubicBezTo>
                  <a:cubicBezTo>
                    <a:pt x="84497" y="95250"/>
                    <a:pt x="91269" y="77717"/>
                    <a:pt x="95961" y="73025"/>
                  </a:cubicBezTo>
                  <a:cubicBezTo>
                    <a:pt x="98659" y="70327"/>
                    <a:pt x="102311" y="68792"/>
                    <a:pt x="105486" y="66675"/>
                  </a:cubicBezTo>
                  <a:cubicBezTo>
                    <a:pt x="107603" y="63500"/>
                    <a:pt x="112584" y="60892"/>
                    <a:pt x="111836" y="57150"/>
                  </a:cubicBezTo>
                  <a:cubicBezTo>
                    <a:pt x="111088" y="53408"/>
                    <a:pt x="106075" y="51427"/>
                    <a:pt x="102311" y="50800"/>
                  </a:cubicBezTo>
                  <a:cubicBezTo>
                    <a:pt x="99010" y="50250"/>
                    <a:pt x="96033" y="53163"/>
                    <a:pt x="92786" y="53975"/>
                  </a:cubicBezTo>
                  <a:cubicBezTo>
                    <a:pt x="87551" y="55284"/>
                    <a:pt x="82203" y="56092"/>
                    <a:pt x="76911" y="57150"/>
                  </a:cubicBezTo>
                  <a:cubicBezTo>
                    <a:pt x="77969" y="60325"/>
                    <a:pt x="77719" y="64308"/>
                    <a:pt x="80086" y="66675"/>
                  </a:cubicBezTo>
                  <a:cubicBezTo>
                    <a:pt x="82453" y="69042"/>
                    <a:pt x="88692" y="66632"/>
                    <a:pt x="89611" y="69850"/>
                  </a:cubicBezTo>
                  <a:cubicBezTo>
                    <a:pt x="91380" y="76040"/>
                    <a:pt x="87494" y="82550"/>
                    <a:pt x="86436" y="88900"/>
                  </a:cubicBezTo>
                  <a:cubicBezTo>
                    <a:pt x="83261" y="86783"/>
                    <a:pt x="80613" y="81625"/>
                    <a:pt x="76911" y="82550"/>
                  </a:cubicBezTo>
                  <a:cubicBezTo>
                    <a:pt x="73664" y="83362"/>
                    <a:pt x="75233" y="89082"/>
                    <a:pt x="73736" y="92075"/>
                  </a:cubicBezTo>
                  <a:cubicBezTo>
                    <a:pt x="67991" y="103564"/>
                    <a:pt x="68847" y="101113"/>
                    <a:pt x="57861" y="104775"/>
                  </a:cubicBezTo>
                  <a:cubicBezTo>
                    <a:pt x="55954" y="112401"/>
                    <a:pt x="55188" y="121518"/>
                    <a:pt x="48336" y="127000"/>
                  </a:cubicBezTo>
                  <a:cubicBezTo>
                    <a:pt x="45723" y="129091"/>
                    <a:pt x="41986" y="129117"/>
                    <a:pt x="38811" y="130175"/>
                  </a:cubicBezTo>
                  <a:cubicBezTo>
                    <a:pt x="16845" y="163124"/>
                    <a:pt x="51987" y="113824"/>
                    <a:pt x="19761" y="146050"/>
                  </a:cubicBezTo>
                  <a:cubicBezTo>
                    <a:pt x="17394" y="148417"/>
                    <a:pt x="17644" y="152400"/>
                    <a:pt x="16586" y="155575"/>
                  </a:cubicBezTo>
                  <a:cubicBezTo>
                    <a:pt x="13411" y="153458"/>
                    <a:pt x="9445" y="152205"/>
                    <a:pt x="7061" y="149225"/>
                  </a:cubicBezTo>
                  <a:cubicBezTo>
                    <a:pt x="0" y="140398"/>
                    <a:pt x="5389" y="124382"/>
                    <a:pt x="16586" y="120650"/>
                  </a:cubicBezTo>
                  <a:lnTo>
                    <a:pt x="35636" y="114300"/>
                  </a:lnTo>
                  <a:cubicBezTo>
                    <a:pt x="37753" y="111125"/>
                    <a:pt x="39288" y="107473"/>
                    <a:pt x="41986" y="104775"/>
                  </a:cubicBezTo>
                  <a:cubicBezTo>
                    <a:pt x="44684" y="102077"/>
                    <a:pt x="49127" y="101405"/>
                    <a:pt x="51511" y="98425"/>
                  </a:cubicBezTo>
                  <a:cubicBezTo>
                    <a:pt x="53602" y="95812"/>
                    <a:pt x="52830" y="91685"/>
                    <a:pt x="54686" y="88900"/>
                  </a:cubicBezTo>
                  <a:cubicBezTo>
                    <a:pt x="61481" y="78707"/>
                    <a:pt x="63750" y="79529"/>
                    <a:pt x="73736" y="76200"/>
                  </a:cubicBezTo>
                  <a:cubicBezTo>
                    <a:pt x="74794" y="73025"/>
                    <a:pt x="74544" y="69042"/>
                    <a:pt x="76911" y="66675"/>
                  </a:cubicBezTo>
                  <a:cubicBezTo>
                    <a:pt x="90198" y="53388"/>
                    <a:pt x="127711" y="23813"/>
                    <a:pt x="124536" y="15875"/>
                  </a:cubicBezTo>
                  <a:close/>
                </a:path>
              </a:pathLst>
            </a:custGeom>
            <a:solidFill>
              <a:srgbClr val="FF0000"/>
            </a:solidFill>
            <a:ln w="9525"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5968281" y="1909662"/>
              <a:ext cx="2769319"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Connector 8"/>
            <p:cNvCxnSpPr/>
            <p:nvPr/>
          </p:nvCxnSpPr>
          <p:spPr>
            <a:xfrm rot="5400000">
              <a:off x="6877050" y="1638300"/>
              <a:ext cx="927100" cy="1588"/>
            </a:xfrm>
            <a:prstGeom prst="line">
              <a:avLst/>
            </a:prstGeom>
            <a:ln w="9525"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10800000" flipH="1">
              <a:off x="5968280" y="1932522"/>
              <a:ext cx="2769319" cy="1588"/>
            </a:xfrm>
            <a:prstGeom prst="line">
              <a:avLst/>
            </a:prstGeom>
            <a:ln w="127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pSp>
      <p:graphicFrame>
        <p:nvGraphicFramePr>
          <p:cNvPr id="11" name="Object 2"/>
          <p:cNvGraphicFramePr>
            <a:graphicFrameLocks noChangeAspect="1"/>
          </p:cNvGraphicFramePr>
          <p:nvPr/>
        </p:nvGraphicFramePr>
        <p:xfrm>
          <a:off x="7803200" y="2495549"/>
          <a:ext cx="914400" cy="165100"/>
        </p:xfrm>
        <a:graphic>
          <a:graphicData uri="http://schemas.openxmlformats.org/presentationml/2006/ole">
            <mc:AlternateContent xmlns:mc="http://schemas.openxmlformats.org/markup-compatibility/2006">
              <mc:Choice xmlns:v="urn:schemas-microsoft-com:vml" Requires="v">
                <p:oleObj spid="_x0000_s15471" name="Equation" r:id="rId3" imgW="914400" imgH="165100" progId="Equation.DSMT4">
                  <p:embed/>
                </p:oleObj>
              </mc:Choice>
              <mc:Fallback>
                <p:oleObj name="Equation" r:id="rId3" imgW="914400" imgH="165100" progId="Equation.DSMT4">
                  <p:embed/>
                  <p:pic>
                    <p:nvPicPr>
                      <p:cNvPr id="11"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03200" y="2495549"/>
                        <a:ext cx="914400" cy="16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2" name="Object 2"/>
          <p:cNvGraphicFramePr>
            <a:graphicFrameLocks noChangeAspect="1"/>
          </p:cNvGraphicFramePr>
          <p:nvPr/>
        </p:nvGraphicFramePr>
        <p:xfrm>
          <a:off x="6455713" y="1695418"/>
          <a:ext cx="850900" cy="317500"/>
        </p:xfrm>
        <a:graphic>
          <a:graphicData uri="http://schemas.openxmlformats.org/presentationml/2006/ole">
            <mc:AlternateContent xmlns:mc="http://schemas.openxmlformats.org/markup-compatibility/2006">
              <mc:Choice xmlns:v="urn:schemas-microsoft-com:vml" Requires="v">
                <p:oleObj spid="_x0000_s15472" name="Equation" r:id="rId5" imgW="850900" imgH="317500" progId="Equation.DSMT4">
                  <p:embed/>
                </p:oleObj>
              </mc:Choice>
              <mc:Fallback>
                <p:oleObj name="Equation" r:id="rId5" imgW="850900" imgH="317500" progId="Equation.DSMT4">
                  <p:embed/>
                  <p:pic>
                    <p:nvPicPr>
                      <p:cNvPr id="12"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5713" y="1695418"/>
                        <a:ext cx="850900" cy="31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13" name="Straight Connector 12"/>
          <p:cNvCxnSpPr/>
          <p:nvPr/>
        </p:nvCxnSpPr>
        <p:spPr>
          <a:xfrm>
            <a:off x="6122037" y="3304955"/>
            <a:ext cx="769366" cy="1588"/>
          </a:xfrm>
          <a:prstGeom prst="line">
            <a:avLst/>
          </a:prstGeom>
          <a:ln w="6350"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4" name="Freeform 13"/>
          <p:cNvSpPr/>
          <p:nvPr/>
        </p:nvSpPr>
        <p:spPr>
          <a:xfrm>
            <a:off x="6376037" y="3136899"/>
            <a:ext cx="79727" cy="169333"/>
          </a:xfrm>
          <a:custGeom>
            <a:avLst/>
            <a:gdLst>
              <a:gd name="connsiteX0" fmla="*/ 0 w 79727"/>
              <a:gd name="connsiteY0" fmla="*/ 0 h 169333"/>
              <a:gd name="connsiteX1" fmla="*/ 67733 w 79727"/>
              <a:gd name="connsiteY1" fmla="*/ 84667 h 169333"/>
              <a:gd name="connsiteX2" fmla="*/ 71967 w 79727"/>
              <a:gd name="connsiteY2" fmla="*/ 169333 h 169333"/>
            </a:gdLst>
            <a:ahLst/>
            <a:cxnLst>
              <a:cxn ang="0">
                <a:pos x="connsiteX0" y="connsiteY0"/>
              </a:cxn>
              <a:cxn ang="0">
                <a:pos x="connsiteX1" y="connsiteY1"/>
              </a:cxn>
              <a:cxn ang="0">
                <a:pos x="connsiteX2" y="connsiteY2"/>
              </a:cxn>
            </a:cxnLst>
            <a:rect l="l" t="t" r="r" b="b"/>
            <a:pathLst>
              <a:path w="79727" h="169333">
                <a:moveTo>
                  <a:pt x="0" y="0"/>
                </a:moveTo>
                <a:cubicBezTo>
                  <a:pt x="27869" y="28222"/>
                  <a:pt x="55739" y="56445"/>
                  <a:pt x="67733" y="84667"/>
                </a:cubicBezTo>
                <a:cubicBezTo>
                  <a:pt x="79727" y="112889"/>
                  <a:pt x="75847" y="141111"/>
                  <a:pt x="71967" y="169333"/>
                </a:cubicBezTo>
              </a:path>
            </a:pathLst>
          </a:custGeom>
          <a:ln w="9525"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15" name="Object 2"/>
          <p:cNvGraphicFramePr>
            <a:graphicFrameLocks noChangeAspect="1"/>
          </p:cNvGraphicFramePr>
          <p:nvPr/>
        </p:nvGraphicFramePr>
        <p:xfrm>
          <a:off x="6485395" y="3127155"/>
          <a:ext cx="127000" cy="177800"/>
        </p:xfrm>
        <a:graphic>
          <a:graphicData uri="http://schemas.openxmlformats.org/presentationml/2006/ole">
            <mc:AlternateContent xmlns:mc="http://schemas.openxmlformats.org/markup-compatibility/2006">
              <mc:Choice xmlns:v="urn:schemas-microsoft-com:vml" Requires="v">
                <p:oleObj spid="_x0000_s15473" name="Equation" r:id="rId7" imgW="127000" imgH="177800" progId="Equation.DSMT4">
                  <p:embed/>
                </p:oleObj>
              </mc:Choice>
              <mc:Fallback>
                <p:oleObj name="Equation" r:id="rId7" imgW="127000" imgH="177800" progId="Equation.DSMT4">
                  <p:embed/>
                  <p:pic>
                    <p:nvPicPr>
                      <p:cNvPr id="15"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85395" y="3127155"/>
                        <a:ext cx="127000" cy="17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8" name="Object 2"/>
          <p:cNvGraphicFramePr>
            <a:graphicFrameLocks noChangeAspect="1"/>
          </p:cNvGraphicFramePr>
          <p:nvPr/>
        </p:nvGraphicFramePr>
        <p:xfrm>
          <a:off x="4344774" y="1781539"/>
          <a:ext cx="717550" cy="265112"/>
        </p:xfrm>
        <a:graphic>
          <a:graphicData uri="http://schemas.openxmlformats.org/presentationml/2006/ole">
            <mc:AlternateContent xmlns:mc="http://schemas.openxmlformats.org/markup-compatibility/2006">
              <mc:Choice xmlns:v="urn:schemas-microsoft-com:vml" Requires="v">
                <p:oleObj spid="_x0000_s15474" name="Equation" r:id="rId9" imgW="546100" imgH="203200" progId="Equation.DSMT4">
                  <p:embed/>
                </p:oleObj>
              </mc:Choice>
              <mc:Fallback>
                <p:oleObj name="Equation" r:id="rId9" imgW="546100" imgH="203200" progId="Equation.DSMT4">
                  <p:embed/>
                  <p:pic>
                    <p:nvPicPr>
                      <p:cNvPr id="18"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44774" y="1781539"/>
                        <a:ext cx="717550" cy="265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 name="Freeform 18"/>
          <p:cNvSpPr/>
          <p:nvPr/>
        </p:nvSpPr>
        <p:spPr>
          <a:xfrm rot="20080453">
            <a:off x="4171730" y="2201522"/>
            <a:ext cx="400679" cy="1031612"/>
          </a:xfrm>
          <a:custGeom>
            <a:avLst/>
            <a:gdLst>
              <a:gd name="connsiteX0" fmla="*/ 311779 w 400679"/>
              <a:gd name="connsiteY0" fmla="*/ 101600 h 1031612"/>
              <a:gd name="connsiteX1" fmla="*/ 235579 w 400679"/>
              <a:gd name="connsiteY1" fmla="*/ 38100 h 1031612"/>
              <a:gd name="connsiteX2" fmla="*/ 197479 w 400679"/>
              <a:gd name="connsiteY2" fmla="*/ 50800 h 1031612"/>
              <a:gd name="connsiteX3" fmla="*/ 197479 w 400679"/>
              <a:gd name="connsiteY3" fmla="*/ 139700 h 1031612"/>
              <a:gd name="connsiteX4" fmla="*/ 273679 w 400679"/>
              <a:gd name="connsiteY4" fmla="*/ 152400 h 1031612"/>
              <a:gd name="connsiteX5" fmla="*/ 286379 w 400679"/>
              <a:gd name="connsiteY5" fmla="*/ 190500 h 1031612"/>
              <a:gd name="connsiteX6" fmla="*/ 273679 w 400679"/>
              <a:gd name="connsiteY6" fmla="*/ 139700 h 1031612"/>
              <a:gd name="connsiteX7" fmla="*/ 286379 w 400679"/>
              <a:gd name="connsiteY7" fmla="*/ 63500 h 1031612"/>
              <a:gd name="connsiteX8" fmla="*/ 375279 w 400679"/>
              <a:gd name="connsiteY8" fmla="*/ 0 h 1031612"/>
              <a:gd name="connsiteX9" fmla="*/ 387979 w 400679"/>
              <a:gd name="connsiteY9" fmla="*/ 63500 h 1031612"/>
              <a:gd name="connsiteX10" fmla="*/ 311779 w 400679"/>
              <a:gd name="connsiteY10" fmla="*/ 165100 h 1031612"/>
              <a:gd name="connsiteX11" fmla="*/ 222879 w 400679"/>
              <a:gd name="connsiteY11" fmla="*/ 152400 h 1031612"/>
              <a:gd name="connsiteX12" fmla="*/ 235579 w 400679"/>
              <a:gd name="connsiteY12" fmla="*/ 114300 h 1031612"/>
              <a:gd name="connsiteX13" fmla="*/ 260979 w 400679"/>
              <a:gd name="connsiteY13" fmla="*/ 76200 h 1031612"/>
              <a:gd name="connsiteX14" fmla="*/ 248279 w 400679"/>
              <a:gd name="connsiteY14" fmla="*/ 114300 h 1031612"/>
              <a:gd name="connsiteX15" fmla="*/ 222879 w 400679"/>
              <a:gd name="connsiteY15" fmla="*/ 165100 h 1031612"/>
              <a:gd name="connsiteX16" fmla="*/ 210179 w 400679"/>
              <a:gd name="connsiteY16" fmla="*/ 228600 h 1031612"/>
              <a:gd name="connsiteX17" fmla="*/ 172079 w 400679"/>
              <a:gd name="connsiteY17" fmla="*/ 215900 h 1031612"/>
              <a:gd name="connsiteX18" fmla="*/ 95879 w 400679"/>
              <a:gd name="connsiteY18" fmla="*/ 241300 h 1031612"/>
              <a:gd name="connsiteX19" fmla="*/ 70479 w 400679"/>
              <a:gd name="connsiteY19" fmla="*/ 279400 h 1031612"/>
              <a:gd name="connsiteX20" fmla="*/ 146679 w 400679"/>
              <a:gd name="connsiteY20" fmla="*/ 266700 h 1031612"/>
              <a:gd name="connsiteX21" fmla="*/ 184779 w 400679"/>
              <a:gd name="connsiteY21" fmla="*/ 241300 h 1031612"/>
              <a:gd name="connsiteX22" fmla="*/ 286379 w 400679"/>
              <a:gd name="connsiteY22" fmla="*/ 177800 h 1031612"/>
              <a:gd name="connsiteX23" fmla="*/ 248279 w 400679"/>
              <a:gd name="connsiteY23" fmla="*/ 203200 h 1031612"/>
              <a:gd name="connsiteX24" fmla="*/ 197479 w 400679"/>
              <a:gd name="connsiteY24" fmla="*/ 241300 h 1031612"/>
              <a:gd name="connsiteX25" fmla="*/ 248279 w 400679"/>
              <a:gd name="connsiteY25" fmla="*/ 228600 h 1031612"/>
              <a:gd name="connsiteX26" fmla="*/ 222879 w 400679"/>
              <a:gd name="connsiteY26" fmla="*/ 304800 h 1031612"/>
              <a:gd name="connsiteX27" fmla="*/ 260979 w 400679"/>
              <a:gd name="connsiteY27" fmla="*/ 495300 h 1031612"/>
              <a:gd name="connsiteX28" fmla="*/ 273679 w 400679"/>
              <a:gd name="connsiteY28" fmla="*/ 546100 h 1031612"/>
              <a:gd name="connsiteX29" fmla="*/ 260979 w 400679"/>
              <a:gd name="connsiteY29" fmla="*/ 723900 h 1031612"/>
              <a:gd name="connsiteX30" fmla="*/ 248279 w 400679"/>
              <a:gd name="connsiteY30" fmla="*/ 977900 h 1031612"/>
              <a:gd name="connsiteX31" fmla="*/ 95879 w 400679"/>
              <a:gd name="connsiteY31" fmla="*/ 965200 h 1031612"/>
              <a:gd name="connsiteX32" fmla="*/ 83179 w 400679"/>
              <a:gd name="connsiteY32" fmla="*/ 1016000 h 1031612"/>
              <a:gd name="connsiteX33" fmla="*/ 146679 w 400679"/>
              <a:gd name="connsiteY33" fmla="*/ 927100 h 1031612"/>
              <a:gd name="connsiteX34" fmla="*/ 222879 w 400679"/>
              <a:gd name="connsiteY34" fmla="*/ 914400 h 1031612"/>
              <a:gd name="connsiteX35" fmla="*/ 349879 w 400679"/>
              <a:gd name="connsiteY35" fmla="*/ 927100 h 1031612"/>
              <a:gd name="connsiteX36" fmla="*/ 337179 w 400679"/>
              <a:gd name="connsiteY36" fmla="*/ 965200 h 1031612"/>
              <a:gd name="connsiteX37" fmla="*/ 260979 w 400679"/>
              <a:gd name="connsiteY37" fmla="*/ 990600 h 1031612"/>
              <a:gd name="connsiteX38" fmla="*/ 299079 w 400679"/>
              <a:gd name="connsiteY38" fmla="*/ 977900 h 1031612"/>
              <a:gd name="connsiteX39" fmla="*/ 337179 w 400679"/>
              <a:gd name="connsiteY39" fmla="*/ 965200 h 1031612"/>
              <a:gd name="connsiteX40" fmla="*/ 362579 w 400679"/>
              <a:gd name="connsiteY40" fmla="*/ 927100 h 1031612"/>
              <a:gd name="connsiteX41" fmla="*/ 337179 w 400679"/>
              <a:gd name="connsiteY41" fmla="*/ 800100 h 1031612"/>
              <a:gd name="connsiteX42" fmla="*/ 311779 w 400679"/>
              <a:gd name="connsiteY42" fmla="*/ 635000 h 1031612"/>
              <a:gd name="connsiteX43" fmla="*/ 324479 w 400679"/>
              <a:gd name="connsiteY43" fmla="*/ 571500 h 1031612"/>
              <a:gd name="connsiteX44" fmla="*/ 337179 w 400679"/>
              <a:gd name="connsiteY44" fmla="*/ 330200 h 1031612"/>
              <a:gd name="connsiteX45" fmla="*/ 375279 w 400679"/>
              <a:gd name="connsiteY45" fmla="*/ 292100 h 1031612"/>
              <a:gd name="connsiteX46" fmla="*/ 400679 w 400679"/>
              <a:gd name="connsiteY46" fmla="*/ 254000 h 1031612"/>
              <a:gd name="connsiteX47" fmla="*/ 362579 w 400679"/>
              <a:gd name="connsiteY47" fmla="*/ 241300 h 1031612"/>
              <a:gd name="connsiteX48" fmla="*/ 349879 w 400679"/>
              <a:gd name="connsiteY48" fmla="*/ 203200 h 1031612"/>
              <a:gd name="connsiteX49" fmla="*/ 337179 w 400679"/>
              <a:gd name="connsiteY49" fmla="*/ 241300 h 1031612"/>
              <a:gd name="connsiteX50" fmla="*/ 311779 w 400679"/>
              <a:gd name="connsiteY50" fmla="*/ 304800 h 1031612"/>
              <a:gd name="connsiteX51" fmla="*/ 286379 w 400679"/>
              <a:gd name="connsiteY51" fmla="*/ 381000 h 1031612"/>
              <a:gd name="connsiteX52" fmla="*/ 235579 w 400679"/>
              <a:gd name="connsiteY52" fmla="*/ 317500 h 1031612"/>
              <a:gd name="connsiteX53" fmla="*/ 222879 w 400679"/>
              <a:gd name="connsiteY53" fmla="*/ 355600 h 1031612"/>
              <a:gd name="connsiteX54" fmla="*/ 184779 w 400679"/>
              <a:gd name="connsiteY54" fmla="*/ 368300 h 1031612"/>
              <a:gd name="connsiteX55" fmla="*/ 70479 w 400679"/>
              <a:gd name="connsiteY55" fmla="*/ 431800 h 1031612"/>
              <a:gd name="connsiteX56" fmla="*/ 133979 w 400679"/>
              <a:gd name="connsiteY56" fmla="*/ 431800 h 1031612"/>
              <a:gd name="connsiteX57" fmla="*/ 172079 w 400679"/>
              <a:gd name="connsiteY57" fmla="*/ 406400 h 1031612"/>
              <a:gd name="connsiteX58" fmla="*/ 210179 w 400679"/>
              <a:gd name="connsiteY58" fmla="*/ 368300 h 1031612"/>
              <a:gd name="connsiteX59" fmla="*/ 248279 w 400679"/>
              <a:gd name="connsiteY59" fmla="*/ 355600 h 1031612"/>
              <a:gd name="connsiteX60" fmla="*/ 172079 w 400679"/>
              <a:gd name="connsiteY60" fmla="*/ 368300 h 1031612"/>
              <a:gd name="connsiteX61" fmla="*/ 95879 w 400679"/>
              <a:gd name="connsiteY61" fmla="*/ 393700 h 1031612"/>
              <a:gd name="connsiteX62" fmla="*/ 70479 w 400679"/>
              <a:gd name="connsiteY62" fmla="*/ 444500 h 1031612"/>
              <a:gd name="connsiteX63" fmla="*/ 121279 w 400679"/>
              <a:gd name="connsiteY63" fmla="*/ 419100 h 1031612"/>
              <a:gd name="connsiteX64" fmla="*/ 159379 w 400679"/>
              <a:gd name="connsiteY64" fmla="*/ 406400 h 1031612"/>
              <a:gd name="connsiteX65" fmla="*/ 235579 w 400679"/>
              <a:gd name="connsiteY65" fmla="*/ 368300 h 1031612"/>
              <a:gd name="connsiteX66" fmla="*/ 248279 w 400679"/>
              <a:gd name="connsiteY66" fmla="*/ 330200 h 1031612"/>
              <a:gd name="connsiteX67" fmla="*/ 299079 w 400679"/>
              <a:gd name="connsiteY67" fmla="*/ 406400 h 1031612"/>
              <a:gd name="connsiteX68" fmla="*/ 260979 w 400679"/>
              <a:gd name="connsiteY68" fmla="*/ 431800 h 1031612"/>
              <a:gd name="connsiteX69" fmla="*/ 248279 w 400679"/>
              <a:gd name="connsiteY69" fmla="*/ 558800 h 1031612"/>
              <a:gd name="connsiteX70" fmla="*/ 273679 w 400679"/>
              <a:gd name="connsiteY70" fmla="*/ 635000 h 1031612"/>
              <a:gd name="connsiteX71" fmla="*/ 286379 w 400679"/>
              <a:gd name="connsiteY71" fmla="*/ 596900 h 1031612"/>
              <a:gd name="connsiteX72" fmla="*/ 324479 w 400679"/>
              <a:gd name="connsiteY72" fmla="*/ 609600 h 1031612"/>
              <a:gd name="connsiteX73" fmla="*/ 299079 w 400679"/>
              <a:gd name="connsiteY73" fmla="*/ 685800 h 1031612"/>
              <a:gd name="connsiteX74" fmla="*/ 311779 w 400679"/>
              <a:gd name="connsiteY74" fmla="*/ 723900 h 1031612"/>
              <a:gd name="connsiteX75" fmla="*/ 299079 w 400679"/>
              <a:gd name="connsiteY75" fmla="*/ 889000 h 1031612"/>
              <a:gd name="connsiteX76" fmla="*/ 299079 w 400679"/>
              <a:gd name="connsiteY76" fmla="*/ 863600 h 103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00679" h="1031612">
                <a:moveTo>
                  <a:pt x="311779" y="101600"/>
                </a:moveTo>
                <a:cubicBezTo>
                  <a:pt x="300336" y="90157"/>
                  <a:pt x="256797" y="41636"/>
                  <a:pt x="235579" y="38100"/>
                </a:cubicBezTo>
                <a:cubicBezTo>
                  <a:pt x="222374" y="35899"/>
                  <a:pt x="210179" y="46567"/>
                  <a:pt x="197479" y="50800"/>
                </a:cubicBezTo>
                <a:cubicBezTo>
                  <a:pt x="190079" y="73001"/>
                  <a:pt x="167425" y="118233"/>
                  <a:pt x="197479" y="139700"/>
                </a:cubicBezTo>
                <a:cubicBezTo>
                  <a:pt x="218433" y="154667"/>
                  <a:pt x="248279" y="148167"/>
                  <a:pt x="273679" y="152400"/>
                </a:cubicBezTo>
                <a:cubicBezTo>
                  <a:pt x="277912" y="165100"/>
                  <a:pt x="286379" y="203887"/>
                  <a:pt x="286379" y="190500"/>
                </a:cubicBezTo>
                <a:cubicBezTo>
                  <a:pt x="286379" y="173046"/>
                  <a:pt x="273679" y="157154"/>
                  <a:pt x="273679" y="139700"/>
                </a:cubicBezTo>
                <a:cubicBezTo>
                  <a:pt x="273679" y="113950"/>
                  <a:pt x="273874" y="86010"/>
                  <a:pt x="286379" y="63500"/>
                </a:cubicBezTo>
                <a:cubicBezTo>
                  <a:pt x="291012" y="55160"/>
                  <a:pt x="361664" y="9077"/>
                  <a:pt x="375279" y="0"/>
                </a:cubicBezTo>
                <a:cubicBezTo>
                  <a:pt x="379512" y="21167"/>
                  <a:pt x="395728" y="43353"/>
                  <a:pt x="387979" y="63500"/>
                </a:cubicBezTo>
                <a:cubicBezTo>
                  <a:pt x="372782" y="103012"/>
                  <a:pt x="311779" y="165100"/>
                  <a:pt x="311779" y="165100"/>
                </a:cubicBezTo>
                <a:cubicBezTo>
                  <a:pt x="282146" y="160867"/>
                  <a:pt x="247786" y="169004"/>
                  <a:pt x="222879" y="152400"/>
                </a:cubicBezTo>
                <a:cubicBezTo>
                  <a:pt x="211740" y="144974"/>
                  <a:pt x="229592" y="126274"/>
                  <a:pt x="235579" y="114300"/>
                </a:cubicBezTo>
                <a:cubicBezTo>
                  <a:pt x="242405" y="100648"/>
                  <a:pt x="245715" y="76200"/>
                  <a:pt x="260979" y="76200"/>
                </a:cubicBezTo>
                <a:cubicBezTo>
                  <a:pt x="274366" y="76200"/>
                  <a:pt x="253552" y="101995"/>
                  <a:pt x="248279" y="114300"/>
                </a:cubicBezTo>
                <a:cubicBezTo>
                  <a:pt x="240821" y="131701"/>
                  <a:pt x="231346" y="148167"/>
                  <a:pt x="222879" y="165100"/>
                </a:cubicBezTo>
                <a:cubicBezTo>
                  <a:pt x="218646" y="186267"/>
                  <a:pt x="225443" y="213336"/>
                  <a:pt x="210179" y="228600"/>
                </a:cubicBezTo>
                <a:cubicBezTo>
                  <a:pt x="200713" y="238066"/>
                  <a:pt x="185384" y="214422"/>
                  <a:pt x="172079" y="215900"/>
                </a:cubicBezTo>
                <a:cubicBezTo>
                  <a:pt x="145469" y="218857"/>
                  <a:pt x="95879" y="241300"/>
                  <a:pt x="95879" y="241300"/>
                </a:cubicBezTo>
                <a:cubicBezTo>
                  <a:pt x="87412" y="254000"/>
                  <a:pt x="56827" y="272574"/>
                  <a:pt x="70479" y="279400"/>
                </a:cubicBezTo>
                <a:cubicBezTo>
                  <a:pt x="93511" y="290916"/>
                  <a:pt x="122250" y="274843"/>
                  <a:pt x="146679" y="266700"/>
                </a:cubicBezTo>
                <a:cubicBezTo>
                  <a:pt x="161159" y="261873"/>
                  <a:pt x="171527" y="248873"/>
                  <a:pt x="184779" y="241300"/>
                </a:cubicBezTo>
                <a:cubicBezTo>
                  <a:pt x="231726" y="214473"/>
                  <a:pt x="245908" y="218271"/>
                  <a:pt x="286379" y="177800"/>
                </a:cubicBezTo>
                <a:cubicBezTo>
                  <a:pt x="297172" y="167007"/>
                  <a:pt x="260699" y="194328"/>
                  <a:pt x="248279" y="203200"/>
                </a:cubicBezTo>
                <a:cubicBezTo>
                  <a:pt x="231055" y="215503"/>
                  <a:pt x="197479" y="220133"/>
                  <a:pt x="197479" y="241300"/>
                </a:cubicBezTo>
                <a:cubicBezTo>
                  <a:pt x="197479" y="258754"/>
                  <a:pt x="231346" y="232833"/>
                  <a:pt x="248279" y="228600"/>
                </a:cubicBezTo>
                <a:cubicBezTo>
                  <a:pt x="239812" y="254000"/>
                  <a:pt x="216385" y="278825"/>
                  <a:pt x="222879" y="304800"/>
                </a:cubicBezTo>
                <a:cubicBezTo>
                  <a:pt x="252317" y="422554"/>
                  <a:pt x="218195" y="281382"/>
                  <a:pt x="260979" y="495300"/>
                </a:cubicBezTo>
                <a:cubicBezTo>
                  <a:pt x="264402" y="512416"/>
                  <a:pt x="269446" y="529167"/>
                  <a:pt x="273679" y="546100"/>
                </a:cubicBezTo>
                <a:cubicBezTo>
                  <a:pt x="269446" y="605367"/>
                  <a:pt x="264468" y="664585"/>
                  <a:pt x="260979" y="723900"/>
                </a:cubicBezTo>
                <a:cubicBezTo>
                  <a:pt x="256001" y="808526"/>
                  <a:pt x="296149" y="907937"/>
                  <a:pt x="248279" y="977900"/>
                </a:cubicBezTo>
                <a:cubicBezTo>
                  <a:pt x="219494" y="1019971"/>
                  <a:pt x="146679" y="969433"/>
                  <a:pt x="95879" y="965200"/>
                </a:cubicBezTo>
                <a:cubicBezTo>
                  <a:pt x="91646" y="982133"/>
                  <a:pt x="75373" y="1031612"/>
                  <a:pt x="83179" y="1016000"/>
                </a:cubicBezTo>
                <a:cubicBezTo>
                  <a:pt x="121544" y="939271"/>
                  <a:pt x="78813" y="942181"/>
                  <a:pt x="146679" y="927100"/>
                </a:cubicBezTo>
                <a:cubicBezTo>
                  <a:pt x="171816" y="921514"/>
                  <a:pt x="197479" y="918633"/>
                  <a:pt x="222879" y="914400"/>
                </a:cubicBezTo>
                <a:cubicBezTo>
                  <a:pt x="265212" y="918633"/>
                  <a:pt x="311001" y="909821"/>
                  <a:pt x="349879" y="927100"/>
                </a:cubicBezTo>
                <a:cubicBezTo>
                  <a:pt x="362112" y="932537"/>
                  <a:pt x="348072" y="957419"/>
                  <a:pt x="337179" y="965200"/>
                </a:cubicBezTo>
                <a:cubicBezTo>
                  <a:pt x="315392" y="980762"/>
                  <a:pt x="286379" y="982133"/>
                  <a:pt x="260979" y="990600"/>
                </a:cubicBezTo>
                <a:lnTo>
                  <a:pt x="299079" y="977900"/>
                </a:lnTo>
                <a:lnTo>
                  <a:pt x="337179" y="965200"/>
                </a:lnTo>
                <a:cubicBezTo>
                  <a:pt x="345646" y="952500"/>
                  <a:pt x="362579" y="942364"/>
                  <a:pt x="362579" y="927100"/>
                </a:cubicBezTo>
                <a:cubicBezTo>
                  <a:pt x="362579" y="883928"/>
                  <a:pt x="343744" y="842770"/>
                  <a:pt x="337179" y="800100"/>
                </a:cubicBezTo>
                <a:lnTo>
                  <a:pt x="311779" y="635000"/>
                </a:lnTo>
                <a:cubicBezTo>
                  <a:pt x="316012" y="613833"/>
                  <a:pt x="322686" y="593011"/>
                  <a:pt x="324479" y="571500"/>
                </a:cubicBezTo>
                <a:cubicBezTo>
                  <a:pt x="331168" y="491234"/>
                  <a:pt x="322771" y="409445"/>
                  <a:pt x="337179" y="330200"/>
                </a:cubicBezTo>
                <a:cubicBezTo>
                  <a:pt x="340392" y="312529"/>
                  <a:pt x="363781" y="305898"/>
                  <a:pt x="375279" y="292100"/>
                </a:cubicBezTo>
                <a:cubicBezTo>
                  <a:pt x="385050" y="280374"/>
                  <a:pt x="392212" y="266700"/>
                  <a:pt x="400679" y="254000"/>
                </a:cubicBezTo>
                <a:cubicBezTo>
                  <a:pt x="387979" y="249767"/>
                  <a:pt x="372045" y="250766"/>
                  <a:pt x="362579" y="241300"/>
                </a:cubicBezTo>
                <a:cubicBezTo>
                  <a:pt x="353113" y="231834"/>
                  <a:pt x="363266" y="203200"/>
                  <a:pt x="349879" y="203200"/>
                </a:cubicBezTo>
                <a:cubicBezTo>
                  <a:pt x="336492" y="203200"/>
                  <a:pt x="341879" y="228765"/>
                  <a:pt x="337179" y="241300"/>
                </a:cubicBezTo>
                <a:cubicBezTo>
                  <a:pt x="329174" y="262646"/>
                  <a:pt x="319570" y="283375"/>
                  <a:pt x="311779" y="304800"/>
                </a:cubicBezTo>
                <a:cubicBezTo>
                  <a:pt x="302629" y="329962"/>
                  <a:pt x="286379" y="381000"/>
                  <a:pt x="286379" y="381000"/>
                </a:cubicBezTo>
                <a:cubicBezTo>
                  <a:pt x="283630" y="370003"/>
                  <a:pt x="280116" y="295232"/>
                  <a:pt x="235579" y="317500"/>
                </a:cubicBezTo>
                <a:cubicBezTo>
                  <a:pt x="223605" y="323487"/>
                  <a:pt x="232345" y="346134"/>
                  <a:pt x="222879" y="355600"/>
                </a:cubicBezTo>
                <a:cubicBezTo>
                  <a:pt x="213413" y="365066"/>
                  <a:pt x="197479" y="364067"/>
                  <a:pt x="184779" y="368300"/>
                </a:cubicBezTo>
                <a:cubicBezTo>
                  <a:pt x="127747" y="425332"/>
                  <a:pt x="163718" y="400720"/>
                  <a:pt x="70479" y="431800"/>
                </a:cubicBezTo>
                <a:cubicBezTo>
                  <a:pt x="0" y="455293"/>
                  <a:pt x="19095" y="446160"/>
                  <a:pt x="133979" y="431800"/>
                </a:cubicBezTo>
                <a:cubicBezTo>
                  <a:pt x="146679" y="423333"/>
                  <a:pt x="160353" y="416171"/>
                  <a:pt x="172079" y="406400"/>
                </a:cubicBezTo>
                <a:cubicBezTo>
                  <a:pt x="185877" y="394902"/>
                  <a:pt x="195235" y="378263"/>
                  <a:pt x="210179" y="368300"/>
                </a:cubicBezTo>
                <a:cubicBezTo>
                  <a:pt x="221318" y="360874"/>
                  <a:pt x="235579" y="359833"/>
                  <a:pt x="248279" y="355600"/>
                </a:cubicBezTo>
                <a:cubicBezTo>
                  <a:pt x="183360" y="333960"/>
                  <a:pt x="235386" y="340164"/>
                  <a:pt x="172079" y="368300"/>
                </a:cubicBezTo>
                <a:cubicBezTo>
                  <a:pt x="147613" y="379174"/>
                  <a:pt x="95879" y="393700"/>
                  <a:pt x="95879" y="393700"/>
                </a:cubicBezTo>
                <a:cubicBezTo>
                  <a:pt x="87412" y="410633"/>
                  <a:pt x="57092" y="431113"/>
                  <a:pt x="70479" y="444500"/>
                </a:cubicBezTo>
                <a:cubicBezTo>
                  <a:pt x="83866" y="457887"/>
                  <a:pt x="103878" y="426558"/>
                  <a:pt x="121279" y="419100"/>
                </a:cubicBezTo>
                <a:cubicBezTo>
                  <a:pt x="133584" y="413827"/>
                  <a:pt x="147405" y="412387"/>
                  <a:pt x="159379" y="406400"/>
                </a:cubicBezTo>
                <a:cubicBezTo>
                  <a:pt x="257856" y="357161"/>
                  <a:pt x="139814" y="400222"/>
                  <a:pt x="235579" y="368300"/>
                </a:cubicBezTo>
                <a:cubicBezTo>
                  <a:pt x="239812" y="355600"/>
                  <a:pt x="234892" y="330200"/>
                  <a:pt x="248279" y="330200"/>
                </a:cubicBezTo>
                <a:cubicBezTo>
                  <a:pt x="279990" y="330200"/>
                  <a:pt x="292517" y="386715"/>
                  <a:pt x="299079" y="406400"/>
                </a:cubicBezTo>
                <a:cubicBezTo>
                  <a:pt x="286379" y="414867"/>
                  <a:pt x="270750" y="420074"/>
                  <a:pt x="260979" y="431800"/>
                </a:cubicBezTo>
                <a:cubicBezTo>
                  <a:pt x="219961" y="481021"/>
                  <a:pt x="238046" y="497400"/>
                  <a:pt x="248279" y="558800"/>
                </a:cubicBezTo>
                <a:cubicBezTo>
                  <a:pt x="267890" y="833356"/>
                  <a:pt x="251036" y="759536"/>
                  <a:pt x="273679" y="635000"/>
                </a:cubicBezTo>
                <a:cubicBezTo>
                  <a:pt x="276074" y="621829"/>
                  <a:pt x="282146" y="609600"/>
                  <a:pt x="286379" y="596900"/>
                </a:cubicBezTo>
                <a:cubicBezTo>
                  <a:pt x="299079" y="601133"/>
                  <a:pt x="322586" y="596348"/>
                  <a:pt x="324479" y="609600"/>
                </a:cubicBezTo>
                <a:cubicBezTo>
                  <a:pt x="328265" y="636105"/>
                  <a:pt x="299079" y="685800"/>
                  <a:pt x="299079" y="685800"/>
                </a:cubicBezTo>
                <a:cubicBezTo>
                  <a:pt x="303312" y="698500"/>
                  <a:pt x="311779" y="710513"/>
                  <a:pt x="311779" y="723900"/>
                </a:cubicBezTo>
                <a:cubicBezTo>
                  <a:pt x="311779" y="779096"/>
                  <a:pt x="299079" y="944196"/>
                  <a:pt x="299079" y="889000"/>
                </a:cubicBezTo>
                <a:lnTo>
                  <a:pt x="299079" y="863600"/>
                </a:lnTo>
              </a:path>
            </a:pathLst>
          </a:custGeom>
          <a:ln w="12700" cap="flat" cmpd="sng" algn="ctr">
            <a:solidFill>
              <a:srgbClr val="FF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0" name="Straight Arrow Connector 19"/>
          <p:cNvCxnSpPr/>
          <p:nvPr/>
        </p:nvCxnSpPr>
        <p:spPr>
          <a:xfrm rot="14680453" flipV="1">
            <a:off x="3940463" y="2169148"/>
            <a:ext cx="565349" cy="1588"/>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a:off x="3831103" y="2615456"/>
            <a:ext cx="559843" cy="357885"/>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22" name="Object 2"/>
          <p:cNvGraphicFramePr>
            <a:graphicFrameLocks noChangeAspect="1"/>
          </p:cNvGraphicFramePr>
          <p:nvPr/>
        </p:nvGraphicFramePr>
        <p:xfrm>
          <a:off x="3613613" y="2675769"/>
          <a:ext cx="217488" cy="200025"/>
        </p:xfrm>
        <a:graphic>
          <a:graphicData uri="http://schemas.openxmlformats.org/presentationml/2006/ole">
            <mc:AlternateContent xmlns:mc="http://schemas.openxmlformats.org/markup-compatibility/2006">
              <mc:Choice xmlns:v="urn:schemas-microsoft-com:vml" Requires="v">
                <p:oleObj spid="_x0000_s15475" name="Equation" r:id="rId11" imgW="165100" imgH="152400" progId="Equation.DSMT4">
                  <p:embed/>
                </p:oleObj>
              </mc:Choice>
              <mc:Fallback>
                <p:oleObj name="Equation" r:id="rId11" imgW="165100" imgH="152400" progId="Equation.DSMT4">
                  <p:embed/>
                  <p:pic>
                    <p:nvPicPr>
                      <p:cNvPr id="22"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13613" y="2675769"/>
                        <a:ext cx="217488"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23" name="Straight Arrow Connector 22"/>
          <p:cNvCxnSpPr/>
          <p:nvPr/>
        </p:nvCxnSpPr>
        <p:spPr>
          <a:xfrm rot="5400000">
            <a:off x="3994601" y="3256937"/>
            <a:ext cx="957478" cy="1589"/>
          </a:xfrm>
          <a:prstGeom prst="straightConnector1">
            <a:avLst/>
          </a:prstGeom>
          <a:ln w="127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24" name="Object 23"/>
          <p:cNvGraphicFramePr>
            <a:graphicFrameLocks noChangeAspect="1"/>
          </p:cNvGraphicFramePr>
          <p:nvPr/>
        </p:nvGraphicFramePr>
        <p:xfrm>
          <a:off x="4781127" y="2778992"/>
          <a:ext cx="735012" cy="265113"/>
        </p:xfrm>
        <a:graphic>
          <a:graphicData uri="http://schemas.openxmlformats.org/presentationml/2006/ole">
            <mc:AlternateContent xmlns:mc="http://schemas.openxmlformats.org/markup-compatibility/2006">
              <mc:Choice xmlns:v="urn:schemas-microsoft-com:vml" Requires="v">
                <p:oleObj spid="_x0000_s15476" name="Equation" r:id="rId13" imgW="558800" imgH="203200" progId="Equation.DSMT4">
                  <p:embed/>
                </p:oleObj>
              </mc:Choice>
              <mc:Fallback>
                <p:oleObj name="Equation" r:id="rId13" imgW="558800" imgH="203200" progId="Equation.DSMT4">
                  <p:embed/>
                  <p:pic>
                    <p:nvPicPr>
                      <p:cNvPr id="24" name="Object 2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81127" y="2778992"/>
                        <a:ext cx="735012" cy="265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25" name="Straight Arrow Connector 24"/>
          <p:cNvCxnSpPr/>
          <p:nvPr/>
        </p:nvCxnSpPr>
        <p:spPr>
          <a:xfrm rot="16200000" flipH="1">
            <a:off x="4390125" y="2864318"/>
            <a:ext cx="714118" cy="452780"/>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rot="10800000" flipV="1">
            <a:off x="4520794" y="3447766"/>
            <a:ext cx="452780" cy="288701"/>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27" name="Object 2"/>
          <p:cNvGraphicFramePr>
            <a:graphicFrameLocks noChangeAspect="1"/>
          </p:cNvGraphicFramePr>
          <p:nvPr/>
        </p:nvGraphicFramePr>
        <p:xfrm>
          <a:off x="4883086" y="3577718"/>
          <a:ext cx="684213" cy="265113"/>
        </p:xfrm>
        <a:graphic>
          <a:graphicData uri="http://schemas.openxmlformats.org/presentationml/2006/ole">
            <mc:AlternateContent xmlns:mc="http://schemas.openxmlformats.org/markup-compatibility/2006">
              <mc:Choice xmlns:v="urn:schemas-microsoft-com:vml" Requires="v">
                <p:oleObj spid="_x0000_s15477" name="Equation" r:id="rId15" imgW="520700" imgH="203200" progId="Equation.DSMT4">
                  <p:embed/>
                </p:oleObj>
              </mc:Choice>
              <mc:Fallback>
                <p:oleObj name="Equation" r:id="rId15" imgW="520700" imgH="203200" progId="Equation.DSMT4">
                  <p:embed/>
                  <p:pic>
                    <p:nvPicPr>
                      <p:cNvPr id="27" name="Object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883086" y="3577718"/>
                        <a:ext cx="684213" cy="265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 name="Object 2"/>
          <p:cNvGraphicFramePr>
            <a:graphicFrameLocks noChangeAspect="1"/>
          </p:cNvGraphicFramePr>
          <p:nvPr>
            <p:extLst>
              <p:ext uri="{D42A27DB-BD31-4B8C-83A1-F6EECF244321}">
                <p14:modId xmlns:p14="http://schemas.microsoft.com/office/powerpoint/2010/main" val="3574756587"/>
              </p:ext>
            </p:extLst>
          </p:nvPr>
        </p:nvGraphicFramePr>
        <p:xfrm>
          <a:off x="355345" y="4394036"/>
          <a:ext cx="3116958" cy="1636877"/>
        </p:xfrm>
        <a:graphic>
          <a:graphicData uri="http://schemas.openxmlformats.org/presentationml/2006/ole">
            <mc:AlternateContent xmlns:mc="http://schemas.openxmlformats.org/markup-compatibility/2006">
              <mc:Choice xmlns:v="urn:schemas-microsoft-com:vml" Requires="v">
                <p:oleObj spid="_x0000_s15478" name="Equation" r:id="rId17" imgW="1803400" imgH="952500" progId="Equation.DSMT4">
                  <p:embed/>
                </p:oleObj>
              </mc:Choice>
              <mc:Fallback>
                <p:oleObj name="Equation" r:id="rId17" imgW="1803400" imgH="952500" progId="Equation.DSMT4">
                  <p:embed/>
                  <p:pic>
                    <p:nvPicPr>
                      <p:cNvPr id="28" name="Object 2"/>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55345" y="4394036"/>
                        <a:ext cx="3116958" cy="1636877"/>
                      </a:xfrm>
                      <a:prstGeom prst="rect">
                        <a:avLst/>
                      </a:prstGeom>
                      <a:noFill/>
                      <a:ln>
                        <a:noFill/>
                      </a:ln>
                    </p:spPr>
                  </p:pic>
                </p:oleObj>
              </mc:Fallback>
            </mc:AlternateContent>
          </a:graphicData>
        </a:graphic>
      </p:graphicFrame>
      <p:sp>
        <p:nvSpPr>
          <p:cNvPr id="29" name="TextBox 28"/>
          <p:cNvSpPr txBox="1"/>
          <p:nvPr/>
        </p:nvSpPr>
        <p:spPr>
          <a:xfrm>
            <a:off x="3512536" y="4394036"/>
            <a:ext cx="598488" cy="369332"/>
          </a:xfrm>
          <a:prstGeom prst="rect">
            <a:avLst/>
          </a:prstGeom>
          <a:noFill/>
        </p:spPr>
        <p:txBody>
          <a:bodyPr wrap="square" rtlCol="0">
            <a:spAutoFit/>
          </a:bodyPr>
          <a:lstStyle/>
          <a:p>
            <a:r>
              <a:rPr lang="en-US" dirty="0"/>
              <a:t>and</a:t>
            </a:r>
          </a:p>
        </p:txBody>
      </p:sp>
      <p:graphicFrame>
        <p:nvGraphicFramePr>
          <p:cNvPr id="30" name="Object 2"/>
          <p:cNvGraphicFramePr>
            <a:graphicFrameLocks noChangeAspect="1"/>
          </p:cNvGraphicFramePr>
          <p:nvPr>
            <p:extLst>
              <p:ext uri="{D42A27DB-BD31-4B8C-83A1-F6EECF244321}">
                <p14:modId xmlns:p14="http://schemas.microsoft.com/office/powerpoint/2010/main" val="2323220891"/>
              </p:ext>
            </p:extLst>
          </p:nvPr>
        </p:nvGraphicFramePr>
        <p:xfrm>
          <a:off x="4547237" y="4064814"/>
          <a:ext cx="4538878" cy="2374086"/>
        </p:xfrm>
        <a:graphic>
          <a:graphicData uri="http://schemas.openxmlformats.org/presentationml/2006/ole">
            <mc:AlternateContent xmlns:mc="http://schemas.openxmlformats.org/markup-compatibility/2006">
              <mc:Choice xmlns:v="urn:schemas-microsoft-com:vml" Requires="v">
                <p:oleObj spid="_x0000_s15479" name="Equation" r:id="rId19" imgW="2895600" imgH="1524000" progId="Equation.DSMT4">
                  <p:embed/>
                </p:oleObj>
              </mc:Choice>
              <mc:Fallback>
                <p:oleObj name="Equation" r:id="rId19" imgW="2895600" imgH="1524000" progId="Equation.DSMT4">
                  <p:embed/>
                  <p:pic>
                    <p:nvPicPr>
                      <p:cNvPr id="30" name="Object 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47237" y="4064814"/>
                        <a:ext cx="4538878" cy="2374086"/>
                      </a:xfrm>
                      <a:prstGeom prst="rect">
                        <a:avLst/>
                      </a:prstGeom>
                      <a:noFill/>
                      <a:ln>
                        <a:noFill/>
                      </a:ln>
                    </p:spPr>
                  </p:pic>
                </p:oleObj>
              </mc:Fallback>
            </mc:AlternateContent>
          </a:graphicData>
        </a:graphic>
      </p:graphicFrame>
      <p:grpSp>
        <p:nvGrpSpPr>
          <p:cNvPr id="31" name="Group 30">
            <a:extLst>
              <a:ext uri="{FF2B5EF4-FFF2-40B4-BE49-F238E27FC236}">
                <a16:creationId xmlns:a16="http://schemas.microsoft.com/office/drawing/2014/main" id="{685660EA-6425-E446-96C5-DCE8B43FD54B}"/>
              </a:ext>
            </a:extLst>
          </p:cNvPr>
          <p:cNvGrpSpPr/>
          <p:nvPr/>
        </p:nvGrpSpPr>
        <p:grpSpPr>
          <a:xfrm>
            <a:off x="2950664" y="4695742"/>
            <a:ext cx="493164" cy="556115"/>
            <a:chOff x="3361387" y="4659828"/>
            <a:chExt cx="493164" cy="556115"/>
          </a:xfrm>
        </p:grpSpPr>
        <p:cxnSp>
          <p:nvCxnSpPr>
            <p:cNvPr id="32" name="Straight Connector 31">
              <a:extLst>
                <a:ext uri="{FF2B5EF4-FFF2-40B4-BE49-F238E27FC236}">
                  <a16:creationId xmlns:a16="http://schemas.microsoft.com/office/drawing/2014/main" id="{077B46E5-328D-2445-A821-865C99854D0E}"/>
                </a:ext>
              </a:extLst>
            </p:cNvPr>
            <p:cNvCxnSpPr/>
            <p:nvPr/>
          </p:nvCxnSpPr>
          <p:spPr>
            <a:xfrm flipV="1">
              <a:off x="3361387" y="4803819"/>
              <a:ext cx="347730" cy="412124"/>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33" name="Object 2">
              <a:extLst>
                <a:ext uri="{FF2B5EF4-FFF2-40B4-BE49-F238E27FC236}">
                  <a16:creationId xmlns:a16="http://schemas.microsoft.com/office/drawing/2014/main" id="{9A1B4968-2FCC-CB4C-AA2A-CE146801A947}"/>
                </a:ext>
              </a:extLst>
            </p:cNvPr>
            <p:cNvGraphicFramePr>
              <a:graphicFrameLocks noChangeAspect="1"/>
            </p:cNvGraphicFramePr>
            <p:nvPr>
              <p:extLst>
                <p:ext uri="{D42A27DB-BD31-4B8C-83A1-F6EECF244321}">
                  <p14:modId xmlns:p14="http://schemas.microsoft.com/office/powerpoint/2010/main" val="2473578417"/>
                </p:ext>
              </p:extLst>
            </p:nvPr>
          </p:nvGraphicFramePr>
          <p:xfrm>
            <a:off x="3703609" y="4659828"/>
            <a:ext cx="150942" cy="179175"/>
          </p:xfrm>
          <a:graphic>
            <a:graphicData uri="http://schemas.openxmlformats.org/presentationml/2006/ole">
              <mc:AlternateContent xmlns:mc="http://schemas.openxmlformats.org/markup-compatibility/2006">
                <mc:Choice xmlns:v="urn:schemas-microsoft-com:vml" Requires="v">
                  <p:oleObj spid="_x0000_s15480" name="Equation" r:id="rId21" imgW="127000" imgH="152400" progId="Equation.DSMT4">
                    <p:embed/>
                  </p:oleObj>
                </mc:Choice>
                <mc:Fallback>
                  <p:oleObj name="Equation" r:id="rId21" imgW="127000" imgH="152400" progId="Equation.DSMT4">
                    <p:embed/>
                    <p:pic>
                      <p:nvPicPr>
                        <p:cNvPr id="26" name="Object 2">
                          <a:extLst>
                            <a:ext uri="{FF2B5EF4-FFF2-40B4-BE49-F238E27FC236}">
                              <a16:creationId xmlns:a16="http://schemas.microsoft.com/office/drawing/2014/main" id="{FEBEBFB9-9427-8142-9EC4-201D4214B4A6}"/>
                            </a:ext>
                          </a:extLst>
                        </p:cNvPr>
                        <p:cNvPicPr>
                          <a:picLocks noChangeAspect="1" noChangeArrowheads="1"/>
                        </p:cNvPicPr>
                        <p:nvPr/>
                      </p:nvPicPr>
                      <p:blipFill>
                        <a:blip r:embed="rId22"/>
                        <a:srcRect/>
                        <a:stretch>
                          <a:fillRect/>
                        </a:stretch>
                      </p:blipFill>
                      <p:spPr bwMode="auto">
                        <a:xfrm>
                          <a:off x="3703609" y="4659828"/>
                          <a:ext cx="150942" cy="179175"/>
                        </a:xfrm>
                        <a:prstGeom prst="rect">
                          <a:avLst/>
                        </a:prstGeom>
                        <a:noFill/>
                        <a:ln>
                          <a:noFill/>
                        </a:ln>
                      </p:spPr>
                    </p:pic>
                  </p:oleObj>
                </mc:Fallback>
              </mc:AlternateContent>
            </a:graphicData>
          </a:graphic>
        </p:graphicFrame>
      </p:grpSp>
    </p:spTree>
    <p:extLst>
      <p:ext uri="{BB962C8B-B14F-4D97-AF65-F5344CB8AC3E}">
        <p14:creationId xmlns:p14="http://schemas.microsoft.com/office/powerpoint/2010/main" val="322411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083300" y="1066800"/>
            <a:ext cx="4368800" cy="609600"/>
          </a:xfrm>
          <a:prstGeom prst="ellipse">
            <a:avLst/>
          </a:prstGeom>
          <a:solidFill>
            <a:srgbClr val="3366FF">
              <a:alpha val="25000"/>
            </a:srgbClr>
          </a:solidFill>
          <a:ln w="9525" cmpd="sng">
            <a:solidFill>
              <a:srgbClr val="000000"/>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42337" y="6372810"/>
            <a:ext cx="444499" cy="276999"/>
          </a:xfrm>
          <a:prstGeom prst="rect">
            <a:avLst/>
          </a:prstGeom>
          <a:noFill/>
        </p:spPr>
        <p:txBody>
          <a:bodyPr wrap="square" rtlCol="0">
            <a:spAutoFit/>
          </a:bodyPr>
          <a:lstStyle/>
          <a:p>
            <a:r>
              <a:rPr lang="en-US" sz="1200" dirty="0">
                <a:latin typeface="Times New Roman"/>
                <a:cs typeface="Times New Roman"/>
              </a:rPr>
              <a:t>39.)</a:t>
            </a:r>
          </a:p>
        </p:txBody>
      </p:sp>
      <p:sp>
        <p:nvSpPr>
          <p:cNvPr id="40" name="TextBox 39"/>
          <p:cNvSpPr txBox="1"/>
          <p:nvPr/>
        </p:nvSpPr>
        <p:spPr>
          <a:xfrm>
            <a:off x="204390" y="199558"/>
            <a:ext cx="5612210" cy="1754327"/>
          </a:xfrm>
          <a:prstGeom prst="rect">
            <a:avLst/>
          </a:prstGeom>
          <a:noFill/>
          <a:ln>
            <a:noFill/>
          </a:ln>
        </p:spPr>
        <p:txBody>
          <a:bodyPr wrap="square" rtlCol="0">
            <a:spAutoFit/>
          </a:bodyPr>
          <a:lstStyle/>
          <a:p>
            <a:r>
              <a:rPr lang="en-US" sz="2800" dirty="0">
                <a:solidFill>
                  <a:srgbClr val="FF0000"/>
                </a:solidFill>
                <a:latin typeface="Apple Chancery"/>
                <a:cs typeface="Apple Chancery"/>
              </a:rPr>
              <a:t>Mini-lab: </a:t>
            </a:r>
            <a:r>
              <a:rPr lang="en-US" sz="2000" dirty="0">
                <a:solidFill>
                  <a:srgbClr val="000000"/>
                </a:solidFill>
                <a:latin typeface="Times New Roman"/>
                <a:cs typeface="Times New Roman"/>
              </a:rPr>
              <a:t>An </a:t>
            </a:r>
            <a:r>
              <a:rPr lang="en-US" sz="2000" dirty="0">
                <a:solidFill>
                  <a:srgbClr val="0000FF"/>
                </a:solidFill>
                <a:latin typeface="Times New Roman"/>
                <a:cs typeface="Times New Roman"/>
              </a:rPr>
              <a:t>airplane </a:t>
            </a:r>
            <a:r>
              <a:rPr lang="en-US" sz="2000" dirty="0">
                <a:solidFill>
                  <a:srgbClr val="000000"/>
                </a:solidFill>
                <a:latin typeface="Times New Roman"/>
                <a:cs typeface="Times New Roman"/>
              </a:rPr>
              <a:t>circles with some unknown </a:t>
            </a:r>
            <a:r>
              <a:rPr lang="en-US" sz="2000" i="1" dirty="0">
                <a:solidFill>
                  <a:srgbClr val="FF0000"/>
                </a:solidFill>
                <a:latin typeface="Times New Roman"/>
                <a:cs typeface="Times New Roman"/>
              </a:rPr>
              <a:t>velocity v</a:t>
            </a:r>
            <a:r>
              <a:rPr lang="en-US" sz="2000" dirty="0">
                <a:solidFill>
                  <a:srgbClr val="000000"/>
                </a:solidFill>
                <a:latin typeface="Times New Roman"/>
                <a:cs typeface="Times New Roman"/>
              </a:rPr>
              <a:t> (see demo at front of room).  </a:t>
            </a:r>
            <a:r>
              <a:rPr lang="en-US" sz="2000" dirty="0">
                <a:solidFill>
                  <a:srgbClr val="FF0000"/>
                </a:solidFill>
                <a:latin typeface="Times New Roman"/>
                <a:cs typeface="Times New Roman"/>
              </a:rPr>
              <a:t>Derive</a:t>
            </a:r>
            <a:r>
              <a:rPr lang="en-US" sz="2000" dirty="0">
                <a:solidFill>
                  <a:srgbClr val="000000"/>
                </a:solidFill>
                <a:latin typeface="Times New Roman"/>
                <a:cs typeface="Times New Roman"/>
              </a:rPr>
              <a:t> an expression for </a:t>
            </a:r>
            <a:r>
              <a:rPr lang="en-US" sz="2000" i="1" dirty="0">
                <a:solidFill>
                  <a:srgbClr val="FF0000"/>
                </a:solidFill>
                <a:latin typeface="Times New Roman"/>
                <a:cs typeface="Times New Roman"/>
              </a:rPr>
              <a:t>v</a:t>
            </a:r>
            <a:r>
              <a:rPr lang="en-US" sz="2000" dirty="0">
                <a:solidFill>
                  <a:srgbClr val="000000"/>
                </a:solidFill>
                <a:latin typeface="Times New Roman"/>
                <a:cs typeface="Times New Roman"/>
              </a:rPr>
              <a:t>, then check to see if that value matches up with the actual velocity of the plane.  Determine also the motion’s </a:t>
            </a:r>
            <a:r>
              <a:rPr lang="en-US" sz="2000" dirty="0">
                <a:solidFill>
                  <a:srgbClr val="FF0000"/>
                </a:solidFill>
                <a:latin typeface="Times New Roman"/>
                <a:cs typeface="Times New Roman"/>
              </a:rPr>
              <a:t>period </a:t>
            </a:r>
            <a:r>
              <a:rPr lang="en-US" sz="2000" i="1" dirty="0">
                <a:solidFill>
                  <a:srgbClr val="FF0000"/>
                </a:solidFill>
                <a:latin typeface="Times New Roman"/>
                <a:cs typeface="Times New Roman"/>
              </a:rPr>
              <a:t>T</a:t>
            </a:r>
            <a:r>
              <a:rPr lang="en-US" sz="2000" dirty="0">
                <a:solidFill>
                  <a:srgbClr val="000000"/>
                </a:solidFill>
                <a:latin typeface="Times New Roman"/>
                <a:cs typeface="Times New Roman"/>
              </a:rPr>
              <a:t>. </a:t>
            </a:r>
            <a:endParaRPr lang="en-US" sz="2000" dirty="0">
              <a:solidFill>
                <a:srgbClr val="FF0000"/>
              </a:solidFill>
              <a:latin typeface="Apple Chancery"/>
              <a:cs typeface="Apple Chancery"/>
            </a:endParaRPr>
          </a:p>
        </p:txBody>
      </p:sp>
      <p:sp>
        <p:nvSpPr>
          <p:cNvPr id="18" name="Line 20"/>
          <p:cNvSpPr>
            <a:spLocks noChangeShapeType="1"/>
          </p:cNvSpPr>
          <p:nvPr/>
        </p:nvSpPr>
        <p:spPr bwMode="auto">
          <a:xfrm>
            <a:off x="6550025" y="1560892"/>
            <a:ext cx="482600" cy="120306"/>
          </a:xfrm>
          <a:prstGeom prst="line">
            <a:avLst/>
          </a:prstGeom>
          <a:noFill/>
          <a:ln w="28575" cmpd="sng">
            <a:solidFill>
              <a:schemeClr val="tx1"/>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a:p>
        </p:txBody>
      </p:sp>
      <p:cxnSp>
        <p:nvCxnSpPr>
          <p:cNvPr id="3" name="Straight Connector 2"/>
          <p:cNvCxnSpPr/>
          <p:nvPr/>
        </p:nvCxnSpPr>
        <p:spPr>
          <a:xfrm flipV="1">
            <a:off x="6515100" y="647700"/>
            <a:ext cx="1711901" cy="89397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6515100" y="647700"/>
            <a:ext cx="289560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aphicFrame>
        <p:nvGraphicFramePr>
          <p:cNvPr id="24" name="Object 2"/>
          <p:cNvGraphicFramePr>
            <a:graphicFrameLocks noChangeAspect="1"/>
          </p:cNvGraphicFramePr>
          <p:nvPr/>
        </p:nvGraphicFramePr>
        <p:xfrm>
          <a:off x="7232650" y="1168400"/>
          <a:ext cx="215900" cy="304800"/>
        </p:xfrm>
        <a:graphic>
          <a:graphicData uri="http://schemas.openxmlformats.org/presentationml/2006/ole">
            <mc:AlternateContent xmlns:mc="http://schemas.openxmlformats.org/markup-compatibility/2006">
              <mc:Choice xmlns:v="urn:schemas-microsoft-com:vml" Requires="v">
                <p:oleObj spid="_x0000_s16412" name="Equation" r:id="rId3" imgW="127000" imgH="177800" progId="Equation.DSMT4">
                  <p:embed/>
                </p:oleObj>
              </mc:Choice>
              <mc:Fallback>
                <p:oleObj name="Equation" r:id="rId3" imgW="127000" imgH="177800" progId="Equation.DSMT4">
                  <p:embed/>
                  <p:pic>
                    <p:nvPicPr>
                      <p:cNvPr id="24" name="Object 2"/>
                      <p:cNvPicPr>
                        <a:picLocks noChangeAspect="1" noChangeArrowheads="1"/>
                      </p:cNvPicPr>
                      <p:nvPr/>
                    </p:nvPicPr>
                    <p:blipFill>
                      <a:blip r:embed="rId4"/>
                      <a:srcRect/>
                      <a:stretch>
                        <a:fillRect/>
                      </a:stretch>
                    </p:blipFill>
                    <p:spPr bwMode="auto">
                      <a:xfrm>
                        <a:off x="7232650" y="1168400"/>
                        <a:ext cx="215900" cy="304800"/>
                      </a:xfrm>
                      <a:prstGeom prst="rect">
                        <a:avLst/>
                      </a:prstGeom>
                      <a:noFill/>
                      <a:ln>
                        <a:noFill/>
                      </a:ln>
                    </p:spPr>
                  </p:pic>
                </p:oleObj>
              </mc:Fallback>
            </mc:AlternateContent>
          </a:graphicData>
        </a:graphic>
      </p:graphicFrame>
      <p:cxnSp>
        <p:nvCxnSpPr>
          <p:cNvPr id="54" name="Straight Connector 53"/>
          <p:cNvCxnSpPr/>
          <p:nvPr/>
        </p:nvCxnSpPr>
        <p:spPr>
          <a:xfrm flipV="1">
            <a:off x="6515100" y="1371600"/>
            <a:ext cx="1711901" cy="170070"/>
          </a:xfrm>
          <a:prstGeom prst="line">
            <a:avLst/>
          </a:prstGeom>
          <a:ln w="9525" cmpd="sng">
            <a:solidFill>
              <a:srgbClr val="00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flipV="1">
            <a:off x="6667500" y="495300"/>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flipV="1">
            <a:off x="6921500" y="495300"/>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flipV="1">
            <a:off x="7175500" y="495300"/>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V="1">
            <a:off x="7429500" y="495300"/>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flipV="1">
            <a:off x="7683500" y="495300"/>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flipV="1">
            <a:off x="7937500" y="495300"/>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V="1">
            <a:off x="8191500" y="495300"/>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V="1">
            <a:off x="8445500" y="495300"/>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flipV="1">
            <a:off x="8699500" y="495300"/>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flipV="1">
            <a:off x="8953500" y="495300"/>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V="1">
            <a:off x="9207500" y="495300"/>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6423025" y="1494045"/>
            <a:ext cx="127000" cy="127000"/>
          </a:xfrm>
          <a:prstGeom prst="ellipse">
            <a:avLst/>
          </a:prstGeom>
          <a:solidFill>
            <a:srgbClr val="FF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Freeform 47"/>
          <p:cNvSpPr/>
          <p:nvPr/>
        </p:nvSpPr>
        <p:spPr>
          <a:xfrm>
            <a:off x="7061200" y="1244600"/>
            <a:ext cx="114300" cy="228600"/>
          </a:xfrm>
          <a:custGeom>
            <a:avLst/>
            <a:gdLst>
              <a:gd name="connsiteX0" fmla="*/ 0 w 114300"/>
              <a:gd name="connsiteY0" fmla="*/ 0 h 228600"/>
              <a:gd name="connsiteX1" fmla="*/ 88900 w 114300"/>
              <a:gd name="connsiteY1" fmla="*/ 114300 h 228600"/>
              <a:gd name="connsiteX2" fmla="*/ 114300 w 114300"/>
              <a:gd name="connsiteY2" fmla="*/ 228600 h 228600"/>
            </a:gdLst>
            <a:ahLst/>
            <a:cxnLst>
              <a:cxn ang="0">
                <a:pos x="connsiteX0" y="connsiteY0"/>
              </a:cxn>
              <a:cxn ang="0">
                <a:pos x="connsiteX1" y="connsiteY1"/>
              </a:cxn>
              <a:cxn ang="0">
                <a:pos x="connsiteX2" y="connsiteY2"/>
              </a:cxn>
            </a:cxnLst>
            <a:rect l="l" t="t" r="r" b="b"/>
            <a:pathLst>
              <a:path w="114300" h="228600">
                <a:moveTo>
                  <a:pt x="0" y="0"/>
                </a:moveTo>
                <a:cubicBezTo>
                  <a:pt x="34925" y="38100"/>
                  <a:pt x="69850" y="76200"/>
                  <a:pt x="88900" y="114300"/>
                </a:cubicBezTo>
                <a:cubicBezTo>
                  <a:pt x="107950" y="152400"/>
                  <a:pt x="114300" y="228600"/>
                  <a:pt x="114300" y="2286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69" name="Object 2"/>
          <p:cNvGraphicFramePr>
            <a:graphicFrameLocks noChangeAspect="1"/>
          </p:cNvGraphicFramePr>
          <p:nvPr/>
        </p:nvGraphicFramePr>
        <p:xfrm>
          <a:off x="6051550" y="1511300"/>
          <a:ext cx="280988" cy="217488"/>
        </p:xfrm>
        <a:graphic>
          <a:graphicData uri="http://schemas.openxmlformats.org/presentationml/2006/ole">
            <mc:AlternateContent xmlns:mc="http://schemas.openxmlformats.org/markup-compatibility/2006">
              <mc:Choice xmlns:v="urn:schemas-microsoft-com:vml" Requires="v">
                <p:oleObj spid="_x0000_s16413" name="Equation" r:id="rId5" imgW="165100" imgH="127000" progId="Equation.DSMT4">
                  <p:embed/>
                </p:oleObj>
              </mc:Choice>
              <mc:Fallback>
                <p:oleObj name="Equation" r:id="rId5" imgW="165100" imgH="127000" progId="Equation.DSMT4">
                  <p:embed/>
                  <p:pic>
                    <p:nvPicPr>
                      <p:cNvPr id="69" name="Object 2"/>
                      <p:cNvPicPr>
                        <a:picLocks noChangeAspect="1" noChangeArrowheads="1"/>
                      </p:cNvPicPr>
                      <p:nvPr/>
                    </p:nvPicPr>
                    <p:blipFill>
                      <a:blip r:embed="rId6"/>
                      <a:srcRect/>
                      <a:stretch>
                        <a:fillRect/>
                      </a:stretch>
                    </p:blipFill>
                    <p:spPr bwMode="auto">
                      <a:xfrm>
                        <a:off x="6051550" y="1511300"/>
                        <a:ext cx="280988" cy="217488"/>
                      </a:xfrm>
                      <a:prstGeom prst="rect">
                        <a:avLst/>
                      </a:prstGeom>
                      <a:noFill/>
                      <a:ln>
                        <a:noFill/>
                      </a:ln>
                    </p:spPr>
                  </p:pic>
                </p:oleObj>
              </mc:Fallback>
            </mc:AlternateContent>
          </a:graphicData>
        </a:graphic>
      </p:graphicFrame>
      <p:graphicFrame>
        <p:nvGraphicFramePr>
          <p:cNvPr id="70" name="Object 2"/>
          <p:cNvGraphicFramePr>
            <a:graphicFrameLocks noChangeAspect="1"/>
          </p:cNvGraphicFramePr>
          <p:nvPr/>
        </p:nvGraphicFramePr>
        <p:xfrm>
          <a:off x="6726237" y="1663700"/>
          <a:ext cx="195263" cy="217488"/>
        </p:xfrm>
        <a:graphic>
          <a:graphicData uri="http://schemas.openxmlformats.org/presentationml/2006/ole">
            <mc:AlternateContent xmlns:mc="http://schemas.openxmlformats.org/markup-compatibility/2006">
              <mc:Choice xmlns:v="urn:schemas-microsoft-com:vml" Requires="v">
                <p:oleObj spid="_x0000_s16414" name="Equation" r:id="rId7" imgW="114300" imgH="127000" progId="Equation.DSMT4">
                  <p:embed/>
                </p:oleObj>
              </mc:Choice>
              <mc:Fallback>
                <p:oleObj name="Equation" r:id="rId7" imgW="114300" imgH="127000" progId="Equation.DSMT4">
                  <p:embed/>
                  <p:pic>
                    <p:nvPicPr>
                      <p:cNvPr id="70" name="Object 2"/>
                      <p:cNvPicPr>
                        <a:picLocks noChangeAspect="1" noChangeArrowheads="1"/>
                      </p:cNvPicPr>
                      <p:nvPr/>
                    </p:nvPicPr>
                    <p:blipFill>
                      <a:blip r:embed="rId8"/>
                      <a:srcRect/>
                      <a:stretch>
                        <a:fillRect/>
                      </a:stretch>
                    </p:blipFill>
                    <p:spPr bwMode="auto">
                      <a:xfrm>
                        <a:off x="6726237" y="1663700"/>
                        <a:ext cx="195263" cy="217488"/>
                      </a:xfrm>
                      <a:prstGeom prst="rect">
                        <a:avLst/>
                      </a:prstGeom>
                      <a:noFill/>
                      <a:ln>
                        <a:noFill/>
                      </a:ln>
                    </p:spPr>
                  </p:pic>
                </p:oleObj>
              </mc:Fallback>
            </mc:AlternateContent>
          </a:graphicData>
        </a:graphic>
      </p:graphicFrame>
      <p:graphicFrame>
        <p:nvGraphicFramePr>
          <p:cNvPr id="71" name="Object 2"/>
          <p:cNvGraphicFramePr>
            <a:graphicFrameLocks noChangeAspect="1"/>
          </p:cNvGraphicFramePr>
          <p:nvPr/>
        </p:nvGraphicFramePr>
        <p:xfrm>
          <a:off x="7253288" y="796925"/>
          <a:ext cx="238125" cy="261938"/>
        </p:xfrm>
        <a:graphic>
          <a:graphicData uri="http://schemas.openxmlformats.org/presentationml/2006/ole">
            <mc:AlternateContent xmlns:mc="http://schemas.openxmlformats.org/markup-compatibility/2006">
              <mc:Choice xmlns:v="urn:schemas-microsoft-com:vml" Requires="v">
                <p:oleObj spid="_x0000_s16415" name="Equation" r:id="rId9" imgW="139700" imgH="152400" progId="Equation.DSMT4">
                  <p:embed/>
                </p:oleObj>
              </mc:Choice>
              <mc:Fallback>
                <p:oleObj name="Equation" r:id="rId9" imgW="139700" imgH="152400" progId="Equation.DSMT4">
                  <p:embed/>
                  <p:pic>
                    <p:nvPicPr>
                      <p:cNvPr id="71" name="Object 2"/>
                      <p:cNvPicPr>
                        <a:picLocks noChangeAspect="1" noChangeArrowheads="1"/>
                      </p:cNvPicPr>
                      <p:nvPr/>
                    </p:nvPicPr>
                    <p:blipFill>
                      <a:blip r:embed="rId10"/>
                      <a:srcRect/>
                      <a:stretch>
                        <a:fillRect/>
                      </a:stretch>
                    </p:blipFill>
                    <p:spPr bwMode="auto">
                      <a:xfrm>
                        <a:off x="7253288" y="796925"/>
                        <a:ext cx="238125" cy="261938"/>
                      </a:xfrm>
                      <a:prstGeom prst="rect">
                        <a:avLst/>
                      </a:prstGeom>
                      <a:noFill/>
                      <a:ln>
                        <a:noFill/>
                      </a:ln>
                    </p:spPr>
                  </p:pic>
                </p:oleObj>
              </mc:Fallback>
            </mc:AlternateContent>
          </a:graphicData>
        </a:graphic>
      </p:graphicFrame>
      <p:graphicFrame>
        <p:nvGraphicFramePr>
          <p:cNvPr id="72" name="Object 71"/>
          <p:cNvGraphicFramePr>
            <a:graphicFrameLocks noChangeAspect="1"/>
          </p:cNvGraphicFramePr>
          <p:nvPr/>
        </p:nvGraphicFramePr>
        <p:xfrm>
          <a:off x="7937500" y="1794831"/>
          <a:ext cx="831850" cy="413595"/>
        </p:xfrm>
        <a:graphic>
          <a:graphicData uri="http://schemas.openxmlformats.org/presentationml/2006/ole">
            <mc:AlternateContent xmlns:mc="http://schemas.openxmlformats.org/markup-compatibility/2006">
              <mc:Choice xmlns:v="urn:schemas-microsoft-com:vml" Requires="v">
                <p:oleObj spid="_x0000_s16416" name="Equation" r:id="rId11" imgW="647700" imgH="317500" progId="Equation.DSMT4">
                  <p:embed/>
                </p:oleObj>
              </mc:Choice>
              <mc:Fallback>
                <p:oleObj name="Equation" r:id="rId11" imgW="647700" imgH="317500" progId="Equation.DSMT4">
                  <p:embed/>
                  <p:pic>
                    <p:nvPicPr>
                      <p:cNvPr id="72" name="Object 71"/>
                      <p:cNvPicPr/>
                      <p:nvPr/>
                    </p:nvPicPr>
                    <p:blipFill>
                      <a:blip r:embed="rId12"/>
                      <a:stretch>
                        <a:fillRect/>
                      </a:stretch>
                    </p:blipFill>
                    <p:spPr>
                      <a:xfrm>
                        <a:off x="7937500" y="1794831"/>
                        <a:ext cx="831850" cy="413595"/>
                      </a:xfrm>
                      <a:prstGeom prst="rect">
                        <a:avLst/>
                      </a:prstGeom>
                    </p:spPr>
                  </p:pic>
                </p:oleObj>
              </mc:Fallback>
            </mc:AlternateContent>
          </a:graphicData>
        </a:graphic>
      </p:graphicFrame>
      <p:grpSp>
        <p:nvGrpSpPr>
          <p:cNvPr id="73" name="Group 72"/>
          <p:cNvGrpSpPr/>
          <p:nvPr/>
        </p:nvGrpSpPr>
        <p:grpSpPr>
          <a:xfrm rot="12203533">
            <a:off x="7576017" y="1772771"/>
            <a:ext cx="279400" cy="279400"/>
            <a:chOff x="5664200" y="5778500"/>
            <a:chExt cx="279400" cy="279400"/>
          </a:xfrm>
        </p:grpSpPr>
        <p:sp>
          <p:nvSpPr>
            <p:cNvPr id="74" name="Freeform 73"/>
            <p:cNvSpPr/>
            <p:nvPr/>
          </p:nvSpPr>
          <p:spPr>
            <a:xfrm>
              <a:off x="5664200" y="5778500"/>
              <a:ext cx="279400" cy="279400"/>
            </a:xfrm>
            <a:custGeom>
              <a:avLst/>
              <a:gdLst>
                <a:gd name="connsiteX0" fmla="*/ 279400 w 279400"/>
                <a:gd name="connsiteY0" fmla="*/ 0 h 279400"/>
                <a:gd name="connsiteX1" fmla="*/ 0 w 279400"/>
                <a:gd name="connsiteY1" fmla="*/ 203200 h 279400"/>
                <a:gd name="connsiteX2" fmla="*/ 279400 w 279400"/>
                <a:gd name="connsiteY2" fmla="*/ 279400 h 279400"/>
              </a:gdLst>
              <a:ahLst/>
              <a:cxnLst>
                <a:cxn ang="0">
                  <a:pos x="connsiteX0" y="connsiteY0"/>
                </a:cxn>
                <a:cxn ang="0">
                  <a:pos x="connsiteX1" y="connsiteY1"/>
                </a:cxn>
                <a:cxn ang="0">
                  <a:pos x="connsiteX2" y="connsiteY2"/>
                </a:cxn>
              </a:cxnLst>
              <a:rect l="l" t="t" r="r" b="b"/>
              <a:pathLst>
                <a:path w="279400" h="279400">
                  <a:moveTo>
                    <a:pt x="279400" y="0"/>
                  </a:moveTo>
                  <a:lnTo>
                    <a:pt x="0" y="203200"/>
                  </a:lnTo>
                  <a:lnTo>
                    <a:pt x="279400" y="279400"/>
                  </a:lnTo>
                </a:path>
              </a:pathLst>
            </a:custGeom>
            <a:ln w="28575" cmpd="sng">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Freeform 74"/>
            <p:cNvSpPr/>
            <p:nvPr/>
          </p:nvSpPr>
          <p:spPr>
            <a:xfrm>
              <a:off x="5854700" y="5842000"/>
              <a:ext cx="51213" cy="203200"/>
            </a:xfrm>
            <a:custGeom>
              <a:avLst/>
              <a:gdLst>
                <a:gd name="connsiteX0" fmla="*/ 0 w 51213"/>
                <a:gd name="connsiteY0" fmla="*/ 0 h 203200"/>
                <a:gd name="connsiteX1" fmla="*/ 50800 w 51213"/>
                <a:gd name="connsiteY1" fmla="*/ 88900 h 203200"/>
                <a:gd name="connsiteX2" fmla="*/ 25400 w 51213"/>
                <a:gd name="connsiteY2" fmla="*/ 203200 h 203200"/>
              </a:gdLst>
              <a:ahLst/>
              <a:cxnLst>
                <a:cxn ang="0">
                  <a:pos x="connsiteX0" y="connsiteY0"/>
                </a:cxn>
                <a:cxn ang="0">
                  <a:pos x="connsiteX1" y="connsiteY1"/>
                </a:cxn>
                <a:cxn ang="0">
                  <a:pos x="connsiteX2" y="connsiteY2"/>
                </a:cxn>
              </a:cxnLst>
              <a:rect l="l" t="t" r="r" b="b"/>
              <a:pathLst>
                <a:path w="51213" h="203200">
                  <a:moveTo>
                    <a:pt x="0" y="0"/>
                  </a:moveTo>
                  <a:cubicBezTo>
                    <a:pt x="23283" y="27516"/>
                    <a:pt x="46567" y="55033"/>
                    <a:pt x="50800" y="88900"/>
                  </a:cubicBezTo>
                  <a:cubicBezTo>
                    <a:pt x="55033" y="122767"/>
                    <a:pt x="25400" y="203200"/>
                    <a:pt x="25400" y="203200"/>
                  </a:cubicBezTo>
                </a:path>
              </a:pathLst>
            </a:custGeom>
            <a:ln w="127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87" name="TextBox 86"/>
          <p:cNvSpPr txBox="1"/>
          <p:nvPr/>
        </p:nvSpPr>
        <p:spPr>
          <a:xfrm>
            <a:off x="605638" y="1962240"/>
            <a:ext cx="5389486" cy="400110"/>
          </a:xfrm>
          <a:prstGeom prst="rect">
            <a:avLst/>
          </a:prstGeom>
          <a:noFill/>
          <a:ln>
            <a:noFill/>
          </a:ln>
        </p:spPr>
        <p:txBody>
          <a:bodyPr wrap="square" rtlCol="0">
            <a:spAutoFit/>
          </a:bodyPr>
          <a:lstStyle/>
          <a:p>
            <a:r>
              <a:rPr lang="en-US" sz="2000" dirty="0">
                <a:solidFill>
                  <a:srgbClr val="FF0000"/>
                </a:solidFill>
                <a:latin typeface="Apple Chancery"/>
                <a:cs typeface="Apple Chancery"/>
              </a:rPr>
              <a:t>From what </a:t>
            </a:r>
            <a:r>
              <a:rPr lang="en-US" sz="2000" dirty="0">
                <a:solidFill>
                  <a:srgbClr val="000000"/>
                </a:solidFill>
                <a:latin typeface="Times New Roman"/>
                <a:cs typeface="Times New Roman"/>
              </a:rPr>
              <a:t>perspective will you view the system?</a:t>
            </a:r>
          </a:p>
        </p:txBody>
      </p:sp>
      <p:sp>
        <p:nvSpPr>
          <p:cNvPr id="88" name="TextBox 87"/>
          <p:cNvSpPr txBox="1"/>
          <p:nvPr/>
        </p:nvSpPr>
        <p:spPr>
          <a:xfrm>
            <a:off x="605638" y="2925379"/>
            <a:ext cx="5140248" cy="1323439"/>
          </a:xfrm>
          <a:prstGeom prst="rect">
            <a:avLst/>
          </a:prstGeom>
          <a:noFill/>
          <a:ln>
            <a:noFill/>
          </a:ln>
        </p:spPr>
        <p:txBody>
          <a:bodyPr wrap="square" rtlCol="0">
            <a:spAutoFit/>
          </a:bodyPr>
          <a:lstStyle/>
          <a:p>
            <a:r>
              <a:rPr lang="en-US" sz="2000" dirty="0">
                <a:solidFill>
                  <a:srgbClr val="FF0000"/>
                </a:solidFill>
                <a:latin typeface="Apple Chancery"/>
                <a:cs typeface="Apple Chancery"/>
              </a:rPr>
              <a:t>Hint for </a:t>
            </a:r>
            <a:r>
              <a:rPr lang="en-US" sz="2000" dirty="0" err="1">
                <a:solidFill>
                  <a:srgbClr val="FF0000"/>
                </a:solidFill>
                <a:latin typeface="Apple Chancery"/>
                <a:cs typeface="Apple Chancery"/>
              </a:rPr>
              <a:t>f.b.d</a:t>
            </a:r>
            <a:r>
              <a:rPr lang="en-US" sz="2000" dirty="0">
                <a:solidFill>
                  <a:srgbClr val="FF0000"/>
                </a:solidFill>
                <a:latin typeface="Apple Chancery"/>
                <a:cs typeface="Apple Chancery"/>
              </a:rPr>
              <a:t>.</a:t>
            </a:r>
            <a:r>
              <a:rPr lang="en-US" sz="2000" dirty="0">
                <a:solidFill>
                  <a:srgbClr val="000000"/>
                </a:solidFill>
                <a:latin typeface="Times New Roman"/>
                <a:cs typeface="Times New Roman"/>
              </a:rPr>
              <a:t>: Think of viewing the system as though the body was at an extreme—that is, with the velocity coming straight at you and the mass and string in the plane of the page.)</a:t>
            </a:r>
          </a:p>
        </p:txBody>
      </p:sp>
      <p:sp>
        <p:nvSpPr>
          <p:cNvPr id="89" name="TextBox 88"/>
          <p:cNvSpPr txBox="1"/>
          <p:nvPr/>
        </p:nvSpPr>
        <p:spPr>
          <a:xfrm>
            <a:off x="943052" y="2314699"/>
            <a:ext cx="5389486" cy="369332"/>
          </a:xfrm>
          <a:prstGeom prst="rect">
            <a:avLst/>
          </a:prstGeom>
          <a:noFill/>
          <a:ln>
            <a:noFill/>
          </a:ln>
        </p:spPr>
        <p:txBody>
          <a:bodyPr wrap="square" rtlCol="0">
            <a:spAutoFit/>
          </a:bodyPr>
          <a:lstStyle/>
          <a:p>
            <a:r>
              <a:rPr lang="en-US" dirty="0">
                <a:solidFill>
                  <a:srgbClr val="000000"/>
                </a:solidFill>
                <a:latin typeface="Times New Roman"/>
                <a:cs typeface="Times New Roman"/>
              </a:rPr>
              <a:t>Look at it from head-on.</a:t>
            </a:r>
          </a:p>
        </p:txBody>
      </p:sp>
      <p:grpSp>
        <p:nvGrpSpPr>
          <p:cNvPr id="131" name="Group 130"/>
          <p:cNvGrpSpPr/>
          <p:nvPr/>
        </p:nvGrpSpPr>
        <p:grpSpPr>
          <a:xfrm>
            <a:off x="6227474" y="3666197"/>
            <a:ext cx="3000375" cy="1709443"/>
            <a:chOff x="6227474" y="3666197"/>
            <a:chExt cx="3000375" cy="1709443"/>
          </a:xfrm>
        </p:grpSpPr>
        <p:cxnSp>
          <p:nvCxnSpPr>
            <p:cNvPr id="92" name="Straight Connector 91"/>
            <p:cNvCxnSpPr/>
            <p:nvPr/>
          </p:nvCxnSpPr>
          <p:spPr>
            <a:xfrm flipV="1">
              <a:off x="6319549" y="3818597"/>
              <a:ext cx="1711901" cy="89397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6319549" y="3818597"/>
              <a:ext cx="289560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aphicFrame>
          <p:nvGraphicFramePr>
            <p:cNvPr id="94" name="Object 2"/>
            <p:cNvGraphicFramePr>
              <a:graphicFrameLocks noChangeAspect="1"/>
            </p:cNvGraphicFramePr>
            <p:nvPr/>
          </p:nvGraphicFramePr>
          <p:xfrm>
            <a:off x="7011699" y="4377397"/>
            <a:ext cx="215900" cy="304800"/>
          </p:xfrm>
          <a:graphic>
            <a:graphicData uri="http://schemas.openxmlformats.org/presentationml/2006/ole">
              <mc:AlternateContent xmlns:mc="http://schemas.openxmlformats.org/markup-compatibility/2006">
                <mc:Choice xmlns:v="urn:schemas-microsoft-com:vml" Requires="v">
                  <p:oleObj spid="_x0000_s16417" name="Equation" r:id="rId13" imgW="127000" imgH="177800" progId="Equation.DSMT4">
                    <p:embed/>
                  </p:oleObj>
                </mc:Choice>
                <mc:Fallback>
                  <p:oleObj name="Equation" r:id="rId13" imgW="127000" imgH="177800" progId="Equation.DSMT4">
                    <p:embed/>
                    <p:pic>
                      <p:nvPicPr>
                        <p:cNvPr id="94" name="Object 2"/>
                        <p:cNvPicPr>
                          <a:picLocks noChangeAspect="1" noChangeArrowheads="1"/>
                        </p:cNvPicPr>
                        <p:nvPr/>
                      </p:nvPicPr>
                      <p:blipFill>
                        <a:blip r:embed="rId4"/>
                        <a:srcRect/>
                        <a:stretch>
                          <a:fillRect/>
                        </a:stretch>
                      </p:blipFill>
                      <p:spPr bwMode="auto">
                        <a:xfrm>
                          <a:off x="7011699" y="4377397"/>
                          <a:ext cx="215900" cy="304800"/>
                        </a:xfrm>
                        <a:prstGeom prst="rect">
                          <a:avLst/>
                        </a:prstGeom>
                        <a:noFill/>
                        <a:ln>
                          <a:noFill/>
                        </a:ln>
                      </p:spPr>
                    </p:pic>
                  </p:oleObj>
                </mc:Fallback>
              </mc:AlternateContent>
            </a:graphicData>
          </a:graphic>
        </p:graphicFrame>
        <p:cxnSp>
          <p:nvCxnSpPr>
            <p:cNvPr id="95" name="Straight Connector 94"/>
            <p:cNvCxnSpPr/>
            <p:nvPr/>
          </p:nvCxnSpPr>
          <p:spPr>
            <a:xfrm>
              <a:off x="6319549" y="4712567"/>
              <a:ext cx="1711901" cy="0"/>
            </a:xfrm>
            <a:prstGeom prst="line">
              <a:avLst/>
            </a:prstGeom>
            <a:ln w="9525" cmpd="sng">
              <a:solidFill>
                <a:srgbClr val="00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flipV="1">
              <a:off x="6471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flipV="1">
              <a:off x="6725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flipV="1">
              <a:off x="6979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flipV="1">
              <a:off x="7233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flipV="1">
              <a:off x="7487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flipV="1">
              <a:off x="7741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flipV="1">
              <a:off x="7995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flipV="1">
              <a:off x="8249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8503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flipV="1">
              <a:off x="8757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flipV="1">
              <a:off x="9011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07" name="Oval 106"/>
            <p:cNvSpPr/>
            <p:nvPr/>
          </p:nvSpPr>
          <p:spPr>
            <a:xfrm>
              <a:off x="6227474" y="4664942"/>
              <a:ext cx="127000" cy="127000"/>
            </a:xfrm>
            <a:prstGeom prst="ellipse">
              <a:avLst/>
            </a:prstGeom>
            <a:solidFill>
              <a:srgbClr val="FF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Freeform 107"/>
            <p:cNvSpPr/>
            <p:nvPr/>
          </p:nvSpPr>
          <p:spPr>
            <a:xfrm>
              <a:off x="6865649" y="4415497"/>
              <a:ext cx="114300" cy="297070"/>
            </a:xfrm>
            <a:custGeom>
              <a:avLst/>
              <a:gdLst>
                <a:gd name="connsiteX0" fmla="*/ 0 w 114300"/>
                <a:gd name="connsiteY0" fmla="*/ 0 h 228600"/>
                <a:gd name="connsiteX1" fmla="*/ 88900 w 114300"/>
                <a:gd name="connsiteY1" fmla="*/ 114300 h 228600"/>
                <a:gd name="connsiteX2" fmla="*/ 114300 w 114300"/>
                <a:gd name="connsiteY2" fmla="*/ 228600 h 228600"/>
              </a:gdLst>
              <a:ahLst/>
              <a:cxnLst>
                <a:cxn ang="0">
                  <a:pos x="connsiteX0" y="connsiteY0"/>
                </a:cxn>
                <a:cxn ang="0">
                  <a:pos x="connsiteX1" y="connsiteY1"/>
                </a:cxn>
                <a:cxn ang="0">
                  <a:pos x="connsiteX2" y="connsiteY2"/>
                </a:cxn>
              </a:cxnLst>
              <a:rect l="l" t="t" r="r" b="b"/>
              <a:pathLst>
                <a:path w="114300" h="228600">
                  <a:moveTo>
                    <a:pt x="0" y="0"/>
                  </a:moveTo>
                  <a:cubicBezTo>
                    <a:pt x="34925" y="38100"/>
                    <a:pt x="69850" y="76200"/>
                    <a:pt x="88900" y="114300"/>
                  </a:cubicBezTo>
                  <a:cubicBezTo>
                    <a:pt x="107950" y="152400"/>
                    <a:pt x="114300" y="228600"/>
                    <a:pt x="114300" y="2286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110" name="Object 2"/>
            <p:cNvGraphicFramePr>
              <a:graphicFrameLocks noChangeAspect="1"/>
            </p:cNvGraphicFramePr>
            <p:nvPr/>
          </p:nvGraphicFramePr>
          <p:xfrm>
            <a:off x="6899275" y="3967822"/>
            <a:ext cx="238125" cy="261938"/>
          </p:xfrm>
          <a:graphic>
            <a:graphicData uri="http://schemas.openxmlformats.org/presentationml/2006/ole">
              <mc:AlternateContent xmlns:mc="http://schemas.openxmlformats.org/markup-compatibility/2006">
                <mc:Choice xmlns:v="urn:schemas-microsoft-com:vml" Requires="v">
                  <p:oleObj spid="_x0000_s16418" name="Equation" r:id="rId14" imgW="139700" imgH="152400" progId="Equation.DSMT4">
                    <p:embed/>
                  </p:oleObj>
                </mc:Choice>
                <mc:Fallback>
                  <p:oleObj name="Equation" r:id="rId14" imgW="139700" imgH="152400" progId="Equation.DSMT4">
                    <p:embed/>
                    <p:pic>
                      <p:nvPicPr>
                        <p:cNvPr id="110" name="Object 2"/>
                        <p:cNvPicPr>
                          <a:picLocks noChangeAspect="1" noChangeArrowheads="1"/>
                        </p:cNvPicPr>
                        <p:nvPr/>
                      </p:nvPicPr>
                      <p:blipFill>
                        <a:blip r:embed="rId10"/>
                        <a:srcRect/>
                        <a:stretch>
                          <a:fillRect/>
                        </a:stretch>
                      </p:blipFill>
                      <p:spPr bwMode="auto">
                        <a:xfrm>
                          <a:off x="6899275" y="3967822"/>
                          <a:ext cx="238125" cy="261938"/>
                        </a:xfrm>
                        <a:prstGeom prst="rect">
                          <a:avLst/>
                        </a:prstGeom>
                        <a:noFill/>
                        <a:ln>
                          <a:noFill/>
                        </a:ln>
                      </p:spPr>
                    </p:pic>
                  </p:oleObj>
                </mc:Fallback>
              </mc:AlternateContent>
            </a:graphicData>
          </a:graphic>
        </p:graphicFrame>
        <p:sp>
          <p:nvSpPr>
            <p:cNvPr id="116" name="TextBox 115"/>
            <p:cNvSpPr txBox="1"/>
            <p:nvPr/>
          </p:nvSpPr>
          <p:spPr>
            <a:xfrm>
              <a:off x="6257713" y="4729309"/>
              <a:ext cx="2017636" cy="646331"/>
            </a:xfrm>
            <a:prstGeom prst="rect">
              <a:avLst/>
            </a:prstGeom>
            <a:noFill/>
            <a:ln>
              <a:noFill/>
            </a:ln>
          </p:spPr>
          <p:txBody>
            <a:bodyPr wrap="square" rtlCol="0">
              <a:spAutoFit/>
            </a:bodyPr>
            <a:lstStyle/>
            <a:p>
              <a:r>
                <a:rPr lang="en-US" dirty="0">
                  <a:solidFill>
                    <a:srgbClr val="000000"/>
                  </a:solidFill>
                  <a:latin typeface="Times New Roman"/>
                  <a:cs typeface="Times New Roman"/>
                </a:rPr>
                <a:t>body coming straight out at you</a:t>
              </a:r>
            </a:p>
          </p:txBody>
        </p:sp>
      </p:grpSp>
      <p:sp>
        <p:nvSpPr>
          <p:cNvPr id="118" name="Rectangle 117"/>
          <p:cNvSpPr/>
          <p:nvPr/>
        </p:nvSpPr>
        <p:spPr>
          <a:xfrm>
            <a:off x="2664210" y="5379452"/>
            <a:ext cx="533400" cy="520700"/>
          </a:xfrm>
          <a:prstGeom prst="rect">
            <a:avLst/>
          </a:prstGeom>
          <a:solidFill>
            <a:srgbClr val="FF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9" name="Straight Arrow Connector 118"/>
          <p:cNvCxnSpPr/>
          <p:nvPr/>
        </p:nvCxnSpPr>
        <p:spPr>
          <a:xfrm>
            <a:off x="2911860" y="5773152"/>
            <a:ext cx="0" cy="635000"/>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p:nvPr/>
        </p:nvCxnSpPr>
        <p:spPr>
          <a:xfrm flipV="1">
            <a:off x="2928120" y="5106267"/>
            <a:ext cx="856480" cy="469315"/>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121" name="Object 120"/>
          <p:cNvGraphicFramePr>
            <a:graphicFrameLocks noChangeAspect="1"/>
          </p:cNvGraphicFramePr>
          <p:nvPr/>
        </p:nvGraphicFramePr>
        <p:xfrm>
          <a:off x="3176588" y="4930775"/>
          <a:ext cx="233362" cy="255588"/>
        </p:xfrm>
        <a:graphic>
          <a:graphicData uri="http://schemas.openxmlformats.org/presentationml/2006/ole">
            <mc:AlternateContent xmlns:mc="http://schemas.openxmlformats.org/markup-compatibility/2006">
              <mc:Choice xmlns:v="urn:schemas-microsoft-com:vml" Requires="v">
                <p:oleObj spid="_x0000_s16419" name="Equation" r:id="rId15" imgW="139700" imgH="152400" progId="Equation.DSMT4">
                  <p:embed/>
                </p:oleObj>
              </mc:Choice>
              <mc:Fallback>
                <p:oleObj name="Equation" r:id="rId15" imgW="139700" imgH="152400" progId="Equation.DSMT4">
                  <p:embed/>
                  <p:pic>
                    <p:nvPicPr>
                      <p:cNvPr id="121" name="Object 120"/>
                      <p:cNvPicPr/>
                      <p:nvPr/>
                    </p:nvPicPr>
                    <p:blipFill>
                      <a:blip r:embed="rId16"/>
                      <a:stretch>
                        <a:fillRect/>
                      </a:stretch>
                    </p:blipFill>
                    <p:spPr>
                      <a:xfrm>
                        <a:off x="3176588" y="4930775"/>
                        <a:ext cx="233362" cy="255588"/>
                      </a:xfrm>
                      <a:prstGeom prst="rect">
                        <a:avLst/>
                      </a:prstGeom>
                    </p:spPr>
                  </p:pic>
                </p:oleObj>
              </mc:Fallback>
            </mc:AlternateContent>
          </a:graphicData>
        </a:graphic>
      </p:graphicFrame>
      <p:graphicFrame>
        <p:nvGraphicFramePr>
          <p:cNvPr id="126" name="Object 125"/>
          <p:cNvGraphicFramePr>
            <a:graphicFrameLocks noChangeAspect="1"/>
          </p:cNvGraphicFramePr>
          <p:nvPr/>
        </p:nvGraphicFramePr>
        <p:xfrm>
          <a:off x="3029335" y="6112739"/>
          <a:ext cx="403225" cy="277812"/>
        </p:xfrm>
        <a:graphic>
          <a:graphicData uri="http://schemas.openxmlformats.org/presentationml/2006/ole">
            <mc:AlternateContent xmlns:mc="http://schemas.openxmlformats.org/markup-compatibility/2006">
              <mc:Choice xmlns:v="urn:schemas-microsoft-com:vml" Requires="v">
                <p:oleObj spid="_x0000_s16420" name="Equation" r:id="rId17" imgW="241300" imgH="165100" progId="Equation.DSMT4">
                  <p:embed/>
                </p:oleObj>
              </mc:Choice>
              <mc:Fallback>
                <p:oleObj name="Equation" r:id="rId17" imgW="241300" imgH="165100" progId="Equation.DSMT4">
                  <p:embed/>
                  <p:pic>
                    <p:nvPicPr>
                      <p:cNvPr id="126" name="Object 125"/>
                      <p:cNvPicPr/>
                      <p:nvPr/>
                    </p:nvPicPr>
                    <p:blipFill>
                      <a:blip r:embed="rId18"/>
                      <a:stretch>
                        <a:fillRect/>
                      </a:stretch>
                    </p:blipFill>
                    <p:spPr>
                      <a:xfrm>
                        <a:off x="3029335" y="6112739"/>
                        <a:ext cx="403225" cy="277812"/>
                      </a:xfrm>
                      <a:prstGeom prst="rect">
                        <a:avLst/>
                      </a:prstGeom>
                    </p:spPr>
                  </p:pic>
                </p:oleObj>
              </mc:Fallback>
            </mc:AlternateContent>
          </a:graphicData>
        </a:graphic>
      </p:graphicFrame>
      <p:sp>
        <p:nvSpPr>
          <p:cNvPr id="130" name="TextBox 129"/>
          <p:cNvSpPr txBox="1"/>
          <p:nvPr/>
        </p:nvSpPr>
        <p:spPr>
          <a:xfrm>
            <a:off x="318224" y="4332887"/>
            <a:ext cx="5389486" cy="400110"/>
          </a:xfrm>
          <a:prstGeom prst="rect">
            <a:avLst/>
          </a:prstGeom>
          <a:noFill/>
          <a:ln>
            <a:noFill/>
          </a:ln>
        </p:spPr>
        <p:txBody>
          <a:bodyPr wrap="square" rtlCol="0">
            <a:spAutoFit/>
          </a:bodyPr>
          <a:lstStyle/>
          <a:p>
            <a:r>
              <a:rPr lang="en-US" sz="2000" dirty="0" err="1">
                <a:solidFill>
                  <a:srgbClr val="000000"/>
                </a:solidFill>
                <a:latin typeface="Times New Roman"/>
                <a:cs typeface="Times New Roman"/>
              </a:rPr>
              <a:t>f.b.d</a:t>
            </a:r>
            <a:r>
              <a:rPr lang="en-US" sz="2000" dirty="0">
                <a:solidFill>
                  <a:srgbClr val="000000"/>
                </a:solidFill>
                <a:latin typeface="Times New Roman"/>
                <a:cs typeface="Times New Roman"/>
              </a:rPr>
              <a:t>. (looking at the body from head-on)</a:t>
            </a:r>
          </a:p>
        </p:txBody>
      </p:sp>
    </p:spTree>
    <p:extLst>
      <p:ext uri="{BB962C8B-B14F-4D97-AF65-F5344CB8AC3E}">
        <p14:creationId xmlns:p14="http://schemas.microsoft.com/office/powerpoint/2010/main" val="81136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8" grpId="0"/>
      <p:bldP spid="89" grpId="0"/>
      <p:bldP spid="118" grpId="0" animBg="1"/>
      <p:bldP spid="1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542337" y="6372810"/>
            <a:ext cx="444499" cy="276999"/>
          </a:xfrm>
          <a:prstGeom prst="rect">
            <a:avLst/>
          </a:prstGeom>
          <a:noFill/>
        </p:spPr>
        <p:txBody>
          <a:bodyPr wrap="square" rtlCol="0">
            <a:spAutoFit/>
          </a:bodyPr>
          <a:lstStyle/>
          <a:p>
            <a:r>
              <a:rPr lang="en-US" sz="1200" dirty="0">
                <a:latin typeface="Times New Roman"/>
                <a:cs typeface="Times New Roman"/>
              </a:rPr>
              <a:t>40.)</a:t>
            </a:r>
          </a:p>
        </p:txBody>
      </p:sp>
      <p:sp>
        <p:nvSpPr>
          <p:cNvPr id="87" name="TextBox 86"/>
          <p:cNvSpPr txBox="1"/>
          <p:nvPr/>
        </p:nvSpPr>
        <p:spPr>
          <a:xfrm>
            <a:off x="318224" y="237076"/>
            <a:ext cx="5389486" cy="400110"/>
          </a:xfrm>
          <a:prstGeom prst="rect">
            <a:avLst/>
          </a:prstGeom>
          <a:noFill/>
          <a:ln>
            <a:noFill/>
          </a:ln>
        </p:spPr>
        <p:txBody>
          <a:bodyPr wrap="square" rtlCol="0">
            <a:spAutoFit/>
          </a:bodyPr>
          <a:lstStyle/>
          <a:p>
            <a:r>
              <a:rPr lang="en-US" sz="2000" dirty="0">
                <a:solidFill>
                  <a:srgbClr val="FF0000"/>
                </a:solidFill>
                <a:latin typeface="Apple Chancery"/>
                <a:cs typeface="Apple Chancery"/>
              </a:rPr>
              <a:t>So how </a:t>
            </a:r>
            <a:r>
              <a:rPr lang="en-US" sz="2000" dirty="0">
                <a:solidFill>
                  <a:srgbClr val="000000"/>
                </a:solidFill>
                <a:latin typeface="Times New Roman"/>
                <a:cs typeface="Times New Roman"/>
              </a:rPr>
              <a:t>will you orient your axes?</a:t>
            </a:r>
          </a:p>
        </p:txBody>
      </p:sp>
      <p:sp>
        <p:nvSpPr>
          <p:cNvPr id="88" name="TextBox 87"/>
          <p:cNvSpPr txBox="1"/>
          <p:nvPr/>
        </p:nvSpPr>
        <p:spPr>
          <a:xfrm>
            <a:off x="318223" y="3009448"/>
            <a:ext cx="8461375" cy="400110"/>
          </a:xfrm>
          <a:prstGeom prst="rect">
            <a:avLst/>
          </a:prstGeom>
          <a:noFill/>
          <a:ln>
            <a:noFill/>
          </a:ln>
        </p:spPr>
        <p:txBody>
          <a:bodyPr wrap="square" rtlCol="0">
            <a:spAutoFit/>
          </a:bodyPr>
          <a:lstStyle/>
          <a:p>
            <a:r>
              <a:rPr lang="en-US" sz="2000" dirty="0">
                <a:solidFill>
                  <a:srgbClr val="FF0000"/>
                </a:solidFill>
                <a:latin typeface="Apple Chancery"/>
                <a:cs typeface="Apple Chancery"/>
              </a:rPr>
              <a:t>Breaking </a:t>
            </a:r>
            <a:r>
              <a:rPr lang="en-US" sz="2000" dirty="0">
                <a:solidFill>
                  <a:srgbClr val="0000FF"/>
                </a:solidFill>
                <a:latin typeface="Apple Chancery"/>
                <a:cs typeface="Apple Chancery"/>
              </a:rPr>
              <a:t>off-axis forces </a:t>
            </a:r>
            <a:r>
              <a:rPr lang="en-US" sz="2000" dirty="0">
                <a:solidFill>
                  <a:srgbClr val="FF0000"/>
                </a:solidFill>
                <a:latin typeface="Apple Chancery"/>
                <a:cs typeface="Apple Chancery"/>
              </a:rPr>
              <a:t>into components:</a:t>
            </a:r>
            <a:endParaRPr lang="en-US" sz="2000" dirty="0">
              <a:solidFill>
                <a:srgbClr val="000000"/>
              </a:solidFill>
              <a:latin typeface="Times New Roman"/>
              <a:cs typeface="Times New Roman"/>
            </a:endParaRPr>
          </a:p>
        </p:txBody>
      </p:sp>
      <p:grpSp>
        <p:nvGrpSpPr>
          <p:cNvPr id="131" name="Group 130"/>
          <p:cNvGrpSpPr/>
          <p:nvPr/>
        </p:nvGrpSpPr>
        <p:grpSpPr>
          <a:xfrm>
            <a:off x="5995124" y="597978"/>
            <a:ext cx="3000375" cy="1709443"/>
            <a:chOff x="6227474" y="3666197"/>
            <a:chExt cx="3000375" cy="1709443"/>
          </a:xfrm>
        </p:grpSpPr>
        <p:cxnSp>
          <p:nvCxnSpPr>
            <p:cNvPr id="92" name="Straight Connector 91"/>
            <p:cNvCxnSpPr/>
            <p:nvPr/>
          </p:nvCxnSpPr>
          <p:spPr>
            <a:xfrm flipV="1">
              <a:off x="6319549" y="3818597"/>
              <a:ext cx="1711901" cy="89397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a:off x="6319549" y="3818597"/>
              <a:ext cx="2895600" cy="0"/>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graphicFrame>
          <p:nvGraphicFramePr>
            <p:cNvPr id="94" name="Object 2"/>
            <p:cNvGraphicFramePr>
              <a:graphicFrameLocks noChangeAspect="1"/>
            </p:cNvGraphicFramePr>
            <p:nvPr/>
          </p:nvGraphicFramePr>
          <p:xfrm>
            <a:off x="7011699" y="4377397"/>
            <a:ext cx="215900" cy="304800"/>
          </p:xfrm>
          <a:graphic>
            <a:graphicData uri="http://schemas.openxmlformats.org/presentationml/2006/ole">
              <mc:AlternateContent xmlns:mc="http://schemas.openxmlformats.org/markup-compatibility/2006">
                <mc:Choice xmlns:v="urn:schemas-microsoft-com:vml" Requires="v">
                  <p:oleObj spid="_x0000_s17451" name="Equation" r:id="rId3" imgW="127000" imgH="177800" progId="Equation.DSMT4">
                    <p:embed/>
                  </p:oleObj>
                </mc:Choice>
                <mc:Fallback>
                  <p:oleObj name="Equation" r:id="rId3" imgW="127000" imgH="177800" progId="Equation.DSMT4">
                    <p:embed/>
                    <p:pic>
                      <p:nvPicPr>
                        <p:cNvPr id="94" name="Object 2"/>
                        <p:cNvPicPr>
                          <a:picLocks noChangeAspect="1" noChangeArrowheads="1"/>
                        </p:cNvPicPr>
                        <p:nvPr/>
                      </p:nvPicPr>
                      <p:blipFill>
                        <a:blip r:embed="rId4"/>
                        <a:srcRect/>
                        <a:stretch>
                          <a:fillRect/>
                        </a:stretch>
                      </p:blipFill>
                      <p:spPr bwMode="auto">
                        <a:xfrm>
                          <a:off x="7011699" y="4377397"/>
                          <a:ext cx="215900" cy="304800"/>
                        </a:xfrm>
                        <a:prstGeom prst="rect">
                          <a:avLst/>
                        </a:prstGeom>
                        <a:noFill/>
                        <a:ln>
                          <a:noFill/>
                        </a:ln>
                      </p:spPr>
                    </p:pic>
                  </p:oleObj>
                </mc:Fallback>
              </mc:AlternateContent>
            </a:graphicData>
          </a:graphic>
        </p:graphicFrame>
        <p:cxnSp>
          <p:nvCxnSpPr>
            <p:cNvPr id="95" name="Straight Connector 94"/>
            <p:cNvCxnSpPr/>
            <p:nvPr/>
          </p:nvCxnSpPr>
          <p:spPr>
            <a:xfrm>
              <a:off x="6319549" y="4712567"/>
              <a:ext cx="1711901" cy="0"/>
            </a:xfrm>
            <a:prstGeom prst="line">
              <a:avLst/>
            </a:prstGeom>
            <a:ln w="9525" cmpd="sng">
              <a:solidFill>
                <a:srgbClr val="00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flipV="1">
              <a:off x="6471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flipV="1">
              <a:off x="6725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flipV="1">
              <a:off x="6979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flipV="1">
              <a:off x="7233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flipV="1">
              <a:off x="7487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flipV="1">
              <a:off x="7741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flipV="1">
              <a:off x="7995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flipV="1">
              <a:off x="8249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8503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flipV="1">
              <a:off x="8757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flipV="1">
              <a:off x="9011949" y="3666197"/>
              <a:ext cx="215900" cy="152400"/>
            </a:xfrm>
            <a:prstGeom prst="line">
              <a:avLst/>
            </a:pr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107" name="Oval 106"/>
            <p:cNvSpPr/>
            <p:nvPr/>
          </p:nvSpPr>
          <p:spPr>
            <a:xfrm>
              <a:off x="6227474" y="4664942"/>
              <a:ext cx="127000" cy="127000"/>
            </a:xfrm>
            <a:prstGeom prst="ellipse">
              <a:avLst/>
            </a:prstGeom>
            <a:solidFill>
              <a:srgbClr val="FF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Freeform 107"/>
            <p:cNvSpPr/>
            <p:nvPr/>
          </p:nvSpPr>
          <p:spPr>
            <a:xfrm>
              <a:off x="6865649" y="4415497"/>
              <a:ext cx="114300" cy="297070"/>
            </a:xfrm>
            <a:custGeom>
              <a:avLst/>
              <a:gdLst>
                <a:gd name="connsiteX0" fmla="*/ 0 w 114300"/>
                <a:gd name="connsiteY0" fmla="*/ 0 h 228600"/>
                <a:gd name="connsiteX1" fmla="*/ 88900 w 114300"/>
                <a:gd name="connsiteY1" fmla="*/ 114300 h 228600"/>
                <a:gd name="connsiteX2" fmla="*/ 114300 w 114300"/>
                <a:gd name="connsiteY2" fmla="*/ 228600 h 228600"/>
              </a:gdLst>
              <a:ahLst/>
              <a:cxnLst>
                <a:cxn ang="0">
                  <a:pos x="connsiteX0" y="connsiteY0"/>
                </a:cxn>
                <a:cxn ang="0">
                  <a:pos x="connsiteX1" y="connsiteY1"/>
                </a:cxn>
                <a:cxn ang="0">
                  <a:pos x="connsiteX2" y="connsiteY2"/>
                </a:cxn>
              </a:cxnLst>
              <a:rect l="l" t="t" r="r" b="b"/>
              <a:pathLst>
                <a:path w="114300" h="228600">
                  <a:moveTo>
                    <a:pt x="0" y="0"/>
                  </a:moveTo>
                  <a:cubicBezTo>
                    <a:pt x="34925" y="38100"/>
                    <a:pt x="69850" y="76200"/>
                    <a:pt x="88900" y="114300"/>
                  </a:cubicBezTo>
                  <a:cubicBezTo>
                    <a:pt x="107950" y="152400"/>
                    <a:pt x="114300" y="228600"/>
                    <a:pt x="114300" y="2286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110" name="Object 2"/>
            <p:cNvGraphicFramePr>
              <a:graphicFrameLocks noChangeAspect="1"/>
            </p:cNvGraphicFramePr>
            <p:nvPr/>
          </p:nvGraphicFramePr>
          <p:xfrm>
            <a:off x="6899275" y="3967822"/>
            <a:ext cx="238125" cy="261938"/>
          </p:xfrm>
          <a:graphic>
            <a:graphicData uri="http://schemas.openxmlformats.org/presentationml/2006/ole">
              <mc:AlternateContent xmlns:mc="http://schemas.openxmlformats.org/markup-compatibility/2006">
                <mc:Choice xmlns:v="urn:schemas-microsoft-com:vml" Requires="v">
                  <p:oleObj spid="_x0000_s17452" name="Equation" r:id="rId5" imgW="139700" imgH="152400" progId="Equation.DSMT4">
                    <p:embed/>
                  </p:oleObj>
                </mc:Choice>
                <mc:Fallback>
                  <p:oleObj name="Equation" r:id="rId5" imgW="139700" imgH="152400" progId="Equation.DSMT4">
                    <p:embed/>
                    <p:pic>
                      <p:nvPicPr>
                        <p:cNvPr id="110" name="Object 2"/>
                        <p:cNvPicPr>
                          <a:picLocks noChangeAspect="1" noChangeArrowheads="1"/>
                        </p:cNvPicPr>
                        <p:nvPr/>
                      </p:nvPicPr>
                      <p:blipFill>
                        <a:blip r:embed="rId6"/>
                        <a:srcRect/>
                        <a:stretch>
                          <a:fillRect/>
                        </a:stretch>
                      </p:blipFill>
                      <p:spPr bwMode="auto">
                        <a:xfrm>
                          <a:off x="6899275" y="3967822"/>
                          <a:ext cx="238125" cy="261938"/>
                        </a:xfrm>
                        <a:prstGeom prst="rect">
                          <a:avLst/>
                        </a:prstGeom>
                        <a:noFill/>
                        <a:ln>
                          <a:noFill/>
                        </a:ln>
                      </p:spPr>
                    </p:pic>
                  </p:oleObj>
                </mc:Fallback>
              </mc:AlternateContent>
            </a:graphicData>
          </a:graphic>
        </p:graphicFrame>
        <p:sp>
          <p:nvSpPr>
            <p:cNvPr id="116" name="TextBox 115"/>
            <p:cNvSpPr txBox="1"/>
            <p:nvPr/>
          </p:nvSpPr>
          <p:spPr>
            <a:xfrm>
              <a:off x="6257713" y="4729309"/>
              <a:ext cx="2017636" cy="646331"/>
            </a:xfrm>
            <a:prstGeom prst="rect">
              <a:avLst/>
            </a:prstGeom>
            <a:noFill/>
            <a:ln>
              <a:noFill/>
            </a:ln>
          </p:spPr>
          <p:txBody>
            <a:bodyPr wrap="square" rtlCol="0">
              <a:spAutoFit/>
            </a:bodyPr>
            <a:lstStyle/>
            <a:p>
              <a:r>
                <a:rPr lang="en-US" dirty="0">
                  <a:solidFill>
                    <a:srgbClr val="000000"/>
                  </a:solidFill>
                  <a:latin typeface="Times New Roman"/>
                  <a:cs typeface="Times New Roman"/>
                </a:rPr>
                <a:t>body coming straight out at you</a:t>
              </a:r>
            </a:p>
          </p:txBody>
        </p:sp>
      </p:grpSp>
      <p:sp>
        <p:nvSpPr>
          <p:cNvPr id="118" name="Rectangle 117"/>
          <p:cNvSpPr/>
          <p:nvPr/>
        </p:nvSpPr>
        <p:spPr>
          <a:xfrm>
            <a:off x="2312170" y="1528670"/>
            <a:ext cx="533400" cy="520700"/>
          </a:xfrm>
          <a:prstGeom prst="rect">
            <a:avLst/>
          </a:prstGeom>
          <a:solidFill>
            <a:srgbClr val="FF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9" name="Straight Arrow Connector 118"/>
          <p:cNvCxnSpPr/>
          <p:nvPr/>
        </p:nvCxnSpPr>
        <p:spPr>
          <a:xfrm>
            <a:off x="2559820" y="1922370"/>
            <a:ext cx="0" cy="635000"/>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0" name="Straight Arrow Connector 119"/>
          <p:cNvCxnSpPr/>
          <p:nvPr/>
        </p:nvCxnSpPr>
        <p:spPr>
          <a:xfrm flipV="1">
            <a:off x="2576080" y="1255485"/>
            <a:ext cx="856480" cy="469315"/>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121" name="Object 120"/>
          <p:cNvGraphicFramePr>
            <a:graphicFrameLocks noChangeAspect="1"/>
          </p:cNvGraphicFramePr>
          <p:nvPr/>
        </p:nvGraphicFramePr>
        <p:xfrm>
          <a:off x="2824548" y="1079993"/>
          <a:ext cx="233362" cy="255588"/>
        </p:xfrm>
        <a:graphic>
          <a:graphicData uri="http://schemas.openxmlformats.org/presentationml/2006/ole">
            <mc:AlternateContent xmlns:mc="http://schemas.openxmlformats.org/markup-compatibility/2006">
              <mc:Choice xmlns:v="urn:schemas-microsoft-com:vml" Requires="v">
                <p:oleObj spid="_x0000_s17453" name="Equation" r:id="rId7" imgW="139700" imgH="152400" progId="Equation.DSMT4">
                  <p:embed/>
                </p:oleObj>
              </mc:Choice>
              <mc:Fallback>
                <p:oleObj name="Equation" r:id="rId7" imgW="139700" imgH="152400" progId="Equation.DSMT4">
                  <p:embed/>
                  <p:pic>
                    <p:nvPicPr>
                      <p:cNvPr id="121" name="Object 120"/>
                      <p:cNvPicPr/>
                      <p:nvPr/>
                    </p:nvPicPr>
                    <p:blipFill>
                      <a:blip r:embed="rId8"/>
                      <a:stretch>
                        <a:fillRect/>
                      </a:stretch>
                    </p:blipFill>
                    <p:spPr>
                      <a:xfrm>
                        <a:off x="2824548" y="1079993"/>
                        <a:ext cx="233362" cy="255588"/>
                      </a:xfrm>
                      <a:prstGeom prst="rect">
                        <a:avLst/>
                      </a:prstGeom>
                    </p:spPr>
                  </p:pic>
                </p:oleObj>
              </mc:Fallback>
            </mc:AlternateContent>
          </a:graphicData>
        </a:graphic>
      </p:graphicFrame>
      <p:graphicFrame>
        <p:nvGraphicFramePr>
          <p:cNvPr id="126" name="Object 125"/>
          <p:cNvGraphicFramePr>
            <a:graphicFrameLocks noChangeAspect="1"/>
          </p:cNvGraphicFramePr>
          <p:nvPr/>
        </p:nvGraphicFramePr>
        <p:xfrm>
          <a:off x="2677295" y="2261957"/>
          <a:ext cx="403225" cy="277812"/>
        </p:xfrm>
        <a:graphic>
          <a:graphicData uri="http://schemas.openxmlformats.org/presentationml/2006/ole">
            <mc:AlternateContent xmlns:mc="http://schemas.openxmlformats.org/markup-compatibility/2006">
              <mc:Choice xmlns:v="urn:schemas-microsoft-com:vml" Requires="v">
                <p:oleObj spid="_x0000_s17454" name="Equation" r:id="rId9" imgW="241300" imgH="165100" progId="Equation.DSMT4">
                  <p:embed/>
                </p:oleObj>
              </mc:Choice>
              <mc:Fallback>
                <p:oleObj name="Equation" r:id="rId9" imgW="241300" imgH="165100" progId="Equation.DSMT4">
                  <p:embed/>
                  <p:pic>
                    <p:nvPicPr>
                      <p:cNvPr id="126" name="Object 125"/>
                      <p:cNvPicPr/>
                      <p:nvPr/>
                    </p:nvPicPr>
                    <p:blipFill>
                      <a:blip r:embed="rId10"/>
                      <a:stretch>
                        <a:fillRect/>
                      </a:stretch>
                    </p:blipFill>
                    <p:spPr>
                      <a:xfrm>
                        <a:off x="2677295" y="2261957"/>
                        <a:ext cx="403225" cy="277812"/>
                      </a:xfrm>
                      <a:prstGeom prst="rect">
                        <a:avLst/>
                      </a:prstGeom>
                    </p:spPr>
                  </p:pic>
                </p:oleObj>
              </mc:Fallback>
            </mc:AlternateContent>
          </a:graphicData>
        </a:graphic>
      </p:graphicFrame>
      <p:cxnSp>
        <p:nvCxnSpPr>
          <p:cNvPr id="63" name="Straight Connector 62"/>
          <p:cNvCxnSpPr/>
          <p:nvPr/>
        </p:nvCxnSpPr>
        <p:spPr>
          <a:xfrm>
            <a:off x="1826780" y="1793785"/>
            <a:ext cx="2161020" cy="0"/>
          </a:xfrm>
          <a:prstGeom prst="line">
            <a:avLst/>
          </a:prstGeom>
          <a:ln w="9525" cmpd="sng">
            <a:solidFill>
              <a:srgbClr val="00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flipV="1">
            <a:off x="2563380" y="782687"/>
            <a:ext cx="12700" cy="2079725"/>
          </a:xfrm>
          <a:prstGeom prst="line">
            <a:avLst/>
          </a:prstGeom>
          <a:ln w="9525" cmpd="sng">
            <a:solidFill>
              <a:srgbClr val="000000"/>
            </a:solidFill>
            <a:prstDash val="lgDash"/>
          </a:ln>
          <a:effectLst/>
        </p:spPr>
        <p:style>
          <a:lnRef idx="2">
            <a:schemeClr val="accent1"/>
          </a:lnRef>
          <a:fillRef idx="0">
            <a:schemeClr val="accent1"/>
          </a:fillRef>
          <a:effectRef idx="1">
            <a:schemeClr val="accent1"/>
          </a:effectRef>
          <a:fontRef idx="minor">
            <a:schemeClr val="tx1"/>
          </a:fontRef>
        </p:style>
      </p:cxnSp>
      <p:graphicFrame>
        <p:nvGraphicFramePr>
          <p:cNvPr id="76" name="Object 75"/>
          <p:cNvGraphicFramePr>
            <a:graphicFrameLocks noChangeAspect="1"/>
          </p:cNvGraphicFramePr>
          <p:nvPr/>
        </p:nvGraphicFramePr>
        <p:xfrm>
          <a:off x="3848100" y="1803307"/>
          <a:ext cx="139700" cy="157163"/>
        </p:xfrm>
        <a:graphic>
          <a:graphicData uri="http://schemas.openxmlformats.org/presentationml/2006/ole">
            <mc:AlternateContent xmlns:mc="http://schemas.openxmlformats.org/markup-compatibility/2006">
              <mc:Choice xmlns:v="urn:schemas-microsoft-com:vml" Requires="v">
                <p:oleObj spid="_x0000_s17455" name="Equation" r:id="rId11" imgW="114300" imgH="127000" progId="Equation.DSMT4">
                  <p:embed/>
                </p:oleObj>
              </mc:Choice>
              <mc:Fallback>
                <p:oleObj name="Equation" r:id="rId11" imgW="114300" imgH="127000" progId="Equation.DSMT4">
                  <p:embed/>
                  <p:pic>
                    <p:nvPicPr>
                      <p:cNvPr id="76" name="Object 75"/>
                      <p:cNvPicPr/>
                      <p:nvPr/>
                    </p:nvPicPr>
                    <p:blipFill>
                      <a:blip r:embed="rId12"/>
                      <a:stretch>
                        <a:fillRect/>
                      </a:stretch>
                    </p:blipFill>
                    <p:spPr>
                      <a:xfrm>
                        <a:off x="3848100" y="1803307"/>
                        <a:ext cx="139700" cy="157163"/>
                      </a:xfrm>
                      <a:prstGeom prst="rect">
                        <a:avLst/>
                      </a:prstGeom>
                    </p:spPr>
                  </p:pic>
                </p:oleObj>
              </mc:Fallback>
            </mc:AlternateContent>
          </a:graphicData>
        </a:graphic>
      </p:graphicFrame>
      <p:graphicFrame>
        <p:nvGraphicFramePr>
          <p:cNvPr id="77" name="Object 76"/>
          <p:cNvGraphicFramePr>
            <a:graphicFrameLocks noChangeAspect="1"/>
          </p:cNvGraphicFramePr>
          <p:nvPr/>
        </p:nvGraphicFramePr>
        <p:xfrm>
          <a:off x="2372292" y="733575"/>
          <a:ext cx="155575" cy="201612"/>
        </p:xfrm>
        <a:graphic>
          <a:graphicData uri="http://schemas.openxmlformats.org/presentationml/2006/ole">
            <mc:AlternateContent xmlns:mc="http://schemas.openxmlformats.org/markup-compatibility/2006">
              <mc:Choice xmlns:v="urn:schemas-microsoft-com:vml" Requires="v">
                <p:oleObj spid="_x0000_s17456" name="Equation" r:id="rId13" imgW="127000" imgH="165100" progId="Equation.DSMT4">
                  <p:embed/>
                </p:oleObj>
              </mc:Choice>
              <mc:Fallback>
                <p:oleObj name="Equation" r:id="rId13" imgW="127000" imgH="165100" progId="Equation.DSMT4">
                  <p:embed/>
                  <p:pic>
                    <p:nvPicPr>
                      <p:cNvPr id="77" name="Object 76"/>
                      <p:cNvPicPr/>
                      <p:nvPr/>
                    </p:nvPicPr>
                    <p:blipFill>
                      <a:blip r:embed="rId14"/>
                      <a:stretch>
                        <a:fillRect/>
                      </a:stretch>
                    </p:blipFill>
                    <p:spPr>
                      <a:xfrm>
                        <a:off x="2372292" y="733575"/>
                        <a:ext cx="155575" cy="201612"/>
                      </a:xfrm>
                      <a:prstGeom prst="rect">
                        <a:avLst/>
                      </a:prstGeom>
                    </p:spPr>
                  </p:pic>
                </p:oleObj>
              </mc:Fallback>
            </mc:AlternateContent>
          </a:graphicData>
        </a:graphic>
      </p:graphicFrame>
      <p:grpSp>
        <p:nvGrpSpPr>
          <p:cNvPr id="15" name="Group 14"/>
          <p:cNvGrpSpPr/>
          <p:nvPr/>
        </p:nvGrpSpPr>
        <p:grpSpPr>
          <a:xfrm>
            <a:off x="2881325" y="3695700"/>
            <a:ext cx="3198800" cy="2887385"/>
            <a:chOff x="2881325" y="3695700"/>
            <a:chExt cx="3198800" cy="2887385"/>
          </a:xfrm>
        </p:grpSpPr>
        <p:graphicFrame>
          <p:nvGraphicFramePr>
            <p:cNvPr id="81" name="Object 80"/>
            <p:cNvGraphicFramePr>
              <a:graphicFrameLocks noChangeAspect="1"/>
            </p:cNvGraphicFramePr>
            <p:nvPr/>
          </p:nvGraphicFramePr>
          <p:xfrm>
            <a:off x="4584316" y="4028281"/>
            <a:ext cx="233362" cy="255588"/>
          </p:xfrm>
          <a:graphic>
            <a:graphicData uri="http://schemas.openxmlformats.org/presentationml/2006/ole">
              <mc:AlternateContent xmlns:mc="http://schemas.openxmlformats.org/markup-compatibility/2006">
                <mc:Choice xmlns:v="urn:schemas-microsoft-com:vml" Requires="v">
                  <p:oleObj spid="_x0000_s17457" name="Equation" r:id="rId15" imgW="139700" imgH="152400" progId="Equation.DSMT4">
                    <p:embed/>
                  </p:oleObj>
                </mc:Choice>
                <mc:Fallback>
                  <p:oleObj name="Equation" r:id="rId15" imgW="139700" imgH="152400" progId="Equation.DSMT4">
                    <p:embed/>
                    <p:pic>
                      <p:nvPicPr>
                        <p:cNvPr id="81" name="Object 80"/>
                        <p:cNvPicPr/>
                        <p:nvPr/>
                      </p:nvPicPr>
                      <p:blipFill>
                        <a:blip r:embed="rId16"/>
                        <a:stretch>
                          <a:fillRect/>
                        </a:stretch>
                      </p:blipFill>
                      <p:spPr>
                        <a:xfrm>
                          <a:off x="4584316" y="4028281"/>
                          <a:ext cx="233362" cy="255588"/>
                        </a:xfrm>
                        <a:prstGeom prst="rect">
                          <a:avLst/>
                        </a:prstGeom>
                      </p:spPr>
                    </p:pic>
                  </p:oleObj>
                </mc:Fallback>
              </mc:AlternateContent>
            </a:graphicData>
          </a:graphic>
        </p:graphicFrame>
        <p:graphicFrame>
          <p:nvGraphicFramePr>
            <p:cNvPr id="82" name="Object 81"/>
            <p:cNvGraphicFramePr>
              <a:graphicFrameLocks noChangeAspect="1"/>
            </p:cNvGraphicFramePr>
            <p:nvPr/>
          </p:nvGraphicFramePr>
          <p:xfrm>
            <a:off x="4097733" y="5727469"/>
            <a:ext cx="403225" cy="277812"/>
          </p:xfrm>
          <a:graphic>
            <a:graphicData uri="http://schemas.openxmlformats.org/presentationml/2006/ole">
              <mc:AlternateContent xmlns:mc="http://schemas.openxmlformats.org/markup-compatibility/2006">
                <mc:Choice xmlns:v="urn:schemas-microsoft-com:vml" Requires="v">
                  <p:oleObj spid="_x0000_s17458" name="Equation" r:id="rId17" imgW="241300" imgH="165100" progId="Equation.DSMT4">
                    <p:embed/>
                  </p:oleObj>
                </mc:Choice>
                <mc:Fallback>
                  <p:oleObj name="Equation" r:id="rId17" imgW="241300" imgH="165100" progId="Equation.DSMT4">
                    <p:embed/>
                    <p:pic>
                      <p:nvPicPr>
                        <p:cNvPr id="82" name="Object 81"/>
                        <p:cNvPicPr/>
                        <p:nvPr/>
                      </p:nvPicPr>
                      <p:blipFill>
                        <a:blip r:embed="rId10"/>
                        <a:stretch>
                          <a:fillRect/>
                        </a:stretch>
                      </p:blipFill>
                      <p:spPr>
                        <a:xfrm>
                          <a:off x="4097733" y="5727469"/>
                          <a:ext cx="403225" cy="277812"/>
                        </a:xfrm>
                        <a:prstGeom prst="rect">
                          <a:avLst/>
                        </a:prstGeom>
                      </p:spPr>
                    </p:pic>
                  </p:oleObj>
                </mc:Fallback>
              </mc:AlternateContent>
            </a:graphicData>
          </a:graphic>
        </p:graphicFrame>
        <p:sp>
          <p:nvSpPr>
            <p:cNvPr id="78" name="Rectangle 77"/>
            <p:cNvSpPr/>
            <p:nvPr/>
          </p:nvSpPr>
          <p:spPr>
            <a:xfrm>
              <a:off x="3606123" y="4547880"/>
              <a:ext cx="813934" cy="794554"/>
            </a:xfrm>
            <a:prstGeom prst="rect">
              <a:avLst/>
            </a:prstGeom>
            <a:solidFill>
              <a:srgbClr val="FF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9" name="Straight Arrow Connector 78"/>
            <p:cNvCxnSpPr/>
            <p:nvPr/>
          </p:nvCxnSpPr>
          <p:spPr>
            <a:xfrm>
              <a:off x="3999896" y="5148640"/>
              <a:ext cx="0" cy="968969"/>
            </a:xfrm>
            <a:prstGeom prst="straightConnector1">
              <a:avLst/>
            </a:prstGeom>
            <a:ln w="381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flipV="1">
              <a:off x="4024708" y="4131017"/>
              <a:ext cx="1306933" cy="716144"/>
            </a:xfrm>
            <a:prstGeom prst="straightConnector1">
              <a:avLst/>
            </a:prstGeom>
            <a:ln w="12700" cmpd="sng">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2881325" y="4952428"/>
              <a:ext cx="3113798" cy="0"/>
            </a:xfrm>
            <a:prstGeom prst="line">
              <a:avLst/>
            </a:prstGeom>
            <a:ln w="9525" cmpd="sng">
              <a:solidFill>
                <a:srgbClr val="00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flipV="1">
              <a:off x="4005329" y="3695700"/>
              <a:ext cx="0" cy="2887385"/>
            </a:xfrm>
            <a:prstGeom prst="line">
              <a:avLst/>
            </a:prstGeom>
            <a:ln w="9525" cmpd="sng">
              <a:solidFill>
                <a:srgbClr val="000000"/>
              </a:solidFill>
              <a:prstDash val="lgDash"/>
            </a:ln>
            <a:effectLst/>
          </p:spPr>
          <p:style>
            <a:lnRef idx="2">
              <a:schemeClr val="accent1"/>
            </a:lnRef>
            <a:fillRef idx="0">
              <a:schemeClr val="accent1"/>
            </a:fillRef>
            <a:effectRef idx="1">
              <a:schemeClr val="accent1"/>
            </a:effectRef>
            <a:fontRef idx="minor">
              <a:schemeClr val="tx1"/>
            </a:fontRef>
          </p:style>
        </p:cxnSp>
        <p:graphicFrame>
          <p:nvGraphicFramePr>
            <p:cNvPr id="85" name="Object 84"/>
            <p:cNvGraphicFramePr>
              <a:graphicFrameLocks noChangeAspect="1"/>
            </p:cNvGraphicFramePr>
            <p:nvPr/>
          </p:nvGraphicFramePr>
          <p:xfrm>
            <a:off x="5885663" y="4991477"/>
            <a:ext cx="139700" cy="157163"/>
          </p:xfrm>
          <a:graphic>
            <a:graphicData uri="http://schemas.openxmlformats.org/presentationml/2006/ole">
              <mc:AlternateContent xmlns:mc="http://schemas.openxmlformats.org/markup-compatibility/2006">
                <mc:Choice xmlns:v="urn:schemas-microsoft-com:vml" Requires="v">
                  <p:oleObj spid="_x0000_s17459" name="Equation" r:id="rId18" imgW="114300" imgH="127000" progId="Equation.DSMT4">
                    <p:embed/>
                  </p:oleObj>
                </mc:Choice>
                <mc:Fallback>
                  <p:oleObj name="Equation" r:id="rId18" imgW="114300" imgH="127000" progId="Equation.DSMT4">
                    <p:embed/>
                    <p:pic>
                      <p:nvPicPr>
                        <p:cNvPr id="85" name="Object 84"/>
                        <p:cNvPicPr/>
                        <p:nvPr/>
                      </p:nvPicPr>
                      <p:blipFill>
                        <a:blip r:embed="rId12"/>
                        <a:stretch>
                          <a:fillRect/>
                        </a:stretch>
                      </p:blipFill>
                      <p:spPr>
                        <a:xfrm>
                          <a:off x="5885663" y="4991477"/>
                          <a:ext cx="139700" cy="157163"/>
                        </a:xfrm>
                        <a:prstGeom prst="rect">
                          <a:avLst/>
                        </a:prstGeom>
                      </p:spPr>
                    </p:pic>
                  </p:oleObj>
                </mc:Fallback>
              </mc:AlternateContent>
            </a:graphicData>
          </a:graphic>
        </p:graphicFrame>
        <p:graphicFrame>
          <p:nvGraphicFramePr>
            <p:cNvPr id="86" name="Object 85"/>
            <p:cNvGraphicFramePr>
              <a:graphicFrameLocks noChangeAspect="1"/>
            </p:cNvGraphicFramePr>
            <p:nvPr/>
          </p:nvGraphicFramePr>
          <p:xfrm>
            <a:off x="3770312" y="3695700"/>
            <a:ext cx="155575" cy="201612"/>
          </p:xfrm>
          <a:graphic>
            <a:graphicData uri="http://schemas.openxmlformats.org/presentationml/2006/ole">
              <mc:AlternateContent xmlns:mc="http://schemas.openxmlformats.org/markup-compatibility/2006">
                <mc:Choice xmlns:v="urn:schemas-microsoft-com:vml" Requires="v">
                  <p:oleObj spid="_x0000_s17460" name="Equation" r:id="rId19" imgW="127000" imgH="165100" progId="Equation.DSMT4">
                    <p:embed/>
                  </p:oleObj>
                </mc:Choice>
                <mc:Fallback>
                  <p:oleObj name="Equation" r:id="rId19" imgW="127000" imgH="165100" progId="Equation.DSMT4">
                    <p:embed/>
                    <p:pic>
                      <p:nvPicPr>
                        <p:cNvPr id="86" name="Object 85"/>
                        <p:cNvPicPr/>
                        <p:nvPr/>
                      </p:nvPicPr>
                      <p:blipFill>
                        <a:blip r:embed="rId14"/>
                        <a:stretch>
                          <a:fillRect/>
                        </a:stretch>
                      </p:blipFill>
                      <p:spPr>
                        <a:xfrm>
                          <a:off x="3770312" y="3695700"/>
                          <a:ext cx="155575" cy="201612"/>
                        </a:xfrm>
                        <a:prstGeom prst="rect">
                          <a:avLst/>
                        </a:prstGeom>
                      </p:spPr>
                    </p:pic>
                  </p:oleObj>
                </mc:Fallback>
              </mc:AlternateContent>
            </a:graphicData>
          </a:graphic>
        </p:graphicFrame>
        <p:cxnSp>
          <p:nvCxnSpPr>
            <p:cNvPr id="91" name="Straight Arrow Connector 90"/>
            <p:cNvCxnSpPr/>
            <p:nvPr/>
          </p:nvCxnSpPr>
          <p:spPr>
            <a:xfrm flipV="1">
              <a:off x="4097733" y="4838607"/>
              <a:ext cx="1233908" cy="8554"/>
            </a:xfrm>
            <a:prstGeom prst="straightConnector1">
              <a:avLst/>
            </a:prstGeom>
            <a:ln w="38100"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09" name="Straight Arrow Connector 108"/>
            <p:cNvCxnSpPr/>
            <p:nvPr/>
          </p:nvCxnSpPr>
          <p:spPr>
            <a:xfrm flipV="1">
              <a:off x="5331641" y="4156075"/>
              <a:ext cx="0" cy="681786"/>
            </a:xfrm>
            <a:prstGeom prst="straightConnector1">
              <a:avLst/>
            </a:prstGeom>
            <a:ln w="38100" cmpd="sng">
              <a:solidFill>
                <a:srgbClr val="0000FF"/>
              </a:solidFill>
              <a:tailEnd type="arrow"/>
            </a:ln>
            <a:effectLst/>
          </p:spPr>
          <p:style>
            <a:lnRef idx="2">
              <a:schemeClr val="accent1"/>
            </a:lnRef>
            <a:fillRef idx="0">
              <a:schemeClr val="accent1"/>
            </a:fillRef>
            <a:effectRef idx="1">
              <a:schemeClr val="accent1"/>
            </a:effectRef>
            <a:fontRef idx="minor">
              <a:schemeClr val="tx1"/>
            </a:fontRef>
          </p:style>
        </p:cxnSp>
        <p:graphicFrame>
          <p:nvGraphicFramePr>
            <p:cNvPr id="111" name="Object 2"/>
            <p:cNvGraphicFramePr>
              <a:graphicFrameLocks noChangeAspect="1"/>
            </p:cNvGraphicFramePr>
            <p:nvPr/>
          </p:nvGraphicFramePr>
          <p:xfrm>
            <a:off x="4689007" y="4533061"/>
            <a:ext cx="215900" cy="304800"/>
          </p:xfrm>
          <a:graphic>
            <a:graphicData uri="http://schemas.openxmlformats.org/presentationml/2006/ole">
              <mc:AlternateContent xmlns:mc="http://schemas.openxmlformats.org/markup-compatibility/2006">
                <mc:Choice xmlns:v="urn:schemas-microsoft-com:vml" Requires="v">
                  <p:oleObj spid="_x0000_s17461" name="Equation" r:id="rId20" imgW="127000" imgH="177800" progId="Equation.DSMT4">
                    <p:embed/>
                  </p:oleObj>
                </mc:Choice>
                <mc:Fallback>
                  <p:oleObj name="Equation" r:id="rId20" imgW="127000" imgH="177800" progId="Equation.DSMT4">
                    <p:embed/>
                    <p:pic>
                      <p:nvPicPr>
                        <p:cNvPr id="111" name="Object 2"/>
                        <p:cNvPicPr>
                          <a:picLocks noChangeAspect="1" noChangeArrowheads="1"/>
                        </p:cNvPicPr>
                        <p:nvPr/>
                      </p:nvPicPr>
                      <p:blipFill>
                        <a:blip r:embed="rId4"/>
                        <a:srcRect/>
                        <a:stretch>
                          <a:fillRect/>
                        </a:stretch>
                      </p:blipFill>
                      <p:spPr bwMode="auto">
                        <a:xfrm>
                          <a:off x="4689007" y="4533061"/>
                          <a:ext cx="215900" cy="304800"/>
                        </a:xfrm>
                        <a:prstGeom prst="rect">
                          <a:avLst/>
                        </a:prstGeom>
                        <a:noFill/>
                        <a:ln>
                          <a:noFill/>
                        </a:ln>
                      </p:spPr>
                    </p:pic>
                  </p:oleObj>
                </mc:Fallback>
              </mc:AlternateContent>
            </a:graphicData>
          </a:graphic>
        </p:graphicFrame>
        <p:sp>
          <p:nvSpPr>
            <p:cNvPr id="112" name="Freeform 111"/>
            <p:cNvSpPr/>
            <p:nvPr/>
          </p:nvSpPr>
          <p:spPr>
            <a:xfrm>
              <a:off x="4542957" y="4571161"/>
              <a:ext cx="114300" cy="297070"/>
            </a:xfrm>
            <a:custGeom>
              <a:avLst/>
              <a:gdLst>
                <a:gd name="connsiteX0" fmla="*/ 0 w 114300"/>
                <a:gd name="connsiteY0" fmla="*/ 0 h 228600"/>
                <a:gd name="connsiteX1" fmla="*/ 88900 w 114300"/>
                <a:gd name="connsiteY1" fmla="*/ 114300 h 228600"/>
                <a:gd name="connsiteX2" fmla="*/ 114300 w 114300"/>
                <a:gd name="connsiteY2" fmla="*/ 228600 h 228600"/>
              </a:gdLst>
              <a:ahLst/>
              <a:cxnLst>
                <a:cxn ang="0">
                  <a:pos x="connsiteX0" y="connsiteY0"/>
                </a:cxn>
                <a:cxn ang="0">
                  <a:pos x="connsiteX1" y="connsiteY1"/>
                </a:cxn>
                <a:cxn ang="0">
                  <a:pos x="connsiteX2" y="connsiteY2"/>
                </a:cxn>
              </a:cxnLst>
              <a:rect l="l" t="t" r="r" b="b"/>
              <a:pathLst>
                <a:path w="114300" h="228600">
                  <a:moveTo>
                    <a:pt x="0" y="0"/>
                  </a:moveTo>
                  <a:cubicBezTo>
                    <a:pt x="34925" y="38100"/>
                    <a:pt x="69850" y="76200"/>
                    <a:pt x="88900" y="114300"/>
                  </a:cubicBezTo>
                  <a:cubicBezTo>
                    <a:pt x="107950" y="152400"/>
                    <a:pt x="114300" y="228600"/>
                    <a:pt x="114300" y="228600"/>
                  </a:cubicBezTo>
                </a:path>
              </a:pathLst>
            </a:custGeom>
            <a:ln w="9525"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133" name="Object 132"/>
            <p:cNvGraphicFramePr>
              <a:graphicFrameLocks noChangeAspect="1"/>
            </p:cNvGraphicFramePr>
            <p:nvPr/>
          </p:nvGraphicFramePr>
          <p:xfrm>
            <a:off x="5380038" y="4384675"/>
            <a:ext cx="700087" cy="296863"/>
          </p:xfrm>
          <a:graphic>
            <a:graphicData uri="http://schemas.openxmlformats.org/presentationml/2006/ole">
              <mc:AlternateContent xmlns:mc="http://schemas.openxmlformats.org/markup-compatibility/2006">
                <mc:Choice xmlns:v="urn:schemas-microsoft-com:vml" Requires="v">
                  <p:oleObj spid="_x0000_s17462" name="Equation" r:id="rId21" imgW="419100" imgH="177800" progId="Equation.DSMT4">
                    <p:embed/>
                  </p:oleObj>
                </mc:Choice>
                <mc:Fallback>
                  <p:oleObj name="Equation" r:id="rId21" imgW="419100" imgH="177800" progId="Equation.DSMT4">
                    <p:embed/>
                    <p:pic>
                      <p:nvPicPr>
                        <p:cNvPr id="133" name="Object 132"/>
                        <p:cNvPicPr/>
                        <p:nvPr/>
                      </p:nvPicPr>
                      <p:blipFill>
                        <a:blip r:embed="rId22"/>
                        <a:stretch>
                          <a:fillRect/>
                        </a:stretch>
                      </p:blipFill>
                      <p:spPr>
                        <a:xfrm>
                          <a:off x="5380038" y="4384675"/>
                          <a:ext cx="700087" cy="296863"/>
                        </a:xfrm>
                        <a:prstGeom prst="rect">
                          <a:avLst/>
                        </a:prstGeom>
                      </p:spPr>
                    </p:pic>
                  </p:oleObj>
                </mc:Fallback>
              </mc:AlternateContent>
            </a:graphicData>
          </a:graphic>
        </p:graphicFrame>
        <p:graphicFrame>
          <p:nvGraphicFramePr>
            <p:cNvPr id="134" name="Object 133"/>
            <p:cNvGraphicFramePr>
              <a:graphicFrameLocks noChangeAspect="1"/>
            </p:cNvGraphicFramePr>
            <p:nvPr/>
          </p:nvGraphicFramePr>
          <p:xfrm>
            <a:off x="4797425" y="4922043"/>
            <a:ext cx="742950" cy="296863"/>
          </p:xfrm>
          <a:graphic>
            <a:graphicData uri="http://schemas.openxmlformats.org/presentationml/2006/ole">
              <mc:AlternateContent xmlns:mc="http://schemas.openxmlformats.org/markup-compatibility/2006">
                <mc:Choice xmlns:v="urn:schemas-microsoft-com:vml" Requires="v">
                  <p:oleObj spid="_x0000_s17463" name="Equation" r:id="rId23" imgW="444500" imgH="177800" progId="Equation.DSMT4">
                    <p:embed/>
                  </p:oleObj>
                </mc:Choice>
                <mc:Fallback>
                  <p:oleObj name="Equation" r:id="rId23" imgW="444500" imgH="177800" progId="Equation.DSMT4">
                    <p:embed/>
                    <p:pic>
                      <p:nvPicPr>
                        <p:cNvPr id="134" name="Object 133"/>
                        <p:cNvPicPr/>
                        <p:nvPr/>
                      </p:nvPicPr>
                      <p:blipFill>
                        <a:blip r:embed="rId24"/>
                        <a:stretch>
                          <a:fillRect/>
                        </a:stretch>
                      </p:blipFill>
                      <p:spPr>
                        <a:xfrm>
                          <a:off x="4797425" y="4922043"/>
                          <a:ext cx="742950" cy="296863"/>
                        </a:xfrm>
                        <a:prstGeom prst="rect">
                          <a:avLst/>
                        </a:prstGeom>
                      </p:spPr>
                    </p:pic>
                  </p:oleObj>
                </mc:Fallback>
              </mc:AlternateContent>
            </a:graphicData>
          </a:graphic>
        </p:graphicFrame>
      </p:grpSp>
      <p:graphicFrame>
        <p:nvGraphicFramePr>
          <p:cNvPr id="51" name="Object 50"/>
          <p:cNvGraphicFramePr>
            <a:graphicFrameLocks noChangeAspect="1"/>
          </p:cNvGraphicFramePr>
          <p:nvPr/>
        </p:nvGraphicFramePr>
        <p:xfrm>
          <a:off x="658813" y="6116638"/>
          <a:ext cx="423862" cy="233362"/>
        </p:xfrm>
        <a:graphic>
          <a:graphicData uri="http://schemas.openxmlformats.org/presentationml/2006/ole">
            <mc:AlternateContent xmlns:mc="http://schemas.openxmlformats.org/markup-compatibility/2006">
              <mc:Choice xmlns:v="urn:schemas-microsoft-com:vml" Requires="v">
                <p:oleObj spid="_x0000_s17464" name="Equation" r:id="rId25" imgW="254000" imgH="139700" progId="Equation.DSMT4">
                  <p:embed/>
                </p:oleObj>
              </mc:Choice>
              <mc:Fallback>
                <p:oleObj name="Equation" r:id="rId25" imgW="254000" imgH="139700" progId="Equation.DSMT4">
                  <p:embed/>
                  <p:pic>
                    <p:nvPicPr>
                      <p:cNvPr id="51" name="Object 50"/>
                      <p:cNvPicPr/>
                      <p:nvPr/>
                    </p:nvPicPr>
                    <p:blipFill>
                      <a:blip r:embed="rId26"/>
                      <a:stretch>
                        <a:fillRect/>
                      </a:stretch>
                    </p:blipFill>
                    <p:spPr>
                      <a:xfrm>
                        <a:off x="658813" y="6116638"/>
                        <a:ext cx="423862" cy="233362"/>
                      </a:xfrm>
                      <a:prstGeom prst="rect">
                        <a:avLst/>
                      </a:prstGeom>
                    </p:spPr>
                  </p:pic>
                </p:oleObj>
              </mc:Fallback>
            </mc:AlternateContent>
          </a:graphicData>
        </a:graphic>
      </p:graphicFrame>
    </p:spTree>
    <p:extLst>
      <p:ext uri="{BB962C8B-B14F-4D97-AF65-F5344CB8AC3E}">
        <p14:creationId xmlns:p14="http://schemas.microsoft.com/office/powerpoint/2010/main" val="316059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960" y="286604"/>
            <a:ext cx="7543800" cy="864863"/>
          </a:xfrm>
        </p:spPr>
        <p:txBody>
          <a:bodyPr/>
          <a:lstStyle/>
          <a:p>
            <a:r>
              <a:rPr lang="en-US" dirty="0"/>
              <a:t>Banked curve </a:t>
            </a:r>
            <a:r>
              <a:rPr lang="mr-IN" dirty="0"/>
              <a:t>–</a:t>
            </a:r>
            <a:r>
              <a:rPr lang="en-US" dirty="0"/>
              <a:t> no friction</a:t>
            </a:r>
          </a:p>
        </p:txBody>
      </p:sp>
      <p:sp>
        <p:nvSpPr>
          <p:cNvPr id="4" name="Text Box 4"/>
          <p:cNvSpPr txBox="1">
            <a:spLocks noChangeArrowheads="1"/>
          </p:cNvSpPr>
          <p:nvPr/>
        </p:nvSpPr>
        <p:spPr bwMode="auto">
          <a:xfrm>
            <a:off x="312234" y="1358900"/>
            <a:ext cx="7292526"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dirty="0"/>
              <a:t>As always, start with a free body diagram (in this case, viewed from head-on):</a:t>
            </a:r>
          </a:p>
        </p:txBody>
      </p:sp>
      <p:sp>
        <p:nvSpPr>
          <p:cNvPr id="5" name="Text Box 15"/>
          <p:cNvSpPr txBox="1">
            <a:spLocks noChangeArrowheads="1"/>
          </p:cNvSpPr>
          <p:nvPr/>
        </p:nvSpPr>
        <p:spPr bwMode="auto">
          <a:xfrm>
            <a:off x="8366760" y="2463800"/>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a:t>R</a:t>
            </a:r>
            <a:endParaRPr lang="en-US" altLang="en-US"/>
          </a:p>
        </p:txBody>
      </p:sp>
      <p:sp>
        <p:nvSpPr>
          <p:cNvPr id="6" name="Oval 16"/>
          <p:cNvSpPr>
            <a:spLocks noChangeArrowheads="1"/>
          </p:cNvSpPr>
          <p:nvPr/>
        </p:nvSpPr>
        <p:spPr bwMode="auto">
          <a:xfrm>
            <a:off x="7604760" y="1244600"/>
            <a:ext cx="3200400" cy="3200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7" name="Line 18"/>
          <p:cNvSpPr>
            <a:spLocks noChangeShapeType="1"/>
          </p:cNvSpPr>
          <p:nvPr/>
        </p:nvSpPr>
        <p:spPr bwMode="auto">
          <a:xfrm flipH="1" flipV="1">
            <a:off x="7833360" y="2844800"/>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 name="Line 20"/>
          <p:cNvSpPr>
            <a:spLocks noChangeShapeType="1"/>
          </p:cNvSpPr>
          <p:nvPr/>
        </p:nvSpPr>
        <p:spPr bwMode="auto">
          <a:xfrm>
            <a:off x="7757160" y="2921000"/>
            <a:ext cx="0" cy="167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 name="Text Box 21"/>
          <p:cNvSpPr txBox="1">
            <a:spLocks noChangeArrowheads="1"/>
          </p:cNvSpPr>
          <p:nvPr/>
        </p:nvSpPr>
        <p:spPr bwMode="auto">
          <a:xfrm>
            <a:off x="7833360" y="4032250"/>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a:t>v</a:t>
            </a:r>
            <a:endParaRPr lang="en-US" altLang="en-US"/>
          </a:p>
        </p:txBody>
      </p:sp>
      <p:sp>
        <p:nvSpPr>
          <p:cNvPr id="10" name="Oval 24"/>
          <p:cNvSpPr>
            <a:spLocks noChangeArrowheads="1"/>
          </p:cNvSpPr>
          <p:nvPr/>
        </p:nvSpPr>
        <p:spPr bwMode="auto">
          <a:xfrm>
            <a:off x="7909560" y="1549400"/>
            <a:ext cx="2590800" cy="2590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1" name="Rectangle 25"/>
          <p:cNvSpPr>
            <a:spLocks noChangeArrowheads="1"/>
          </p:cNvSpPr>
          <p:nvPr/>
        </p:nvSpPr>
        <p:spPr bwMode="auto">
          <a:xfrm>
            <a:off x="7680960" y="2692400"/>
            <a:ext cx="152400" cy="228600"/>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2" name="Rectangle 30"/>
          <p:cNvSpPr>
            <a:spLocks noChangeArrowheads="1"/>
          </p:cNvSpPr>
          <p:nvPr/>
        </p:nvSpPr>
        <p:spPr bwMode="auto">
          <a:xfrm rot="12205650">
            <a:off x="3191953" y="2651125"/>
            <a:ext cx="527050" cy="358775"/>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pSp>
        <p:nvGrpSpPr>
          <p:cNvPr id="3" name="Group 2">
            <a:extLst>
              <a:ext uri="{FF2B5EF4-FFF2-40B4-BE49-F238E27FC236}">
                <a16:creationId xmlns:a16="http://schemas.microsoft.com/office/drawing/2014/main" id="{D5ACF5FC-4B94-3D43-AAF9-7B7A4AA2D3C6}"/>
              </a:ext>
            </a:extLst>
          </p:cNvPr>
          <p:cNvGrpSpPr/>
          <p:nvPr/>
        </p:nvGrpSpPr>
        <p:grpSpPr>
          <a:xfrm>
            <a:off x="3445953" y="1797050"/>
            <a:ext cx="696912" cy="1984375"/>
            <a:chOff x="3445953" y="1797050"/>
            <a:chExt cx="696912" cy="1984375"/>
          </a:xfrm>
        </p:grpSpPr>
        <p:cxnSp>
          <p:nvCxnSpPr>
            <p:cNvPr id="13" name="Straight Arrow Connector 17"/>
            <p:cNvCxnSpPr>
              <a:cxnSpLocks noChangeShapeType="1"/>
            </p:cNvCxnSpPr>
            <p:nvPr/>
          </p:nvCxnSpPr>
          <p:spPr bwMode="auto">
            <a:xfrm rot="5400000">
              <a:off x="2990341" y="3322637"/>
              <a:ext cx="914400" cy="3175"/>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5" name="Straight Arrow Connector 20"/>
            <p:cNvCxnSpPr>
              <a:cxnSpLocks noChangeShapeType="1"/>
            </p:cNvCxnSpPr>
            <p:nvPr/>
          </p:nvCxnSpPr>
          <p:spPr bwMode="auto">
            <a:xfrm rot="5400000" flipH="1" flipV="1">
              <a:off x="3141153" y="2103437"/>
              <a:ext cx="1068387" cy="455613"/>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6" name="Object 2"/>
            <p:cNvGraphicFramePr>
              <a:graphicFrameLocks noChangeAspect="1"/>
            </p:cNvGraphicFramePr>
            <p:nvPr>
              <p:extLst>
                <p:ext uri="{D42A27DB-BD31-4B8C-83A1-F6EECF244321}">
                  <p14:modId xmlns:p14="http://schemas.microsoft.com/office/powerpoint/2010/main" val="1640238361"/>
                </p:ext>
              </p:extLst>
            </p:nvPr>
          </p:nvGraphicFramePr>
          <p:xfrm>
            <a:off x="3599940" y="3475037"/>
            <a:ext cx="349250" cy="239713"/>
          </p:xfrm>
          <a:graphic>
            <a:graphicData uri="http://schemas.openxmlformats.org/presentationml/2006/ole">
              <mc:AlternateContent xmlns:mc="http://schemas.openxmlformats.org/markup-compatibility/2006">
                <mc:Choice xmlns:v="urn:schemas-microsoft-com:vml" Requires="v">
                  <p:oleObj spid="_x0000_s4121" name="Equation" r:id="rId3" imgW="241300" imgH="165100" progId="Equation.DSMT4">
                    <p:embed/>
                  </p:oleObj>
                </mc:Choice>
                <mc:Fallback>
                  <p:oleObj name="Equation" r:id="rId3" imgW="241300" imgH="165100" progId="Equation.DSMT4">
                    <p:embed/>
                    <p:pic>
                      <p:nvPicPr>
                        <p:cNvPr id="1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9940" y="3475037"/>
                          <a:ext cx="349250" cy="23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7" name="Object 3"/>
            <p:cNvGraphicFramePr>
              <a:graphicFrameLocks noChangeAspect="1"/>
            </p:cNvGraphicFramePr>
            <p:nvPr>
              <p:extLst>
                <p:ext uri="{D42A27DB-BD31-4B8C-83A1-F6EECF244321}">
                  <p14:modId xmlns:p14="http://schemas.microsoft.com/office/powerpoint/2010/main" val="3326099312"/>
                </p:ext>
              </p:extLst>
            </p:nvPr>
          </p:nvGraphicFramePr>
          <p:xfrm>
            <a:off x="3904740" y="2112962"/>
            <a:ext cx="238125" cy="220663"/>
          </p:xfrm>
          <a:graphic>
            <a:graphicData uri="http://schemas.openxmlformats.org/presentationml/2006/ole">
              <mc:AlternateContent xmlns:mc="http://schemas.openxmlformats.org/markup-compatibility/2006">
                <mc:Choice xmlns:v="urn:schemas-microsoft-com:vml" Requires="v">
                  <p:oleObj spid="_x0000_s4122" name="Equation" r:id="rId5" imgW="165100" imgH="152400" progId="Equation.DSMT4">
                    <p:embed/>
                  </p:oleObj>
                </mc:Choice>
                <mc:Fallback>
                  <p:oleObj name="Equation" r:id="rId5" imgW="165100" imgH="152400" progId="Equation.DSMT4">
                    <p:embed/>
                    <p:pic>
                      <p:nvPicPr>
                        <p:cNvPr id="1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4740" y="2112962"/>
                          <a:ext cx="238125" cy="22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sp>
        <p:nvSpPr>
          <p:cNvPr id="18" name="Text Box 4"/>
          <p:cNvSpPr txBox="1">
            <a:spLocks noChangeArrowheads="1"/>
          </p:cNvSpPr>
          <p:nvPr/>
        </p:nvSpPr>
        <p:spPr bwMode="auto">
          <a:xfrm>
            <a:off x="312234" y="3951287"/>
            <a:ext cx="698772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dirty="0"/>
              <a:t>It’s CRITICAL that you get the right direction for the centripetal axis (see below).  In this case, that axis is in the horizontal (think about where the center of the arc is located).  With that, the axes look like:</a:t>
            </a:r>
          </a:p>
        </p:txBody>
      </p:sp>
      <p:sp>
        <p:nvSpPr>
          <p:cNvPr id="19" name="Line 28"/>
          <p:cNvSpPr>
            <a:spLocks noChangeShapeType="1"/>
          </p:cNvSpPr>
          <p:nvPr/>
        </p:nvSpPr>
        <p:spPr bwMode="auto">
          <a:xfrm>
            <a:off x="2486660" y="5487987"/>
            <a:ext cx="10668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29"/>
          <p:cNvSpPr>
            <a:spLocks noChangeShapeType="1"/>
          </p:cNvSpPr>
          <p:nvPr/>
        </p:nvSpPr>
        <p:spPr bwMode="auto">
          <a:xfrm flipH="1">
            <a:off x="2410460" y="5945187"/>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Rectangle 30"/>
          <p:cNvSpPr>
            <a:spLocks noChangeArrowheads="1"/>
          </p:cNvSpPr>
          <p:nvPr/>
        </p:nvSpPr>
        <p:spPr bwMode="auto">
          <a:xfrm rot="12205650">
            <a:off x="2764473" y="5346700"/>
            <a:ext cx="527050" cy="358775"/>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22" name="Straight Arrow Connector 34"/>
          <p:cNvCxnSpPr>
            <a:cxnSpLocks noChangeShapeType="1"/>
          </p:cNvCxnSpPr>
          <p:nvPr/>
        </p:nvCxnSpPr>
        <p:spPr bwMode="auto">
          <a:xfrm>
            <a:off x="3096260" y="5564187"/>
            <a:ext cx="1143000" cy="1588"/>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23" name="Text Box 4"/>
          <p:cNvSpPr txBox="1">
            <a:spLocks noChangeArrowheads="1"/>
          </p:cNvSpPr>
          <p:nvPr/>
        </p:nvSpPr>
        <p:spPr bwMode="auto">
          <a:xfrm>
            <a:off x="4391660" y="5332412"/>
            <a:ext cx="204259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dirty="0"/>
              <a:t>Center of the arc is this way!!!</a:t>
            </a:r>
          </a:p>
        </p:txBody>
      </p:sp>
    </p:spTree>
    <p:extLst>
      <p:ext uri="{BB962C8B-B14F-4D97-AF65-F5344CB8AC3E}">
        <p14:creationId xmlns:p14="http://schemas.microsoft.com/office/powerpoint/2010/main" val="86069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animBg="1"/>
      <p:bldP spid="21" grpId="0" animBg="1"/>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960" y="286604"/>
            <a:ext cx="7543800" cy="864863"/>
          </a:xfrm>
        </p:spPr>
        <p:txBody>
          <a:bodyPr/>
          <a:lstStyle/>
          <a:p>
            <a:r>
              <a:rPr lang="en-US" dirty="0"/>
              <a:t>Banked curve </a:t>
            </a:r>
            <a:r>
              <a:rPr lang="mr-IN" dirty="0"/>
              <a:t>–</a:t>
            </a:r>
            <a:r>
              <a:rPr lang="en-US" dirty="0"/>
              <a:t> no friction</a:t>
            </a:r>
          </a:p>
        </p:txBody>
      </p:sp>
      <p:sp>
        <p:nvSpPr>
          <p:cNvPr id="4" name="Text Box 4"/>
          <p:cNvSpPr txBox="1">
            <a:spLocks noChangeArrowheads="1"/>
          </p:cNvSpPr>
          <p:nvPr/>
        </p:nvSpPr>
        <p:spPr bwMode="auto">
          <a:xfrm>
            <a:off x="343922" y="1092112"/>
            <a:ext cx="6781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2000" dirty="0"/>
              <a:t>With the axes, we get:</a:t>
            </a:r>
          </a:p>
        </p:txBody>
      </p:sp>
      <p:sp>
        <p:nvSpPr>
          <p:cNvPr id="5" name="Text Box 15"/>
          <p:cNvSpPr txBox="1">
            <a:spLocks noChangeArrowheads="1"/>
          </p:cNvSpPr>
          <p:nvPr/>
        </p:nvSpPr>
        <p:spPr bwMode="auto">
          <a:xfrm>
            <a:off x="8290560" y="193357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a:t>R</a:t>
            </a:r>
            <a:endParaRPr lang="en-US" altLang="en-US"/>
          </a:p>
        </p:txBody>
      </p:sp>
      <p:sp>
        <p:nvSpPr>
          <p:cNvPr id="6" name="Oval 16"/>
          <p:cNvSpPr>
            <a:spLocks noChangeArrowheads="1"/>
          </p:cNvSpPr>
          <p:nvPr/>
        </p:nvSpPr>
        <p:spPr bwMode="auto">
          <a:xfrm>
            <a:off x="7528560" y="714375"/>
            <a:ext cx="3200400" cy="32004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7" name="Line 18"/>
          <p:cNvSpPr>
            <a:spLocks noChangeShapeType="1"/>
          </p:cNvSpPr>
          <p:nvPr/>
        </p:nvSpPr>
        <p:spPr bwMode="auto">
          <a:xfrm flipH="1" flipV="1">
            <a:off x="7757160" y="2314575"/>
            <a:ext cx="1371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 name="Line 20"/>
          <p:cNvSpPr>
            <a:spLocks noChangeShapeType="1"/>
          </p:cNvSpPr>
          <p:nvPr/>
        </p:nvSpPr>
        <p:spPr bwMode="auto">
          <a:xfrm>
            <a:off x="7680960" y="2390775"/>
            <a:ext cx="0" cy="1676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 name="Text Box 21"/>
          <p:cNvSpPr txBox="1">
            <a:spLocks noChangeArrowheads="1"/>
          </p:cNvSpPr>
          <p:nvPr/>
        </p:nvSpPr>
        <p:spPr bwMode="auto">
          <a:xfrm>
            <a:off x="7757160" y="3502025"/>
            <a:ext cx="29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a:t>v</a:t>
            </a:r>
            <a:endParaRPr lang="en-US" altLang="en-US"/>
          </a:p>
        </p:txBody>
      </p:sp>
      <p:sp>
        <p:nvSpPr>
          <p:cNvPr id="10" name="Oval 24"/>
          <p:cNvSpPr>
            <a:spLocks noChangeArrowheads="1"/>
          </p:cNvSpPr>
          <p:nvPr/>
        </p:nvSpPr>
        <p:spPr bwMode="auto">
          <a:xfrm>
            <a:off x="7833360" y="1019175"/>
            <a:ext cx="2590800" cy="2590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1" name="Rectangle 25"/>
          <p:cNvSpPr>
            <a:spLocks noChangeArrowheads="1"/>
          </p:cNvSpPr>
          <p:nvPr/>
        </p:nvSpPr>
        <p:spPr bwMode="auto">
          <a:xfrm>
            <a:off x="7604760" y="2162175"/>
            <a:ext cx="152400" cy="228600"/>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12" name="Rectangle 30"/>
          <p:cNvSpPr>
            <a:spLocks noChangeArrowheads="1"/>
          </p:cNvSpPr>
          <p:nvPr/>
        </p:nvSpPr>
        <p:spPr bwMode="auto">
          <a:xfrm rot="12205650">
            <a:off x="3158173" y="2860675"/>
            <a:ext cx="527050" cy="358775"/>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13" name="Straight Arrow Connector 17"/>
          <p:cNvCxnSpPr>
            <a:cxnSpLocks noChangeShapeType="1"/>
          </p:cNvCxnSpPr>
          <p:nvPr/>
        </p:nvCxnSpPr>
        <p:spPr bwMode="auto">
          <a:xfrm rot="5400000">
            <a:off x="2956561" y="3532187"/>
            <a:ext cx="914400" cy="3175"/>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 name="Straight Arrow Connector 20"/>
          <p:cNvCxnSpPr>
            <a:cxnSpLocks noChangeShapeType="1"/>
          </p:cNvCxnSpPr>
          <p:nvPr/>
        </p:nvCxnSpPr>
        <p:spPr bwMode="auto">
          <a:xfrm rot="5400000" flipH="1" flipV="1">
            <a:off x="3108167" y="2313781"/>
            <a:ext cx="1066800" cy="455613"/>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5" name="Object 2"/>
          <p:cNvGraphicFramePr>
            <a:graphicFrameLocks noChangeAspect="1"/>
          </p:cNvGraphicFramePr>
          <p:nvPr/>
        </p:nvGraphicFramePr>
        <p:xfrm>
          <a:off x="3566160" y="3684588"/>
          <a:ext cx="349250" cy="239712"/>
        </p:xfrm>
        <a:graphic>
          <a:graphicData uri="http://schemas.openxmlformats.org/presentationml/2006/ole">
            <mc:AlternateContent xmlns:mc="http://schemas.openxmlformats.org/markup-compatibility/2006">
              <mc:Choice xmlns:v="urn:schemas-microsoft-com:vml" Requires="v">
                <p:oleObj spid="_x0000_s5205" name="Equation" r:id="rId3" imgW="241300" imgH="165100" progId="Equation.DSMT4">
                  <p:embed/>
                </p:oleObj>
              </mc:Choice>
              <mc:Fallback>
                <p:oleObj name="Equation" r:id="rId3" imgW="241300" imgH="165100" progId="Equation.DSMT4">
                  <p:embed/>
                  <p:pic>
                    <p:nvPicPr>
                      <p:cNvPr id="15"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6160" y="3684588"/>
                        <a:ext cx="349250" cy="23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6" name="Object 3"/>
          <p:cNvGraphicFramePr>
            <a:graphicFrameLocks noChangeAspect="1"/>
          </p:cNvGraphicFramePr>
          <p:nvPr/>
        </p:nvGraphicFramePr>
        <p:xfrm>
          <a:off x="2583498" y="2297113"/>
          <a:ext cx="677862" cy="257175"/>
        </p:xfrm>
        <a:graphic>
          <a:graphicData uri="http://schemas.openxmlformats.org/presentationml/2006/ole">
            <mc:AlternateContent xmlns:mc="http://schemas.openxmlformats.org/markup-compatibility/2006">
              <mc:Choice xmlns:v="urn:schemas-microsoft-com:vml" Requires="v">
                <p:oleObj spid="_x0000_s5206" name="Equation" r:id="rId5" imgW="469900" imgH="177800" progId="Equation.DSMT4">
                  <p:embed/>
                </p:oleObj>
              </mc:Choice>
              <mc:Fallback>
                <p:oleObj name="Equation" r:id="rId5" imgW="469900" imgH="177800" progId="Equation.DSMT4">
                  <p:embed/>
                  <p:pic>
                    <p:nvPicPr>
                      <p:cNvPr id="16"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83498" y="2297113"/>
                        <a:ext cx="677862"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17" name="Straight Connector 24"/>
          <p:cNvCxnSpPr>
            <a:cxnSpLocks noChangeShapeType="1"/>
          </p:cNvCxnSpPr>
          <p:nvPr/>
        </p:nvCxnSpPr>
        <p:spPr bwMode="auto">
          <a:xfrm rot="5400000">
            <a:off x="1928654" y="2961481"/>
            <a:ext cx="2971800" cy="15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sp>
        <p:nvSpPr>
          <p:cNvPr id="18" name="Text Box 4"/>
          <p:cNvSpPr txBox="1">
            <a:spLocks noChangeArrowheads="1"/>
          </p:cNvSpPr>
          <p:nvPr/>
        </p:nvSpPr>
        <p:spPr bwMode="auto">
          <a:xfrm>
            <a:off x="365760" y="3777762"/>
            <a:ext cx="4724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2000" dirty="0"/>
              <a:t>N.S.L. yields:</a:t>
            </a:r>
          </a:p>
        </p:txBody>
      </p:sp>
      <p:cxnSp>
        <p:nvCxnSpPr>
          <p:cNvPr id="19" name="Straight Connector 26"/>
          <p:cNvCxnSpPr>
            <a:cxnSpLocks noChangeShapeType="1"/>
          </p:cNvCxnSpPr>
          <p:nvPr/>
        </p:nvCxnSpPr>
        <p:spPr bwMode="auto">
          <a:xfrm>
            <a:off x="2880360" y="3076575"/>
            <a:ext cx="1981200" cy="15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graphicFrame>
        <p:nvGraphicFramePr>
          <p:cNvPr id="20" name="Object 4"/>
          <p:cNvGraphicFramePr>
            <a:graphicFrameLocks noChangeAspect="1"/>
          </p:cNvGraphicFramePr>
          <p:nvPr/>
        </p:nvGraphicFramePr>
        <p:xfrm>
          <a:off x="3489960" y="1628775"/>
          <a:ext cx="641350" cy="258763"/>
        </p:xfrm>
        <a:graphic>
          <a:graphicData uri="http://schemas.openxmlformats.org/presentationml/2006/ole">
            <mc:AlternateContent xmlns:mc="http://schemas.openxmlformats.org/markup-compatibility/2006">
              <mc:Choice xmlns:v="urn:schemas-microsoft-com:vml" Requires="v">
                <p:oleObj spid="_x0000_s5207" name="Equation" r:id="rId7" imgW="444500" imgH="177800" progId="Equation.DSMT4">
                  <p:embed/>
                </p:oleObj>
              </mc:Choice>
              <mc:Fallback>
                <p:oleObj name="Equation" r:id="rId7" imgW="444500" imgH="177800" progId="Equation.DSMT4">
                  <p:embed/>
                  <p:pic>
                    <p:nvPicPr>
                      <p:cNvPr id="2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89960" y="1628775"/>
                        <a:ext cx="64135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21" name="Straight Arrow Connector 36"/>
          <p:cNvCxnSpPr>
            <a:cxnSpLocks noChangeShapeType="1"/>
          </p:cNvCxnSpPr>
          <p:nvPr/>
        </p:nvCxnSpPr>
        <p:spPr bwMode="auto">
          <a:xfrm rot="5400000" flipH="1" flipV="1">
            <a:off x="2881155" y="2542381"/>
            <a:ext cx="1065212" cy="3175"/>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 name="Straight Arrow Connector 40"/>
          <p:cNvCxnSpPr>
            <a:cxnSpLocks noChangeShapeType="1"/>
          </p:cNvCxnSpPr>
          <p:nvPr/>
        </p:nvCxnSpPr>
        <p:spPr bwMode="auto">
          <a:xfrm>
            <a:off x="3413760" y="2009775"/>
            <a:ext cx="457200" cy="1588"/>
          </a:xfrm>
          <a:prstGeom prst="straightConnector1">
            <a:avLst/>
          </a:prstGeom>
          <a:noFill/>
          <a:ln w="57150">
            <a:solidFill>
              <a:srgbClr val="FF0000"/>
            </a:solidFill>
            <a:round/>
            <a:headEnd/>
            <a:tailEnd type="arrow" w="med" len="med"/>
          </a:ln>
          <a:extLst>
            <a:ext uri="{909E8E84-426E-40DD-AFC4-6F175D3DCCD1}">
              <a14:hiddenFill xmlns:a14="http://schemas.microsoft.com/office/drawing/2010/main">
                <a:noFill/>
              </a14:hiddenFill>
            </a:ext>
          </a:extLst>
        </p:spPr>
      </p:cxnSp>
      <p:graphicFrame>
        <p:nvGraphicFramePr>
          <p:cNvPr id="23" name="Object 5"/>
          <p:cNvGraphicFramePr>
            <a:graphicFrameLocks noChangeAspect="1"/>
          </p:cNvGraphicFramePr>
          <p:nvPr/>
        </p:nvGraphicFramePr>
        <p:xfrm>
          <a:off x="3947160" y="3076575"/>
          <a:ext cx="1792288" cy="244475"/>
        </p:xfrm>
        <a:graphic>
          <a:graphicData uri="http://schemas.openxmlformats.org/presentationml/2006/ole">
            <mc:AlternateContent xmlns:mc="http://schemas.openxmlformats.org/markup-compatibility/2006">
              <mc:Choice xmlns:v="urn:schemas-microsoft-com:vml" Requires="v">
                <p:oleObj spid="_x0000_s5208" name="Equation" r:id="rId9" imgW="1498600" imgH="203200" progId="Equation.DSMT4">
                  <p:embed/>
                </p:oleObj>
              </mc:Choice>
              <mc:Fallback>
                <p:oleObj name="Equation" r:id="rId9" imgW="1498600" imgH="203200" progId="Equation.DSMT4">
                  <p:embed/>
                  <p:pic>
                    <p:nvPicPr>
                      <p:cNvPr id="23"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47160" y="3076575"/>
                        <a:ext cx="17922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6" name="Text Box 4"/>
          <p:cNvSpPr txBox="1">
            <a:spLocks noChangeArrowheads="1"/>
          </p:cNvSpPr>
          <p:nvPr/>
        </p:nvSpPr>
        <p:spPr bwMode="auto">
          <a:xfrm>
            <a:off x="3947290" y="5342256"/>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dirty="0"/>
              <a:t>and</a:t>
            </a:r>
          </a:p>
        </p:txBody>
      </p:sp>
      <p:grpSp>
        <p:nvGrpSpPr>
          <p:cNvPr id="3" name="Group 2">
            <a:extLst>
              <a:ext uri="{FF2B5EF4-FFF2-40B4-BE49-F238E27FC236}">
                <a16:creationId xmlns:a16="http://schemas.microsoft.com/office/drawing/2014/main" id="{E2ACC68C-F676-494F-B04B-2B20C8B9456D}"/>
              </a:ext>
            </a:extLst>
          </p:cNvPr>
          <p:cNvGrpSpPr/>
          <p:nvPr/>
        </p:nvGrpSpPr>
        <p:grpSpPr>
          <a:xfrm>
            <a:off x="866037" y="4698205"/>
            <a:ext cx="2909673" cy="1657990"/>
            <a:chOff x="1661160" y="4698205"/>
            <a:chExt cx="2114550" cy="1204913"/>
          </a:xfrm>
        </p:grpSpPr>
        <p:graphicFrame>
          <p:nvGraphicFramePr>
            <p:cNvPr id="24" name="Object 6"/>
            <p:cNvGraphicFramePr>
              <a:graphicFrameLocks noChangeAspect="1"/>
            </p:cNvGraphicFramePr>
            <p:nvPr>
              <p:extLst>
                <p:ext uri="{D42A27DB-BD31-4B8C-83A1-F6EECF244321}">
                  <p14:modId xmlns:p14="http://schemas.microsoft.com/office/powerpoint/2010/main" val="3496771870"/>
                </p:ext>
              </p:extLst>
            </p:nvPr>
          </p:nvGraphicFramePr>
          <p:xfrm>
            <a:off x="1661160" y="4698205"/>
            <a:ext cx="2025650" cy="1204913"/>
          </p:xfrm>
          <a:graphic>
            <a:graphicData uri="http://schemas.openxmlformats.org/presentationml/2006/ole">
              <mc:AlternateContent xmlns:mc="http://schemas.openxmlformats.org/markup-compatibility/2006">
                <mc:Choice xmlns:v="urn:schemas-microsoft-com:vml" Requires="v">
                  <p:oleObj spid="_x0000_s5209" name="Equation" r:id="rId11" imgW="1536700" imgH="914400" progId="Equation.DSMT4">
                    <p:embed/>
                  </p:oleObj>
                </mc:Choice>
                <mc:Fallback>
                  <p:oleObj name="Equation" r:id="rId11" imgW="1536700" imgH="914400" progId="Equation.DSMT4">
                    <p:embed/>
                    <p:pic>
                      <p:nvPicPr>
                        <p:cNvPr id="24"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61160" y="4698205"/>
                          <a:ext cx="2025650" cy="1204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27" name="Straight Arrow Connector 45"/>
            <p:cNvCxnSpPr>
              <a:cxnSpLocks noChangeShapeType="1"/>
            </p:cNvCxnSpPr>
            <p:nvPr/>
          </p:nvCxnSpPr>
          <p:spPr bwMode="auto">
            <a:xfrm rot="5400000" flipH="1" flipV="1">
              <a:off x="3299460" y="5041105"/>
              <a:ext cx="381000" cy="3048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28" name="Object 8"/>
            <p:cNvGraphicFramePr>
              <a:graphicFrameLocks noChangeAspect="1"/>
            </p:cNvGraphicFramePr>
            <p:nvPr>
              <p:extLst>
                <p:ext uri="{D42A27DB-BD31-4B8C-83A1-F6EECF244321}">
                  <p14:modId xmlns:p14="http://schemas.microsoft.com/office/powerpoint/2010/main" val="3427593609"/>
                </p:ext>
              </p:extLst>
            </p:nvPr>
          </p:nvGraphicFramePr>
          <p:xfrm>
            <a:off x="3642360" y="4850605"/>
            <a:ext cx="133350" cy="158750"/>
          </p:xfrm>
          <a:graphic>
            <a:graphicData uri="http://schemas.openxmlformats.org/presentationml/2006/ole">
              <mc:AlternateContent xmlns:mc="http://schemas.openxmlformats.org/markup-compatibility/2006">
                <mc:Choice xmlns:v="urn:schemas-microsoft-com:vml" Requires="v">
                  <p:oleObj spid="_x0000_s5210" name="Equation" r:id="rId13" imgW="127000" imgH="152400" progId="Equation.DSMT4">
                    <p:embed/>
                  </p:oleObj>
                </mc:Choice>
                <mc:Fallback>
                  <p:oleObj name="Equation" r:id="rId13" imgW="127000" imgH="152400" progId="Equation.DSMT4">
                    <p:embed/>
                    <p:pic>
                      <p:nvPicPr>
                        <p:cNvPr id="28" name="Object 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42360" y="4850605"/>
                          <a:ext cx="133350" cy="158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graphicFrame>
        <p:nvGraphicFramePr>
          <p:cNvPr id="30" name="Object 6">
            <a:extLst>
              <a:ext uri="{FF2B5EF4-FFF2-40B4-BE49-F238E27FC236}">
                <a16:creationId xmlns:a16="http://schemas.microsoft.com/office/drawing/2014/main" id="{8837568B-D46E-C04C-A6F8-CF151471949F}"/>
              </a:ext>
            </a:extLst>
          </p:cNvPr>
          <p:cNvGraphicFramePr>
            <a:graphicFrameLocks noChangeAspect="1"/>
          </p:cNvGraphicFramePr>
          <p:nvPr>
            <p:extLst>
              <p:ext uri="{D42A27DB-BD31-4B8C-83A1-F6EECF244321}">
                <p14:modId xmlns:p14="http://schemas.microsoft.com/office/powerpoint/2010/main" val="99255905"/>
              </p:ext>
            </p:extLst>
          </p:nvPr>
        </p:nvGraphicFramePr>
        <p:xfrm>
          <a:off x="4729945" y="4448175"/>
          <a:ext cx="3109912" cy="2095500"/>
        </p:xfrm>
        <a:graphic>
          <a:graphicData uri="http://schemas.openxmlformats.org/presentationml/2006/ole">
            <mc:AlternateContent xmlns:mc="http://schemas.openxmlformats.org/markup-compatibility/2006">
              <mc:Choice xmlns:v="urn:schemas-microsoft-com:vml" Requires="v">
                <p:oleObj spid="_x0000_s5211" name="Equation" r:id="rId15" imgW="1714500" imgH="1155700" progId="Equation.DSMT4">
                  <p:embed/>
                </p:oleObj>
              </mc:Choice>
              <mc:Fallback>
                <p:oleObj name="Equation" r:id="rId15" imgW="1714500" imgH="1155700" progId="Equation.DSMT4">
                  <p:embed/>
                  <p:pic>
                    <p:nvPicPr>
                      <p:cNvPr id="24" name="Object 6"/>
                      <p:cNvPicPr>
                        <a:picLocks noChangeAspect="1" noChangeArrowheads="1"/>
                      </p:cNvPicPr>
                      <p:nvPr/>
                    </p:nvPicPr>
                    <p:blipFill>
                      <a:blip r:embed="rId16"/>
                      <a:srcRect/>
                      <a:stretch>
                        <a:fillRect/>
                      </a:stretch>
                    </p:blipFill>
                    <p:spPr bwMode="auto">
                      <a:xfrm>
                        <a:off x="4729945" y="4448175"/>
                        <a:ext cx="3109912" cy="209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48145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dissolve">
                                      <p:cBhvr>
                                        <p:cTn id="1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960" y="286604"/>
            <a:ext cx="7543800" cy="864863"/>
          </a:xfrm>
        </p:spPr>
        <p:txBody>
          <a:bodyPr/>
          <a:lstStyle/>
          <a:p>
            <a:r>
              <a:rPr lang="en-US" dirty="0"/>
              <a:t>Banked curve </a:t>
            </a:r>
            <a:r>
              <a:rPr lang="mr-IN" dirty="0"/>
              <a:t>–</a:t>
            </a:r>
            <a:r>
              <a:rPr lang="en-US" dirty="0"/>
              <a:t> WITH friction</a:t>
            </a:r>
          </a:p>
        </p:txBody>
      </p:sp>
      <p:sp>
        <p:nvSpPr>
          <p:cNvPr id="4" name="Text Box 4"/>
          <p:cNvSpPr txBox="1">
            <a:spLocks noChangeArrowheads="1"/>
          </p:cNvSpPr>
          <p:nvPr/>
        </p:nvSpPr>
        <p:spPr bwMode="auto">
          <a:xfrm>
            <a:off x="289932" y="1270000"/>
            <a:ext cx="731482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dirty="0"/>
              <a:t>What would happen if there was friction?  It would depend upon whether the car was traveling slowly or fast.</a:t>
            </a:r>
          </a:p>
        </p:txBody>
      </p:sp>
      <p:sp>
        <p:nvSpPr>
          <p:cNvPr id="5" name="Line 28"/>
          <p:cNvSpPr>
            <a:spLocks noChangeShapeType="1"/>
          </p:cNvSpPr>
          <p:nvPr/>
        </p:nvSpPr>
        <p:spPr bwMode="auto">
          <a:xfrm>
            <a:off x="7757160" y="2416175"/>
            <a:ext cx="10668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Line 29"/>
          <p:cNvSpPr>
            <a:spLocks noChangeShapeType="1"/>
          </p:cNvSpPr>
          <p:nvPr/>
        </p:nvSpPr>
        <p:spPr bwMode="auto">
          <a:xfrm flipH="1">
            <a:off x="7680960" y="2873375"/>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 name="Rectangle 30"/>
          <p:cNvSpPr>
            <a:spLocks noChangeArrowheads="1"/>
          </p:cNvSpPr>
          <p:nvPr/>
        </p:nvSpPr>
        <p:spPr bwMode="auto">
          <a:xfrm rot="12205650">
            <a:off x="8034973" y="2274888"/>
            <a:ext cx="527050" cy="358775"/>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8" name="Freeform 32"/>
          <p:cNvSpPr>
            <a:spLocks noChangeArrowheads="1"/>
          </p:cNvSpPr>
          <p:nvPr/>
        </p:nvSpPr>
        <p:spPr bwMode="auto">
          <a:xfrm>
            <a:off x="8339773" y="2698750"/>
            <a:ext cx="55562" cy="171450"/>
          </a:xfrm>
          <a:custGeom>
            <a:avLst/>
            <a:gdLst>
              <a:gd name="T0" fmla="*/ 55562 w 56092"/>
              <a:gd name="T1" fmla="*/ 0 h 171450"/>
              <a:gd name="T2" fmla="*/ 8387 w 56092"/>
              <a:gd name="T3" fmla="*/ 85725 h 171450"/>
              <a:gd name="T4" fmla="*/ 5242 w 56092"/>
              <a:gd name="T5" fmla="*/ 171450 h 171450"/>
              <a:gd name="T6" fmla="*/ 0 60000 65536"/>
              <a:gd name="T7" fmla="*/ 0 60000 65536"/>
              <a:gd name="T8" fmla="*/ 0 60000 65536"/>
              <a:gd name="T9" fmla="*/ 0 w 56092"/>
              <a:gd name="T10" fmla="*/ 0 h 171450"/>
              <a:gd name="T11" fmla="*/ 56092 w 56092"/>
              <a:gd name="T12" fmla="*/ 171450 h 171450"/>
            </a:gdLst>
            <a:ahLst/>
            <a:cxnLst>
              <a:cxn ang="T6">
                <a:pos x="T0" y="T1"/>
              </a:cxn>
              <a:cxn ang="T7">
                <a:pos x="T2" y="T3"/>
              </a:cxn>
              <a:cxn ang="T8">
                <a:pos x="T4" y="T5"/>
              </a:cxn>
            </a:cxnLst>
            <a:rect l="T9" t="T10" r="T11" b="T12"/>
            <a:pathLst>
              <a:path w="56092" h="171450">
                <a:moveTo>
                  <a:pt x="56092" y="0"/>
                </a:moveTo>
                <a:cubicBezTo>
                  <a:pt x="36513" y="28575"/>
                  <a:pt x="16934" y="57150"/>
                  <a:pt x="8467" y="85725"/>
                </a:cubicBezTo>
                <a:cubicBezTo>
                  <a:pt x="0" y="114300"/>
                  <a:pt x="5292" y="171450"/>
                  <a:pt x="5292" y="171450"/>
                </a:cubicBezTo>
              </a:path>
            </a:pathLst>
          </a:custGeom>
          <a:solidFill>
            <a:schemeClr val="accent1"/>
          </a:solidFill>
          <a:ln w="9525">
            <a:solidFill>
              <a:schemeClr val="tx1"/>
            </a:solidFill>
            <a:prstDash val="dash"/>
            <a:round/>
            <a:headEnd/>
            <a:tailEnd/>
          </a:ln>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9" name="Object 2"/>
          <p:cNvGraphicFramePr>
            <a:graphicFrameLocks noChangeAspect="1"/>
          </p:cNvGraphicFramePr>
          <p:nvPr/>
        </p:nvGraphicFramePr>
        <p:xfrm>
          <a:off x="8107998" y="2644775"/>
          <a:ext cx="153987" cy="217488"/>
        </p:xfrm>
        <a:graphic>
          <a:graphicData uri="http://schemas.openxmlformats.org/presentationml/2006/ole">
            <mc:AlternateContent xmlns:mc="http://schemas.openxmlformats.org/markup-compatibility/2006">
              <mc:Choice xmlns:v="urn:schemas-microsoft-com:vml" Requires="v">
                <p:oleObj spid="_x0000_s6253" name="Equation" r:id="rId3" imgW="127000" imgH="177800" progId="Equation.DSMT4">
                  <p:embed/>
                </p:oleObj>
              </mc:Choice>
              <mc:Fallback>
                <p:oleObj name="Equation" r:id="rId3" imgW="127000" imgH="177800" progId="Equation.DSMT4">
                  <p:embed/>
                  <p:pic>
                    <p:nvPicPr>
                      <p:cNvPr id="9"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7998" y="2644775"/>
                        <a:ext cx="153987" cy="21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0" name="Text Box 4"/>
          <p:cNvSpPr txBox="1">
            <a:spLocks noChangeArrowheads="1"/>
          </p:cNvSpPr>
          <p:nvPr/>
        </p:nvSpPr>
        <p:spPr bwMode="auto">
          <a:xfrm>
            <a:off x="320040" y="2184400"/>
            <a:ext cx="697992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dirty="0"/>
              <a:t>If the car was moving extremely fast, the car would slide up and over the top if it broke loose suggesting that the static frictional force would be DOWN the embankment.  Its free body diagram would look like:</a:t>
            </a:r>
          </a:p>
        </p:txBody>
      </p:sp>
      <p:sp>
        <p:nvSpPr>
          <p:cNvPr id="11" name="Rectangle 30"/>
          <p:cNvSpPr>
            <a:spLocks noChangeArrowheads="1"/>
          </p:cNvSpPr>
          <p:nvPr/>
        </p:nvSpPr>
        <p:spPr bwMode="auto">
          <a:xfrm rot="12205650">
            <a:off x="1481773" y="4484688"/>
            <a:ext cx="527050" cy="358775"/>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12" name="Straight Arrow Connector 48"/>
          <p:cNvCxnSpPr>
            <a:cxnSpLocks noChangeShapeType="1"/>
          </p:cNvCxnSpPr>
          <p:nvPr/>
        </p:nvCxnSpPr>
        <p:spPr bwMode="auto">
          <a:xfrm rot="5400000">
            <a:off x="1280954" y="5156994"/>
            <a:ext cx="914400" cy="1588"/>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 name="Straight Arrow Connector 49"/>
          <p:cNvCxnSpPr>
            <a:cxnSpLocks noChangeShapeType="1"/>
          </p:cNvCxnSpPr>
          <p:nvPr/>
        </p:nvCxnSpPr>
        <p:spPr bwMode="auto">
          <a:xfrm rot="5400000" flipH="1" flipV="1">
            <a:off x="1431766" y="3936207"/>
            <a:ext cx="1068387" cy="457200"/>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4" name="Object 3"/>
          <p:cNvGraphicFramePr>
            <a:graphicFrameLocks noChangeAspect="1"/>
          </p:cNvGraphicFramePr>
          <p:nvPr/>
        </p:nvGraphicFramePr>
        <p:xfrm>
          <a:off x="1203960" y="5537200"/>
          <a:ext cx="349250" cy="239713"/>
        </p:xfrm>
        <a:graphic>
          <a:graphicData uri="http://schemas.openxmlformats.org/presentationml/2006/ole">
            <mc:AlternateContent xmlns:mc="http://schemas.openxmlformats.org/markup-compatibility/2006">
              <mc:Choice xmlns:v="urn:schemas-microsoft-com:vml" Requires="v">
                <p:oleObj spid="_x0000_s6254" name="Equation" r:id="rId5" imgW="241300" imgH="165100" progId="Equation.DSMT4">
                  <p:embed/>
                </p:oleObj>
              </mc:Choice>
              <mc:Fallback>
                <p:oleObj name="Equation" r:id="rId5" imgW="241300" imgH="165100" progId="Equation.DSMT4">
                  <p:embed/>
                  <p:pic>
                    <p:nvPicPr>
                      <p:cNvPr id="14"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3960" y="5537200"/>
                        <a:ext cx="349250" cy="23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5" name="Object 4"/>
          <p:cNvGraphicFramePr>
            <a:graphicFrameLocks noChangeAspect="1"/>
          </p:cNvGraphicFramePr>
          <p:nvPr/>
        </p:nvGraphicFramePr>
        <p:xfrm>
          <a:off x="2194560" y="3946525"/>
          <a:ext cx="238125" cy="220663"/>
        </p:xfrm>
        <a:graphic>
          <a:graphicData uri="http://schemas.openxmlformats.org/presentationml/2006/ole">
            <mc:AlternateContent xmlns:mc="http://schemas.openxmlformats.org/markup-compatibility/2006">
              <mc:Choice xmlns:v="urn:schemas-microsoft-com:vml" Requires="v">
                <p:oleObj spid="_x0000_s6255" name="Equation" r:id="rId7" imgW="165100" imgH="152400" progId="Equation.DSMT4">
                  <p:embed/>
                </p:oleObj>
              </mc:Choice>
              <mc:Fallback>
                <p:oleObj name="Equation" r:id="rId7" imgW="165100" imgH="152400" progId="Equation.DSMT4">
                  <p:embed/>
                  <p:pic>
                    <p:nvPicPr>
                      <p:cNvPr id="15"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94560" y="3946525"/>
                        <a:ext cx="238125" cy="22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16" name="Straight Arrow Connector 52"/>
          <p:cNvCxnSpPr>
            <a:cxnSpLocks noChangeShapeType="1"/>
          </p:cNvCxnSpPr>
          <p:nvPr/>
        </p:nvCxnSpPr>
        <p:spPr bwMode="auto">
          <a:xfrm>
            <a:off x="1891348" y="4852988"/>
            <a:ext cx="912812" cy="379412"/>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7" name="Object 5"/>
          <p:cNvGraphicFramePr>
            <a:graphicFrameLocks noChangeAspect="1"/>
          </p:cNvGraphicFramePr>
          <p:nvPr/>
        </p:nvGraphicFramePr>
        <p:xfrm>
          <a:off x="2429510" y="5281613"/>
          <a:ext cx="184150" cy="295275"/>
        </p:xfrm>
        <a:graphic>
          <a:graphicData uri="http://schemas.openxmlformats.org/presentationml/2006/ole">
            <mc:AlternateContent xmlns:mc="http://schemas.openxmlformats.org/markup-compatibility/2006">
              <mc:Choice xmlns:v="urn:schemas-microsoft-com:vml" Requires="v">
                <p:oleObj spid="_x0000_s6256" name="Equation" r:id="rId9" imgW="127000" imgH="203200" progId="Equation.DSMT4">
                  <p:embed/>
                </p:oleObj>
              </mc:Choice>
              <mc:Fallback>
                <p:oleObj name="Equation" r:id="rId9" imgW="127000" imgH="203200" progId="Equation.DSMT4">
                  <p:embed/>
                  <p:pic>
                    <p:nvPicPr>
                      <p:cNvPr id="17"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29510" y="5281613"/>
                        <a:ext cx="18415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8" name="Text Box 4"/>
          <p:cNvSpPr txBox="1">
            <a:spLocks noChangeArrowheads="1"/>
          </p:cNvSpPr>
          <p:nvPr/>
        </p:nvSpPr>
        <p:spPr bwMode="auto">
          <a:xfrm>
            <a:off x="3287297" y="3410530"/>
            <a:ext cx="2243138"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dirty="0"/>
              <a:t>The center seeking direction would still be to the right in the horizontal, so the static frictional force would have to be broken into its components (as shown) before using N.S.L.</a:t>
            </a:r>
          </a:p>
        </p:txBody>
      </p:sp>
      <p:sp>
        <p:nvSpPr>
          <p:cNvPr id="19" name="Rectangle 30"/>
          <p:cNvSpPr>
            <a:spLocks noChangeArrowheads="1"/>
          </p:cNvSpPr>
          <p:nvPr/>
        </p:nvSpPr>
        <p:spPr bwMode="auto">
          <a:xfrm rot="12205650">
            <a:off x="6282373" y="5321300"/>
            <a:ext cx="527050" cy="358775"/>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20" name="Straight Arrow Connector 57"/>
          <p:cNvCxnSpPr>
            <a:cxnSpLocks noChangeShapeType="1"/>
          </p:cNvCxnSpPr>
          <p:nvPr/>
        </p:nvCxnSpPr>
        <p:spPr bwMode="auto">
          <a:xfrm rot="5400000">
            <a:off x="6080761" y="5992812"/>
            <a:ext cx="914400" cy="3175"/>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Straight Arrow Connector 58"/>
          <p:cNvCxnSpPr>
            <a:cxnSpLocks noChangeShapeType="1"/>
          </p:cNvCxnSpPr>
          <p:nvPr/>
        </p:nvCxnSpPr>
        <p:spPr bwMode="auto">
          <a:xfrm rot="5400000" flipH="1" flipV="1">
            <a:off x="6232367" y="4774406"/>
            <a:ext cx="1066800" cy="455613"/>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22" name="Object 6"/>
          <p:cNvGraphicFramePr>
            <a:graphicFrameLocks noChangeAspect="1"/>
          </p:cNvGraphicFramePr>
          <p:nvPr/>
        </p:nvGraphicFramePr>
        <p:xfrm>
          <a:off x="6690360" y="6145213"/>
          <a:ext cx="349250" cy="239712"/>
        </p:xfrm>
        <a:graphic>
          <a:graphicData uri="http://schemas.openxmlformats.org/presentationml/2006/ole">
            <mc:AlternateContent xmlns:mc="http://schemas.openxmlformats.org/markup-compatibility/2006">
              <mc:Choice xmlns:v="urn:schemas-microsoft-com:vml" Requires="v">
                <p:oleObj spid="_x0000_s6257" name="Equation" r:id="rId11" imgW="241300" imgH="165100" progId="Equation.DSMT4">
                  <p:embed/>
                </p:oleObj>
              </mc:Choice>
              <mc:Fallback>
                <p:oleObj name="Equation" r:id="rId11" imgW="241300" imgH="165100" progId="Equation.DSMT4">
                  <p:embed/>
                  <p:pic>
                    <p:nvPicPr>
                      <p:cNvPr id="22"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90360" y="6145213"/>
                        <a:ext cx="349250" cy="23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3" name="Object 7"/>
          <p:cNvGraphicFramePr>
            <a:graphicFrameLocks noChangeAspect="1"/>
          </p:cNvGraphicFramePr>
          <p:nvPr/>
        </p:nvGraphicFramePr>
        <p:xfrm>
          <a:off x="5707698" y="4757738"/>
          <a:ext cx="677862" cy="257175"/>
        </p:xfrm>
        <a:graphic>
          <a:graphicData uri="http://schemas.openxmlformats.org/presentationml/2006/ole">
            <mc:AlternateContent xmlns:mc="http://schemas.openxmlformats.org/markup-compatibility/2006">
              <mc:Choice xmlns:v="urn:schemas-microsoft-com:vml" Requires="v">
                <p:oleObj spid="_x0000_s6258" name="Equation" r:id="rId12" imgW="469900" imgH="177800" progId="Equation.DSMT4">
                  <p:embed/>
                </p:oleObj>
              </mc:Choice>
              <mc:Fallback>
                <p:oleObj name="Equation" r:id="rId12" imgW="469900" imgH="177800" progId="Equation.DSMT4">
                  <p:embed/>
                  <p:pic>
                    <p:nvPicPr>
                      <p:cNvPr id="23"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07698" y="4757738"/>
                        <a:ext cx="677862"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24" name="Straight Connector 61"/>
          <p:cNvCxnSpPr>
            <a:cxnSpLocks noChangeShapeType="1"/>
          </p:cNvCxnSpPr>
          <p:nvPr/>
        </p:nvCxnSpPr>
        <p:spPr bwMode="auto">
          <a:xfrm rot="5400000">
            <a:off x="5052854" y="5422106"/>
            <a:ext cx="2971800" cy="15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5" name="Straight Connector 62"/>
          <p:cNvCxnSpPr>
            <a:cxnSpLocks noChangeShapeType="1"/>
          </p:cNvCxnSpPr>
          <p:nvPr/>
        </p:nvCxnSpPr>
        <p:spPr bwMode="auto">
          <a:xfrm>
            <a:off x="6004560" y="5537200"/>
            <a:ext cx="1981200" cy="15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graphicFrame>
        <p:nvGraphicFramePr>
          <p:cNvPr id="26" name="Object 8"/>
          <p:cNvGraphicFramePr>
            <a:graphicFrameLocks noChangeAspect="1"/>
          </p:cNvGraphicFramePr>
          <p:nvPr/>
        </p:nvGraphicFramePr>
        <p:xfrm>
          <a:off x="6614160" y="4089400"/>
          <a:ext cx="641350" cy="258763"/>
        </p:xfrm>
        <a:graphic>
          <a:graphicData uri="http://schemas.openxmlformats.org/presentationml/2006/ole">
            <mc:AlternateContent xmlns:mc="http://schemas.openxmlformats.org/markup-compatibility/2006">
              <mc:Choice xmlns:v="urn:schemas-microsoft-com:vml" Requires="v">
                <p:oleObj spid="_x0000_s6259" name="Equation" r:id="rId14" imgW="444500" imgH="177800" progId="Equation.DSMT4">
                  <p:embed/>
                </p:oleObj>
              </mc:Choice>
              <mc:Fallback>
                <p:oleObj name="Equation" r:id="rId14" imgW="444500" imgH="177800" progId="Equation.DSMT4">
                  <p:embed/>
                  <p:pic>
                    <p:nvPicPr>
                      <p:cNvPr id="26" name="Object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614160" y="4089400"/>
                        <a:ext cx="64135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27" name="Straight Arrow Connector 64"/>
          <p:cNvCxnSpPr>
            <a:cxnSpLocks noChangeShapeType="1"/>
          </p:cNvCxnSpPr>
          <p:nvPr/>
        </p:nvCxnSpPr>
        <p:spPr bwMode="auto">
          <a:xfrm rot="5400000" flipH="1" flipV="1">
            <a:off x="6005355" y="5003006"/>
            <a:ext cx="1065212" cy="3175"/>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65"/>
          <p:cNvCxnSpPr>
            <a:cxnSpLocks noChangeShapeType="1"/>
          </p:cNvCxnSpPr>
          <p:nvPr/>
        </p:nvCxnSpPr>
        <p:spPr bwMode="auto">
          <a:xfrm>
            <a:off x="6537960" y="4470400"/>
            <a:ext cx="457200" cy="1588"/>
          </a:xfrm>
          <a:prstGeom prst="straightConnector1">
            <a:avLst/>
          </a:prstGeom>
          <a:noFill/>
          <a:ln w="5715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29" name="Straight Arrow Connector 67"/>
          <p:cNvCxnSpPr>
            <a:cxnSpLocks noChangeShapeType="1"/>
          </p:cNvCxnSpPr>
          <p:nvPr/>
        </p:nvCxnSpPr>
        <p:spPr bwMode="auto">
          <a:xfrm>
            <a:off x="6690360" y="5765800"/>
            <a:ext cx="912813" cy="379413"/>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0" name="Straight Arrow Connector 69"/>
          <p:cNvCxnSpPr>
            <a:cxnSpLocks noChangeShapeType="1"/>
          </p:cNvCxnSpPr>
          <p:nvPr/>
        </p:nvCxnSpPr>
        <p:spPr bwMode="auto">
          <a:xfrm>
            <a:off x="6766560" y="5765800"/>
            <a:ext cx="838200" cy="1588"/>
          </a:xfrm>
          <a:prstGeom prst="straightConnector1">
            <a:avLst/>
          </a:prstGeom>
          <a:noFill/>
          <a:ln w="5715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31" name="Straight Arrow Connector 71"/>
          <p:cNvCxnSpPr>
            <a:cxnSpLocks noChangeShapeType="1"/>
          </p:cNvCxnSpPr>
          <p:nvPr/>
        </p:nvCxnSpPr>
        <p:spPr bwMode="auto">
          <a:xfrm rot="5400000">
            <a:off x="7414261" y="5956300"/>
            <a:ext cx="381000" cy="3175"/>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32" name="Object 9"/>
          <p:cNvGraphicFramePr>
            <a:graphicFrameLocks noChangeAspect="1"/>
          </p:cNvGraphicFramePr>
          <p:nvPr/>
        </p:nvGraphicFramePr>
        <p:xfrm>
          <a:off x="6950710" y="5384800"/>
          <a:ext cx="882650" cy="295275"/>
        </p:xfrm>
        <a:graphic>
          <a:graphicData uri="http://schemas.openxmlformats.org/presentationml/2006/ole">
            <mc:AlternateContent xmlns:mc="http://schemas.openxmlformats.org/markup-compatibility/2006">
              <mc:Choice xmlns:v="urn:schemas-microsoft-com:vml" Requires="v">
                <p:oleObj spid="_x0000_s6260" name="Equation" r:id="rId16" imgW="609600" imgH="203200" progId="Equation.DSMT4">
                  <p:embed/>
                </p:oleObj>
              </mc:Choice>
              <mc:Fallback>
                <p:oleObj name="Equation" r:id="rId16" imgW="609600" imgH="203200" progId="Equation.DSMT4">
                  <p:embed/>
                  <p:pic>
                    <p:nvPicPr>
                      <p:cNvPr id="32" name="Object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950710" y="5384800"/>
                        <a:ext cx="88265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3" name="Object 10"/>
          <p:cNvGraphicFramePr>
            <a:graphicFrameLocks noChangeAspect="1"/>
          </p:cNvGraphicFramePr>
          <p:nvPr/>
        </p:nvGraphicFramePr>
        <p:xfrm>
          <a:off x="7768273" y="5775325"/>
          <a:ext cx="827087" cy="295275"/>
        </p:xfrm>
        <a:graphic>
          <a:graphicData uri="http://schemas.openxmlformats.org/presentationml/2006/ole">
            <mc:AlternateContent xmlns:mc="http://schemas.openxmlformats.org/markup-compatibility/2006">
              <mc:Choice xmlns:v="urn:schemas-microsoft-com:vml" Requires="v">
                <p:oleObj spid="_x0000_s6261" name="Equation" r:id="rId18" imgW="571500" imgH="203200" progId="Equation.DSMT4">
                  <p:embed/>
                </p:oleObj>
              </mc:Choice>
              <mc:Fallback>
                <p:oleObj name="Equation" r:id="rId18" imgW="571500" imgH="203200" progId="Equation.DSMT4">
                  <p:embed/>
                  <p:pic>
                    <p:nvPicPr>
                      <p:cNvPr id="33" name="Object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768273" y="5775325"/>
                        <a:ext cx="827087"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44375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2"/>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8" grpId="0"/>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960" y="286604"/>
            <a:ext cx="7543800" cy="864863"/>
          </a:xfrm>
        </p:spPr>
        <p:txBody>
          <a:bodyPr/>
          <a:lstStyle/>
          <a:p>
            <a:r>
              <a:rPr lang="en-US" dirty="0"/>
              <a:t>Banked curve </a:t>
            </a:r>
            <a:r>
              <a:rPr lang="mr-IN" dirty="0"/>
              <a:t>–</a:t>
            </a:r>
            <a:r>
              <a:rPr lang="en-US" dirty="0"/>
              <a:t> WITH friction</a:t>
            </a:r>
          </a:p>
        </p:txBody>
      </p:sp>
      <p:sp>
        <p:nvSpPr>
          <p:cNvPr id="4" name="Line 28"/>
          <p:cNvSpPr>
            <a:spLocks noChangeShapeType="1"/>
          </p:cNvSpPr>
          <p:nvPr/>
        </p:nvSpPr>
        <p:spPr bwMode="auto">
          <a:xfrm>
            <a:off x="7757160" y="1692275"/>
            <a:ext cx="10668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 name="Line 29"/>
          <p:cNvSpPr>
            <a:spLocks noChangeShapeType="1"/>
          </p:cNvSpPr>
          <p:nvPr/>
        </p:nvSpPr>
        <p:spPr bwMode="auto">
          <a:xfrm flipH="1">
            <a:off x="7680960" y="2149475"/>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 name="Rectangle 30"/>
          <p:cNvSpPr>
            <a:spLocks noChangeArrowheads="1"/>
          </p:cNvSpPr>
          <p:nvPr/>
        </p:nvSpPr>
        <p:spPr bwMode="auto">
          <a:xfrm rot="12205650">
            <a:off x="8034973" y="1550988"/>
            <a:ext cx="527050" cy="358775"/>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sp>
        <p:nvSpPr>
          <p:cNvPr id="7" name="Freeform 32"/>
          <p:cNvSpPr>
            <a:spLocks noChangeArrowheads="1"/>
          </p:cNvSpPr>
          <p:nvPr/>
        </p:nvSpPr>
        <p:spPr bwMode="auto">
          <a:xfrm>
            <a:off x="8339773" y="1974850"/>
            <a:ext cx="55562" cy="171450"/>
          </a:xfrm>
          <a:custGeom>
            <a:avLst/>
            <a:gdLst>
              <a:gd name="T0" fmla="*/ 55562 w 56092"/>
              <a:gd name="T1" fmla="*/ 0 h 171450"/>
              <a:gd name="T2" fmla="*/ 8387 w 56092"/>
              <a:gd name="T3" fmla="*/ 85725 h 171450"/>
              <a:gd name="T4" fmla="*/ 5242 w 56092"/>
              <a:gd name="T5" fmla="*/ 171450 h 171450"/>
              <a:gd name="T6" fmla="*/ 0 60000 65536"/>
              <a:gd name="T7" fmla="*/ 0 60000 65536"/>
              <a:gd name="T8" fmla="*/ 0 60000 65536"/>
              <a:gd name="T9" fmla="*/ 0 w 56092"/>
              <a:gd name="T10" fmla="*/ 0 h 171450"/>
              <a:gd name="T11" fmla="*/ 56092 w 56092"/>
              <a:gd name="T12" fmla="*/ 171450 h 171450"/>
            </a:gdLst>
            <a:ahLst/>
            <a:cxnLst>
              <a:cxn ang="T6">
                <a:pos x="T0" y="T1"/>
              </a:cxn>
              <a:cxn ang="T7">
                <a:pos x="T2" y="T3"/>
              </a:cxn>
              <a:cxn ang="T8">
                <a:pos x="T4" y="T5"/>
              </a:cxn>
            </a:cxnLst>
            <a:rect l="T9" t="T10" r="T11" b="T12"/>
            <a:pathLst>
              <a:path w="56092" h="171450">
                <a:moveTo>
                  <a:pt x="56092" y="0"/>
                </a:moveTo>
                <a:cubicBezTo>
                  <a:pt x="36513" y="28575"/>
                  <a:pt x="16934" y="57150"/>
                  <a:pt x="8467" y="85725"/>
                </a:cubicBezTo>
                <a:cubicBezTo>
                  <a:pt x="0" y="114300"/>
                  <a:pt x="5292" y="171450"/>
                  <a:pt x="5292" y="171450"/>
                </a:cubicBezTo>
              </a:path>
            </a:pathLst>
          </a:custGeom>
          <a:solidFill>
            <a:schemeClr val="accent1"/>
          </a:solidFill>
          <a:ln w="9525">
            <a:solidFill>
              <a:schemeClr val="tx1"/>
            </a:solidFill>
            <a:prstDash val="dash"/>
            <a:round/>
            <a:headEnd/>
            <a:tailEnd/>
          </a:ln>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graphicFrame>
        <p:nvGraphicFramePr>
          <p:cNvPr id="8" name="Object 2"/>
          <p:cNvGraphicFramePr>
            <a:graphicFrameLocks noChangeAspect="1"/>
          </p:cNvGraphicFramePr>
          <p:nvPr/>
        </p:nvGraphicFramePr>
        <p:xfrm>
          <a:off x="8107998" y="1920875"/>
          <a:ext cx="153987" cy="217488"/>
        </p:xfrm>
        <a:graphic>
          <a:graphicData uri="http://schemas.openxmlformats.org/presentationml/2006/ole">
            <mc:AlternateContent xmlns:mc="http://schemas.openxmlformats.org/markup-compatibility/2006">
              <mc:Choice xmlns:v="urn:schemas-microsoft-com:vml" Requires="v">
                <p:oleObj spid="_x0000_s7277" name="Equation" r:id="rId3" imgW="127000" imgH="177800" progId="Equation.DSMT4">
                  <p:embed/>
                </p:oleObj>
              </mc:Choice>
              <mc:Fallback>
                <p:oleObj name="Equation" r:id="rId3" imgW="127000" imgH="177800" progId="Equation.DSMT4">
                  <p:embed/>
                  <p:pic>
                    <p:nvPicPr>
                      <p:cNvPr id="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07998" y="1920875"/>
                        <a:ext cx="153987" cy="21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9" name="Text Box 4"/>
          <p:cNvSpPr txBox="1">
            <a:spLocks noChangeArrowheads="1"/>
          </p:cNvSpPr>
          <p:nvPr/>
        </p:nvSpPr>
        <p:spPr bwMode="auto">
          <a:xfrm>
            <a:off x="237354" y="1384300"/>
            <a:ext cx="706260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2000" dirty="0"/>
              <a:t>If the car was moving extremely slow, the car would tend to slide down the embankment if it broke loose suggesting that the static frictional force would be UP the embankment in that case.  Its free body diagram would look like:</a:t>
            </a:r>
          </a:p>
        </p:txBody>
      </p:sp>
      <p:sp>
        <p:nvSpPr>
          <p:cNvPr id="10" name="Rectangle 30"/>
          <p:cNvSpPr>
            <a:spLocks noChangeArrowheads="1"/>
          </p:cNvSpPr>
          <p:nvPr/>
        </p:nvSpPr>
        <p:spPr bwMode="auto">
          <a:xfrm rot="12205650">
            <a:off x="1710373" y="4141788"/>
            <a:ext cx="527050" cy="358775"/>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11" name="Straight Arrow Connector 48"/>
          <p:cNvCxnSpPr>
            <a:cxnSpLocks noChangeShapeType="1"/>
          </p:cNvCxnSpPr>
          <p:nvPr/>
        </p:nvCxnSpPr>
        <p:spPr bwMode="auto">
          <a:xfrm rot="5400000">
            <a:off x="1509554" y="4814094"/>
            <a:ext cx="914400" cy="1588"/>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 name="Straight Arrow Connector 49"/>
          <p:cNvCxnSpPr>
            <a:cxnSpLocks noChangeShapeType="1"/>
          </p:cNvCxnSpPr>
          <p:nvPr/>
        </p:nvCxnSpPr>
        <p:spPr bwMode="auto">
          <a:xfrm rot="5400000" flipH="1" flipV="1">
            <a:off x="1660366" y="3594894"/>
            <a:ext cx="1068388" cy="457200"/>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3" name="Object 3"/>
          <p:cNvGraphicFramePr>
            <a:graphicFrameLocks noChangeAspect="1"/>
          </p:cNvGraphicFramePr>
          <p:nvPr/>
        </p:nvGraphicFramePr>
        <p:xfrm>
          <a:off x="1432560" y="5195888"/>
          <a:ext cx="349250" cy="238125"/>
        </p:xfrm>
        <a:graphic>
          <a:graphicData uri="http://schemas.openxmlformats.org/presentationml/2006/ole">
            <mc:AlternateContent xmlns:mc="http://schemas.openxmlformats.org/markup-compatibility/2006">
              <mc:Choice xmlns:v="urn:schemas-microsoft-com:vml" Requires="v">
                <p:oleObj spid="_x0000_s7278" name="Equation" r:id="rId5" imgW="241300" imgH="165100" progId="Equation.DSMT4">
                  <p:embed/>
                </p:oleObj>
              </mc:Choice>
              <mc:Fallback>
                <p:oleObj name="Equation" r:id="rId5" imgW="241300" imgH="165100" progId="Equation.DSMT4">
                  <p:embed/>
                  <p:pic>
                    <p:nvPicPr>
                      <p:cNvPr id="13"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32560" y="5195888"/>
                        <a:ext cx="34925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4" name="Object 4"/>
          <p:cNvGraphicFramePr>
            <a:graphicFrameLocks noChangeAspect="1"/>
          </p:cNvGraphicFramePr>
          <p:nvPr/>
        </p:nvGraphicFramePr>
        <p:xfrm>
          <a:off x="2423160" y="3605213"/>
          <a:ext cx="238125" cy="220662"/>
        </p:xfrm>
        <a:graphic>
          <a:graphicData uri="http://schemas.openxmlformats.org/presentationml/2006/ole">
            <mc:AlternateContent xmlns:mc="http://schemas.openxmlformats.org/markup-compatibility/2006">
              <mc:Choice xmlns:v="urn:schemas-microsoft-com:vml" Requires="v">
                <p:oleObj spid="_x0000_s7279" name="Equation" r:id="rId7" imgW="165100" imgH="152400" progId="Equation.DSMT4">
                  <p:embed/>
                </p:oleObj>
              </mc:Choice>
              <mc:Fallback>
                <p:oleObj name="Equation" r:id="rId7" imgW="165100" imgH="152400" progId="Equation.DSMT4">
                  <p:embed/>
                  <p:pic>
                    <p:nvPicPr>
                      <p:cNvPr id="14"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23160" y="3605213"/>
                        <a:ext cx="238125"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15" name="Straight Arrow Connector 52"/>
          <p:cNvCxnSpPr>
            <a:cxnSpLocks noChangeShapeType="1"/>
          </p:cNvCxnSpPr>
          <p:nvPr/>
        </p:nvCxnSpPr>
        <p:spPr bwMode="auto">
          <a:xfrm flipH="1" flipV="1">
            <a:off x="746760" y="3975100"/>
            <a:ext cx="912813" cy="379413"/>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6" name="Object 5"/>
          <p:cNvGraphicFramePr>
            <a:graphicFrameLocks noChangeAspect="1"/>
          </p:cNvGraphicFramePr>
          <p:nvPr/>
        </p:nvGraphicFramePr>
        <p:xfrm>
          <a:off x="1127760" y="4279900"/>
          <a:ext cx="184150" cy="295275"/>
        </p:xfrm>
        <a:graphic>
          <a:graphicData uri="http://schemas.openxmlformats.org/presentationml/2006/ole">
            <mc:AlternateContent xmlns:mc="http://schemas.openxmlformats.org/markup-compatibility/2006">
              <mc:Choice xmlns:v="urn:schemas-microsoft-com:vml" Requires="v">
                <p:oleObj spid="_x0000_s7280" name="Equation" r:id="rId9" imgW="127000" imgH="203200" progId="Equation.DSMT4">
                  <p:embed/>
                </p:oleObj>
              </mc:Choice>
              <mc:Fallback>
                <p:oleObj name="Equation" r:id="rId9" imgW="127000" imgH="203200" progId="Equation.DSMT4">
                  <p:embed/>
                  <p:pic>
                    <p:nvPicPr>
                      <p:cNvPr id="16"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27760" y="4279900"/>
                        <a:ext cx="18415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17" name="Text Box 4"/>
          <p:cNvSpPr txBox="1">
            <a:spLocks noChangeArrowheads="1"/>
          </p:cNvSpPr>
          <p:nvPr/>
        </p:nvSpPr>
        <p:spPr bwMode="auto">
          <a:xfrm>
            <a:off x="2944729" y="3846681"/>
            <a:ext cx="1981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2000" dirty="0"/>
              <a:t>And the components would look like:</a:t>
            </a:r>
          </a:p>
        </p:txBody>
      </p:sp>
      <p:sp>
        <p:nvSpPr>
          <p:cNvPr id="18" name="Rectangle 30"/>
          <p:cNvSpPr>
            <a:spLocks noChangeArrowheads="1"/>
          </p:cNvSpPr>
          <p:nvPr/>
        </p:nvSpPr>
        <p:spPr bwMode="auto">
          <a:xfrm rot="12205650">
            <a:off x="6860223" y="4597400"/>
            <a:ext cx="527050" cy="358775"/>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19" name="Straight Arrow Connector 57"/>
          <p:cNvCxnSpPr>
            <a:cxnSpLocks noChangeShapeType="1"/>
          </p:cNvCxnSpPr>
          <p:nvPr/>
        </p:nvCxnSpPr>
        <p:spPr bwMode="auto">
          <a:xfrm rot="5400000">
            <a:off x="6658611" y="5268912"/>
            <a:ext cx="914400" cy="3175"/>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Straight Arrow Connector 58"/>
          <p:cNvCxnSpPr>
            <a:cxnSpLocks noChangeShapeType="1"/>
          </p:cNvCxnSpPr>
          <p:nvPr/>
        </p:nvCxnSpPr>
        <p:spPr bwMode="auto">
          <a:xfrm rot="5400000" flipH="1" flipV="1">
            <a:off x="6810217" y="4050506"/>
            <a:ext cx="1066800" cy="455613"/>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21" name="Object 6"/>
          <p:cNvGraphicFramePr>
            <a:graphicFrameLocks noChangeAspect="1"/>
          </p:cNvGraphicFramePr>
          <p:nvPr/>
        </p:nvGraphicFramePr>
        <p:xfrm>
          <a:off x="7268210" y="5421313"/>
          <a:ext cx="349250" cy="239712"/>
        </p:xfrm>
        <a:graphic>
          <a:graphicData uri="http://schemas.openxmlformats.org/presentationml/2006/ole">
            <mc:AlternateContent xmlns:mc="http://schemas.openxmlformats.org/markup-compatibility/2006">
              <mc:Choice xmlns:v="urn:schemas-microsoft-com:vml" Requires="v">
                <p:oleObj spid="_x0000_s7281" name="Equation" r:id="rId11" imgW="241300" imgH="165100" progId="Equation.DSMT4">
                  <p:embed/>
                </p:oleObj>
              </mc:Choice>
              <mc:Fallback>
                <p:oleObj name="Equation" r:id="rId11" imgW="241300" imgH="165100" progId="Equation.DSMT4">
                  <p:embed/>
                  <p:pic>
                    <p:nvPicPr>
                      <p:cNvPr id="21"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68210" y="5421313"/>
                        <a:ext cx="349250" cy="23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2" name="Object 7"/>
          <p:cNvGraphicFramePr>
            <a:graphicFrameLocks noChangeAspect="1"/>
          </p:cNvGraphicFramePr>
          <p:nvPr/>
        </p:nvGraphicFramePr>
        <p:xfrm>
          <a:off x="6285548" y="4033838"/>
          <a:ext cx="677862" cy="257175"/>
        </p:xfrm>
        <a:graphic>
          <a:graphicData uri="http://schemas.openxmlformats.org/presentationml/2006/ole">
            <mc:AlternateContent xmlns:mc="http://schemas.openxmlformats.org/markup-compatibility/2006">
              <mc:Choice xmlns:v="urn:schemas-microsoft-com:vml" Requires="v">
                <p:oleObj spid="_x0000_s7282" name="Equation" r:id="rId12" imgW="469900" imgH="177800" progId="Equation.DSMT4">
                  <p:embed/>
                </p:oleObj>
              </mc:Choice>
              <mc:Fallback>
                <p:oleObj name="Equation" r:id="rId12" imgW="469900" imgH="177800" progId="Equation.DSMT4">
                  <p:embed/>
                  <p:pic>
                    <p:nvPicPr>
                      <p:cNvPr id="22" name="Object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85548" y="4033838"/>
                        <a:ext cx="677862"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23" name="Straight Connector 61"/>
          <p:cNvCxnSpPr>
            <a:cxnSpLocks noChangeShapeType="1"/>
          </p:cNvCxnSpPr>
          <p:nvPr/>
        </p:nvCxnSpPr>
        <p:spPr bwMode="auto">
          <a:xfrm rot="5400000">
            <a:off x="5630704" y="4698206"/>
            <a:ext cx="2971800" cy="15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cxnSp>
        <p:nvCxnSpPr>
          <p:cNvPr id="24" name="Straight Connector 62"/>
          <p:cNvCxnSpPr>
            <a:cxnSpLocks noChangeShapeType="1"/>
          </p:cNvCxnSpPr>
          <p:nvPr/>
        </p:nvCxnSpPr>
        <p:spPr bwMode="auto">
          <a:xfrm>
            <a:off x="5699760" y="4813300"/>
            <a:ext cx="1981200" cy="15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graphicFrame>
        <p:nvGraphicFramePr>
          <p:cNvPr id="25" name="Object 8"/>
          <p:cNvGraphicFramePr>
            <a:graphicFrameLocks noChangeAspect="1"/>
          </p:cNvGraphicFramePr>
          <p:nvPr/>
        </p:nvGraphicFramePr>
        <p:xfrm>
          <a:off x="7192010" y="3365500"/>
          <a:ext cx="641350" cy="258763"/>
        </p:xfrm>
        <a:graphic>
          <a:graphicData uri="http://schemas.openxmlformats.org/presentationml/2006/ole">
            <mc:AlternateContent xmlns:mc="http://schemas.openxmlformats.org/markup-compatibility/2006">
              <mc:Choice xmlns:v="urn:schemas-microsoft-com:vml" Requires="v">
                <p:oleObj spid="_x0000_s7283" name="Equation" r:id="rId14" imgW="444500" imgH="177800" progId="Equation.DSMT4">
                  <p:embed/>
                </p:oleObj>
              </mc:Choice>
              <mc:Fallback>
                <p:oleObj name="Equation" r:id="rId14" imgW="444500" imgH="177800" progId="Equation.DSMT4">
                  <p:embed/>
                  <p:pic>
                    <p:nvPicPr>
                      <p:cNvPr id="25" name="Object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92010" y="3365500"/>
                        <a:ext cx="64135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26" name="Straight Arrow Connector 64"/>
          <p:cNvCxnSpPr>
            <a:cxnSpLocks noChangeShapeType="1"/>
          </p:cNvCxnSpPr>
          <p:nvPr/>
        </p:nvCxnSpPr>
        <p:spPr bwMode="auto">
          <a:xfrm rot="5400000" flipH="1" flipV="1">
            <a:off x="6583205" y="4279106"/>
            <a:ext cx="1065212" cy="3175"/>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 name="Straight Arrow Connector 65"/>
          <p:cNvCxnSpPr>
            <a:cxnSpLocks noChangeShapeType="1"/>
          </p:cNvCxnSpPr>
          <p:nvPr/>
        </p:nvCxnSpPr>
        <p:spPr bwMode="auto">
          <a:xfrm>
            <a:off x="7115810" y="3746500"/>
            <a:ext cx="457200" cy="1588"/>
          </a:xfrm>
          <a:prstGeom prst="straightConnector1">
            <a:avLst/>
          </a:prstGeom>
          <a:noFill/>
          <a:ln w="5715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28" name="Straight Arrow Connector 67"/>
          <p:cNvCxnSpPr>
            <a:cxnSpLocks noChangeShapeType="1"/>
          </p:cNvCxnSpPr>
          <p:nvPr/>
        </p:nvCxnSpPr>
        <p:spPr bwMode="auto">
          <a:xfrm flipH="1" flipV="1">
            <a:off x="5852160" y="4432300"/>
            <a:ext cx="912813" cy="379413"/>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9" name="Straight Arrow Connector 69"/>
          <p:cNvCxnSpPr>
            <a:cxnSpLocks noChangeShapeType="1"/>
          </p:cNvCxnSpPr>
          <p:nvPr/>
        </p:nvCxnSpPr>
        <p:spPr bwMode="auto">
          <a:xfrm flipH="1" flipV="1">
            <a:off x="5928360" y="4811713"/>
            <a:ext cx="838200" cy="1587"/>
          </a:xfrm>
          <a:prstGeom prst="straightConnector1">
            <a:avLst/>
          </a:prstGeom>
          <a:noFill/>
          <a:ln w="5715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30" name="Straight Arrow Connector 71"/>
          <p:cNvCxnSpPr>
            <a:cxnSpLocks noChangeShapeType="1"/>
          </p:cNvCxnSpPr>
          <p:nvPr/>
        </p:nvCxnSpPr>
        <p:spPr bwMode="auto">
          <a:xfrm rot="5400000" flipH="1" flipV="1">
            <a:off x="5738654" y="4623594"/>
            <a:ext cx="381000" cy="1588"/>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31" name="Object 9"/>
          <p:cNvGraphicFramePr>
            <a:graphicFrameLocks noChangeAspect="1"/>
          </p:cNvGraphicFramePr>
          <p:nvPr/>
        </p:nvGraphicFramePr>
        <p:xfrm>
          <a:off x="5928360" y="4965700"/>
          <a:ext cx="882650" cy="295275"/>
        </p:xfrm>
        <a:graphic>
          <a:graphicData uri="http://schemas.openxmlformats.org/presentationml/2006/ole">
            <mc:AlternateContent xmlns:mc="http://schemas.openxmlformats.org/markup-compatibility/2006">
              <mc:Choice xmlns:v="urn:schemas-microsoft-com:vml" Requires="v">
                <p:oleObj spid="_x0000_s7284" name="Equation" r:id="rId16" imgW="609600" imgH="203200" progId="Equation.DSMT4">
                  <p:embed/>
                </p:oleObj>
              </mc:Choice>
              <mc:Fallback>
                <p:oleObj name="Equation" r:id="rId16" imgW="609600" imgH="203200" progId="Equation.DSMT4">
                  <p:embed/>
                  <p:pic>
                    <p:nvPicPr>
                      <p:cNvPr id="31" name="Object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928360" y="4965700"/>
                        <a:ext cx="88265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32" name="Object 10"/>
          <p:cNvGraphicFramePr>
            <a:graphicFrameLocks noChangeAspect="1"/>
          </p:cNvGraphicFramePr>
          <p:nvPr/>
        </p:nvGraphicFramePr>
        <p:xfrm>
          <a:off x="4937760" y="4432300"/>
          <a:ext cx="827088" cy="295275"/>
        </p:xfrm>
        <a:graphic>
          <a:graphicData uri="http://schemas.openxmlformats.org/presentationml/2006/ole">
            <mc:AlternateContent xmlns:mc="http://schemas.openxmlformats.org/markup-compatibility/2006">
              <mc:Choice xmlns:v="urn:schemas-microsoft-com:vml" Requires="v">
                <p:oleObj spid="_x0000_s7285" name="Equation" r:id="rId18" imgW="571500" imgH="203200" progId="Equation.DSMT4">
                  <p:embed/>
                </p:oleObj>
              </mc:Choice>
              <mc:Fallback>
                <p:oleObj name="Equation" r:id="rId18" imgW="571500" imgH="203200" progId="Equation.DSMT4">
                  <p:embed/>
                  <p:pic>
                    <p:nvPicPr>
                      <p:cNvPr id="32" name="Object 10"/>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937760" y="4432300"/>
                        <a:ext cx="827088"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160164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960" y="286604"/>
            <a:ext cx="7543800" cy="864863"/>
          </a:xfrm>
        </p:spPr>
        <p:txBody>
          <a:bodyPr/>
          <a:lstStyle/>
          <a:p>
            <a:r>
              <a:rPr lang="en-US" dirty="0"/>
              <a:t>Banked curve </a:t>
            </a:r>
            <a:r>
              <a:rPr lang="mr-IN" dirty="0"/>
              <a:t>–</a:t>
            </a:r>
            <a:r>
              <a:rPr lang="en-US" dirty="0"/>
              <a:t> WITH friction</a:t>
            </a:r>
          </a:p>
        </p:txBody>
      </p:sp>
      <p:sp>
        <p:nvSpPr>
          <p:cNvPr id="4" name="Text Box 4"/>
          <p:cNvSpPr txBox="1">
            <a:spLocks noChangeArrowheads="1"/>
          </p:cNvSpPr>
          <p:nvPr/>
        </p:nvSpPr>
        <p:spPr bwMode="auto">
          <a:xfrm>
            <a:off x="342477" y="1231900"/>
            <a:ext cx="474768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2000" dirty="0"/>
              <a:t>In the case of going too slow, the math would look like:</a:t>
            </a:r>
          </a:p>
        </p:txBody>
      </p:sp>
      <p:sp>
        <p:nvSpPr>
          <p:cNvPr id="5" name="Rectangle 30"/>
          <p:cNvSpPr>
            <a:spLocks noChangeArrowheads="1"/>
          </p:cNvSpPr>
          <p:nvPr/>
        </p:nvSpPr>
        <p:spPr bwMode="auto">
          <a:xfrm rot="12205650">
            <a:off x="6763386" y="2692400"/>
            <a:ext cx="527050" cy="358775"/>
          </a:xfrm>
          <a:prstGeom prst="rect">
            <a:avLst/>
          </a:prstGeom>
          <a:solidFill>
            <a:srgbClr val="FF0000"/>
          </a:solidFill>
          <a:ln w="9525">
            <a:solidFill>
              <a:schemeClr val="tx1"/>
            </a:solidFill>
            <a:miter lim="800000"/>
            <a:headEnd/>
            <a:tailEnd/>
          </a:ln>
        </p:spPr>
        <p:txBody>
          <a:bodyPr wrap="none"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endParaRPr lang="en-US" altLang="en-US"/>
          </a:p>
        </p:txBody>
      </p:sp>
      <p:cxnSp>
        <p:nvCxnSpPr>
          <p:cNvPr id="6" name="Straight Arrow Connector 57"/>
          <p:cNvCxnSpPr>
            <a:cxnSpLocks noChangeShapeType="1"/>
          </p:cNvCxnSpPr>
          <p:nvPr/>
        </p:nvCxnSpPr>
        <p:spPr bwMode="auto">
          <a:xfrm rot="5400000">
            <a:off x="6561774" y="3363912"/>
            <a:ext cx="914400" cy="3175"/>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 name="Straight Arrow Connector 58"/>
          <p:cNvCxnSpPr>
            <a:cxnSpLocks noChangeShapeType="1"/>
          </p:cNvCxnSpPr>
          <p:nvPr/>
        </p:nvCxnSpPr>
        <p:spPr bwMode="auto">
          <a:xfrm rot="5400000" flipH="1" flipV="1">
            <a:off x="6713380" y="2145505"/>
            <a:ext cx="1066800" cy="455613"/>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8" name="Object 2"/>
          <p:cNvGraphicFramePr>
            <a:graphicFrameLocks noChangeAspect="1"/>
          </p:cNvGraphicFramePr>
          <p:nvPr/>
        </p:nvGraphicFramePr>
        <p:xfrm>
          <a:off x="7171373" y="3516312"/>
          <a:ext cx="349250" cy="239713"/>
        </p:xfrm>
        <a:graphic>
          <a:graphicData uri="http://schemas.openxmlformats.org/presentationml/2006/ole">
            <mc:AlternateContent xmlns:mc="http://schemas.openxmlformats.org/markup-compatibility/2006">
              <mc:Choice xmlns:v="urn:schemas-microsoft-com:vml" Requires="v">
                <p:oleObj spid="_x0000_s8289" name="Equation" r:id="rId3" imgW="241300" imgH="165100" progId="Equation.DSMT4">
                  <p:embed/>
                </p:oleObj>
              </mc:Choice>
              <mc:Fallback>
                <p:oleObj name="Equation" r:id="rId3" imgW="241300" imgH="165100" progId="Equation.DSMT4">
                  <p:embed/>
                  <p:pic>
                    <p:nvPicPr>
                      <p:cNvPr id="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1373" y="3516312"/>
                        <a:ext cx="349250" cy="23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9" name="Object 3"/>
          <p:cNvGraphicFramePr>
            <a:graphicFrameLocks noChangeAspect="1"/>
          </p:cNvGraphicFramePr>
          <p:nvPr/>
        </p:nvGraphicFramePr>
        <p:xfrm>
          <a:off x="6188711" y="2128837"/>
          <a:ext cx="677862" cy="257175"/>
        </p:xfrm>
        <a:graphic>
          <a:graphicData uri="http://schemas.openxmlformats.org/presentationml/2006/ole">
            <mc:AlternateContent xmlns:mc="http://schemas.openxmlformats.org/markup-compatibility/2006">
              <mc:Choice xmlns:v="urn:schemas-microsoft-com:vml" Requires="v">
                <p:oleObj spid="_x0000_s8290" name="Equation" r:id="rId5" imgW="469900" imgH="177800" progId="Equation.DSMT4">
                  <p:embed/>
                </p:oleObj>
              </mc:Choice>
              <mc:Fallback>
                <p:oleObj name="Equation" r:id="rId5" imgW="469900" imgH="177800" progId="Equation.DSMT4">
                  <p:embed/>
                  <p:pic>
                    <p:nvPicPr>
                      <p:cNvPr id="9"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88711" y="2128837"/>
                        <a:ext cx="677862"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10" name="Straight Connector 61"/>
          <p:cNvCxnSpPr>
            <a:cxnSpLocks noChangeShapeType="1"/>
          </p:cNvCxnSpPr>
          <p:nvPr/>
        </p:nvCxnSpPr>
        <p:spPr bwMode="auto">
          <a:xfrm rot="5400000">
            <a:off x="5533867" y="2793206"/>
            <a:ext cx="2971800" cy="158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cxnSp>
        <p:nvCxnSpPr>
          <p:cNvPr id="11" name="Straight Connector 62"/>
          <p:cNvCxnSpPr>
            <a:cxnSpLocks noChangeShapeType="1"/>
          </p:cNvCxnSpPr>
          <p:nvPr/>
        </p:nvCxnSpPr>
        <p:spPr bwMode="auto">
          <a:xfrm>
            <a:off x="5602923" y="2908300"/>
            <a:ext cx="2667000" cy="158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cxnSp>
      <p:graphicFrame>
        <p:nvGraphicFramePr>
          <p:cNvPr id="12" name="Object 4"/>
          <p:cNvGraphicFramePr>
            <a:graphicFrameLocks noChangeAspect="1"/>
          </p:cNvGraphicFramePr>
          <p:nvPr/>
        </p:nvGraphicFramePr>
        <p:xfrm>
          <a:off x="7095173" y="1460500"/>
          <a:ext cx="641350" cy="258762"/>
        </p:xfrm>
        <a:graphic>
          <a:graphicData uri="http://schemas.openxmlformats.org/presentationml/2006/ole">
            <mc:AlternateContent xmlns:mc="http://schemas.openxmlformats.org/markup-compatibility/2006">
              <mc:Choice xmlns:v="urn:schemas-microsoft-com:vml" Requires="v">
                <p:oleObj spid="_x0000_s8291" name="Equation" r:id="rId7" imgW="444500" imgH="177800" progId="Equation.DSMT4">
                  <p:embed/>
                </p:oleObj>
              </mc:Choice>
              <mc:Fallback>
                <p:oleObj name="Equation" r:id="rId7" imgW="444500" imgH="177800" progId="Equation.DSMT4">
                  <p:embed/>
                  <p:pic>
                    <p:nvPicPr>
                      <p:cNvPr id="12"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95173" y="1460500"/>
                        <a:ext cx="64135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cxnSp>
        <p:nvCxnSpPr>
          <p:cNvPr id="13" name="Straight Arrow Connector 64"/>
          <p:cNvCxnSpPr>
            <a:cxnSpLocks noChangeShapeType="1"/>
          </p:cNvCxnSpPr>
          <p:nvPr/>
        </p:nvCxnSpPr>
        <p:spPr bwMode="auto">
          <a:xfrm rot="5400000" flipH="1" flipV="1">
            <a:off x="6485574" y="2373312"/>
            <a:ext cx="1066800" cy="3175"/>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 name="Straight Arrow Connector 65"/>
          <p:cNvCxnSpPr>
            <a:cxnSpLocks noChangeShapeType="1"/>
          </p:cNvCxnSpPr>
          <p:nvPr/>
        </p:nvCxnSpPr>
        <p:spPr bwMode="auto">
          <a:xfrm>
            <a:off x="7018973" y="1841500"/>
            <a:ext cx="457200" cy="1587"/>
          </a:xfrm>
          <a:prstGeom prst="straightConnector1">
            <a:avLst/>
          </a:prstGeom>
          <a:noFill/>
          <a:ln w="5715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5" name="Straight Arrow Connector 67"/>
          <p:cNvCxnSpPr>
            <a:cxnSpLocks noChangeShapeType="1"/>
          </p:cNvCxnSpPr>
          <p:nvPr/>
        </p:nvCxnSpPr>
        <p:spPr bwMode="auto">
          <a:xfrm flipH="1" flipV="1">
            <a:off x="5755323" y="2527300"/>
            <a:ext cx="912813" cy="379412"/>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 name="Straight Arrow Connector 69"/>
          <p:cNvCxnSpPr>
            <a:cxnSpLocks noChangeShapeType="1"/>
          </p:cNvCxnSpPr>
          <p:nvPr/>
        </p:nvCxnSpPr>
        <p:spPr bwMode="auto">
          <a:xfrm flipH="1" flipV="1">
            <a:off x="5831523" y="2906712"/>
            <a:ext cx="838200" cy="1588"/>
          </a:xfrm>
          <a:prstGeom prst="straightConnector1">
            <a:avLst/>
          </a:prstGeom>
          <a:noFill/>
          <a:ln w="57150">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7" name="Straight Arrow Connector 71"/>
          <p:cNvCxnSpPr>
            <a:cxnSpLocks noChangeShapeType="1"/>
          </p:cNvCxnSpPr>
          <p:nvPr/>
        </p:nvCxnSpPr>
        <p:spPr bwMode="auto">
          <a:xfrm rot="5400000" flipH="1" flipV="1">
            <a:off x="5641817" y="2717006"/>
            <a:ext cx="381000" cy="1588"/>
          </a:xfrm>
          <a:prstGeom prst="straightConnector1">
            <a:avLst/>
          </a:prstGeom>
          <a:noFill/>
          <a:ln w="57150">
            <a:solidFill>
              <a:schemeClr val="tx1"/>
            </a:solidFill>
            <a:round/>
            <a:headEnd/>
            <a:tailEnd type="arrow" w="med" len="med"/>
          </a:ln>
          <a:extLst>
            <a:ext uri="{909E8E84-426E-40DD-AFC4-6F175D3DCCD1}">
              <a14:hiddenFill xmlns:a14="http://schemas.microsoft.com/office/drawing/2010/main">
                <a:noFill/>
              </a14:hiddenFill>
            </a:ext>
          </a:extLst>
        </p:spPr>
      </p:cxnSp>
      <p:graphicFrame>
        <p:nvGraphicFramePr>
          <p:cNvPr id="18" name="Object 5"/>
          <p:cNvGraphicFramePr>
            <a:graphicFrameLocks noChangeAspect="1"/>
          </p:cNvGraphicFramePr>
          <p:nvPr/>
        </p:nvGraphicFramePr>
        <p:xfrm>
          <a:off x="5831523" y="3060700"/>
          <a:ext cx="882650" cy="295275"/>
        </p:xfrm>
        <a:graphic>
          <a:graphicData uri="http://schemas.openxmlformats.org/presentationml/2006/ole">
            <mc:AlternateContent xmlns:mc="http://schemas.openxmlformats.org/markup-compatibility/2006">
              <mc:Choice xmlns:v="urn:schemas-microsoft-com:vml" Requires="v">
                <p:oleObj spid="_x0000_s8292" name="Equation" r:id="rId9" imgW="609600" imgH="203200" progId="Equation.DSMT4">
                  <p:embed/>
                </p:oleObj>
              </mc:Choice>
              <mc:Fallback>
                <p:oleObj name="Equation" r:id="rId9" imgW="609600" imgH="203200" progId="Equation.DSMT4">
                  <p:embed/>
                  <p:pic>
                    <p:nvPicPr>
                      <p:cNvPr id="18"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31523" y="3060700"/>
                        <a:ext cx="88265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9" name="Object 6"/>
          <p:cNvGraphicFramePr>
            <a:graphicFrameLocks noChangeAspect="1"/>
          </p:cNvGraphicFramePr>
          <p:nvPr/>
        </p:nvGraphicFramePr>
        <p:xfrm>
          <a:off x="4840923" y="2527300"/>
          <a:ext cx="827088" cy="295275"/>
        </p:xfrm>
        <a:graphic>
          <a:graphicData uri="http://schemas.openxmlformats.org/presentationml/2006/ole">
            <mc:AlternateContent xmlns:mc="http://schemas.openxmlformats.org/markup-compatibility/2006">
              <mc:Choice xmlns:v="urn:schemas-microsoft-com:vml" Requires="v">
                <p:oleObj spid="_x0000_s8293" name="Equation" r:id="rId11" imgW="571500" imgH="203200" progId="Equation.DSMT4">
                  <p:embed/>
                </p:oleObj>
              </mc:Choice>
              <mc:Fallback>
                <p:oleObj name="Equation" r:id="rId11" imgW="571500" imgH="203200" progId="Equation.DSMT4">
                  <p:embed/>
                  <p:pic>
                    <p:nvPicPr>
                      <p:cNvPr id="19"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840923" y="2527300"/>
                        <a:ext cx="827088"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0" name="Object 7"/>
          <p:cNvGraphicFramePr>
            <a:graphicFrameLocks noChangeAspect="1"/>
          </p:cNvGraphicFramePr>
          <p:nvPr/>
        </p:nvGraphicFramePr>
        <p:xfrm>
          <a:off x="1203960" y="2189163"/>
          <a:ext cx="2913063" cy="1271587"/>
        </p:xfrm>
        <a:graphic>
          <a:graphicData uri="http://schemas.openxmlformats.org/presentationml/2006/ole">
            <mc:AlternateContent xmlns:mc="http://schemas.openxmlformats.org/markup-compatibility/2006">
              <mc:Choice xmlns:v="urn:schemas-microsoft-com:vml" Requires="v">
                <p:oleObj spid="_x0000_s8294" name="Equation" r:id="rId13" imgW="2209800" imgH="965200" progId="Equation.DSMT4">
                  <p:embed/>
                </p:oleObj>
              </mc:Choice>
              <mc:Fallback>
                <p:oleObj name="Equation" r:id="rId13" imgW="2209800" imgH="965200" progId="Equation.DSMT4">
                  <p:embed/>
                  <p:pic>
                    <p:nvPicPr>
                      <p:cNvPr id="2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03960" y="2189163"/>
                        <a:ext cx="2913063" cy="1271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1" name="Object 8"/>
          <p:cNvGraphicFramePr>
            <a:graphicFrameLocks noChangeAspect="1"/>
          </p:cNvGraphicFramePr>
          <p:nvPr/>
        </p:nvGraphicFramePr>
        <p:xfrm>
          <a:off x="978535" y="3789363"/>
          <a:ext cx="5456238" cy="2006600"/>
        </p:xfrm>
        <a:graphic>
          <a:graphicData uri="http://schemas.openxmlformats.org/presentationml/2006/ole">
            <mc:AlternateContent xmlns:mc="http://schemas.openxmlformats.org/markup-compatibility/2006">
              <mc:Choice xmlns:v="urn:schemas-microsoft-com:vml" Requires="v">
                <p:oleObj spid="_x0000_s8295" name="Equation" r:id="rId15" imgW="4140200" imgH="1524000" progId="Equation.DSMT4">
                  <p:embed/>
                </p:oleObj>
              </mc:Choice>
              <mc:Fallback>
                <p:oleObj name="Equation" r:id="rId15" imgW="4140200" imgH="1524000" progId="Equation.DSMT4">
                  <p:embed/>
                  <p:pic>
                    <p:nvPicPr>
                      <p:cNvPr id="21" name="Object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78535" y="3789363"/>
                        <a:ext cx="5456238" cy="200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4" name="Text Box 4"/>
          <p:cNvSpPr txBox="1">
            <a:spLocks noChangeArrowheads="1"/>
          </p:cNvSpPr>
          <p:nvPr/>
        </p:nvSpPr>
        <p:spPr bwMode="auto">
          <a:xfrm>
            <a:off x="4452121" y="5159376"/>
            <a:ext cx="45544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dirty="0"/>
              <a:t>Crazy, huh? (you do NOT need to know how to do all this math </a:t>
            </a:r>
            <a:r>
              <a:rPr lang="mr-IN" altLang="en-US" sz="1800" dirty="0"/>
              <a:t>–</a:t>
            </a:r>
            <a:r>
              <a:rPr lang="en-US" altLang="en-US" sz="1800" dirty="0"/>
              <a:t> it’s to show you how it WOULD be done). You </a:t>
            </a:r>
            <a:r>
              <a:rPr lang="en-US" altLang="en-US" sz="1800" u="sng" dirty="0"/>
              <a:t>DO</a:t>
            </a:r>
            <a:r>
              <a:rPr lang="en-US" altLang="en-US" sz="1800" dirty="0"/>
              <a:t> need to know how to draw the FBDs.</a:t>
            </a:r>
          </a:p>
        </p:txBody>
      </p:sp>
      <p:grpSp>
        <p:nvGrpSpPr>
          <p:cNvPr id="25" name="Group 24">
            <a:extLst>
              <a:ext uri="{FF2B5EF4-FFF2-40B4-BE49-F238E27FC236}">
                <a16:creationId xmlns:a16="http://schemas.microsoft.com/office/drawing/2014/main" id="{8798DEAC-628B-AF4E-B525-78A89AB32BC6}"/>
              </a:ext>
            </a:extLst>
          </p:cNvPr>
          <p:cNvGrpSpPr/>
          <p:nvPr/>
        </p:nvGrpSpPr>
        <p:grpSpPr>
          <a:xfrm>
            <a:off x="3785107" y="2411601"/>
            <a:ext cx="408116" cy="460211"/>
            <a:chOff x="3361387" y="4659828"/>
            <a:chExt cx="493164" cy="556115"/>
          </a:xfrm>
        </p:grpSpPr>
        <p:cxnSp>
          <p:nvCxnSpPr>
            <p:cNvPr id="26" name="Straight Connector 25">
              <a:extLst>
                <a:ext uri="{FF2B5EF4-FFF2-40B4-BE49-F238E27FC236}">
                  <a16:creationId xmlns:a16="http://schemas.microsoft.com/office/drawing/2014/main" id="{40150331-A2ED-FD40-B921-0EB3D9ABE135}"/>
                </a:ext>
              </a:extLst>
            </p:cNvPr>
            <p:cNvCxnSpPr/>
            <p:nvPr/>
          </p:nvCxnSpPr>
          <p:spPr>
            <a:xfrm flipV="1">
              <a:off x="3361387" y="4803819"/>
              <a:ext cx="347730" cy="412124"/>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27" name="Object 2">
              <a:extLst>
                <a:ext uri="{FF2B5EF4-FFF2-40B4-BE49-F238E27FC236}">
                  <a16:creationId xmlns:a16="http://schemas.microsoft.com/office/drawing/2014/main" id="{97173C83-BBA2-0C48-AD6C-074F531276B4}"/>
                </a:ext>
              </a:extLst>
            </p:cNvPr>
            <p:cNvGraphicFramePr>
              <a:graphicFrameLocks noChangeAspect="1"/>
            </p:cNvGraphicFramePr>
            <p:nvPr>
              <p:extLst>
                <p:ext uri="{D42A27DB-BD31-4B8C-83A1-F6EECF244321}">
                  <p14:modId xmlns:p14="http://schemas.microsoft.com/office/powerpoint/2010/main" val="2473578417"/>
                </p:ext>
              </p:extLst>
            </p:nvPr>
          </p:nvGraphicFramePr>
          <p:xfrm>
            <a:off x="3703609" y="4659828"/>
            <a:ext cx="150942" cy="179175"/>
          </p:xfrm>
          <a:graphic>
            <a:graphicData uri="http://schemas.openxmlformats.org/presentationml/2006/ole">
              <mc:AlternateContent xmlns:mc="http://schemas.openxmlformats.org/markup-compatibility/2006">
                <mc:Choice xmlns:v="urn:schemas-microsoft-com:vml" Requires="v">
                  <p:oleObj spid="_x0000_s8296" name="Equation" r:id="rId17" imgW="127000" imgH="152400" progId="Equation.DSMT4">
                    <p:embed/>
                  </p:oleObj>
                </mc:Choice>
                <mc:Fallback>
                  <p:oleObj name="Equation" r:id="rId17" imgW="127000" imgH="152400" progId="Equation.DSMT4">
                    <p:embed/>
                    <p:pic>
                      <p:nvPicPr>
                        <p:cNvPr id="26" name="Object 2">
                          <a:extLst>
                            <a:ext uri="{FF2B5EF4-FFF2-40B4-BE49-F238E27FC236}">
                              <a16:creationId xmlns:a16="http://schemas.microsoft.com/office/drawing/2014/main" id="{FEBEBFB9-9427-8142-9EC4-201D4214B4A6}"/>
                            </a:ext>
                          </a:extLst>
                        </p:cNvPr>
                        <p:cNvPicPr>
                          <a:picLocks noChangeAspect="1" noChangeArrowheads="1"/>
                        </p:cNvPicPr>
                        <p:nvPr/>
                      </p:nvPicPr>
                      <p:blipFill>
                        <a:blip r:embed="rId18"/>
                        <a:srcRect/>
                        <a:stretch>
                          <a:fillRect/>
                        </a:stretch>
                      </p:blipFill>
                      <p:spPr bwMode="auto">
                        <a:xfrm>
                          <a:off x="3703609" y="4659828"/>
                          <a:ext cx="150942" cy="179175"/>
                        </a:xfrm>
                        <a:prstGeom prst="rect">
                          <a:avLst/>
                        </a:prstGeom>
                        <a:noFill/>
                        <a:ln>
                          <a:noFill/>
                        </a:ln>
                      </p:spPr>
                    </p:pic>
                  </p:oleObj>
                </mc:Fallback>
              </mc:AlternateContent>
            </a:graphicData>
          </a:graphic>
        </p:graphicFrame>
      </p:grpSp>
    </p:spTree>
    <p:extLst>
      <p:ext uri="{BB962C8B-B14F-4D97-AF65-F5344CB8AC3E}">
        <p14:creationId xmlns:p14="http://schemas.microsoft.com/office/powerpoint/2010/main" val="2935822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960" y="286604"/>
            <a:ext cx="7543800" cy="864863"/>
          </a:xfrm>
        </p:spPr>
        <p:txBody>
          <a:bodyPr/>
          <a:lstStyle/>
          <a:p>
            <a:r>
              <a:rPr lang="en-US" dirty="0"/>
              <a:t>Carnival ride </a:t>
            </a:r>
            <a:r>
              <a:rPr lang="mr-IN" dirty="0"/>
              <a:t>–</a:t>
            </a:r>
            <a:r>
              <a:rPr lang="en-US" dirty="0"/>
              <a:t> take 1</a:t>
            </a:r>
          </a:p>
        </p:txBody>
      </p:sp>
      <p:sp>
        <p:nvSpPr>
          <p:cNvPr id="5" name="Rectangle 4"/>
          <p:cNvSpPr/>
          <p:nvPr/>
        </p:nvSpPr>
        <p:spPr>
          <a:xfrm>
            <a:off x="6006381" y="2074285"/>
            <a:ext cx="2688571" cy="457677"/>
          </a:xfrm>
          <a:prstGeom prst="rect">
            <a:avLst/>
          </a:prstGeom>
          <a:no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Freeform 5"/>
          <p:cNvSpPr/>
          <p:nvPr/>
        </p:nvSpPr>
        <p:spPr>
          <a:xfrm>
            <a:off x="8565439" y="2143125"/>
            <a:ext cx="130886" cy="339725"/>
          </a:xfrm>
          <a:custGeom>
            <a:avLst/>
            <a:gdLst>
              <a:gd name="connsiteX0" fmla="*/ 124536 w 130886"/>
              <a:gd name="connsiteY0" fmla="*/ 15875 h 339725"/>
              <a:gd name="connsiteX1" fmla="*/ 57861 w 130886"/>
              <a:gd name="connsiteY1" fmla="*/ 19050 h 339725"/>
              <a:gd name="connsiteX2" fmla="*/ 64211 w 130886"/>
              <a:gd name="connsiteY2" fmla="*/ 44450 h 339725"/>
              <a:gd name="connsiteX3" fmla="*/ 92786 w 130886"/>
              <a:gd name="connsiteY3" fmla="*/ 41275 h 339725"/>
              <a:gd name="connsiteX4" fmla="*/ 124536 w 130886"/>
              <a:gd name="connsiteY4" fmla="*/ 25400 h 339725"/>
              <a:gd name="connsiteX5" fmla="*/ 130886 w 130886"/>
              <a:gd name="connsiteY5" fmla="*/ 15875 h 339725"/>
              <a:gd name="connsiteX6" fmla="*/ 124536 w 130886"/>
              <a:gd name="connsiteY6" fmla="*/ 3175 h 339725"/>
              <a:gd name="connsiteX7" fmla="*/ 111836 w 130886"/>
              <a:gd name="connsiteY7" fmla="*/ 0 h 339725"/>
              <a:gd name="connsiteX8" fmla="*/ 86436 w 130886"/>
              <a:gd name="connsiteY8" fmla="*/ 6350 h 339725"/>
              <a:gd name="connsiteX9" fmla="*/ 61036 w 130886"/>
              <a:gd name="connsiteY9" fmla="*/ 9525 h 339725"/>
              <a:gd name="connsiteX10" fmla="*/ 51511 w 130886"/>
              <a:gd name="connsiteY10" fmla="*/ 15875 h 339725"/>
              <a:gd name="connsiteX11" fmla="*/ 35636 w 130886"/>
              <a:gd name="connsiteY11" fmla="*/ 31750 h 339725"/>
              <a:gd name="connsiteX12" fmla="*/ 26111 w 130886"/>
              <a:gd name="connsiteY12" fmla="*/ 53975 h 339725"/>
              <a:gd name="connsiteX13" fmla="*/ 16586 w 130886"/>
              <a:gd name="connsiteY13" fmla="*/ 60325 h 339725"/>
              <a:gd name="connsiteX14" fmla="*/ 38811 w 130886"/>
              <a:gd name="connsiteY14" fmla="*/ 57150 h 339725"/>
              <a:gd name="connsiteX15" fmla="*/ 61036 w 130886"/>
              <a:gd name="connsiteY15" fmla="*/ 41275 h 339725"/>
              <a:gd name="connsiteX16" fmla="*/ 67386 w 130886"/>
              <a:gd name="connsiteY16" fmla="*/ 28575 h 339725"/>
              <a:gd name="connsiteX17" fmla="*/ 64211 w 130886"/>
              <a:gd name="connsiteY17" fmla="*/ 69850 h 339725"/>
              <a:gd name="connsiteX18" fmla="*/ 70561 w 130886"/>
              <a:gd name="connsiteY18" fmla="*/ 79375 h 339725"/>
              <a:gd name="connsiteX19" fmla="*/ 73736 w 130886"/>
              <a:gd name="connsiteY19" fmla="*/ 101600 h 339725"/>
              <a:gd name="connsiteX20" fmla="*/ 80086 w 130886"/>
              <a:gd name="connsiteY20" fmla="*/ 142875 h 339725"/>
              <a:gd name="connsiteX21" fmla="*/ 76911 w 130886"/>
              <a:gd name="connsiteY21" fmla="*/ 225425 h 339725"/>
              <a:gd name="connsiteX22" fmla="*/ 73736 w 130886"/>
              <a:gd name="connsiteY22" fmla="*/ 234950 h 339725"/>
              <a:gd name="connsiteX23" fmla="*/ 67386 w 130886"/>
              <a:gd name="connsiteY23" fmla="*/ 266700 h 339725"/>
              <a:gd name="connsiteX24" fmla="*/ 67386 w 130886"/>
              <a:gd name="connsiteY24" fmla="*/ 320675 h 339725"/>
              <a:gd name="connsiteX25" fmla="*/ 19761 w 130886"/>
              <a:gd name="connsiteY25" fmla="*/ 323850 h 339725"/>
              <a:gd name="connsiteX26" fmla="*/ 10236 w 130886"/>
              <a:gd name="connsiteY26" fmla="*/ 333375 h 339725"/>
              <a:gd name="connsiteX27" fmla="*/ 19761 w 130886"/>
              <a:gd name="connsiteY27" fmla="*/ 336550 h 339725"/>
              <a:gd name="connsiteX28" fmla="*/ 54686 w 130886"/>
              <a:gd name="connsiteY28" fmla="*/ 339725 h 339725"/>
              <a:gd name="connsiteX29" fmla="*/ 108661 w 130886"/>
              <a:gd name="connsiteY29" fmla="*/ 333375 h 339725"/>
              <a:gd name="connsiteX30" fmla="*/ 118186 w 130886"/>
              <a:gd name="connsiteY30" fmla="*/ 327025 h 339725"/>
              <a:gd name="connsiteX31" fmla="*/ 130886 w 130886"/>
              <a:gd name="connsiteY31" fmla="*/ 320675 h 339725"/>
              <a:gd name="connsiteX32" fmla="*/ 127711 w 130886"/>
              <a:gd name="connsiteY32" fmla="*/ 298450 h 339725"/>
              <a:gd name="connsiteX33" fmla="*/ 118186 w 130886"/>
              <a:gd name="connsiteY33" fmla="*/ 292100 h 339725"/>
              <a:gd name="connsiteX34" fmla="*/ 111836 w 130886"/>
              <a:gd name="connsiteY34" fmla="*/ 282575 h 339725"/>
              <a:gd name="connsiteX35" fmla="*/ 115011 w 130886"/>
              <a:gd name="connsiteY35" fmla="*/ 168275 h 339725"/>
              <a:gd name="connsiteX36" fmla="*/ 118186 w 130886"/>
              <a:gd name="connsiteY36" fmla="*/ 152400 h 339725"/>
              <a:gd name="connsiteX37" fmla="*/ 111836 w 130886"/>
              <a:gd name="connsiteY37" fmla="*/ 104775 h 339725"/>
              <a:gd name="connsiteX38" fmla="*/ 108661 w 130886"/>
              <a:gd name="connsiteY38" fmla="*/ 28575 h 339725"/>
              <a:gd name="connsiteX39" fmla="*/ 105486 w 130886"/>
              <a:gd name="connsiteY39" fmla="*/ 41275 h 339725"/>
              <a:gd name="connsiteX40" fmla="*/ 92786 w 130886"/>
              <a:gd name="connsiteY40" fmla="*/ 66675 h 339725"/>
              <a:gd name="connsiteX41" fmla="*/ 89611 w 130886"/>
              <a:gd name="connsiteY41" fmla="*/ 76200 h 339725"/>
              <a:gd name="connsiteX42" fmla="*/ 80086 w 130886"/>
              <a:gd name="connsiteY42" fmla="*/ 82550 h 339725"/>
              <a:gd name="connsiteX43" fmla="*/ 76911 w 130886"/>
              <a:gd name="connsiteY43" fmla="*/ 95250 h 339725"/>
              <a:gd name="connsiteX44" fmla="*/ 95961 w 130886"/>
              <a:gd name="connsiteY44" fmla="*/ 73025 h 339725"/>
              <a:gd name="connsiteX45" fmla="*/ 105486 w 130886"/>
              <a:gd name="connsiteY45" fmla="*/ 66675 h 339725"/>
              <a:gd name="connsiteX46" fmla="*/ 111836 w 130886"/>
              <a:gd name="connsiteY46" fmla="*/ 57150 h 339725"/>
              <a:gd name="connsiteX47" fmla="*/ 102311 w 130886"/>
              <a:gd name="connsiteY47" fmla="*/ 50800 h 339725"/>
              <a:gd name="connsiteX48" fmla="*/ 92786 w 130886"/>
              <a:gd name="connsiteY48" fmla="*/ 53975 h 339725"/>
              <a:gd name="connsiteX49" fmla="*/ 76911 w 130886"/>
              <a:gd name="connsiteY49" fmla="*/ 57150 h 339725"/>
              <a:gd name="connsiteX50" fmla="*/ 80086 w 130886"/>
              <a:gd name="connsiteY50" fmla="*/ 66675 h 339725"/>
              <a:gd name="connsiteX51" fmla="*/ 89611 w 130886"/>
              <a:gd name="connsiteY51" fmla="*/ 69850 h 339725"/>
              <a:gd name="connsiteX52" fmla="*/ 86436 w 130886"/>
              <a:gd name="connsiteY52" fmla="*/ 88900 h 339725"/>
              <a:gd name="connsiteX53" fmla="*/ 76911 w 130886"/>
              <a:gd name="connsiteY53" fmla="*/ 82550 h 339725"/>
              <a:gd name="connsiteX54" fmla="*/ 73736 w 130886"/>
              <a:gd name="connsiteY54" fmla="*/ 92075 h 339725"/>
              <a:gd name="connsiteX55" fmla="*/ 57861 w 130886"/>
              <a:gd name="connsiteY55" fmla="*/ 104775 h 339725"/>
              <a:gd name="connsiteX56" fmla="*/ 48336 w 130886"/>
              <a:gd name="connsiteY56" fmla="*/ 127000 h 339725"/>
              <a:gd name="connsiteX57" fmla="*/ 38811 w 130886"/>
              <a:gd name="connsiteY57" fmla="*/ 130175 h 339725"/>
              <a:gd name="connsiteX58" fmla="*/ 19761 w 130886"/>
              <a:gd name="connsiteY58" fmla="*/ 146050 h 339725"/>
              <a:gd name="connsiteX59" fmla="*/ 16586 w 130886"/>
              <a:gd name="connsiteY59" fmla="*/ 155575 h 339725"/>
              <a:gd name="connsiteX60" fmla="*/ 7061 w 130886"/>
              <a:gd name="connsiteY60" fmla="*/ 149225 h 339725"/>
              <a:gd name="connsiteX61" fmla="*/ 16586 w 130886"/>
              <a:gd name="connsiteY61" fmla="*/ 120650 h 339725"/>
              <a:gd name="connsiteX62" fmla="*/ 35636 w 130886"/>
              <a:gd name="connsiteY62" fmla="*/ 114300 h 339725"/>
              <a:gd name="connsiteX63" fmla="*/ 41986 w 130886"/>
              <a:gd name="connsiteY63" fmla="*/ 104775 h 339725"/>
              <a:gd name="connsiteX64" fmla="*/ 51511 w 130886"/>
              <a:gd name="connsiteY64" fmla="*/ 98425 h 339725"/>
              <a:gd name="connsiteX65" fmla="*/ 54686 w 130886"/>
              <a:gd name="connsiteY65" fmla="*/ 88900 h 339725"/>
              <a:gd name="connsiteX66" fmla="*/ 73736 w 130886"/>
              <a:gd name="connsiteY66" fmla="*/ 76200 h 339725"/>
              <a:gd name="connsiteX67" fmla="*/ 76911 w 130886"/>
              <a:gd name="connsiteY67" fmla="*/ 66675 h 339725"/>
              <a:gd name="connsiteX68" fmla="*/ 124536 w 130886"/>
              <a:gd name="connsiteY68" fmla="*/ 15875 h 33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30886" h="339725">
                <a:moveTo>
                  <a:pt x="124536" y="15875"/>
                </a:moveTo>
                <a:cubicBezTo>
                  <a:pt x="121361" y="7937"/>
                  <a:pt x="77969" y="9525"/>
                  <a:pt x="57861" y="19050"/>
                </a:cubicBezTo>
                <a:cubicBezTo>
                  <a:pt x="49974" y="22786"/>
                  <a:pt x="56848" y="39765"/>
                  <a:pt x="64211" y="44450"/>
                </a:cubicBezTo>
                <a:cubicBezTo>
                  <a:pt x="72296" y="49595"/>
                  <a:pt x="83261" y="42333"/>
                  <a:pt x="92786" y="41275"/>
                </a:cubicBezTo>
                <a:cubicBezTo>
                  <a:pt x="108292" y="36106"/>
                  <a:pt x="113252" y="36684"/>
                  <a:pt x="124536" y="25400"/>
                </a:cubicBezTo>
                <a:cubicBezTo>
                  <a:pt x="127234" y="22702"/>
                  <a:pt x="128769" y="19050"/>
                  <a:pt x="130886" y="15875"/>
                </a:cubicBezTo>
                <a:cubicBezTo>
                  <a:pt x="128769" y="11642"/>
                  <a:pt x="128172" y="6205"/>
                  <a:pt x="124536" y="3175"/>
                </a:cubicBezTo>
                <a:cubicBezTo>
                  <a:pt x="121184" y="381"/>
                  <a:pt x="116200" y="0"/>
                  <a:pt x="111836" y="0"/>
                </a:cubicBezTo>
                <a:cubicBezTo>
                  <a:pt x="94074" y="0"/>
                  <a:pt x="100216" y="3845"/>
                  <a:pt x="86436" y="6350"/>
                </a:cubicBezTo>
                <a:cubicBezTo>
                  <a:pt x="78041" y="7876"/>
                  <a:pt x="69503" y="8467"/>
                  <a:pt x="61036" y="9525"/>
                </a:cubicBezTo>
                <a:cubicBezTo>
                  <a:pt x="57861" y="11642"/>
                  <a:pt x="54209" y="13177"/>
                  <a:pt x="51511" y="15875"/>
                </a:cubicBezTo>
                <a:cubicBezTo>
                  <a:pt x="30344" y="37042"/>
                  <a:pt x="61036" y="14817"/>
                  <a:pt x="35636" y="31750"/>
                </a:cubicBezTo>
                <a:cubicBezTo>
                  <a:pt x="33207" y="41466"/>
                  <a:pt x="33420" y="46666"/>
                  <a:pt x="26111" y="53975"/>
                </a:cubicBezTo>
                <a:cubicBezTo>
                  <a:pt x="23413" y="56673"/>
                  <a:pt x="12884" y="59400"/>
                  <a:pt x="16586" y="60325"/>
                </a:cubicBezTo>
                <a:cubicBezTo>
                  <a:pt x="23846" y="62140"/>
                  <a:pt x="31403" y="58208"/>
                  <a:pt x="38811" y="57150"/>
                </a:cubicBezTo>
                <a:cubicBezTo>
                  <a:pt x="43273" y="54176"/>
                  <a:pt x="58411" y="44338"/>
                  <a:pt x="61036" y="41275"/>
                </a:cubicBezTo>
                <a:cubicBezTo>
                  <a:pt x="64116" y="37681"/>
                  <a:pt x="65269" y="32808"/>
                  <a:pt x="67386" y="28575"/>
                </a:cubicBezTo>
                <a:cubicBezTo>
                  <a:pt x="66328" y="42333"/>
                  <a:pt x="63350" y="56078"/>
                  <a:pt x="64211" y="69850"/>
                </a:cubicBezTo>
                <a:cubicBezTo>
                  <a:pt x="64449" y="73658"/>
                  <a:pt x="69465" y="75720"/>
                  <a:pt x="70561" y="79375"/>
                </a:cubicBezTo>
                <a:cubicBezTo>
                  <a:pt x="72711" y="86543"/>
                  <a:pt x="72862" y="94168"/>
                  <a:pt x="73736" y="101600"/>
                </a:cubicBezTo>
                <a:cubicBezTo>
                  <a:pt x="78201" y="139550"/>
                  <a:pt x="73247" y="122357"/>
                  <a:pt x="80086" y="142875"/>
                </a:cubicBezTo>
                <a:cubicBezTo>
                  <a:pt x="79028" y="170392"/>
                  <a:pt x="78806" y="197953"/>
                  <a:pt x="76911" y="225425"/>
                </a:cubicBezTo>
                <a:cubicBezTo>
                  <a:pt x="76681" y="228764"/>
                  <a:pt x="74489" y="231689"/>
                  <a:pt x="73736" y="234950"/>
                </a:cubicBezTo>
                <a:cubicBezTo>
                  <a:pt x="71309" y="245467"/>
                  <a:pt x="67386" y="266700"/>
                  <a:pt x="67386" y="266700"/>
                </a:cubicBezTo>
                <a:cubicBezTo>
                  <a:pt x="68724" y="276069"/>
                  <a:pt x="76054" y="314716"/>
                  <a:pt x="67386" y="320675"/>
                </a:cubicBezTo>
                <a:cubicBezTo>
                  <a:pt x="54275" y="329689"/>
                  <a:pt x="35636" y="322792"/>
                  <a:pt x="19761" y="323850"/>
                </a:cubicBezTo>
                <a:cubicBezTo>
                  <a:pt x="16586" y="327025"/>
                  <a:pt x="10236" y="328885"/>
                  <a:pt x="10236" y="333375"/>
                </a:cubicBezTo>
                <a:cubicBezTo>
                  <a:pt x="10236" y="336722"/>
                  <a:pt x="16448" y="336077"/>
                  <a:pt x="19761" y="336550"/>
                </a:cubicBezTo>
                <a:cubicBezTo>
                  <a:pt x="31333" y="338203"/>
                  <a:pt x="43044" y="338667"/>
                  <a:pt x="54686" y="339725"/>
                </a:cubicBezTo>
                <a:cubicBezTo>
                  <a:pt x="58420" y="339438"/>
                  <a:pt x="95821" y="338878"/>
                  <a:pt x="108661" y="333375"/>
                </a:cubicBezTo>
                <a:cubicBezTo>
                  <a:pt x="112168" y="331872"/>
                  <a:pt x="114873" y="328918"/>
                  <a:pt x="118186" y="327025"/>
                </a:cubicBezTo>
                <a:cubicBezTo>
                  <a:pt x="122295" y="324677"/>
                  <a:pt x="126653" y="322792"/>
                  <a:pt x="130886" y="320675"/>
                </a:cubicBezTo>
                <a:cubicBezTo>
                  <a:pt x="129828" y="313267"/>
                  <a:pt x="130750" y="305289"/>
                  <a:pt x="127711" y="298450"/>
                </a:cubicBezTo>
                <a:cubicBezTo>
                  <a:pt x="126161" y="294963"/>
                  <a:pt x="120884" y="294798"/>
                  <a:pt x="118186" y="292100"/>
                </a:cubicBezTo>
                <a:cubicBezTo>
                  <a:pt x="115488" y="289402"/>
                  <a:pt x="113953" y="285750"/>
                  <a:pt x="111836" y="282575"/>
                </a:cubicBezTo>
                <a:cubicBezTo>
                  <a:pt x="112894" y="244475"/>
                  <a:pt x="113154" y="206344"/>
                  <a:pt x="115011" y="168275"/>
                </a:cubicBezTo>
                <a:cubicBezTo>
                  <a:pt x="115274" y="162885"/>
                  <a:pt x="118186" y="157796"/>
                  <a:pt x="118186" y="152400"/>
                </a:cubicBezTo>
                <a:cubicBezTo>
                  <a:pt x="118186" y="121324"/>
                  <a:pt x="118134" y="123670"/>
                  <a:pt x="111836" y="104775"/>
                </a:cubicBezTo>
                <a:cubicBezTo>
                  <a:pt x="110778" y="79375"/>
                  <a:pt x="111191" y="53871"/>
                  <a:pt x="108661" y="28575"/>
                </a:cubicBezTo>
                <a:cubicBezTo>
                  <a:pt x="108227" y="24233"/>
                  <a:pt x="106866" y="37135"/>
                  <a:pt x="105486" y="41275"/>
                </a:cubicBezTo>
                <a:cubicBezTo>
                  <a:pt x="94499" y="74235"/>
                  <a:pt x="104453" y="43341"/>
                  <a:pt x="92786" y="66675"/>
                </a:cubicBezTo>
                <a:cubicBezTo>
                  <a:pt x="91289" y="69668"/>
                  <a:pt x="91702" y="73587"/>
                  <a:pt x="89611" y="76200"/>
                </a:cubicBezTo>
                <a:cubicBezTo>
                  <a:pt x="87227" y="79180"/>
                  <a:pt x="83261" y="80433"/>
                  <a:pt x="80086" y="82550"/>
                </a:cubicBezTo>
                <a:cubicBezTo>
                  <a:pt x="79028" y="86783"/>
                  <a:pt x="72547" y="95250"/>
                  <a:pt x="76911" y="95250"/>
                </a:cubicBezTo>
                <a:cubicBezTo>
                  <a:pt x="84497" y="95250"/>
                  <a:pt x="91269" y="77717"/>
                  <a:pt x="95961" y="73025"/>
                </a:cubicBezTo>
                <a:cubicBezTo>
                  <a:pt x="98659" y="70327"/>
                  <a:pt x="102311" y="68792"/>
                  <a:pt x="105486" y="66675"/>
                </a:cubicBezTo>
                <a:cubicBezTo>
                  <a:pt x="107603" y="63500"/>
                  <a:pt x="112584" y="60892"/>
                  <a:pt x="111836" y="57150"/>
                </a:cubicBezTo>
                <a:cubicBezTo>
                  <a:pt x="111088" y="53408"/>
                  <a:pt x="106075" y="51427"/>
                  <a:pt x="102311" y="50800"/>
                </a:cubicBezTo>
                <a:cubicBezTo>
                  <a:pt x="99010" y="50250"/>
                  <a:pt x="96033" y="53163"/>
                  <a:pt x="92786" y="53975"/>
                </a:cubicBezTo>
                <a:cubicBezTo>
                  <a:pt x="87551" y="55284"/>
                  <a:pt x="82203" y="56092"/>
                  <a:pt x="76911" y="57150"/>
                </a:cubicBezTo>
                <a:cubicBezTo>
                  <a:pt x="77969" y="60325"/>
                  <a:pt x="77719" y="64308"/>
                  <a:pt x="80086" y="66675"/>
                </a:cubicBezTo>
                <a:cubicBezTo>
                  <a:pt x="82453" y="69042"/>
                  <a:pt x="88692" y="66632"/>
                  <a:pt x="89611" y="69850"/>
                </a:cubicBezTo>
                <a:cubicBezTo>
                  <a:pt x="91380" y="76040"/>
                  <a:pt x="87494" y="82550"/>
                  <a:pt x="86436" y="88900"/>
                </a:cubicBezTo>
                <a:cubicBezTo>
                  <a:pt x="83261" y="86783"/>
                  <a:pt x="80613" y="81625"/>
                  <a:pt x="76911" y="82550"/>
                </a:cubicBezTo>
                <a:cubicBezTo>
                  <a:pt x="73664" y="83362"/>
                  <a:pt x="75233" y="89082"/>
                  <a:pt x="73736" y="92075"/>
                </a:cubicBezTo>
                <a:cubicBezTo>
                  <a:pt x="67991" y="103564"/>
                  <a:pt x="68847" y="101113"/>
                  <a:pt x="57861" y="104775"/>
                </a:cubicBezTo>
                <a:cubicBezTo>
                  <a:pt x="55954" y="112401"/>
                  <a:pt x="55188" y="121518"/>
                  <a:pt x="48336" y="127000"/>
                </a:cubicBezTo>
                <a:cubicBezTo>
                  <a:pt x="45723" y="129091"/>
                  <a:pt x="41986" y="129117"/>
                  <a:pt x="38811" y="130175"/>
                </a:cubicBezTo>
                <a:cubicBezTo>
                  <a:pt x="16845" y="163124"/>
                  <a:pt x="51987" y="113824"/>
                  <a:pt x="19761" y="146050"/>
                </a:cubicBezTo>
                <a:cubicBezTo>
                  <a:pt x="17394" y="148417"/>
                  <a:pt x="17644" y="152400"/>
                  <a:pt x="16586" y="155575"/>
                </a:cubicBezTo>
                <a:cubicBezTo>
                  <a:pt x="13411" y="153458"/>
                  <a:pt x="9445" y="152205"/>
                  <a:pt x="7061" y="149225"/>
                </a:cubicBezTo>
                <a:cubicBezTo>
                  <a:pt x="0" y="140398"/>
                  <a:pt x="5389" y="124382"/>
                  <a:pt x="16586" y="120650"/>
                </a:cubicBezTo>
                <a:lnTo>
                  <a:pt x="35636" y="114300"/>
                </a:lnTo>
                <a:cubicBezTo>
                  <a:pt x="37753" y="111125"/>
                  <a:pt x="39288" y="107473"/>
                  <a:pt x="41986" y="104775"/>
                </a:cubicBezTo>
                <a:cubicBezTo>
                  <a:pt x="44684" y="102077"/>
                  <a:pt x="49127" y="101405"/>
                  <a:pt x="51511" y="98425"/>
                </a:cubicBezTo>
                <a:cubicBezTo>
                  <a:pt x="53602" y="95812"/>
                  <a:pt x="52830" y="91685"/>
                  <a:pt x="54686" y="88900"/>
                </a:cubicBezTo>
                <a:cubicBezTo>
                  <a:pt x="61481" y="78707"/>
                  <a:pt x="63750" y="79529"/>
                  <a:pt x="73736" y="76200"/>
                </a:cubicBezTo>
                <a:cubicBezTo>
                  <a:pt x="74794" y="73025"/>
                  <a:pt x="74544" y="69042"/>
                  <a:pt x="76911" y="66675"/>
                </a:cubicBezTo>
                <a:cubicBezTo>
                  <a:pt x="90198" y="53388"/>
                  <a:pt x="127711" y="23813"/>
                  <a:pt x="124536" y="15875"/>
                </a:cubicBezTo>
                <a:close/>
              </a:path>
            </a:pathLst>
          </a:custGeom>
          <a:solidFill>
            <a:srgbClr val="FF0000"/>
          </a:solidFill>
          <a:ln w="9525"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968281" y="2519262"/>
            <a:ext cx="2769319"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a:off x="6877050" y="2247900"/>
            <a:ext cx="927100" cy="1588"/>
          </a:xfrm>
          <a:prstGeom prst="line">
            <a:avLst/>
          </a:prstGeom>
          <a:ln w="9525"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10" idx="1"/>
            <a:endCxn id="10" idx="3"/>
          </p:cNvCxnSpPr>
          <p:nvPr/>
        </p:nvCxnSpPr>
        <p:spPr>
          <a:xfrm rot="10800000" flipH="1">
            <a:off x="5968280" y="2542122"/>
            <a:ext cx="2769319" cy="1588"/>
          </a:xfrm>
          <a:prstGeom prst="line">
            <a:avLst/>
          </a:prstGeom>
          <a:ln w="127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aphicFrame>
        <p:nvGraphicFramePr>
          <p:cNvPr id="10" name="Object 2"/>
          <p:cNvGraphicFramePr>
            <a:graphicFrameLocks noChangeAspect="1"/>
          </p:cNvGraphicFramePr>
          <p:nvPr/>
        </p:nvGraphicFramePr>
        <p:xfrm>
          <a:off x="7651039" y="2629694"/>
          <a:ext cx="914400" cy="165100"/>
        </p:xfrm>
        <a:graphic>
          <a:graphicData uri="http://schemas.openxmlformats.org/presentationml/2006/ole">
            <mc:AlternateContent xmlns:mc="http://schemas.openxmlformats.org/markup-compatibility/2006">
              <mc:Choice xmlns:v="urn:schemas-microsoft-com:vml" Requires="v">
                <p:oleObj spid="_x0000_s9253" name="Equation" r:id="rId3" imgW="914400" imgH="165100" progId="Equation.DSMT4">
                  <p:embed/>
                </p:oleObj>
              </mc:Choice>
              <mc:Fallback>
                <p:oleObj name="Equation" r:id="rId3" imgW="914400" imgH="165100" progId="Equation.DSMT4">
                  <p:embed/>
                  <p:pic>
                    <p:nvPicPr>
                      <p:cNvPr id="1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1039" y="2629694"/>
                        <a:ext cx="914400" cy="16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 name="Object 2"/>
          <p:cNvGraphicFramePr>
            <a:graphicFrameLocks noChangeAspect="1"/>
          </p:cNvGraphicFramePr>
          <p:nvPr/>
        </p:nvGraphicFramePr>
        <p:xfrm>
          <a:off x="6921500" y="1390650"/>
          <a:ext cx="850900" cy="317500"/>
        </p:xfrm>
        <a:graphic>
          <a:graphicData uri="http://schemas.openxmlformats.org/presentationml/2006/ole">
            <mc:AlternateContent xmlns:mc="http://schemas.openxmlformats.org/markup-compatibility/2006">
              <mc:Choice xmlns:v="urn:schemas-microsoft-com:vml" Requires="v">
                <p:oleObj spid="_x0000_s9254" name="Equation" r:id="rId5" imgW="850900" imgH="317500" progId="Equation.DSMT4">
                  <p:embed/>
                </p:oleObj>
              </mc:Choice>
              <mc:Fallback>
                <p:oleObj name="Equation" r:id="rId5" imgW="850900" imgH="317500" progId="Equation.DSMT4">
                  <p:embed/>
                  <p:pic>
                    <p:nvPicPr>
                      <p:cNvPr id="11"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21500" y="1390650"/>
                        <a:ext cx="850900" cy="31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2" name="TextBox 11"/>
          <p:cNvSpPr txBox="1"/>
          <p:nvPr/>
        </p:nvSpPr>
        <p:spPr>
          <a:xfrm>
            <a:off x="318586" y="1390650"/>
            <a:ext cx="5544887" cy="1631216"/>
          </a:xfrm>
          <a:prstGeom prst="rect">
            <a:avLst/>
          </a:prstGeom>
          <a:noFill/>
        </p:spPr>
        <p:txBody>
          <a:bodyPr wrap="square" rtlCol="0">
            <a:spAutoFit/>
          </a:bodyPr>
          <a:lstStyle/>
          <a:p>
            <a:r>
              <a:rPr lang="en-US" sz="2000" dirty="0"/>
              <a:t>A rider stands against the wall of a huge cylinder of radius “R” that is constrained to rotate about its central axis.  Once up to speed, the rider finds himself pinned against the wall as the floor drops out from under him.</a:t>
            </a:r>
          </a:p>
        </p:txBody>
      </p:sp>
      <p:sp>
        <p:nvSpPr>
          <p:cNvPr id="13" name="TextBox 12"/>
          <p:cNvSpPr txBox="1"/>
          <p:nvPr/>
        </p:nvSpPr>
        <p:spPr>
          <a:xfrm>
            <a:off x="318586" y="3109658"/>
            <a:ext cx="8747710" cy="1015663"/>
          </a:xfrm>
          <a:prstGeom prst="rect">
            <a:avLst/>
          </a:prstGeom>
          <a:noFill/>
        </p:spPr>
        <p:txBody>
          <a:bodyPr wrap="square" rtlCol="0">
            <a:spAutoFit/>
          </a:bodyPr>
          <a:lstStyle/>
          <a:p>
            <a:r>
              <a:rPr lang="en-US" sz="2000" dirty="0"/>
              <a:t>If the coefficient of static friction between the rider and the wall is       what is the minimum speed the cylinder can rotate and keep the man from falling through to the ground?</a:t>
            </a:r>
          </a:p>
        </p:txBody>
      </p:sp>
      <p:graphicFrame>
        <p:nvGraphicFramePr>
          <p:cNvPr id="14" name="Object 2"/>
          <p:cNvGraphicFramePr>
            <a:graphicFrameLocks noChangeAspect="1"/>
          </p:cNvGraphicFramePr>
          <p:nvPr/>
        </p:nvGraphicFramePr>
        <p:xfrm>
          <a:off x="7100887" y="3179591"/>
          <a:ext cx="300038" cy="265112"/>
        </p:xfrm>
        <a:graphic>
          <a:graphicData uri="http://schemas.openxmlformats.org/presentationml/2006/ole">
            <mc:AlternateContent xmlns:mc="http://schemas.openxmlformats.org/markup-compatibility/2006">
              <mc:Choice xmlns:v="urn:schemas-microsoft-com:vml" Requires="v">
                <p:oleObj spid="_x0000_s9255" name="Equation" r:id="rId7" imgW="228600" imgH="203200" progId="Equation.DSMT4">
                  <p:embed/>
                </p:oleObj>
              </mc:Choice>
              <mc:Fallback>
                <p:oleObj name="Equation" r:id="rId7" imgW="228600" imgH="203200" progId="Equation.DSMT4">
                  <p:embed/>
                  <p:pic>
                    <p:nvPicPr>
                      <p:cNvPr id="14"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00887" y="3179591"/>
                        <a:ext cx="300038" cy="265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8115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960" y="286604"/>
            <a:ext cx="7543800" cy="864863"/>
          </a:xfrm>
        </p:spPr>
        <p:txBody>
          <a:bodyPr/>
          <a:lstStyle/>
          <a:p>
            <a:r>
              <a:rPr lang="en-US" dirty="0"/>
              <a:t>Carnival ride </a:t>
            </a:r>
            <a:r>
              <a:rPr lang="mr-IN" dirty="0"/>
              <a:t>–</a:t>
            </a:r>
            <a:r>
              <a:rPr lang="en-US" dirty="0"/>
              <a:t> take 1</a:t>
            </a:r>
          </a:p>
        </p:txBody>
      </p:sp>
      <p:sp>
        <p:nvSpPr>
          <p:cNvPr id="4" name="Rectangle 3"/>
          <p:cNvSpPr/>
          <p:nvPr/>
        </p:nvSpPr>
        <p:spPr>
          <a:xfrm>
            <a:off x="5892081" y="2112385"/>
            <a:ext cx="2688571" cy="457677"/>
          </a:xfrm>
          <a:prstGeom prst="rect">
            <a:avLst/>
          </a:prstGeom>
          <a:no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reeform 4"/>
          <p:cNvSpPr/>
          <p:nvPr/>
        </p:nvSpPr>
        <p:spPr>
          <a:xfrm>
            <a:off x="8451139" y="2181225"/>
            <a:ext cx="130886" cy="339725"/>
          </a:xfrm>
          <a:custGeom>
            <a:avLst/>
            <a:gdLst>
              <a:gd name="connsiteX0" fmla="*/ 124536 w 130886"/>
              <a:gd name="connsiteY0" fmla="*/ 15875 h 339725"/>
              <a:gd name="connsiteX1" fmla="*/ 57861 w 130886"/>
              <a:gd name="connsiteY1" fmla="*/ 19050 h 339725"/>
              <a:gd name="connsiteX2" fmla="*/ 64211 w 130886"/>
              <a:gd name="connsiteY2" fmla="*/ 44450 h 339725"/>
              <a:gd name="connsiteX3" fmla="*/ 92786 w 130886"/>
              <a:gd name="connsiteY3" fmla="*/ 41275 h 339725"/>
              <a:gd name="connsiteX4" fmla="*/ 124536 w 130886"/>
              <a:gd name="connsiteY4" fmla="*/ 25400 h 339725"/>
              <a:gd name="connsiteX5" fmla="*/ 130886 w 130886"/>
              <a:gd name="connsiteY5" fmla="*/ 15875 h 339725"/>
              <a:gd name="connsiteX6" fmla="*/ 124536 w 130886"/>
              <a:gd name="connsiteY6" fmla="*/ 3175 h 339725"/>
              <a:gd name="connsiteX7" fmla="*/ 111836 w 130886"/>
              <a:gd name="connsiteY7" fmla="*/ 0 h 339725"/>
              <a:gd name="connsiteX8" fmla="*/ 86436 w 130886"/>
              <a:gd name="connsiteY8" fmla="*/ 6350 h 339725"/>
              <a:gd name="connsiteX9" fmla="*/ 61036 w 130886"/>
              <a:gd name="connsiteY9" fmla="*/ 9525 h 339725"/>
              <a:gd name="connsiteX10" fmla="*/ 51511 w 130886"/>
              <a:gd name="connsiteY10" fmla="*/ 15875 h 339725"/>
              <a:gd name="connsiteX11" fmla="*/ 35636 w 130886"/>
              <a:gd name="connsiteY11" fmla="*/ 31750 h 339725"/>
              <a:gd name="connsiteX12" fmla="*/ 26111 w 130886"/>
              <a:gd name="connsiteY12" fmla="*/ 53975 h 339725"/>
              <a:gd name="connsiteX13" fmla="*/ 16586 w 130886"/>
              <a:gd name="connsiteY13" fmla="*/ 60325 h 339725"/>
              <a:gd name="connsiteX14" fmla="*/ 38811 w 130886"/>
              <a:gd name="connsiteY14" fmla="*/ 57150 h 339725"/>
              <a:gd name="connsiteX15" fmla="*/ 61036 w 130886"/>
              <a:gd name="connsiteY15" fmla="*/ 41275 h 339725"/>
              <a:gd name="connsiteX16" fmla="*/ 67386 w 130886"/>
              <a:gd name="connsiteY16" fmla="*/ 28575 h 339725"/>
              <a:gd name="connsiteX17" fmla="*/ 64211 w 130886"/>
              <a:gd name="connsiteY17" fmla="*/ 69850 h 339725"/>
              <a:gd name="connsiteX18" fmla="*/ 70561 w 130886"/>
              <a:gd name="connsiteY18" fmla="*/ 79375 h 339725"/>
              <a:gd name="connsiteX19" fmla="*/ 73736 w 130886"/>
              <a:gd name="connsiteY19" fmla="*/ 101600 h 339725"/>
              <a:gd name="connsiteX20" fmla="*/ 80086 w 130886"/>
              <a:gd name="connsiteY20" fmla="*/ 142875 h 339725"/>
              <a:gd name="connsiteX21" fmla="*/ 76911 w 130886"/>
              <a:gd name="connsiteY21" fmla="*/ 225425 h 339725"/>
              <a:gd name="connsiteX22" fmla="*/ 73736 w 130886"/>
              <a:gd name="connsiteY22" fmla="*/ 234950 h 339725"/>
              <a:gd name="connsiteX23" fmla="*/ 67386 w 130886"/>
              <a:gd name="connsiteY23" fmla="*/ 266700 h 339725"/>
              <a:gd name="connsiteX24" fmla="*/ 67386 w 130886"/>
              <a:gd name="connsiteY24" fmla="*/ 320675 h 339725"/>
              <a:gd name="connsiteX25" fmla="*/ 19761 w 130886"/>
              <a:gd name="connsiteY25" fmla="*/ 323850 h 339725"/>
              <a:gd name="connsiteX26" fmla="*/ 10236 w 130886"/>
              <a:gd name="connsiteY26" fmla="*/ 333375 h 339725"/>
              <a:gd name="connsiteX27" fmla="*/ 19761 w 130886"/>
              <a:gd name="connsiteY27" fmla="*/ 336550 h 339725"/>
              <a:gd name="connsiteX28" fmla="*/ 54686 w 130886"/>
              <a:gd name="connsiteY28" fmla="*/ 339725 h 339725"/>
              <a:gd name="connsiteX29" fmla="*/ 108661 w 130886"/>
              <a:gd name="connsiteY29" fmla="*/ 333375 h 339725"/>
              <a:gd name="connsiteX30" fmla="*/ 118186 w 130886"/>
              <a:gd name="connsiteY30" fmla="*/ 327025 h 339725"/>
              <a:gd name="connsiteX31" fmla="*/ 130886 w 130886"/>
              <a:gd name="connsiteY31" fmla="*/ 320675 h 339725"/>
              <a:gd name="connsiteX32" fmla="*/ 127711 w 130886"/>
              <a:gd name="connsiteY32" fmla="*/ 298450 h 339725"/>
              <a:gd name="connsiteX33" fmla="*/ 118186 w 130886"/>
              <a:gd name="connsiteY33" fmla="*/ 292100 h 339725"/>
              <a:gd name="connsiteX34" fmla="*/ 111836 w 130886"/>
              <a:gd name="connsiteY34" fmla="*/ 282575 h 339725"/>
              <a:gd name="connsiteX35" fmla="*/ 115011 w 130886"/>
              <a:gd name="connsiteY35" fmla="*/ 168275 h 339725"/>
              <a:gd name="connsiteX36" fmla="*/ 118186 w 130886"/>
              <a:gd name="connsiteY36" fmla="*/ 152400 h 339725"/>
              <a:gd name="connsiteX37" fmla="*/ 111836 w 130886"/>
              <a:gd name="connsiteY37" fmla="*/ 104775 h 339725"/>
              <a:gd name="connsiteX38" fmla="*/ 108661 w 130886"/>
              <a:gd name="connsiteY38" fmla="*/ 28575 h 339725"/>
              <a:gd name="connsiteX39" fmla="*/ 105486 w 130886"/>
              <a:gd name="connsiteY39" fmla="*/ 41275 h 339725"/>
              <a:gd name="connsiteX40" fmla="*/ 92786 w 130886"/>
              <a:gd name="connsiteY40" fmla="*/ 66675 h 339725"/>
              <a:gd name="connsiteX41" fmla="*/ 89611 w 130886"/>
              <a:gd name="connsiteY41" fmla="*/ 76200 h 339725"/>
              <a:gd name="connsiteX42" fmla="*/ 80086 w 130886"/>
              <a:gd name="connsiteY42" fmla="*/ 82550 h 339725"/>
              <a:gd name="connsiteX43" fmla="*/ 76911 w 130886"/>
              <a:gd name="connsiteY43" fmla="*/ 95250 h 339725"/>
              <a:gd name="connsiteX44" fmla="*/ 95961 w 130886"/>
              <a:gd name="connsiteY44" fmla="*/ 73025 h 339725"/>
              <a:gd name="connsiteX45" fmla="*/ 105486 w 130886"/>
              <a:gd name="connsiteY45" fmla="*/ 66675 h 339725"/>
              <a:gd name="connsiteX46" fmla="*/ 111836 w 130886"/>
              <a:gd name="connsiteY46" fmla="*/ 57150 h 339725"/>
              <a:gd name="connsiteX47" fmla="*/ 102311 w 130886"/>
              <a:gd name="connsiteY47" fmla="*/ 50800 h 339725"/>
              <a:gd name="connsiteX48" fmla="*/ 92786 w 130886"/>
              <a:gd name="connsiteY48" fmla="*/ 53975 h 339725"/>
              <a:gd name="connsiteX49" fmla="*/ 76911 w 130886"/>
              <a:gd name="connsiteY49" fmla="*/ 57150 h 339725"/>
              <a:gd name="connsiteX50" fmla="*/ 80086 w 130886"/>
              <a:gd name="connsiteY50" fmla="*/ 66675 h 339725"/>
              <a:gd name="connsiteX51" fmla="*/ 89611 w 130886"/>
              <a:gd name="connsiteY51" fmla="*/ 69850 h 339725"/>
              <a:gd name="connsiteX52" fmla="*/ 86436 w 130886"/>
              <a:gd name="connsiteY52" fmla="*/ 88900 h 339725"/>
              <a:gd name="connsiteX53" fmla="*/ 76911 w 130886"/>
              <a:gd name="connsiteY53" fmla="*/ 82550 h 339725"/>
              <a:gd name="connsiteX54" fmla="*/ 73736 w 130886"/>
              <a:gd name="connsiteY54" fmla="*/ 92075 h 339725"/>
              <a:gd name="connsiteX55" fmla="*/ 57861 w 130886"/>
              <a:gd name="connsiteY55" fmla="*/ 104775 h 339725"/>
              <a:gd name="connsiteX56" fmla="*/ 48336 w 130886"/>
              <a:gd name="connsiteY56" fmla="*/ 127000 h 339725"/>
              <a:gd name="connsiteX57" fmla="*/ 38811 w 130886"/>
              <a:gd name="connsiteY57" fmla="*/ 130175 h 339725"/>
              <a:gd name="connsiteX58" fmla="*/ 19761 w 130886"/>
              <a:gd name="connsiteY58" fmla="*/ 146050 h 339725"/>
              <a:gd name="connsiteX59" fmla="*/ 16586 w 130886"/>
              <a:gd name="connsiteY59" fmla="*/ 155575 h 339725"/>
              <a:gd name="connsiteX60" fmla="*/ 7061 w 130886"/>
              <a:gd name="connsiteY60" fmla="*/ 149225 h 339725"/>
              <a:gd name="connsiteX61" fmla="*/ 16586 w 130886"/>
              <a:gd name="connsiteY61" fmla="*/ 120650 h 339725"/>
              <a:gd name="connsiteX62" fmla="*/ 35636 w 130886"/>
              <a:gd name="connsiteY62" fmla="*/ 114300 h 339725"/>
              <a:gd name="connsiteX63" fmla="*/ 41986 w 130886"/>
              <a:gd name="connsiteY63" fmla="*/ 104775 h 339725"/>
              <a:gd name="connsiteX64" fmla="*/ 51511 w 130886"/>
              <a:gd name="connsiteY64" fmla="*/ 98425 h 339725"/>
              <a:gd name="connsiteX65" fmla="*/ 54686 w 130886"/>
              <a:gd name="connsiteY65" fmla="*/ 88900 h 339725"/>
              <a:gd name="connsiteX66" fmla="*/ 73736 w 130886"/>
              <a:gd name="connsiteY66" fmla="*/ 76200 h 339725"/>
              <a:gd name="connsiteX67" fmla="*/ 76911 w 130886"/>
              <a:gd name="connsiteY67" fmla="*/ 66675 h 339725"/>
              <a:gd name="connsiteX68" fmla="*/ 124536 w 130886"/>
              <a:gd name="connsiteY68" fmla="*/ 15875 h 33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30886" h="339725">
                <a:moveTo>
                  <a:pt x="124536" y="15875"/>
                </a:moveTo>
                <a:cubicBezTo>
                  <a:pt x="121361" y="7937"/>
                  <a:pt x="77969" y="9525"/>
                  <a:pt x="57861" y="19050"/>
                </a:cubicBezTo>
                <a:cubicBezTo>
                  <a:pt x="49974" y="22786"/>
                  <a:pt x="56848" y="39765"/>
                  <a:pt x="64211" y="44450"/>
                </a:cubicBezTo>
                <a:cubicBezTo>
                  <a:pt x="72296" y="49595"/>
                  <a:pt x="83261" y="42333"/>
                  <a:pt x="92786" y="41275"/>
                </a:cubicBezTo>
                <a:cubicBezTo>
                  <a:pt x="108292" y="36106"/>
                  <a:pt x="113252" y="36684"/>
                  <a:pt x="124536" y="25400"/>
                </a:cubicBezTo>
                <a:cubicBezTo>
                  <a:pt x="127234" y="22702"/>
                  <a:pt x="128769" y="19050"/>
                  <a:pt x="130886" y="15875"/>
                </a:cubicBezTo>
                <a:cubicBezTo>
                  <a:pt x="128769" y="11642"/>
                  <a:pt x="128172" y="6205"/>
                  <a:pt x="124536" y="3175"/>
                </a:cubicBezTo>
                <a:cubicBezTo>
                  <a:pt x="121184" y="381"/>
                  <a:pt x="116200" y="0"/>
                  <a:pt x="111836" y="0"/>
                </a:cubicBezTo>
                <a:cubicBezTo>
                  <a:pt x="94074" y="0"/>
                  <a:pt x="100216" y="3845"/>
                  <a:pt x="86436" y="6350"/>
                </a:cubicBezTo>
                <a:cubicBezTo>
                  <a:pt x="78041" y="7876"/>
                  <a:pt x="69503" y="8467"/>
                  <a:pt x="61036" y="9525"/>
                </a:cubicBezTo>
                <a:cubicBezTo>
                  <a:pt x="57861" y="11642"/>
                  <a:pt x="54209" y="13177"/>
                  <a:pt x="51511" y="15875"/>
                </a:cubicBezTo>
                <a:cubicBezTo>
                  <a:pt x="30344" y="37042"/>
                  <a:pt x="61036" y="14817"/>
                  <a:pt x="35636" y="31750"/>
                </a:cubicBezTo>
                <a:cubicBezTo>
                  <a:pt x="33207" y="41466"/>
                  <a:pt x="33420" y="46666"/>
                  <a:pt x="26111" y="53975"/>
                </a:cubicBezTo>
                <a:cubicBezTo>
                  <a:pt x="23413" y="56673"/>
                  <a:pt x="12884" y="59400"/>
                  <a:pt x="16586" y="60325"/>
                </a:cubicBezTo>
                <a:cubicBezTo>
                  <a:pt x="23846" y="62140"/>
                  <a:pt x="31403" y="58208"/>
                  <a:pt x="38811" y="57150"/>
                </a:cubicBezTo>
                <a:cubicBezTo>
                  <a:pt x="43273" y="54176"/>
                  <a:pt x="58411" y="44338"/>
                  <a:pt x="61036" y="41275"/>
                </a:cubicBezTo>
                <a:cubicBezTo>
                  <a:pt x="64116" y="37681"/>
                  <a:pt x="65269" y="32808"/>
                  <a:pt x="67386" y="28575"/>
                </a:cubicBezTo>
                <a:cubicBezTo>
                  <a:pt x="66328" y="42333"/>
                  <a:pt x="63350" y="56078"/>
                  <a:pt x="64211" y="69850"/>
                </a:cubicBezTo>
                <a:cubicBezTo>
                  <a:pt x="64449" y="73658"/>
                  <a:pt x="69465" y="75720"/>
                  <a:pt x="70561" y="79375"/>
                </a:cubicBezTo>
                <a:cubicBezTo>
                  <a:pt x="72711" y="86543"/>
                  <a:pt x="72862" y="94168"/>
                  <a:pt x="73736" y="101600"/>
                </a:cubicBezTo>
                <a:cubicBezTo>
                  <a:pt x="78201" y="139550"/>
                  <a:pt x="73247" y="122357"/>
                  <a:pt x="80086" y="142875"/>
                </a:cubicBezTo>
                <a:cubicBezTo>
                  <a:pt x="79028" y="170392"/>
                  <a:pt x="78806" y="197953"/>
                  <a:pt x="76911" y="225425"/>
                </a:cubicBezTo>
                <a:cubicBezTo>
                  <a:pt x="76681" y="228764"/>
                  <a:pt x="74489" y="231689"/>
                  <a:pt x="73736" y="234950"/>
                </a:cubicBezTo>
                <a:cubicBezTo>
                  <a:pt x="71309" y="245467"/>
                  <a:pt x="67386" y="266700"/>
                  <a:pt x="67386" y="266700"/>
                </a:cubicBezTo>
                <a:cubicBezTo>
                  <a:pt x="68724" y="276069"/>
                  <a:pt x="76054" y="314716"/>
                  <a:pt x="67386" y="320675"/>
                </a:cubicBezTo>
                <a:cubicBezTo>
                  <a:pt x="54275" y="329689"/>
                  <a:pt x="35636" y="322792"/>
                  <a:pt x="19761" y="323850"/>
                </a:cubicBezTo>
                <a:cubicBezTo>
                  <a:pt x="16586" y="327025"/>
                  <a:pt x="10236" y="328885"/>
                  <a:pt x="10236" y="333375"/>
                </a:cubicBezTo>
                <a:cubicBezTo>
                  <a:pt x="10236" y="336722"/>
                  <a:pt x="16448" y="336077"/>
                  <a:pt x="19761" y="336550"/>
                </a:cubicBezTo>
                <a:cubicBezTo>
                  <a:pt x="31333" y="338203"/>
                  <a:pt x="43044" y="338667"/>
                  <a:pt x="54686" y="339725"/>
                </a:cubicBezTo>
                <a:cubicBezTo>
                  <a:pt x="58420" y="339438"/>
                  <a:pt x="95821" y="338878"/>
                  <a:pt x="108661" y="333375"/>
                </a:cubicBezTo>
                <a:cubicBezTo>
                  <a:pt x="112168" y="331872"/>
                  <a:pt x="114873" y="328918"/>
                  <a:pt x="118186" y="327025"/>
                </a:cubicBezTo>
                <a:cubicBezTo>
                  <a:pt x="122295" y="324677"/>
                  <a:pt x="126653" y="322792"/>
                  <a:pt x="130886" y="320675"/>
                </a:cubicBezTo>
                <a:cubicBezTo>
                  <a:pt x="129828" y="313267"/>
                  <a:pt x="130750" y="305289"/>
                  <a:pt x="127711" y="298450"/>
                </a:cubicBezTo>
                <a:cubicBezTo>
                  <a:pt x="126161" y="294963"/>
                  <a:pt x="120884" y="294798"/>
                  <a:pt x="118186" y="292100"/>
                </a:cubicBezTo>
                <a:cubicBezTo>
                  <a:pt x="115488" y="289402"/>
                  <a:pt x="113953" y="285750"/>
                  <a:pt x="111836" y="282575"/>
                </a:cubicBezTo>
                <a:cubicBezTo>
                  <a:pt x="112894" y="244475"/>
                  <a:pt x="113154" y="206344"/>
                  <a:pt x="115011" y="168275"/>
                </a:cubicBezTo>
                <a:cubicBezTo>
                  <a:pt x="115274" y="162885"/>
                  <a:pt x="118186" y="157796"/>
                  <a:pt x="118186" y="152400"/>
                </a:cubicBezTo>
                <a:cubicBezTo>
                  <a:pt x="118186" y="121324"/>
                  <a:pt x="118134" y="123670"/>
                  <a:pt x="111836" y="104775"/>
                </a:cubicBezTo>
                <a:cubicBezTo>
                  <a:pt x="110778" y="79375"/>
                  <a:pt x="111191" y="53871"/>
                  <a:pt x="108661" y="28575"/>
                </a:cubicBezTo>
                <a:cubicBezTo>
                  <a:pt x="108227" y="24233"/>
                  <a:pt x="106866" y="37135"/>
                  <a:pt x="105486" y="41275"/>
                </a:cubicBezTo>
                <a:cubicBezTo>
                  <a:pt x="94499" y="74235"/>
                  <a:pt x="104453" y="43341"/>
                  <a:pt x="92786" y="66675"/>
                </a:cubicBezTo>
                <a:cubicBezTo>
                  <a:pt x="91289" y="69668"/>
                  <a:pt x="91702" y="73587"/>
                  <a:pt x="89611" y="76200"/>
                </a:cubicBezTo>
                <a:cubicBezTo>
                  <a:pt x="87227" y="79180"/>
                  <a:pt x="83261" y="80433"/>
                  <a:pt x="80086" y="82550"/>
                </a:cubicBezTo>
                <a:cubicBezTo>
                  <a:pt x="79028" y="86783"/>
                  <a:pt x="72547" y="95250"/>
                  <a:pt x="76911" y="95250"/>
                </a:cubicBezTo>
                <a:cubicBezTo>
                  <a:pt x="84497" y="95250"/>
                  <a:pt x="91269" y="77717"/>
                  <a:pt x="95961" y="73025"/>
                </a:cubicBezTo>
                <a:cubicBezTo>
                  <a:pt x="98659" y="70327"/>
                  <a:pt x="102311" y="68792"/>
                  <a:pt x="105486" y="66675"/>
                </a:cubicBezTo>
                <a:cubicBezTo>
                  <a:pt x="107603" y="63500"/>
                  <a:pt x="112584" y="60892"/>
                  <a:pt x="111836" y="57150"/>
                </a:cubicBezTo>
                <a:cubicBezTo>
                  <a:pt x="111088" y="53408"/>
                  <a:pt x="106075" y="51427"/>
                  <a:pt x="102311" y="50800"/>
                </a:cubicBezTo>
                <a:cubicBezTo>
                  <a:pt x="99010" y="50250"/>
                  <a:pt x="96033" y="53163"/>
                  <a:pt x="92786" y="53975"/>
                </a:cubicBezTo>
                <a:cubicBezTo>
                  <a:pt x="87551" y="55284"/>
                  <a:pt x="82203" y="56092"/>
                  <a:pt x="76911" y="57150"/>
                </a:cubicBezTo>
                <a:cubicBezTo>
                  <a:pt x="77969" y="60325"/>
                  <a:pt x="77719" y="64308"/>
                  <a:pt x="80086" y="66675"/>
                </a:cubicBezTo>
                <a:cubicBezTo>
                  <a:pt x="82453" y="69042"/>
                  <a:pt x="88692" y="66632"/>
                  <a:pt x="89611" y="69850"/>
                </a:cubicBezTo>
                <a:cubicBezTo>
                  <a:pt x="91380" y="76040"/>
                  <a:pt x="87494" y="82550"/>
                  <a:pt x="86436" y="88900"/>
                </a:cubicBezTo>
                <a:cubicBezTo>
                  <a:pt x="83261" y="86783"/>
                  <a:pt x="80613" y="81625"/>
                  <a:pt x="76911" y="82550"/>
                </a:cubicBezTo>
                <a:cubicBezTo>
                  <a:pt x="73664" y="83362"/>
                  <a:pt x="75233" y="89082"/>
                  <a:pt x="73736" y="92075"/>
                </a:cubicBezTo>
                <a:cubicBezTo>
                  <a:pt x="67991" y="103564"/>
                  <a:pt x="68847" y="101113"/>
                  <a:pt x="57861" y="104775"/>
                </a:cubicBezTo>
                <a:cubicBezTo>
                  <a:pt x="55954" y="112401"/>
                  <a:pt x="55188" y="121518"/>
                  <a:pt x="48336" y="127000"/>
                </a:cubicBezTo>
                <a:cubicBezTo>
                  <a:pt x="45723" y="129091"/>
                  <a:pt x="41986" y="129117"/>
                  <a:pt x="38811" y="130175"/>
                </a:cubicBezTo>
                <a:cubicBezTo>
                  <a:pt x="16845" y="163124"/>
                  <a:pt x="51987" y="113824"/>
                  <a:pt x="19761" y="146050"/>
                </a:cubicBezTo>
                <a:cubicBezTo>
                  <a:pt x="17394" y="148417"/>
                  <a:pt x="17644" y="152400"/>
                  <a:pt x="16586" y="155575"/>
                </a:cubicBezTo>
                <a:cubicBezTo>
                  <a:pt x="13411" y="153458"/>
                  <a:pt x="9445" y="152205"/>
                  <a:pt x="7061" y="149225"/>
                </a:cubicBezTo>
                <a:cubicBezTo>
                  <a:pt x="0" y="140398"/>
                  <a:pt x="5389" y="124382"/>
                  <a:pt x="16586" y="120650"/>
                </a:cubicBezTo>
                <a:lnTo>
                  <a:pt x="35636" y="114300"/>
                </a:lnTo>
                <a:cubicBezTo>
                  <a:pt x="37753" y="111125"/>
                  <a:pt x="39288" y="107473"/>
                  <a:pt x="41986" y="104775"/>
                </a:cubicBezTo>
                <a:cubicBezTo>
                  <a:pt x="44684" y="102077"/>
                  <a:pt x="49127" y="101405"/>
                  <a:pt x="51511" y="98425"/>
                </a:cubicBezTo>
                <a:cubicBezTo>
                  <a:pt x="53602" y="95812"/>
                  <a:pt x="52830" y="91685"/>
                  <a:pt x="54686" y="88900"/>
                </a:cubicBezTo>
                <a:cubicBezTo>
                  <a:pt x="61481" y="78707"/>
                  <a:pt x="63750" y="79529"/>
                  <a:pt x="73736" y="76200"/>
                </a:cubicBezTo>
                <a:cubicBezTo>
                  <a:pt x="74794" y="73025"/>
                  <a:pt x="74544" y="69042"/>
                  <a:pt x="76911" y="66675"/>
                </a:cubicBezTo>
                <a:cubicBezTo>
                  <a:pt x="90198" y="53388"/>
                  <a:pt x="127711" y="23813"/>
                  <a:pt x="124536" y="15875"/>
                </a:cubicBezTo>
                <a:close/>
              </a:path>
            </a:pathLst>
          </a:custGeom>
          <a:solidFill>
            <a:srgbClr val="FF0000"/>
          </a:solidFill>
          <a:ln w="9525"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5853981" y="2557362"/>
            <a:ext cx="2769319"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rot="5400000">
            <a:off x="6762750" y="2286000"/>
            <a:ext cx="927100" cy="1588"/>
          </a:xfrm>
          <a:prstGeom prst="line">
            <a:avLst/>
          </a:prstGeom>
          <a:ln w="9525"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 name="Straight Connector 7"/>
          <p:cNvCxnSpPr>
            <a:stCxn id="10" idx="1"/>
            <a:endCxn id="10" idx="3"/>
          </p:cNvCxnSpPr>
          <p:nvPr/>
        </p:nvCxnSpPr>
        <p:spPr>
          <a:xfrm rot="10800000" flipH="1">
            <a:off x="5853980" y="2580222"/>
            <a:ext cx="2769319" cy="1588"/>
          </a:xfrm>
          <a:prstGeom prst="line">
            <a:avLst/>
          </a:prstGeom>
          <a:ln w="127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aphicFrame>
        <p:nvGraphicFramePr>
          <p:cNvPr id="9" name="Object 2"/>
          <p:cNvGraphicFramePr>
            <a:graphicFrameLocks noChangeAspect="1"/>
          </p:cNvGraphicFramePr>
          <p:nvPr/>
        </p:nvGraphicFramePr>
        <p:xfrm>
          <a:off x="7536739" y="2667794"/>
          <a:ext cx="914400" cy="165100"/>
        </p:xfrm>
        <a:graphic>
          <a:graphicData uri="http://schemas.openxmlformats.org/presentationml/2006/ole">
            <mc:AlternateContent xmlns:mc="http://schemas.openxmlformats.org/markup-compatibility/2006">
              <mc:Choice xmlns:v="urn:schemas-microsoft-com:vml" Requires="v">
                <p:oleObj spid="_x0000_s10301" name="Equation" r:id="rId3" imgW="914400" imgH="165100" progId="Equation.DSMT4">
                  <p:embed/>
                </p:oleObj>
              </mc:Choice>
              <mc:Fallback>
                <p:oleObj name="Equation" r:id="rId3" imgW="914400" imgH="165100" progId="Equation.DSMT4">
                  <p:embed/>
                  <p:pic>
                    <p:nvPicPr>
                      <p:cNvPr id="9"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36739" y="2667794"/>
                        <a:ext cx="914400" cy="16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2"/>
          <p:cNvGraphicFramePr>
            <a:graphicFrameLocks noChangeAspect="1"/>
          </p:cNvGraphicFramePr>
          <p:nvPr/>
        </p:nvGraphicFramePr>
        <p:xfrm>
          <a:off x="6807200" y="1428750"/>
          <a:ext cx="850900" cy="317500"/>
        </p:xfrm>
        <a:graphic>
          <a:graphicData uri="http://schemas.openxmlformats.org/presentationml/2006/ole">
            <mc:AlternateContent xmlns:mc="http://schemas.openxmlformats.org/markup-compatibility/2006">
              <mc:Choice xmlns:v="urn:schemas-microsoft-com:vml" Requires="v">
                <p:oleObj spid="_x0000_s10302" name="Equation" r:id="rId5" imgW="850900" imgH="317500" progId="Equation.DSMT4">
                  <p:embed/>
                </p:oleObj>
              </mc:Choice>
              <mc:Fallback>
                <p:oleObj name="Equation" r:id="rId5" imgW="850900" imgH="317500" progId="Equation.DSMT4">
                  <p:embed/>
                  <p:pic>
                    <p:nvPicPr>
                      <p:cNvPr id="1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7200" y="1428750"/>
                        <a:ext cx="850900" cy="31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1" name="TextBox 10"/>
          <p:cNvSpPr txBox="1"/>
          <p:nvPr/>
        </p:nvSpPr>
        <p:spPr>
          <a:xfrm>
            <a:off x="329737" y="1380072"/>
            <a:ext cx="5535123" cy="1015663"/>
          </a:xfrm>
          <a:prstGeom prst="rect">
            <a:avLst/>
          </a:prstGeom>
          <a:noFill/>
        </p:spPr>
        <p:txBody>
          <a:bodyPr wrap="square" rtlCol="0">
            <a:spAutoFit/>
          </a:bodyPr>
          <a:lstStyle/>
          <a:p>
            <a:r>
              <a:rPr lang="en-US" sz="2000" dirty="0"/>
              <a:t>As always, we must start with a </a:t>
            </a:r>
            <a:r>
              <a:rPr lang="en-US" sz="2000" dirty="0" err="1"/>
              <a:t>f.b.d</a:t>
            </a:r>
            <a:r>
              <a:rPr lang="en-US" sz="2000" dirty="0"/>
              <a:t>. on the man as he stands in the “snapshot” we are looking at.</a:t>
            </a:r>
          </a:p>
        </p:txBody>
      </p:sp>
      <p:sp>
        <p:nvSpPr>
          <p:cNvPr id="13" name="Freeform 12"/>
          <p:cNvSpPr/>
          <p:nvPr/>
        </p:nvSpPr>
        <p:spPr>
          <a:xfrm>
            <a:off x="3120784" y="2610675"/>
            <a:ext cx="400679" cy="1031612"/>
          </a:xfrm>
          <a:custGeom>
            <a:avLst/>
            <a:gdLst>
              <a:gd name="connsiteX0" fmla="*/ 311779 w 400679"/>
              <a:gd name="connsiteY0" fmla="*/ 101600 h 1031612"/>
              <a:gd name="connsiteX1" fmla="*/ 235579 w 400679"/>
              <a:gd name="connsiteY1" fmla="*/ 38100 h 1031612"/>
              <a:gd name="connsiteX2" fmla="*/ 197479 w 400679"/>
              <a:gd name="connsiteY2" fmla="*/ 50800 h 1031612"/>
              <a:gd name="connsiteX3" fmla="*/ 197479 w 400679"/>
              <a:gd name="connsiteY3" fmla="*/ 139700 h 1031612"/>
              <a:gd name="connsiteX4" fmla="*/ 273679 w 400679"/>
              <a:gd name="connsiteY4" fmla="*/ 152400 h 1031612"/>
              <a:gd name="connsiteX5" fmla="*/ 286379 w 400679"/>
              <a:gd name="connsiteY5" fmla="*/ 190500 h 1031612"/>
              <a:gd name="connsiteX6" fmla="*/ 273679 w 400679"/>
              <a:gd name="connsiteY6" fmla="*/ 139700 h 1031612"/>
              <a:gd name="connsiteX7" fmla="*/ 286379 w 400679"/>
              <a:gd name="connsiteY7" fmla="*/ 63500 h 1031612"/>
              <a:gd name="connsiteX8" fmla="*/ 375279 w 400679"/>
              <a:gd name="connsiteY8" fmla="*/ 0 h 1031612"/>
              <a:gd name="connsiteX9" fmla="*/ 387979 w 400679"/>
              <a:gd name="connsiteY9" fmla="*/ 63500 h 1031612"/>
              <a:gd name="connsiteX10" fmla="*/ 311779 w 400679"/>
              <a:gd name="connsiteY10" fmla="*/ 165100 h 1031612"/>
              <a:gd name="connsiteX11" fmla="*/ 222879 w 400679"/>
              <a:gd name="connsiteY11" fmla="*/ 152400 h 1031612"/>
              <a:gd name="connsiteX12" fmla="*/ 235579 w 400679"/>
              <a:gd name="connsiteY12" fmla="*/ 114300 h 1031612"/>
              <a:gd name="connsiteX13" fmla="*/ 260979 w 400679"/>
              <a:gd name="connsiteY13" fmla="*/ 76200 h 1031612"/>
              <a:gd name="connsiteX14" fmla="*/ 248279 w 400679"/>
              <a:gd name="connsiteY14" fmla="*/ 114300 h 1031612"/>
              <a:gd name="connsiteX15" fmla="*/ 222879 w 400679"/>
              <a:gd name="connsiteY15" fmla="*/ 165100 h 1031612"/>
              <a:gd name="connsiteX16" fmla="*/ 210179 w 400679"/>
              <a:gd name="connsiteY16" fmla="*/ 228600 h 1031612"/>
              <a:gd name="connsiteX17" fmla="*/ 172079 w 400679"/>
              <a:gd name="connsiteY17" fmla="*/ 215900 h 1031612"/>
              <a:gd name="connsiteX18" fmla="*/ 95879 w 400679"/>
              <a:gd name="connsiteY18" fmla="*/ 241300 h 1031612"/>
              <a:gd name="connsiteX19" fmla="*/ 70479 w 400679"/>
              <a:gd name="connsiteY19" fmla="*/ 279400 h 1031612"/>
              <a:gd name="connsiteX20" fmla="*/ 146679 w 400679"/>
              <a:gd name="connsiteY20" fmla="*/ 266700 h 1031612"/>
              <a:gd name="connsiteX21" fmla="*/ 184779 w 400679"/>
              <a:gd name="connsiteY21" fmla="*/ 241300 h 1031612"/>
              <a:gd name="connsiteX22" fmla="*/ 286379 w 400679"/>
              <a:gd name="connsiteY22" fmla="*/ 177800 h 1031612"/>
              <a:gd name="connsiteX23" fmla="*/ 248279 w 400679"/>
              <a:gd name="connsiteY23" fmla="*/ 203200 h 1031612"/>
              <a:gd name="connsiteX24" fmla="*/ 197479 w 400679"/>
              <a:gd name="connsiteY24" fmla="*/ 241300 h 1031612"/>
              <a:gd name="connsiteX25" fmla="*/ 248279 w 400679"/>
              <a:gd name="connsiteY25" fmla="*/ 228600 h 1031612"/>
              <a:gd name="connsiteX26" fmla="*/ 222879 w 400679"/>
              <a:gd name="connsiteY26" fmla="*/ 304800 h 1031612"/>
              <a:gd name="connsiteX27" fmla="*/ 260979 w 400679"/>
              <a:gd name="connsiteY27" fmla="*/ 495300 h 1031612"/>
              <a:gd name="connsiteX28" fmla="*/ 273679 w 400679"/>
              <a:gd name="connsiteY28" fmla="*/ 546100 h 1031612"/>
              <a:gd name="connsiteX29" fmla="*/ 260979 w 400679"/>
              <a:gd name="connsiteY29" fmla="*/ 723900 h 1031612"/>
              <a:gd name="connsiteX30" fmla="*/ 248279 w 400679"/>
              <a:gd name="connsiteY30" fmla="*/ 977900 h 1031612"/>
              <a:gd name="connsiteX31" fmla="*/ 95879 w 400679"/>
              <a:gd name="connsiteY31" fmla="*/ 965200 h 1031612"/>
              <a:gd name="connsiteX32" fmla="*/ 83179 w 400679"/>
              <a:gd name="connsiteY32" fmla="*/ 1016000 h 1031612"/>
              <a:gd name="connsiteX33" fmla="*/ 146679 w 400679"/>
              <a:gd name="connsiteY33" fmla="*/ 927100 h 1031612"/>
              <a:gd name="connsiteX34" fmla="*/ 222879 w 400679"/>
              <a:gd name="connsiteY34" fmla="*/ 914400 h 1031612"/>
              <a:gd name="connsiteX35" fmla="*/ 349879 w 400679"/>
              <a:gd name="connsiteY35" fmla="*/ 927100 h 1031612"/>
              <a:gd name="connsiteX36" fmla="*/ 337179 w 400679"/>
              <a:gd name="connsiteY36" fmla="*/ 965200 h 1031612"/>
              <a:gd name="connsiteX37" fmla="*/ 260979 w 400679"/>
              <a:gd name="connsiteY37" fmla="*/ 990600 h 1031612"/>
              <a:gd name="connsiteX38" fmla="*/ 299079 w 400679"/>
              <a:gd name="connsiteY38" fmla="*/ 977900 h 1031612"/>
              <a:gd name="connsiteX39" fmla="*/ 337179 w 400679"/>
              <a:gd name="connsiteY39" fmla="*/ 965200 h 1031612"/>
              <a:gd name="connsiteX40" fmla="*/ 362579 w 400679"/>
              <a:gd name="connsiteY40" fmla="*/ 927100 h 1031612"/>
              <a:gd name="connsiteX41" fmla="*/ 337179 w 400679"/>
              <a:gd name="connsiteY41" fmla="*/ 800100 h 1031612"/>
              <a:gd name="connsiteX42" fmla="*/ 311779 w 400679"/>
              <a:gd name="connsiteY42" fmla="*/ 635000 h 1031612"/>
              <a:gd name="connsiteX43" fmla="*/ 324479 w 400679"/>
              <a:gd name="connsiteY43" fmla="*/ 571500 h 1031612"/>
              <a:gd name="connsiteX44" fmla="*/ 337179 w 400679"/>
              <a:gd name="connsiteY44" fmla="*/ 330200 h 1031612"/>
              <a:gd name="connsiteX45" fmla="*/ 375279 w 400679"/>
              <a:gd name="connsiteY45" fmla="*/ 292100 h 1031612"/>
              <a:gd name="connsiteX46" fmla="*/ 400679 w 400679"/>
              <a:gd name="connsiteY46" fmla="*/ 254000 h 1031612"/>
              <a:gd name="connsiteX47" fmla="*/ 362579 w 400679"/>
              <a:gd name="connsiteY47" fmla="*/ 241300 h 1031612"/>
              <a:gd name="connsiteX48" fmla="*/ 349879 w 400679"/>
              <a:gd name="connsiteY48" fmla="*/ 203200 h 1031612"/>
              <a:gd name="connsiteX49" fmla="*/ 337179 w 400679"/>
              <a:gd name="connsiteY49" fmla="*/ 241300 h 1031612"/>
              <a:gd name="connsiteX50" fmla="*/ 311779 w 400679"/>
              <a:gd name="connsiteY50" fmla="*/ 304800 h 1031612"/>
              <a:gd name="connsiteX51" fmla="*/ 286379 w 400679"/>
              <a:gd name="connsiteY51" fmla="*/ 381000 h 1031612"/>
              <a:gd name="connsiteX52" fmla="*/ 235579 w 400679"/>
              <a:gd name="connsiteY52" fmla="*/ 317500 h 1031612"/>
              <a:gd name="connsiteX53" fmla="*/ 222879 w 400679"/>
              <a:gd name="connsiteY53" fmla="*/ 355600 h 1031612"/>
              <a:gd name="connsiteX54" fmla="*/ 184779 w 400679"/>
              <a:gd name="connsiteY54" fmla="*/ 368300 h 1031612"/>
              <a:gd name="connsiteX55" fmla="*/ 70479 w 400679"/>
              <a:gd name="connsiteY55" fmla="*/ 431800 h 1031612"/>
              <a:gd name="connsiteX56" fmla="*/ 133979 w 400679"/>
              <a:gd name="connsiteY56" fmla="*/ 431800 h 1031612"/>
              <a:gd name="connsiteX57" fmla="*/ 172079 w 400679"/>
              <a:gd name="connsiteY57" fmla="*/ 406400 h 1031612"/>
              <a:gd name="connsiteX58" fmla="*/ 210179 w 400679"/>
              <a:gd name="connsiteY58" fmla="*/ 368300 h 1031612"/>
              <a:gd name="connsiteX59" fmla="*/ 248279 w 400679"/>
              <a:gd name="connsiteY59" fmla="*/ 355600 h 1031612"/>
              <a:gd name="connsiteX60" fmla="*/ 172079 w 400679"/>
              <a:gd name="connsiteY60" fmla="*/ 368300 h 1031612"/>
              <a:gd name="connsiteX61" fmla="*/ 95879 w 400679"/>
              <a:gd name="connsiteY61" fmla="*/ 393700 h 1031612"/>
              <a:gd name="connsiteX62" fmla="*/ 70479 w 400679"/>
              <a:gd name="connsiteY62" fmla="*/ 444500 h 1031612"/>
              <a:gd name="connsiteX63" fmla="*/ 121279 w 400679"/>
              <a:gd name="connsiteY63" fmla="*/ 419100 h 1031612"/>
              <a:gd name="connsiteX64" fmla="*/ 159379 w 400679"/>
              <a:gd name="connsiteY64" fmla="*/ 406400 h 1031612"/>
              <a:gd name="connsiteX65" fmla="*/ 235579 w 400679"/>
              <a:gd name="connsiteY65" fmla="*/ 368300 h 1031612"/>
              <a:gd name="connsiteX66" fmla="*/ 248279 w 400679"/>
              <a:gd name="connsiteY66" fmla="*/ 330200 h 1031612"/>
              <a:gd name="connsiteX67" fmla="*/ 299079 w 400679"/>
              <a:gd name="connsiteY67" fmla="*/ 406400 h 1031612"/>
              <a:gd name="connsiteX68" fmla="*/ 260979 w 400679"/>
              <a:gd name="connsiteY68" fmla="*/ 431800 h 1031612"/>
              <a:gd name="connsiteX69" fmla="*/ 248279 w 400679"/>
              <a:gd name="connsiteY69" fmla="*/ 558800 h 1031612"/>
              <a:gd name="connsiteX70" fmla="*/ 273679 w 400679"/>
              <a:gd name="connsiteY70" fmla="*/ 635000 h 1031612"/>
              <a:gd name="connsiteX71" fmla="*/ 286379 w 400679"/>
              <a:gd name="connsiteY71" fmla="*/ 596900 h 1031612"/>
              <a:gd name="connsiteX72" fmla="*/ 324479 w 400679"/>
              <a:gd name="connsiteY72" fmla="*/ 609600 h 1031612"/>
              <a:gd name="connsiteX73" fmla="*/ 299079 w 400679"/>
              <a:gd name="connsiteY73" fmla="*/ 685800 h 1031612"/>
              <a:gd name="connsiteX74" fmla="*/ 311779 w 400679"/>
              <a:gd name="connsiteY74" fmla="*/ 723900 h 1031612"/>
              <a:gd name="connsiteX75" fmla="*/ 299079 w 400679"/>
              <a:gd name="connsiteY75" fmla="*/ 889000 h 1031612"/>
              <a:gd name="connsiteX76" fmla="*/ 299079 w 400679"/>
              <a:gd name="connsiteY76" fmla="*/ 863600 h 103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00679" h="1031612">
                <a:moveTo>
                  <a:pt x="311779" y="101600"/>
                </a:moveTo>
                <a:cubicBezTo>
                  <a:pt x="300336" y="90157"/>
                  <a:pt x="256797" y="41636"/>
                  <a:pt x="235579" y="38100"/>
                </a:cubicBezTo>
                <a:cubicBezTo>
                  <a:pt x="222374" y="35899"/>
                  <a:pt x="210179" y="46567"/>
                  <a:pt x="197479" y="50800"/>
                </a:cubicBezTo>
                <a:cubicBezTo>
                  <a:pt x="190079" y="73001"/>
                  <a:pt x="167425" y="118233"/>
                  <a:pt x="197479" y="139700"/>
                </a:cubicBezTo>
                <a:cubicBezTo>
                  <a:pt x="218433" y="154667"/>
                  <a:pt x="248279" y="148167"/>
                  <a:pt x="273679" y="152400"/>
                </a:cubicBezTo>
                <a:cubicBezTo>
                  <a:pt x="277912" y="165100"/>
                  <a:pt x="286379" y="203887"/>
                  <a:pt x="286379" y="190500"/>
                </a:cubicBezTo>
                <a:cubicBezTo>
                  <a:pt x="286379" y="173046"/>
                  <a:pt x="273679" y="157154"/>
                  <a:pt x="273679" y="139700"/>
                </a:cubicBezTo>
                <a:cubicBezTo>
                  <a:pt x="273679" y="113950"/>
                  <a:pt x="273874" y="86010"/>
                  <a:pt x="286379" y="63500"/>
                </a:cubicBezTo>
                <a:cubicBezTo>
                  <a:pt x="291012" y="55160"/>
                  <a:pt x="361664" y="9077"/>
                  <a:pt x="375279" y="0"/>
                </a:cubicBezTo>
                <a:cubicBezTo>
                  <a:pt x="379512" y="21167"/>
                  <a:pt x="395728" y="43353"/>
                  <a:pt x="387979" y="63500"/>
                </a:cubicBezTo>
                <a:cubicBezTo>
                  <a:pt x="372782" y="103012"/>
                  <a:pt x="311779" y="165100"/>
                  <a:pt x="311779" y="165100"/>
                </a:cubicBezTo>
                <a:cubicBezTo>
                  <a:pt x="282146" y="160867"/>
                  <a:pt x="247786" y="169004"/>
                  <a:pt x="222879" y="152400"/>
                </a:cubicBezTo>
                <a:cubicBezTo>
                  <a:pt x="211740" y="144974"/>
                  <a:pt x="229592" y="126274"/>
                  <a:pt x="235579" y="114300"/>
                </a:cubicBezTo>
                <a:cubicBezTo>
                  <a:pt x="242405" y="100648"/>
                  <a:pt x="245715" y="76200"/>
                  <a:pt x="260979" y="76200"/>
                </a:cubicBezTo>
                <a:cubicBezTo>
                  <a:pt x="274366" y="76200"/>
                  <a:pt x="253552" y="101995"/>
                  <a:pt x="248279" y="114300"/>
                </a:cubicBezTo>
                <a:cubicBezTo>
                  <a:pt x="240821" y="131701"/>
                  <a:pt x="231346" y="148167"/>
                  <a:pt x="222879" y="165100"/>
                </a:cubicBezTo>
                <a:cubicBezTo>
                  <a:pt x="218646" y="186267"/>
                  <a:pt x="225443" y="213336"/>
                  <a:pt x="210179" y="228600"/>
                </a:cubicBezTo>
                <a:cubicBezTo>
                  <a:pt x="200713" y="238066"/>
                  <a:pt x="185384" y="214422"/>
                  <a:pt x="172079" y="215900"/>
                </a:cubicBezTo>
                <a:cubicBezTo>
                  <a:pt x="145469" y="218857"/>
                  <a:pt x="95879" y="241300"/>
                  <a:pt x="95879" y="241300"/>
                </a:cubicBezTo>
                <a:cubicBezTo>
                  <a:pt x="87412" y="254000"/>
                  <a:pt x="56827" y="272574"/>
                  <a:pt x="70479" y="279400"/>
                </a:cubicBezTo>
                <a:cubicBezTo>
                  <a:pt x="93511" y="290916"/>
                  <a:pt x="122250" y="274843"/>
                  <a:pt x="146679" y="266700"/>
                </a:cubicBezTo>
                <a:cubicBezTo>
                  <a:pt x="161159" y="261873"/>
                  <a:pt x="171527" y="248873"/>
                  <a:pt x="184779" y="241300"/>
                </a:cubicBezTo>
                <a:cubicBezTo>
                  <a:pt x="231726" y="214473"/>
                  <a:pt x="245908" y="218271"/>
                  <a:pt x="286379" y="177800"/>
                </a:cubicBezTo>
                <a:cubicBezTo>
                  <a:pt x="297172" y="167007"/>
                  <a:pt x="260699" y="194328"/>
                  <a:pt x="248279" y="203200"/>
                </a:cubicBezTo>
                <a:cubicBezTo>
                  <a:pt x="231055" y="215503"/>
                  <a:pt x="197479" y="220133"/>
                  <a:pt x="197479" y="241300"/>
                </a:cubicBezTo>
                <a:cubicBezTo>
                  <a:pt x="197479" y="258754"/>
                  <a:pt x="231346" y="232833"/>
                  <a:pt x="248279" y="228600"/>
                </a:cubicBezTo>
                <a:cubicBezTo>
                  <a:pt x="239812" y="254000"/>
                  <a:pt x="216385" y="278825"/>
                  <a:pt x="222879" y="304800"/>
                </a:cubicBezTo>
                <a:cubicBezTo>
                  <a:pt x="252317" y="422554"/>
                  <a:pt x="218195" y="281382"/>
                  <a:pt x="260979" y="495300"/>
                </a:cubicBezTo>
                <a:cubicBezTo>
                  <a:pt x="264402" y="512416"/>
                  <a:pt x="269446" y="529167"/>
                  <a:pt x="273679" y="546100"/>
                </a:cubicBezTo>
                <a:cubicBezTo>
                  <a:pt x="269446" y="605367"/>
                  <a:pt x="264468" y="664585"/>
                  <a:pt x="260979" y="723900"/>
                </a:cubicBezTo>
                <a:cubicBezTo>
                  <a:pt x="256001" y="808526"/>
                  <a:pt x="296149" y="907937"/>
                  <a:pt x="248279" y="977900"/>
                </a:cubicBezTo>
                <a:cubicBezTo>
                  <a:pt x="219494" y="1019971"/>
                  <a:pt x="146679" y="969433"/>
                  <a:pt x="95879" y="965200"/>
                </a:cubicBezTo>
                <a:cubicBezTo>
                  <a:pt x="91646" y="982133"/>
                  <a:pt x="75373" y="1031612"/>
                  <a:pt x="83179" y="1016000"/>
                </a:cubicBezTo>
                <a:cubicBezTo>
                  <a:pt x="121544" y="939271"/>
                  <a:pt x="78813" y="942181"/>
                  <a:pt x="146679" y="927100"/>
                </a:cubicBezTo>
                <a:cubicBezTo>
                  <a:pt x="171816" y="921514"/>
                  <a:pt x="197479" y="918633"/>
                  <a:pt x="222879" y="914400"/>
                </a:cubicBezTo>
                <a:cubicBezTo>
                  <a:pt x="265212" y="918633"/>
                  <a:pt x="311001" y="909821"/>
                  <a:pt x="349879" y="927100"/>
                </a:cubicBezTo>
                <a:cubicBezTo>
                  <a:pt x="362112" y="932537"/>
                  <a:pt x="348072" y="957419"/>
                  <a:pt x="337179" y="965200"/>
                </a:cubicBezTo>
                <a:cubicBezTo>
                  <a:pt x="315392" y="980762"/>
                  <a:pt x="286379" y="982133"/>
                  <a:pt x="260979" y="990600"/>
                </a:cubicBezTo>
                <a:lnTo>
                  <a:pt x="299079" y="977900"/>
                </a:lnTo>
                <a:lnTo>
                  <a:pt x="337179" y="965200"/>
                </a:lnTo>
                <a:cubicBezTo>
                  <a:pt x="345646" y="952500"/>
                  <a:pt x="362579" y="942364"/>
                  <a:pt x="362579" y="927100"/>
                </a:cubicBezTo>
                <a:cubicBezTo>
                  <a:pt x="362579" y="883928"/>
                  <a:pt x="343744" y="842770"/>
                  <a:pt x="337179" y="800100"/>
                </a:cubicBezTo>
                <a:lnTo>
                  <a:pt x="311779" y="635000"/>
                </a:lnTo>
                <a:cubicBezTo>
                  <a:pt x="316012" y="613833"/>
                  <a:pt x="322686" y="593011"/>
                  <a:pt x="324479" y="571500"/>
                </a:cubicBezTo>
                <a:cubicBezTo>
                  <a:pt x="331168" y="491234"/>
                  <a:pt x="322771" y="409445"/>
                  <a:pt x="337179" y="330200"/>
                </a:cubicBezTo>
                <a:cubicBezTo>
                  <a:pt x="340392" y="312529"/>
                  <a:pt x="363781" y="305898"/>
                  <a:pt x="375279" y="292100"/>
                </a:cubicBezTo>
                <a:cubicBezTo>
                  <a:pt x="385050" y="280374"/>
                  <a:pt x="392212" y="266700"/>
                  <a:pt x="400679" y="254000"/>
                </a:cubicBezTo>
                <a:cubicBezTo>
                  <a:pt x="387979" y="249767"/>
                  <a:pt x="372045" y="250766"/>
                  <a:pt x="362579" y="241300"/>
                </a:cubicBezTo>
                <a:cubicBezTo>
                  <a:pt x="353113" y="231834"/>
                  <a:pt x="363266" y="203200"/>
                  <a:pt x="349879" y="203200"/>
                </a:cubicBezTo>
                <a:cubicBezTo>
                  <a:pt x="336492" y="203200"/>
                  <a:pt x="341879" y="228765"/>
                  <a:pt x="337179" y="241300"/>
                </a:cubicBezTo>
                <a:cubicBezTo>
                  <a:pt x="329174" y="262646"/>
                  <a:pt x="319570" y="283375"/>
                  <a:pt x="311779" y="304800"/>
                </a:cubicBezTo>
                <a:cubicBezTo>
                  <a:pt x="302629" y="329962"/>
                  <a:pt x="286379" y="381000"/>
                  <a:pt x="286379" y="381000"/>
                </a:cubicBezTo>
                <a:cubicBezTo>
                  <a:pt x="283630" y="370003"/>
                  <a:pt x="280116" y="295232"/>
                  <a:pt x="235579" y="317500"/>
                </a:cubicBezTo>
                <a:cubicBezTo>
                  <a:pt x="223605" y="323487"/>
                  <a:pt x="232345" y="346134"/>
                  <a:pt x="222879" y="355600"/>
                </a:cubicBezTo>
                <a:cubicBezTo>
                  <a:pt x="213413" y="365066"/>
                  <a:pt x="197479" y="364067"/>
                  <a:pt x="184779" y="368300"/>
                </a:cubicBezTo>
                <a:cubicBezTo>
                  <a:pt x="127747" y="425332"/>
                  <a:pt x="163718" y="400720"/>
                  <a:pt x="70479" y="431800"/>
                </a:cubicBezTo>
                <a:cubicBezTo>
                  <a:pt x="0" y="455293"/>
                  <a:pt x="19095" y="446160"/>
                  <a:pt x="133979" y="431800"/>
                </a:cubicBezTo>
                <a:cubicBezTo>
                  <a:pt x="146679" y="423333"/>
                  <a:pt x="160353" y="416171"/>
                  <a:pt x="172079" y="406400"/>
                </a:cubicBezTo>
                <a:cubicBezTo>
                  <a:pt x="185877" y="394902"/>
                  <a:pt x="195235" y="378263"/>
                  <a:pt x="210179" y="368300"/>
                </a:cubicBezTo>
                <a:cubicBezTo>
                  <a:pt x="221318" y="360874"/>
                  <a:pt x="235579" y="359833"/>
                  <a:pt x="248279" y="355600"/>
                </a:cubicBezTo>
                <a:cubicBezTo>
                  <a:pt x="183360" y="333960"/>
                  <a:pt x="235386" y="340164"/>
                  <a:pt x="172079" y="368300"/>
                </a:cubicBezTo>
                <a:cubicBezTo>
                  <a:pt x="147613" y="379174"/>
                  <a:pt x="95879" y="393700"/>
                  <a:pt x="95879" y="393700"/>
                </a:cubicBezTo>
                <a:cubicBezTo>
                  <a:pt x="87412" y="410633"/>
                  <a:pt x="57092" y="431113"/>
                  <a:pt x="70479" y="444500"/>
                </a:cubicBezTo>
                <a:cubicBezTo>
                  <a:pt x="83866" y="457887"/>
                  <a:pt x="103878" y="426558"/>
                  <a:pt x="121279" y="419100"/>
                </a:cubicBezTo>
                <a:cubicBezTo>
                  <a:pt x="133584" y="413827"/>
                  <a:pt x="147405" y="412387"/>
                  <a:pt x="159379" y="406400"/>
                </a:cubicBezTo>
                <a:cubicBezTo>
                  <a:pt x="257856" y="357161"/>
                  <a:pt x="139814" y="400222"/>
                  <a:pt x="235579" y="368300"/>
                </a:cubicBezTo>
                <a:cubicBezTo>
                  <a:pt x="239812" y="355600"/>
                  <a:pt x="234892" y="330200"/>
                  <a:pt x="248279" y="330200"/>
                </a:cubicBezTo>
                <a:cubicBezTo>
                  <a:pt x="279990" y="330200"/>
                  <a:pt x="292517" y="386715"/>
                  <a:pt x="299079" y="406400"/>
                </a:cubicBezTo>
                <a:cubicBezTo>
                  <a:pt x="286379" y="414867"/>
                  <a:pt x="270750" y="420074"/>
                  <a:pt x="260979" y="431800"/>
                </a:cubicBezTo>
                <a:cubicBezTo>
                  <a:pt x="219961" y="481021"/>
                  <a:pt x="238046" y="497400"/>
                  <a:pt x="248279" y="558800"/>
                </a:cubicBezTo>
                <a:cubicBezTo>
                  <a:pt x="267890" y="833356"/>
                  <a:pt x="251036" y="759536"/>
                  <a:pt x="273679" y="635000"/>
                </a:cubicBezTo>
                <a:cubicBezTo>
                  <a:pt x="276074" y="621829"/>
                  <a:pt x="282146" y="609600"/>
                  <a:pt x="286379" y="596900"/>
                </a:cubicBezTo>
                <a:cubicBezTo>
                  <a:pt x="299079" y="601133"/>
                  <a:pt x="322586" y="596348"/>
                  <a:pt x="324479" y="609600"/>
                </a:cubicBezTo>
                <a:cubicBezTo>
                  <a:pt x="328265" y="636105"/>
                  <a:pt x="299079" y="685800"/>
                  <a:pt x="299079" y="685800"/>
                </a:cubicBezTo>
                <a:cubicBezTo>
                  <a:pt x="303312" y="698500"/>
                  <a:pt x="311779" y="710513"/>
                  <a:pt x="311779" y="723900"/>
                </a:cubicBezTo>
                <a:cubicBezTo>
                  <a:pt x="311779" y="779096"/>
                  <a:pt x="299079" y="944196"/>
                  <a:pt x="299079" y="889000"/>
                </a:cubicBezTo>
                <a:lnTo>
                  <a:pt x="299079" y="863600"/>
                </a:lnTo>
              </a:path>
            </a:pathLst>
          </a:custGeom>
          <a:ln w="12700" cap="flat" cmpd="sng" algn="ctr">
            <a:solidFill>
              <a:srgbClr val="FF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3" name="Group 2">
            <a:extLst>
              <a:ext uri="{FF2B5EF4-FFF2-40B4-BE49-F238E27FC236}">
                <a16:creationId xmlns:a16="http://schemas.microsoft.com/office/drawing/2014/main" id="{9C1A884C-0BF0-1D40-82C4-427C2F412574}"/>
              </a:ext>
            </a:extLst>
          </p:cNvPr>
          <p:cNvGrpSpPr/>
          <p:nvPr/>
        </p:nvGrpSpPr>
        <p:grpSpPr>
          <a:xfrm>
            <a:off x="2613099" y="2285321"/>
            <a:ext cx="1633538" cy="1703141"/>
            <a:chOff x="2613099" y="2285321"/>
            <a:chExt cx="1633538" cy="1703141"/>
          </a:xfrm>
        </p:grpSpPr>
        <p:graphicFrame>
          <p:nvGraphicFramePr>
            <p:cNvPr id="12" name="Object 2"/>
            <p:cNvGraphicFramePr>
              <a:graphicFrameLocks noChangeAspect="1"/>
            </p:cNvGraphicFramePr>
            <p:nvPr>
              <p:extLst>
                <p:ext uri="{D42A27DB-BD31-4B8C-83A1-F6EECF244321}">
                  <p14:modId xmlns:p14="http://schemas.microsoft.com/office/powerpoint/2010/main" val="1643764298"/>
                </p:ext>
              </p:extLst>
            </p:nvPr>
          </p:nvGraphicFramePr>
          <p:xfrm>
            <a:off x="3529087" y="2292250"/>
            <a:ext cx="717550" cy="265112"/>
          </p:xfrm>
          <a:graphic>
            <a:graphicData uri="http://schemas.openxmlformats.org/presentationml/2006/ole">
              <mc:AlternateContent xmlns:mc="http://schemas.openxmlformats.org/markup-compatibility/2006">
                <mc:Choice xmlns:v="urn:schemas-microsoft-com:vml" Requires="v">
                  <p:oleObj spid="_x0000_s10303" name="Equation" r:id="rId7" imgW="546100" imgH="203200" progId="Equation.DSMT4">
                    <p:embed/>
                  </p:oleObj>
                </mc:Choice>
                <mc:Fallback>
                  <p:oleObj name="Equation" r:id="rId7" imgW="546100" imgH="203200" progId="Equation.DSMT4">
                    <p:embed/>
                    <p:pic>
                      <p:nvPicPr>
                        <p:cNvPr id="12"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29087" y="2292250"/>
                          <a:ext cx="717550" cy="265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cxnSp>
          <p:nvCxnSpPr>
            <p:cNvPr id="14" name="Straight Arrow Connector 13"/>
            <p:cNvCxnSpPr/>
            <p:nvPr/>
          </p:nvCxnSpPr>
          <p:spPr>
            <a:xfrm rot="5400000">
              <a:off x="3136394" y="3641493"/>
              <a:ext cx="565349" cy="1588"/>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16200000" flipV="1">
              <a:off x="3137983" y="2567202"/>
              <a:ext cx="565349" cy="1588"/>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10800000" flipV="1">
              <a:off x="2722635" y="3126479"/>
              <a:ext cx="695639" cy="2"/>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17" name="Object 2"/>
            <p:cNvGraphicFramePr>
              <a:graphicFrameLocks noChangeAspect="1"/>
            </p:cNvGraphicFramePr>
            <p:nvPr>
              <p:extLst>
                <p:ext uri="{D42A27DB-BD31-4B8C-83A1-F6EECF244321}">
                  <p14:modId xmlns:p14="http://schemas.microsoft.com/office/powerpoint/2010/main" val="3768572529"/>
                </p:ext>
              </p:extLst>
            </p:nvPr>
          </p:nvGraphicFramePr>
          <p:xfrm>
            <a:off x="3534163" y="3772562"/>
            <a:ext cx="317500" cy="215900"/>
          </p:xfrm>
          <a:graphic>
            <a:graphicData uri="http://schemas.openxmlformats.org/presentationml/2006/ole">
              <mc:AlternateContent xmlns:mc="http://schemas.openxmlformats.org/markup-compatibility/2006">
                <mc:Choice xmlns:v="urn:schemas-microsoft-com:vml" Requires="v">
                  <p:oleObj spid="_x0000_s10304" name="Equation" r:id="rId9" imgW="241300" imgH="165100" progId="Equation.DSMT4">
                    <p:embed/>
                  </p:oleObj>
                </mc:Choice>
                <mc:Fallback>
                  <p:oleObj name="Equation" r:id="rId9" imgW="241300" imgH="165100" progId="Equation.DSMT4">
                    <p:embed/>
                    <p:pic>
                      <p:nvPicPr>
                        <p:cNvPr id="17"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34163" y="3772562"/>
                          <a:ext cx="317500" cy="21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8" name="Object 2"/>
            <p:cNvGraphicFramePr>
              <a:graphicFrameLocks noChangeAspect="1"/>
            </p:cNvGraphicFramePr>
            <p:nvPr>
              <p:extLst>
                <p:ext uri="{D42A27DB-BD31-4B8C-83A1-F6EECF244321}">
                  <p14:modId xmlns:p14="http://schemas.microsoft.com/office/powerpoint/2010/main" val="3781785844"/>
                </p:ext>
              </p:extLst>
            </p:nvPr>
          </p:nvGraphicFramePr>
          <p:xfrm>
            <a:off x="2613099" y="2846287"/>
            <a:ext cx="217488" cy="200025"/>
          </p:xfrm>
          <a:graphic>
            <a:graphicData uri="http://schemas.openxmlformats.org/presentationml/2006/ole">
              <mc:AlternateContent xmlns:mc="http://schemas.openxmlformats.org/markup-compatibility/2006">
                <mc:Choice xmlns:v="urn:schemas-microsoft-com:vml" Requires="v">
                  <p:oleObj spid="_x0000_s10305" name="Equation" r:id="rId11" imgW="165100" imgH="152400" progId="Equation.DSMT4">
                    <p:embed/>
                  </p:oleObj>
                </mc:Choice>
                <mc:Fallback>
                  <p:oleObj name="Equation" r:id="rId11" imgW="165100" imgH="152400" progId="Equation.DSMT4">
                    <p:embed/>
                    <p:pic>
                      <p:nvPicPr>
                        <p:cNvPr id="18"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13099" y="2846287"/>
                          <a:ext cx="217488"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9" name="TextBox 18"/>
          <p:cNvSpPr txBox="1"/>
          <p:nvPr/>
        </p:nvSpPr>
        <p:spPr>
          <a:xfrm>
            <a:off x="329737" y="4146388"/>
            <a:ext cx="8613541" cy="1908215"/>
          </a:xfrm>
          <a:prstGeom prst="rect">
            <a:avLst/>
          </a:prstGeom>
          <a:noFill/>
        </p:spPr>
        <p:txBody>
          <a:bodyPr wrap="square" rtlCol="0">
            <a:spAutoFit/>
          </a:bodyPr>
          <a:lstStyle/>
          <a:p>
            <a:r>
              <a:rPr lang="en-US" sz="2000" dirty="0"/>
              <a:t>Note 1:  Remember, the normal force acts away from the support that provides it, and,</a:t>
            </a:r>
          </a:p>
          <a:p>
            <a:endParaRPr lang="en-US" dirty="0"/>
          </a:p>
          <a:p>
            <a:r>
              <a:rPr lang="en-US" sz="2000" dirty="0"/>
              <a:t>Note 2:  The static frictional force is UPWARD as the body would move DOWNWARD if it broke loose.  Remember, it’s the static frictional force that KEEPS the body from breaking loose!</a:t>
            </a:r>
          </a:p>
        </p:txBody>
      </p:sp>
    </p:spTree>
    <p:extLst>
      <p:ext uri="{BB962C8B-B14F-4D97-AF65-F5344CB8AC3E}">
        <p14:creationId xmlns:p14="http://schemas.microsoft.com/office/powerpoint/2010/main" val="420622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2960" y="286604"/>
            <a:ext cx="7543800" cy="864863"/>
          </a:xfrm>
        </p:spPr>
        <p:txBody>
          <a:bodyPr/>
          <a:lstStyle/>
          <a:p>
            <a:r>
              <a:rPr lang="en-US" dirty="0"/>
              <a:t>Carnival ride </a:t>
            </a:r>
            <a:r>
              <a:rPr lang="mr-IN" dirty="0"/>
              <a:t>–</a:t>
            </a:r>
            <a:r>
              <a:rPr lang="en-US" dirty="0"/>
              <a:t> take 1</a:t>
            </a:r>
          </a:p>
        </p:txBody>
      </p:sp>
      <p:sp>
        <p:nvSpPr>
          <p:cNvPr id="4" name="Rectangle 3"/>
          <p:cNvSpPr/>
          <p:nvPr/>
        </p:nvSpPr>
        <p:spPr>
          <a:xfrm>
            <a:off x="6006381" y="1464685"/>
            <a:ext cx="2688571" cy="457677"/>
          </a:xfrm>
          <a:prstGeom prst="rect">
            <a:avLst/>
          </a:prstGeom>
          <a:noFill/>
          <a:ln w="1270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reeform 4"/>
          <p:cNvSpPr/>
          <p:nvPr/>
        </p:nvSpPr>
        <p:spPr>
          <a:xfrm>
            <a:off x="8565439" y="1533525"/>
            <a:ext cx="130886" cy="339725"/>
          </a:xfrm>
          <a:custGeom>
            <a:avLst/>
            <a:gdLst>
              <a:gd name="connsiteX0" fmla="*/ 124536 w 130886"/>
              <a:gd name="connsiteY0" fmla="*/ 15875 h 339725"/>
              <a:gd name="connsiteX1" fmla="*/ 57861 w 130886"/>
              <a:gd name="connsiteY1" fmla="*/ 19050 h 339725"/>
              <a:gd name="connsiteX2" fmla="*/ 64211 w 130886"/>
              <a:gd name="connsiteY2" fmla="*/ 44450 h 339725"/>
              <a:gd name="connsiteX3" fmla="*/ 92786 w 130886"/>
              <a:gd name="connsiteY3" fmla="*/ 41275 h 339725"/>
              <a:gd name="connsiteX4" fmla="*/ 124536 w 130886"/>
              <a:gd name="connsiteY4" fmla="*/ 25400 h 339725"/>
              <a:gd name="connsiteX5" fmla="*/ 130886 w 130886"/>
              <a:gd name="connsiteY5" fmla="*/ 15875 h 339725"/>
              <a:gd name="connsiteX6" fmla="*/ 124536 w 130886"/>
              <a:gd name="connsiteY6" fmla="*/ 3175 h 339725"/>
              <a:gd name="connsiteX7" fmla="*/ 111836 w 130886"/>
              <a:gd name="connsiteY7" fmla="*/ 0 h 339725"/>
              <a:gd name="connsiteX8" fmla="*/ 86436 w 130886"/>
              <a:gd name="connsiteY8" fmla="*/ 6350 h 339725"/>
              <a:gd name="connsiteX9" fmla="*/ 61036 w 130886"/>
              <a:gd name="connsiteY9" fmla="*/ 9525 h 339725"/>
              <a:gd name="connsiteX10" fmla="*/ 51511 w 130886"/>
              <a:gd name="connsiteY10" fmla="*/ 15875 h 339725"/>
              <a:gd name="connsiteX11" fmla="*/ 35636 w 130886"/>
              <a:gd name="connsiteY11" fmla="*/ 31750 h 339725"/>
              <a:gd name="connsiteX12" fmla="*/ 26111 w 130886"/>
              <a:gd name="connsiteY12" fmla="*/ 53975 h 339725"/>
              <a:gd name="connsiteX13" fmla="*/ 16586 w 130886"/>
              <a:gd name="connsiteY13" fmla="*/ 60325 h 339725"/>
              <a:gd name="connsiteX14" fmla="*/ 38811 w 130886"/>
              <a:gd name="connsiteY14" fmla="*/ 57150 h 339725"/>
              <a:gd name="connsiteX15" fmla="*/ 61036 w 130886"/>
              <a:gd name="connsiteY15" fmla="*/ 41275 h 339725"/>
              <a:gd name="connsiteX16" fmla="*/ 67386 w 130886"/>
              <a:gd name="connsiteY16" fmla="*/ 28575 h 339725"/>
              <a:gd name="connsiteX17" fmla="*/ 64211 w 130886"/>
              <a:gd name="connsiteY17" fmla="*/ 69850 h 339725"/>
              <a:gd name="connsiteX18" fmla="*/ 70561 w 130886"/>
              <a:gd name="connsiteY18" fmla="*/ 79375 h 339725"/>
              <a:gd name="connsiteX19" fmla="*/ 73736 w 130886"/>
              <a:gd name="connsiteY19" fmla="*/ 101600 h 339725"/>
              <a:gd name="connsiteX20" fmla="*/ 80086 w 130886"/>
              <a:gd name="connsiteY20" fmla="*/ 142875 h 339725"/>
              <a:gd name="connsiteX21" fmla="*/ 76911 w 130886"/>
              <a:gd name="connsiteY21" fmla="*/ 225425 h 339725"/>
              <a:gd name="connsiteX22" fmla="*/ 73736 w 130886"/>
              <a:gd name="connsiteY22" fmla="*/ 234950 h 339725"/>
              <a:gd name="connsiteX23" fmla="*/ 67386 w 130886"/>
              <a:gd name="connsiteY23" fmla="*/ 266700 h 339725"/>
              <a:gd name="connsiteX24" fmla="*/ 67386 w 130886"/>
              <a:gd name="connsiteY24" fmla="*/ 320675 h 339725"/>
              <a:gd name="connsiteX25" fmla="*/ 19761 w 130886"/>
              <a:gd name="connsiteY25" fmla="*/ 323850 h 339725"/>
              <a:gd name="connsiteX26" fmla="*/ 10236 w 130886"/>
              <a:gd name="connsiteY26" fmla="*/ 333375 h 339725"/>
              <a:gd name="connsiteX27" fmla="*/ 19761 w 130886"/>
              <a:gd name="connsiteY27" fmla="*/ 336550 h 339725"/>
              <a:gd name="connsiteX28" fmla="*/ 54686 w 130886"/>
              <a:gd name="connsiteY28" fmla="*/ 339725 h 339725"/>
              <a:gd name="connsiteX29" fmla="*/ 108661 w 130886"/>
              <a:gd name="connsiteY29" fmla="*/ 333375 h 339725"/>
              <a:gd name="connsiteX30" fmla="*/ 118186 w 130886"/>
              <a:gd name="connsiteY30" fmla="*/ 327025 h 339725"/>
              <a:gd name="connsiteX31" fmla="*/ 130886 w 130886"/>
              <a:gd name="connsiteY31" fmla="*/ 320675 h 339725"/>
              <a:gd name="connsiteX32" fmla="*/ 127711 w 130886"/>
              <a:gd name="connsiteY32" fmla="*/ 298450 h 339725"/>
              <a:gd name="connsiteX33" fmla="*/ 118186 w 130886"/>
              <a:gd name="connsiteY33" fmla="*/ 292100 h 339725"/>
              <a:gd name="connsiteX34" fmla="*/ 111836 w 130886"/>
              <a:gd name="connsiteY34" fmla="*/ 282575 h 339725"/>
              <a:gd name="connsiteX35" fmla="*/ 115011 w 130886"/>
              <a:gd name="connsiteY35" fmla="*/ 168275 h 339725"/>
              <a:gd name="connsiteX36" fmla="*/ 118186 w 130886"/>
              <a:gd name="connsiteY36" fmla="*/ 152400 h 339725"/>
              <a:gd name="connsiteX37" fmla="*/ 111836 w 130886"/>
              <a:gd name="connsiteY37" fmla="*/ 104775 h 339725"/>
              <a:gd name="connsiteX38" fmla="*/ 108661 w 130886"/>
              <a:gd name="connsiteY38" fmla="*/ 28575 h 339725"/>
              <a:gd name="connsiteX39" fmla="*/ 105486 w 130886"/>
              <a:gd name="connsiteY39" fmla="*/ 41275 h 339725"/>
              <a:gd name="connsiteX40" fmla="*/ 92786 w 130886"/>
              <a:gd name="connsiteY40" fmla="*/ 66675 h 339725"/>
              <a:gd name="connsiteX41" fmla="*/ 89611 w 130886"/>
              <a:gd name="connsiteY41" fmla="*/ 76200 h 339725"/>
              <a:gd name="connsiteX42" fmla="*/ 80086 w 130886"/>
              <a:gd name="connsiteY42" fmla="*/ 82550 h 339725"/>
              <a:gd name="connsiteX43" fmla="*/ 76911 w 130886"/>
              <a:gd name="connsiteY43" fmla="*/ 95250 h 339725"/>
              <a:gd name="connsiteX44" fmla="*/ 95961 w 130886"/>
              <a:gd name="connsiteY44" fmla="*/ 73025 h 339725"/>
              <a:gd name="connsiteX45" fmla="*/ 105486 w 130886"/>
              <a:gd name="connsiteY45" fmla="*/ 66675 h 339725"/>
              <a:gd name="connsiteX46" fmla="*/ 111836 w 130886"/>
              <a:gd name="connsiteY46" fmla="*/ 57150 h 339725"/>
              <a:gd name="connsiteX47" fmla="*/ 102311 w 130886"/>
              <a:gd name="connsiteY47" fmla="*/ 50800 h 339725"/>
              <a:gd name="connsiteX48" fmla="*/ 92786 w 130886"/>
              <a:gd name="connsiteY48" fmla="*/ 53975 h 339725"/>
              <a:gd name="connsiteX49" fmla="*/ 76911 w 130886"/>
              <a:gd name="connsiteY49" fmla="*/ 57150 h 339725"/>
              <a:gd name="connsiteX50" fmla="*/ 80086 w 130886"/>
              <a:gd name="connsiteY50" fmla="*/ 66675 h 339725"/>
              <a:gd name="connsiteX51" fmla="*/ 89611 w 130886"/>
              <a:gd name="connsiteY51" fmla="*/ 69850 h 339725"/>
              <a:gd name="connsiteX52" fmla="*/ 86436 w 130886"/>
              <a:gd name="connsiteY52" fmla="*/ 88900 h 339725"/>
              <a:gd name="connsiteX53" fmla="*/ 76911 w 130886"/>
              <a:gd name="connsiteY53" fmla="*/ 82550 h 339725"/>
              <a:gd name="connsiteX54" fmla="*/ 73736 w 130886"/>
              <a:gd name="connsiteY54" fmla="*/ 92075 h 339725"/>
              <a:gd name="connsiteX55" fmla="*/ 57861 w 130886"/>
              <a:gd name="connsiteY55" fmla="*/ 104775 h 339725"/>
              <a:gd name="connsiteX56" fmla="*/ 48336 w 130886"/>
              <a:gd name="connsiteY56" fmla="*/ 127000 h 339725"/>
              <a:gd name="connsiteX57" fmla="*/ 38811 w 130886"/>
              <a:gd name="connsiteY57" fmla="*/ 130175 h 339725"/>
              <a:gd name="connsiteX58" fmla="*/ 19761 w 130886"/>
              <a:gd name="connsiteY58" fmla="*/ 146050 h 339725"/>
              <a:gd name="connsiteX59" fmla="*/ 16586 w 130886"/>
              <a:gd name="connsiteY59" fmla="*/ 155575 h 339725"/>
              <a:gd name="connsiteX60" fmla="*/ 7061 w 130886"/>
              <a:gd name="connsiteY60" fmla="*/ 149225 h 339725"/>
              <a:gd name="connsiteX61" fmla="*/ 16586 w 130886"/>
              <a:gd name="connsiteY61" fmla="*/ 120650 h 339725"/>
              <a:gd name="connsiteX62" fmla="*/ 35636 w 130886"/>
              <a:gd name="connsiteY62" fmla="*/ 114300 h 339725"/>
              <a:gd name="connsiteX63" fmla="*/ 41986 w 130886"/>
              <a:gd name="connsiteY63" fmla="*/ 104775 h 339725"/>
              <a:gd name="connsiteX64" fmla="*/ 51511 w 130886"/>
              <a:gd name="connsiteY64" fmla="*/ 98425 h 339725"/>
              <a:gd name="connsiteX65" fmla="*/ 54686 w 130886"/>
              <a:gd name="connsiteY65" fmla="*/ 88900 h 339725"/>
              <a:gd name="connsiteX66" fmla="*/ 73736 w 130886"/>
              <a:gd name="connsiteY66" fmla="*/ 76200 h 339725"/>
              <a:gd name="connsiteX67" fmla="*/ 76911 w 130886"/>
              <a:gd name="connsiteY67" fmla="*/ 66675 h 339725"/>
              <a:gd name="connsiteX68" fmla="*/ 124536 w 130886"/>
              <a:gd name="connsiteY68" fmla="*/ 15875 h 339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130886" h="339725">
                <a:moveTo>
                  <a:pt x="124536" y="15875"/>
                </a:moveTo>
                <a:cubicBezTo>
                  <a:pt x="121361" y="7937"/>
                  <a:pt x="77969" y="9525"/>
                  <a:pt x="57861" y="19050"/>
                </a:cubicBezTo>
                <a:cubicBezTo>
                  <a:pt x="49974" y="22786"/>
                  <a:pt x="56848" y="39765"/>
                  <a:pt x="64211" y="44450"/>
                </a:cubicBezTo>
                <a:cubicBezTo>
                  <a:pt x="72296" y="49595"/>
                  <a:pt x="83261" y="42333"/>
                  <a:pt x="92786" y="41275"/>
                </a:cubicBezTo>
                <a:cubicBezTo>
                  <a:pt x="108292" y="36106"/>
                  <a:pt x="113252" y="36684"/>
                  <a:pt x="124536" y="25400"/>
                </a:cubicBezTo>
                <a:cubicBezTo>
                  <a:pt x="127234" y="22702"/>
                  <a:pt x="128769" y="19050"/>
                  <a:pt x="130886" y="15875"/>
                </a:cubicBezTo>
                <a:cubicBezTo>
                  <a:pt x="128769" y="11642"/>
                  <a:pt x="128172" y="6205"/>
                  <a:pt x="124536" y="3175"/>
                </a:cubicBezTo>
                <a:cubicBezTo>
                  <a:pt x="121184" y="381"/>
                  <a:pt x="116200" y="0"/>
                  <a:pt x="111836" y="0"/>
                </a:cubicBezTo>
                <a:cubicBezTo>
                  <a:pt x="94074" y="0"/>
                  <a:pt x="100216" y="3845"/>
                  <a:pt x="86436" y="6350"/>
                </a:cubicBezTo>
                <a:cubicBezTo>
                  <a:pt x="78041" y="7876"/>
                  <a:pt x="69503" y="8467"/>
                  <a:pt x="61036" y="9525"/>
                </a:cubicBezTo>
                <a:cubicBezTo>
                  <a:pt x="57861" y="11642"/>
                  <a:pt x="54209" y="13177"/>
                  <a:pt x="51511" y="15875"/>
                </a:cubicBezTo>
                <a:cubicBezTo>
                  <a:pt x="30344" y="37042"/>
                  <a:pt x="61036" y="14817"/>
                  <a:pt x="35636" y="31750"/>
                </a:cubicBezTo>
                <a:cubicBezTo>
                  <a:pt x="33207" y="41466"/>
                  <a:pt x="33420" y="46666"/>
                  <a:pt x="26111" y="53975"/>
                </a:cubicBezTo>
                <a:cubicBezTo>
                  <a:pt x="23413" y="56673"/>
                  <a:pt x="12884" y="59400"/>
                  <a:pt x="16586" y="60325"/>
                </a:cubicBezTo>
                <a:cubicBezTo>
                  <a:pt x="23846" y="62140"/>
                  <a:pt x="31403" y="58208"/>
                  <a:pt x="38811" y="57150"/>
                </a:cubicBezTo>
                <a:cubicBezTo>
                  <a:pt x="43273" y="54176"/>
                  <a:pt x="58411" y="44338"/>
                  <a:pt x="61036" y="41275"/>
                </a:cubicBezTo>
                <a:cubicBezTo>
                  <a:pt x="64116" y="37681"/>
                  <a:pt x="65269" y="32808"/>
                  <a:pt x="67386" y="28575"/>
                </a:cubicBezTo>
                <a:cubicBezTo>
                  <a:pt x="66328" y="42333"/>
                  <a:pt x="63350" y="56078"/>
                  <a:pt x="64211" y="69850"/>
                </a:cubicBezTo>
                <a:cubicBezTo>
                  <a:pt x="64449" y="73658"/>
                  <a:pt x="69465" y="75720"/>
                  <a:pt x="70561" y="79375"/>
                </a:cubicBezTo>
                <a:cubicBezTo>
                  <a:pt x="72711" y="86543"/>
                  <a:pt x="72862" y="94168"/>
                  <a:pt x="73736" y="101600"/>
                </a:cubicBezTo>
                <a:cubicBezTo>
                  <a:pt x="78201" y="139550"/>
                  <a:pt x="73247" y="122357"/>
                  <a:pt x="80086" y="142875"/>
                </a:cubicBezTo>
                <a:cubicBezTo>
                  <a:pt x="79028" y="170392"/>
                  <a:pt x="78806" y="197953"/>
                  <a:pt x="76911" y="225425"/>
                </a:cubicBezTo>
                <a:cubicBezTo>
                  <a:pt x="76681" y="228764"/>
                  <a:pt x="74489" y="231689"/>
                  <a:pt x="73736" y="234950"/>
                </a:cubicBezTo>
                <a:cubicBezTo>
                  <a:pt x="71309" y="245467"/>
                  <a:pt x="67386" y="266700"/>
                  <a:pt x="67386" y="266700"/>
                </a:cubicBezTo>
                <a:cubicBezTo>
                  <a:pt x="68724" y="276069"/>
                  <a:pt x="76054" y="314716"/>
                  <a:pt x="67386" y="320675"/>
                </a:cubicBezTo>
                <a:cubicBezTo>
                  <a:pt x="54275" y="329689"/>
                  <a:pt x="35636" y="322792"/>
                  <a:pt x="19761" y="323850"/>
                </a:cubicBezTo>
                <a:cubicBezTo>
                  <a:pt x="16586" y="327025"/>
                  <a:pt x="10236" y="328885"/>
                  <a:pt x="10236" y="333375"/>
                </a:cubicBezTo>
                <a:cubicBezTo>
                  <a:pt x="10236" y="336722"/>
                  <a:pt x="16448" y="336077"/>
                  <a:pt x="19761" y="336550"/>
                </a:cubicBezTo>
                <a:cubicBezTo>
                  <a:pt x="31333" y="338203"/>
                  <a:pt x="43044" y="338667"/>
                  <a:pt x="54686" y="339725"/>
                </a:cubicBezTo>
                <a:cubicBezTo>
                  <a:pt x="58420" y="339438"/>
                  <a:pt x="95821" y="338878"/>
                  <a:pt x="108661" y="333375"/>
                </a:cubicBezTo>
                <a:cubicBezTo>
                  <a:pt x="112168" y="331872"/>
                  <a:pt x="114873" y="328918"/>
                  <a:pt x="118186" y="327025"/>
                </a:cubicBezTo>
                <a:cubicBezTo>
                  <a:pt x="122295" y="324677"/>
                  <a:pt x="126653" y="322792"/>
                  <a:pt x="130886" y="320675"/>
                </a:cubicBezTo>
                <a:cubicBezTo>
                  <a:pt x="129828" y="313267"/>
                  <a:pt x="130750" y="305289"/>
                  <a:pt x="127711" y="298450"/>
                </a:cubicBezTo>
                <a:cubicBezTo>
                  <a:pt x="126161" y="294963"/>
                  <a:pt x="120884" y="294798"/>
                  <a:pt x="118186" y="292100"/>
                </a:cubicBezTo>
                <a:cubicBezTo>
                  <a:pt x="115488" y="289402"/>
                  <a:pt x="113953" y="285750"/>
                  <a:pt x="111836" y="282575"/>
                </a:cubicBezTo>
                <a:cubicBezTo>
                  <a:pt x="112894" y="244475"/>
                  <a:pt x="113154" y="206344"/>
                  <a:pt x="115011" y="168275"/>
                </a:cubicBezTo>
                <a:cubicBezTo>
                  <a:pt x="115274" y="162885"/>
                  <a:pt x="118186" y="157796"/>
                  <a:pt x="118186" y="152400"/>
                </a:cubicBezTo>
                <a:cubicBezTo>
                  <a:pt x="118186" y="121324"/>
                  <a:pt x="118134" y="123670"/>
                  <a:pt x="111836" y="104775"/>
                </a:cubicBezTo>
                <a:cubicBezTo>
                  <a:pt x="110778" y="79375"/>
                  <a:pt x="111191" y="53871"/>
                  <a:pt x="108661" y="28575"/>
                </a:cubicBezTo>
                <a:cubicBezTo>
                  <a:pt x="108227" y="24233"/>
                  <a:pt x="106866" y="37135"/>
                  <a:pt x="105486" y="41275"/>
                </a:cubicBezTo>
                <a:cubicBezTo>
                  <a:pt x="94499" y="74235"/>
                  <a:pt x="104453" y="43341"/>
                  <a:pt x="92786" y="66675"/>
                </a:cubicBezTo>
                <a:cubicBezTo>
                  <a:pt x="91289" y="69668"/>
                  <a:pt x="91702" y="73587"/>
                  <a:pt x="89611" y="76200"/>
                </a:cubicBezTo>
                <a:cubicBezTo>
                  <a:pt x="87227" y="79180"/>
                  <a:pt x="83261" y="80433"/>
                  <a:pt x="80086" y="82550"/>
                </a:cubicBezTo>
                <a:cubicBezTo>
                  <a:pt x="79028" y="86783"/>
                  <a:pt x="72547" y="95250"/>
                  <a:pt x="76911" y="95250"/>
                </a:cubicBezTo>
                <a:cubicBezTo>
                  <a:pt x="84497" y="95250"/>
                  <a:pt x="91269" y="77717"/>
                  <a:pt x="95961" y="73025"/>
                </a:cubicBezTo>
                <a:cubicBezTo>
                  <a:pt x="98659" y="70327"/>
                  <a:pt x="102311" y="68792"/>
                  <a:pt x="105486" y="66675"/>
                </a:cubicBezTo>
                <a:cubicBezTo>
                  <a:pt x="107603" y="63500"/>
                  <a:pt x="112584" y="60892"/>
                  <a:pt x="111836" y="57150"/>
                </a:cubicBezTo>
                <a:cubicBezTo>
                  <a:pt x="111088" y="53408"/>
                  <a:pt x="106075" y="51427"/>
                  <a:pt x="102311" y="50800"/>
                </a:cubicBezTo>
                <a:cubicBezTo>
                  <a:pt x="99010" y="50250"/>
                  <a:pt x="96033" y="53163"/>
                  <a:pt x="92786" y="53975"/>
                </a:cubicBezTo>
                <a:cubicBezTo>
                  <a:pt x="87551" y="55284"/>
                  <a:pt x="82203" y="56092"/>
                  <a:pt x="76911" y="57150"/>
                </a:cubicBezTo>
                <a:cubicBezTo>
                  <a:pt x="77969" y="60325"/>
                  <a:pt x="77719" y="64308"/>
                  <a:pt x="80086" y="66675"/>
                </a:cubicBezTo>
                <a:cubicBezTo>
                  <a:pt x="82453" y="69042"/>
                  <a:pt x="88692" y="66632"/>
                  <a:pt x="89611" y="69850"/>
                </a:cubicBezTo>
                <a:cubicBezTo>
                  <a:pt x="91380" y="76040"/>
                  <a:pt x="87494" y="82550"/>
                  <a:pt x="86436" y="88900"/>
                </a:cubicBezTo>
                <a:cubicBezTo>
                  <a:pt x="83261" y="86783"/>
                  <a:pt x="80613" y="81625"/>
                  <a:pt x="76911" y="82550"/>
                </a:cubicBezTo>
                <a:cubicBezTo>
                  <a:pt x="73664" y="83362"/>
                  <a:pt x="75233" y="89082"/>
                  <a:pt x="73736" y="92075"/>
                </a:cubicBezTo>
                <a:cubicBezTo>
                  <a:pt x="67991" y="103564"/>
                  <a:pt x="68847" y="101113"/>
                  <a:pt x="57861" y="104775"/>
                </a:cubicBezTo>
                <a:cubicBezTo>
                  <a:pt x="55954" y="112401"/>
                  <a:pt x="55188" y="121518"/>
                  <a:pt x="48336" y="127000"/>
                </a:cubicBezTo>
                <a:cubicBezTo>
                  <a:pt x="45723" y="129091"/>
                  <a:pt x="41986" y="129117"/>
                  <a:pt x="38811" y="130175"/>
                </a:cubicBezTo>
                <a:cubicBezTo>
                  <a:pt x="16845" y="163124"/>
                  <a:pt x="51987" y="113824"/>
                  <a:pt x="19761" y="146050"/>
                </a:cubicBezTo>
                <a:cubicBezTo>
                  <a:pt x="17394" y="148417"/>
                  <a:pt x="17644" y="152400"/>
                  <a:pt x="16586" y="155575"/>
                </a:cubicBezTo>
                <a:cubicBezTo>
                  <a:pt x="13411" y="153458"/>
                  <a:pt x="9445" y="152205"/>
                  <a:pt x="7061" y="149225"/>
                </a:cubicBezTo>
                <a:cubicBezTo>
                  <a:pt x="0" y="140398"/>
                  <a:pt x="5389" y="124382"/>
                  <a:pt x="16586" y="120650"/>
                </a:cubicBezTo>
                <a:lnTo>
                  <a:pt x="35636" y="114300"/>
                </a:lnTo>
                <a:cubicBezTo>
                  <a:pt x="37753" y="111125"/>
                  <a:pt x="39288" y="107473"/>
                  <a:pt x="41986" y="104775"/>
                </a:cubicBezTo>
                <a:cubicBezTo>
                  <a:pt x="44684" y="102077"/>
                  <a:pt x="49127" y="101405"/>
                  <a:pt x="51511" y="98425"/>
                </a:cubicBezTo>
                <a:cubicBezTo>
                  <a:pt x="53602" y="95812"/>
                  <a:pt x="52830" y="91685"/>
                  <a:pt x="54686" y="88900"/>
                </a:cubicBezTo>
                <a:cubicBezTo>
                  <a:pt x="61481" y="78707"/>
                  <a:pt x="63750" y="79529"/>
                  <a:pt x="73736" y="76200"/>
                </a:cubicBezTo>
                <a:cubicBezTo>
                  <a:pt x="74794" y="73025"/>
                  <a:pt x="74544" y="69042"/>
                  <a:pt x="76911" y="66675"/>
                </a:cubicBezTo>
                <a:cubicBezTo>
                  <a:pt x="90198" y="53388"/>
                  <a:pt x="127711" y="23813"/>
                  <a:pt x="124536" y="15875"/>
                </a:cubicBezTo>
                <a:close/>
              </a:path>
            </a:pathLst>
          </a:custGeom>
          <a:solidFill>
            <a:srgbClr val="FF0000"/>
          </a:solidFill>
          <a:ln w="9525"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5968281" y="1909662"/>
            <a:ext cx="2769319"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rot="5400000">
            <a:off x="6877050" y="1638300"/>
            <a:ext cx="927100" cy="1588"/>
          </a:xfrm>
          <a:prstGeom prst="line">
            <a:avLst/>
          </a:prstGeom>
          <a:ln w="9525" cap="flat" cmpd="sng" algn="ctr">
            <a:solidFill>
              <a:schemeClr val="tx1"/>
            </a:solidFill>
            <a:prstDash val="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 name="Straight Connector 7"/>
          <p:cNvCxnSpPr>
            <a:stCxn id="10" idx="1"/>
            <a:endCxn id="10" idx="3"/>
          </p:cNvCxnSpPr>
          <p:nvPr/>
        </p:nvCxnSpPr>
        <p:spPr>
          <a:xfrm rot="10800000" flipH="1">
            <a:off x="5968280" y="1932522"/>
            <a:ext cx="2769319" cy="1588"/>
          </a:xfrm>
          <a:prstGeom prst="line">
            <a:avLst/>
          </a:prstGeom>
          <a:ln w="12700" cap="flat" cmpd="sng" algn="ctr">
            <a:solidFill>
              <a:schemeClr val="tx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graphicFrame>
        <p:nvGraphicFramePr>
          <p:cNvPr id="9" name="Object 2"/>
          <p:cNvGraphicFramePr>
            <a:graphicFrameLocks noChangeAspect="1"/>
          </p:cNvGraphicFramePr>
          <p:nvPr/>
        </p:nvGraphicFramePr>
        <p:xfrm>
          <a:off x="7651039" y="2020094"/>
          <a:ext cx="914400" cy="165100"/>
        </p:xfrm>
        <a:graphic>
          <a:graphicData uri="http://schemas.openxmlformats.org/presentationml/2006/ole">
            <mc:AlternateContent xmlns:mc="http://schemas.openxmlformats.org/markup-compatibility/2006">
              <mc:Choice xmlns:v="urn:schemas-microsoft-com:vml" Requires="v">
                <p:oleObj spid="_x0000_s11351" name="Equation" r:id="rId3" imgW="914400" imgH="165100" progId="Equation.DSMT4">
                  <p:embed/>
                </p:oleObj>
              </mc:Choice>
              <mc:Fallback>
                <p:oleObj name="Equation" r:id="rId3" imgW="914400" imgH="165100" progId="Equation.DSMT4">
                  <p:embed/>
                  <p:pic>
                    <p:nvPicPr>
                      <p:cNvPr id="9"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1039" y="2020094"/>
                        <a:ext cx="914400" cy="16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2"/>
          <p:cNvGraphicFramePr>
            <a:graphicFrameLocks noChangeAspect="1"/>
          </p:cNvGraphicFramePr>
          <p:nvPr/>
        </p:nvGraphicFramePr>
        <p:xfrm>
          <a:off x="6921500" y="781050"/>
          <a:ext cx="850900" cy="317500"/>
        </p:xfrm>
        <a:graphic>
          <a:graphicData uri="http://schemas.openxmlformats.org/presentationml/2006/ole">
            <mc:AlternateContent xmlns:mc="http://schemas.openxmlformats.org/markup-compatibility/2006">
              <mc:Choice xmlns:v="urn:schemas-microsoft-com:vml" Requires="v">
                <p:oleObj spid="_x0000_s11352" name="Equation" r:id="rId5" imgW="850900" imgH="317500" progId="Equation.DSMT4">
                  <p:embed/>
                </p:oleObj>
              </mc:Choice>
              <mc:Fallback>
                <p:oleObj name="Equation" r:id="rId5" imgW="850900" imgH="317500" progId="Equation.DSMT4">
                  <p:embed/>
                  <p:pic>
                    <p:nvPicPr>
                      <p:cNvPr id="1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21500" y="781050"/>
                        <a:ext cx="850900" cy="31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1" name="TextBox 10"/>
          <p:cNvSpPr txBox="1"/>
          <p:nvPr/>
        </p:nvSpPr>
        <p:spPr>
          <a:xfrm>
            <a:off x="406400" y="1507115"/>
            <a:ext cx="2653434" cy="1323439"/>
          </a:xfrm>
          <a:prstGeom prst="rect">
            <a:avLst/>
          </a:prstGeom>
          <a:noFill/>
        </p:spPr>
        <p:txBody>
          <a:bodyPr wrap="square" rtlCol="0">
            <a:spAutoFit/>
          </a:bodyPr>
          <a:lstStyle/>
          <a:p>
            <a:r>
              <a:rPr lang="en-US" sz="2000" dirty="0"/>
              <a:t>The center seeking direction is toward the center of the arc, so our axis becomes:</a:t>
            </a:r>
          </a:p>
        </p:txBody>
      </p:sp>
      <p:graphicFrame>
        <p:nvGraphicFramePr>
          <p:cNvPr id="12" name="Object 2"/>
          <p:cNvGraphicFramePr>
            <a:graphicFrameLocks noChangeAspect="1"/>
          </p:cNvGraphicFramePr>
          <p:nvPr/>
        </p:nvGraphicFramePr>
        <p:xfrm>
          <a:off x="4791075" y="1754982"/>
          <a:ext cx="717550" cy="265112"/>
        </p:xfrm>
        <a:graphic>
          <a:graphicData uri="http://schemas.openxmlformats.org/presentationml/2006/ole">
            <mc:AlternateContent xmlns:mc="http://schemas.openxmlformats.org/markup-compatibility/2006">
              <mc:Choice xmlns:v="urn:schemas-microsoft-com:vml" Requires="v">
                <p:oleObj spid="_x0000_s11353" name="Equation" r:id="rId7" imgW="546100" imgH="203200" progId="Equation.DSMT4">
                  <p:embed/>
                </p:oleObj>
              </mc:Choice>
              <mc:Fallback>
                <p:oleObj name="Equation" r:id="rId7" imgW="546100" imgH="203200" progId="Equation.DSMT4">
                  <p:embed/>
                  <p:pic>
                    <p:nvPicPr>
                      <p:cNvPr id="12"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91075" y="1754982"/>
                        <a:ext cx="717550" cy="265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3" name="Freeform 12"/>
          <p:cNvSpPr/>
          <p:nvPr/>
        </p:nvSpPr>
        <p:spPr>
          <a:xfrm>
            <a:off x="4382772" y="2073407"/>
            <a:ext cx="400679" cy="1031612"/>
          </a:xfrm>
          <a:custGeom>
            <a:avLst/>
            <a:gdLst>
              <a:gd name="connsiteX0" fmla="*/ 311779 w 400679"/>
              <a:gd name="connsiteY0" fmla="*/ 101600 h 1031612"/>
              <a:gd name="connsiteX1" fmla="*/ 235579 w 400679"/>
              <a:gd name="connsiteY1" fmla="*/ 38100 h 1031612"/>
              <a:gd name="connsiteX2" fmla="*/ 197479 w 400679"/>
              <a:gd name="connsiteY2" fmla="*/ 50800 h 1031612"/>
              <a:gd name="connsiteX3" fmla="*/ 197479 w 400679"/>
              <a:gd name="connsiteY3" fmla="*/ 139700 h 1031612"/>
              <a:gd name="connsiteX4" fmla="*/ 273679 w 400679"/>
              <a:gd name="connsiteY4" fmla="*/ 152400 h 1031612"/>
              <a:gd name="connsiteX5" fmla="*/ 286379 w 400679"/>
              <a:gd name="connsiteY5" fmla="*/ 190500 h 1031612"/>
              <a:gd name="connsiteX6" fmla="*/ 273679 w 400679"/>
              <a:gd name="connsiteY6" fmla="*/ 139700 h 1031612"/>
              <a:gd name="connsiteX7" fmla="*/ 286379 w 400679"/>
              <a:gd name="connsiteY7" fmla="*/ 63500 h 1031612"/>
              <a:gd name="connsiteX8" fmla="*/ 375279 w 400679"/>
              <a:gd name="connsiteY8" fmla="*/ 0 h 1031612"/>
              <a:gd name="connsiteX9" fmla="*/ 387979 w 400679"/>
              <a:gd name="connsiteY9" fmla="*/ 63500 h 1031612"/>
              <a:gd name="connsiteX10" fmla="*/ 311779 w 400679"/>
              <a:gd name="connsiteY10" fmla="*/ 165100 h 1031612"/>
              <a:gd name="connsiteX11" fmla="*/ 222879 w 400679"/>
              <a:gd name="connsiteY11" fmla="*/ 152400 h 1031612"/>
              <a:gd name="connsiteX12" fmla="*/ 235579 w 400679"/>
              <a:gd name="connsiteY12" fmla="*/ 114300 h 1031612"/>
              <a:gd name="connsiteX13" fmla="*/ 260979 w 400679"/>
              <a:gd name="connsiteY13" fmla="*/ 76200 h 1031612"/>
              <a:gd name="connsiteX14" fmla="*/ 248279 w 400679"/>
              <a:gd name="connsiteY14" fmla="*/ 114300 h 1031612"/>
              <a:gd name="connsiteX15" fmla="*/ 222879 w 400679"/>
              <a:gd name="connsiteY15" fmla="*/ 165100 h 1031612"/>
              <a:gd name="connsiteX16" fmla="*/ 210179 w 400679"/>
              <a:gd name="connsiteY16" fmla="*/ 228600 h 1031612"/>
              <a:gd name="connsiteX17" fmla="*/ 172079 w 400679"/>
              <a:gd name="connsiteY17" fmla="*/ 215900 h 1031612"/>
              <a:gd name="connsiteX18" fmla="*/ 95879 w 400679"/>
              <a:gd name="connsiteY18" fmla="*/ 241300 h 1031612"/>
              <a:gd name="connsiteX19" fmla="*/ 70479 w 400679"/>
              <a:gd name="connsiteY19" fmla="*/ 279400 h 1031612"/>
              <a:gd name="connsiteX20" fmla="*/ 146679 w 400679"/>
              <a:gd name="connsiteY20" fmla="*/ 266700 h 1031612"/>
              <a:gd name="connsiteX21" fmla="*/ 184779 w 400679"/>
              <a:gd name="connsiteY21" fmla="*/ 241300 h 1031612"/>
              <a:gd name="connsiteX22" fmla="*/ 286379 w 400679"/>
              <a:gd name="connsiteY22" fmla="*/ 177800 h 1031612"/>
              <a:gd name="connsiteX23" fmla="*/ 248279 w 400679"/>
              <a:gd name="connsiteY23" fmla="*/ 203200 h 1031612"/>
              <a:gd name="connsiteX24" fmla="*/ 197479 w 400679"/>
              <a:gd name="connsiteY24" fmla="*/ 241300 h 1031612"/>
              <a:gd name="connsiteX25" fmla="*/ 248279 w 400679"/>
              <a:gd name="connsiteY25" fmla="*/ 228600 h 1031612"/>
              <a:gd name="connsiteX26" fmla="*/ 222879 w 400679"/>
              <a:gd name="connsiteY26" fmla="*/ 304800 h 1031612"/>
              <a:gd name="connsiteX27" fmla="*/ 260979 w 400679"/>
              <a:gd name="connsiteY27" fmla="*/ 495300 h 1031612"/>
              <a:gd name="connsiteX28" fmla="*/ 273679 w 400679"/>
              <a:gd name="connsiteY28" fmla="*/ 546100 h 1031612"/>
              <a:gd name="connsiteX29" fmla="*/ 260979 w 400679"/>
              <a:gd name="connsiteY29" fmla="*/ 723900 h 1031612"/>
              <a:gd name="connsiteX30" fmla="*/ 248279 w 400679"/>
              <a:gd name="connsiteY30" fmla="*/ 977900 h 1031612"/>
              <a:gd name="connsiteX31" fmla="*/ 95879 w 400679"/>
              <a:gd name="connsiteY31" fmla="*/ 965200 h 1031612"/>
              <a:gd name="connsiteX32" fmla="*/ 83179 w 400679"/>
              <a:gd name="connsiteY32" fmla="*/ 1016000 h 1031612"/>
              <a:gd name="connsiteX33" fmla="*/ 146679 w 400679"/>
              <a:gd name="connsiteY33" fmla="*/ 927100 h 1031612"/>
              <a:gd name="connsiteX34" fmla="*/ 222879 w 400679"/>
              <a:gd name="connsiteY34" fmla="*/ 914400 h 1031612"/>
              <a:gd name="connsiteX35" fmla="*/ 349879 w 400679"/>
              <a:gd name="connsiteY35" fmla="*/ 927100 h 1031612"/>
              <a:gd name="connsiteX36" fmla="*/ 337179 w 400679"/>
              <a:gd name="connsiteY36" fmla="*/ 965200 h 1031612"/>
              <a:gd name="connsiteX37" fmla="*/ 260979 w 400679"/>
              <a:gd name="connsiteY37" fmla="*/ 990600 h 1031612"/>
              <a:gd name="connsiteX38" fmla="*/ 299079 w 400679"/>
              <a:gd name="connsiteY38" fmla="*/ 977900 h 1031612"/>
              <a:gd name="connsiteX39" fmla="*/ 337179 w 400679"/>
              <a:gd name="connsiteY39" fmla="*/ 965200 h 1031612"/>
              <a:gd name="connsiteX40" fmla="*/ 362579 w 400679"/>
              <a:gd name="connsiteY40" fmla="*/ 927100 h 1031612"/>
              <a:gd name="connsiteX41" fmla="*/ 337179 w 400679"/>
              <a:gd name="connsiteY41" fmla="*/ 800100 h 1031612"/>
              <a:gd name="connsiteX42" fmla="*/ 311779 w 400679"/>
              <a:gd name="connsiteY42" fmla="*/ 635000 h 1031612"/>
              <a:gd name="connsiteX43" fmla="*/ 324479 w 400679"/>
              <a:gd name="connsiteY43" fmla="*/ 571500 h 1031612"/>
              <a:gd name="connsiteX44" fmla="*/ 337179 w 400679"/>
              <a:gd name="connsiteY44" fmla="*/ 330200 h 1031612"/>
              <a:gd name="connsiteX45" fmla="*/ 375279 w 400679"/>
              <a:gd name="connsiteY45" fmla="*/ 292100 h 1031612"/>
              <a:gd name="connsiteX46" fmla="*/ 400679 w 400679"/>
              <a:gd name="connsiteY46" fmla="*/ 254000 h 1031612"/>
              <a:gd name="connsiteX47" fmla="*/ 362579 w 400679"/>
              <a:gd name="connsiteY47" fmla="*/ 241300 h 1031612"/>
              <a:gd name="connsiteX48" fmla="*/ 349879 w 400679"/>
              <a:gd name="connsiteY48" fmla="*/ 203200 h 1031612"/>
              <a:gd name="connsiteX49" fmla="*/ 337179 w 400679"/>
              <a:gd name="connsiteY49" fmla="*/ 241300 h 1031612"/>
              <a:gd name="connsiteX50" fmla="*/ 311779 w 400679"/>
              <a:gd name="connsiteY50" fmla="*/ 304800 h 1031612"/>
              <a:gd name="connsiteX51" fmla="*/ 286379 w 400679"/>
              <a:gd name="connsiteY51" fmla="*/ 381000 h 1031612"/>
              <a:gd name="connsiteX52" fmla="*/ 235579 w 400679"/>
              <a:gd name="connsiteY52" fmla="*/ 317500 h 1031612"/>
              <a:gd name="connsiteX53" fmla="*/ 222879 w 400679"/>
              <a:gd name="connsiteY53" fmla="*/ 355600 h 1031612"/>
              <a:gd name="connsiteX54" fmla="*/ 184779 w 400679"/>
              <a:gd name="connsiteY54" fmla="*/ 368300 h 1031612"/>
              <a:gd name="connsiteX55" fmla="*/ 70479 w 400679"/>
              <a:gd name="connsiteY55" fmla="*/ 431800 h 1031612"/>
              <a:gd name="connsiteX56" fmla="*/ 133979 w 400679"/>
              <a:gd name="connsiteY56" fmla="*/ 431800 h 1031612"/>
              <a:gd name="connsiteX57" fmla="*/ 172079 w 400679"/>
              <a:gd name="connsiteY57" fmla="*/ 406400 h 1031612"/>
              <a:gd name="connsiteX58" fmla="*/ 210179 w 400679"/>
              <a:gd name="connsiteY58" fmla="*/ 368300 h 1031612"/>
              <a:gd name="connsiteX59" fmla="*/ 248279 w 400679"/>
              <a:gd name="connsiteY59" fmla="*/ 355600 h 1031612"/>
              <a:gd name="connsiteX60" fmla="*/ 172079 w 400679"/>
              <a:gd name="connsiteY60" fmla="*/ 368300 h 1031612"/>
              <a:gd name="connsiteX61" fmla="*/ 95879 w 400679"/>
              <a:gd name="connsiteY61" fmla="*/ 393700 h 1031612"/>
              <a:gd name="connsiteX62" fmla="*/ 70479 w 400679"/>
              <a:gd name="connsiteY62" fmla="*/ 444500 h 1031612"/>
              <a:gd name="connsiteX63" fmla="*/ 121279 w 400679"/>
              <a:gd name="connsiteY63" fmla="*/ 419100 h 1031612"/>
              <a:gd name="connsiteX64" fmla="*/ 159379 w 400679"/>
              <a:gd name="connsiteY64" fmla="*/ 406400 h 1031612"/>
              <a:gd name="connsiteX65" fmla="*/ 235579 w 400679"/>
              <a:gd name="connsiteY65" fmla="*/ 368300 h 1031612"/>
              <a:gd name="connsiteX66" fmla="*/ 248279 w 400679"/>
              <a:gd name="connsiteY66" fmla="*/ 330200 h 1031612"/>
              <a:gd name="connsiteX67" fmla="*/ 299079 w 400679"/>
              <a:gd name="connsiteY67" fmla="*/ 406400 h 1031612"/>
              <a:gd name="connsiteX68" fmla="*/ 260979 w 400679"/>
              <a:gd name="connsiteY68" fmla="*/ 431800 h 1031612"/>
              <a:gd name="connsiteX69" fmla="*/ 248279 w 400679"/>
              <a:gd name="connsiteY69" fmla="*/ 558800 h 1031612"/>
              <a:gd name="connsiteX70" fmla="*/ 273679 w 400679"/>
              <a:gd name="connsiteY70" fmla="*/ 635000 h 1031612"/>
              <a:gd name="connsiteX71" fmla="*/ 286379 w 400679"/>
              <a:gd name="connsiteY71" fmla="*/ 596900 h 1031612"/>
              <a:gd name="connsiteX72" fmla="*/ 324479 w 400679"/>
              <a:gd name="connsiteY72" fmla="*/ 609600 h 1031612"/>
              <a:gd name="connsiteX73" fmla="*/ 299079 w 400679"/>
              <a:gd name="connsiteY73" fmla="*/ 685800 h 1031612"/>
              <a:gd name="connsiteX74" fmla="*/ 311779 w 400679"/>
              <a:gd name="connsiteY74" fmla="*/ 723900 h 1031612"/>
              <a:gd name="connsiteX75" fmla="*/ 299079 w 400679"/>
              <a:gd name="connsiteY75" fmla="*/ 889000 h 1031612"/>
              <a:gd name="connsiteX76" fmla="*/ 299079 w 400679"/>
              <a:gd name="connsiteY76" fmla="*/ 863600 h 103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400679" h="1031612">
                <a:moveTo>
                  <a:pt x="311779" y="101600"/>
                </a:moveTo>
                <a:cubicBezTo>
                  <a:pt x="300336" y="90157"/>
                  <a:pt x="256797" y="41636"/>
                  <a:pt x="235579" y="38100"/>
                </a:cubicBezTo>
                <a:cubicBezTo>
                  <a:pt x="222374" y="35899"/>
                  <a:pt x="210179" y="46567"/>
                  <a:pt x="197479" y="50800"/>
                </a:cubicBezTo>
                <a:cubicBezTo>
                  <a:pt x="190079" y="73001"/>
                  <a:pt x="167425" y="118233"/>
                  <a:pt x="197479" y="139700"/>
                </a:cubicBezTo>
                <a:cubicBezTo>
                  <a:pt x="218433" y="154667"/>
                  <a:pt x="248279" y="148167"/>
                  <a:pt x="273679" y="152400"/>
                </a:cubicBezTo>
                <a:cubicBezTo>
                  <a:pt x="277912" y="165100"/>
                  <a:pt x="286379" y="203887"/>
                  <a:pt x="286379" y="190500"/>
                </a:cubicBezTo>
                <a:cubicBezTo>
                  <a:pt x="286379" y="173046"/>
                  <a:pt x="273679" y="157154"/>
                  <a:pt x="273679" y="139700"/>
                </a:cubicBezTo>
                <a:cubicBezTo>
                  <a:pt x="273679" y="113950"/>
                  <a:pt x="273874" y="86010"/>
                  <a:pt x="286379" y="63500"/>
                </a:cubicBezTo>
                <a:cubicBezTo>
                  <a:pt x="291012" y="55160"/>
                  <a:pt x="361664" y="9077"/>
                  <a:pt x="375279" y="0"/>
                </a:cubicBezTo>
                <a:cubicBezTo>
                  <a:pt x="379512" y="21167"/>
                  <a:pt x="395728" y="43353"/>
                  <a:pt x="387979" y="63500"/>
                </a:cubicBezTo>
                <a:cubicBezTo>
                  <a:pt x="372782" y="103012"/>
                  <a:pt x="311779" y="165100"/>
                  <a:pt x="311779" y="165100"/>
                </a:cubicBezTo>
                <a:cubicBezTo>
                  <a:pt x="282146" y="160867"/>
                  <a:pt x="247786" y="169004"/>
                  <a:pt x="222879" y="152400"/>
                </a:cubicBezTo>
                <a:cubicBezTo>
                  <a:pt x="211740" y="144974"/>
                  <a:pt x="229592" y="126274"/>
                  <a:pt x="235579" y="114300"/>
                </a:cubicBezTo>
                <a:cubicBezTo>
                  <a:pt x="242405" y="100648"/>
                  <a:pt x="245715" y="76200"/>
                  <a:pt x="260979" y="76200"/>
                </a:cubicBezTo>
                <a:cubicBezTo>
                  <a:pt x="274366" y="76200"/>
                  <a:pt x="253552" y="101995"/>
                  <a:pt x="248279" y="114300"/>
                </a:cubicBezTo>
                <a:cubicBezTo>
                  <a:pt x="240821" y="131701"/>
                  <a:pt x="231346" y="148167"/>
                  <a:pt x="222879" y="165100"/>
                </a:cubicBezTo>
                <a:cubicBezTo>
                  <a:pt x="218646" y="186267"/>
                  <a:pt x="225443" y="213336"/>
                  <a:pt x="210179" y="228600"/>
                </a:cubicBezTo>
                <a:cubicBezTo>
                  <a:pt x="200713" y="238066"/>
                  <a:pt x="185384" y="214422"/>
                  <a:pt x="172079" y="215900"/>
                </a:cubicBezTo>
                <a:cubicBezTo>
                  <a:pt x="145469" y="218857"/>
                  <a:pt x="95879" y="241300"/>
                  <a:pt x="95879" y="241300"/>
                </a:cubicBezTo>
                <a:cubicBezTo>
                  <a:pt x="87412" y="254000"/>
                  <a:pt x="56827" y="272574"/>
                  <a:pt x="70479" y="279400"/>
                </a:cubicBezTo>
                <a:cubicBezTo>
                  <a:pt x="93511" y="290916"/>
                  <a:pt x="122250" y="274843"/>
                  <a:pt x="146679" y="266700"/>
                </a:cubicBezTo>
                <a:cubicBezTo>
                  <a:pt x="161159" y="261873"/>
                  <a:pt x="171527" y="248873"/>
                  <a:pt x="184779" y="241300"/>
                </a:cubicBezTo>
                <a:cubicBezTo>
                  <a:pt x="231726" y="214473"/>
                  <a:pt x="245908" y="218271"/>
                  <a:pt x="286379" y="177800"/>
                </a:cubicBezTo>
                <a:cubicBezTo>
                  <a:pt x="297172" y="167007"/>
                  <a:pt x="260699" y="194328"/>
                  <a:pt x="248279" y="203200"/>
                </a:cubicBezTo>
                <a:cubicBezTo>
                  <a:pt x="231055" y="215503"/>
                  <a:pt x="197479" y="220133"/>
                  <a:pt x="197479" y="241300"/>
                </a:cubicBezTo>
                <a:cubicBezTo>
                  <a:pt x="197479" y="258754"/>
                  <a:pt x="231346" y="232833"/>
                  <a:pt x="248279" y="228600"/>
                </a:cubicBezTo>
                <a:cubicBezTo>
                  <a:pt x="239812" y="254000"/>
                  <a:pt x="216385" y="278825"/>
                  <a:pt x="222879" y="304800"/>
                </a:cubicBezTo>
                <a:cubicBezTo>
                  <a:pt x="252317" y="422554"/>
                  <a:pt x="218195" y="281382"/>
                  <a:pt x="260979" y="495300"/>
                </a:cubicBezTo>
                <a:cubicBezTo>
                  <a:pt x="264402" y="512416"/>
                  <a:pt x="269446" y="529167"/>
                  <a:pt x="273679" y="546100"/>
                </a:cubicBezTo>
                <a:cubicBezTo>
                  <a:pt x="269446" y="605367"/>
                  <a:pt x="264468" y="664585"/>
                  <a:pt x="260979" y="723900"/>
                </a:cubicBezTo>
                <a:cubicBezTo>
                  <a:pt x="256001" y="808526"/>
                  <a:pt x="296149" y="907937"/>
                  <a:pt x="248279" y="977900"/>
                </a:cubicBezTo>
                <a:cubicBezTo>
                  <a:pt x="219494" y="1019971"/>
                  <a:pt x="146679" y="969433"/>
                  <a:pt x="95879" y="965200"/>
                </a:cubicBezTo>
                <a:cubicBezTo>
                  <a:pt x="91646" y="982133"/>
                  <a:pt x="75373" y="1031612"/>
                  <a:pt x="83179" y="1016000"/>
                </a:cubicBezTo>
                <a:cubicBezTo>
                  <a:pt x="121544" y="939271"/>
                  <a:pt x="78813" y="942181"/>
                  <a:pt x="146679" y="927100"/>
                </a:cubicBezTo>
                <a:cubicBezTo>
                  <a:pt x="171816" y="921514"/>
                  <a:pt x="197479" y="918633"/>
                  <a:pt x="222879" y="914400"/>
                </a:cubicBezTo>
                <a:cubicBezTo>
                  <a:pt x="265212" y="918633"/>
                  <a:pt x="311001" y="909821"/>
                  <a:pt x="349879" y="927100"/>
                </a:cubicBezTo>
                <a:cubicBezTo>
                  <a:pt x="362112" y="932537"/>
                  <a:pt x="348072" y="957419"/>
                  <a:pt x="337179" y="965200"/>
                </a:cubicBezTo>
                <a:cubicBezTo>
                  <a:pt x="315392" y="980762"/>
                  <a:pt x="286379" y="982133"/>
                  <a:pt x="260979" y="990600"/>
                </a:cubicBezTo>
                <a:lnTo>
                  <a:pt x="299079" y="977900"/>
                </a:lnTo>
                <a:lnTo>
                  <a:pt x="337179" y="965200"/>
                </a:lnTo>
                <a:cubicBezTo>
                  <a:pt x="345646" y="952500"/>
                  <a:pt x="362579" y="942364"/>
                  <a:pt x="362579" y="927100"/>
                </a:cubicBezTo>
                <a:cubicBezTo>
                  <a:pt x="362579" y="883928"/>
                  <a:pt x="343744" y="842770"/>
                  <a:pt x="337179" y="800100"/>
                </a:cubicBezTo>
                <a:lnTo>
                  <a:pt x="311779" y="635000"/>
                </a:lnTo>
                <a:cubicBezTo>
                  <a:pt x="316012" y="613833"/>
                  <a:pt x="322686" y="593011"/>
                  <a:pt x="324479" y="571500"/>
                </a:cubicBezTo>
                <a:cubicBezTo>
                  <a:pt x="331168" y="491234"/>
                  <a:pt x="322771" y="409445"/>
                  <a:pt x="337179" y="330200"/>
                </a:cubicBezTo>
                <a:cubicBezTo>
                  <a:pt x="340392" y="312529"/>
                  <a:pt x="363781" y="305898"/>
                  <a:pt x="375279" y="292100"/>
                </a:cubicBezTo>
                <a:cubicBezTo>
                  <a:pt x="385050" y="280374"/>
                  <a:pt x="392212" y="266700"/>
                  <a:pt x="400679" y="254000"/>
                </a:cubicBezTo>
                <a:cubicBezTo>
                  <a:pt x="387979" y="249767"/>
                  <a:pt x="372045" y="250766"/>
                  <a:pt x="362579" y="241300"/>
                </a:cubicBezTo>
                <a:cubicBezTo>
                  <a:pt x="353113" y="231834"/>
                  <a:pt x="363266" y="203200"/>
                  <a:pt x="349879" y="203200"/>
                </a:cubicBezTo>
                <a:cubicBezTo>
                  <a:pt x="336492" y="203200"/>
                  <a:pt x="341879" y="228765"/>
                  <a:pt x="337179" y="241300"/>
                </a:cubicBezTo>
                <a:cubicBezTo>
                  <a:pt x="329174" y="262646"/>
                  <a:pt x="319570" y="283375"/>
                  <a:pt x="311779" y="304800"/>
                </a:cubicBezTo>
                <a:cubicBezTo>
                  <a:pt x="302629" y="329962"/>
                  <a:pt x="286379" y="381000"/>
                  <a:pt x="286379" y="381000"/>
                </a:cubicBezTo>
                <a:cubicBezTo>
                  <a:pt x="283630" y="370003"/>
                  <a:pt x="280116" y="295232"/>
                  <a:pt x="235579" y="317500"/>
                </a:cubicBezTo>
                <a:cubicBezTo>
                  <a:pt x="223605" y="323487"/>
                  <a:pt x="232345" y="346134"/>
                  <a:pt x="222879" y="355600"/>
                </a:cubicBezTo>
                <a:cubicBezTo>
                  <a:pt x="213413" y="365066"/>
                  <a:pt x="197479" y="364067"/>
                  <a:pt x="184779" y="368300"/>
                </a:cubicBezTo>
                <a:cubicBezTo>
                  <a:pt x="127747" y="425332"/>
                  <a:pt x="163718" y="400720"/>
                  <a:pt x="70479" y="431800"/>
                </a:cubicBezTo>
                <a:cubicBezTo>
                  <a:pt x="0" y="455293"/>
                  <a:pt x="19095" y="446160"/>
                  <a:pt x="133979" y="431800"/>
                </a:cubicBezTo>
                <a:cubicBezTo>
                  <a:pt x="146679" y="423333"/>
                  <a:pt x="160353" y="416171"/>
                  <a:pt x="172079" y="406400"/>
                </a:cubicBezTo>
                <a:cubicBezTo>
                  <a:pt x="185877" y="394902"/>
                  <a:pt x="195235" y="378263"/>
                  <a:pt x="210179" y="368300"/>
                </a:cubicBezTo>
                <a:cubicBezTo>
                  <a:pt x="221318" y="360874"/>
                  <a:pt x="235579" y="359833"/>
                  <a:pt x="248279" y="355600"/>
                </a:cubicBezTo>
                <a:cubicBezTo>
                  <a:pt x="183360" y="333960"/>
                  <a:pt x="235386" y="340164"/>
                  <a:pt x="172079" y="368300"/>
                </a:cubicBezTo>
                <a:cubicBezTo>
                  <a:pt x="147613" y="379174"/>
                  <a:pt x="95879" y="393700"/>
                  <a:pt x="95879" y="393700"/>
                </a:cubicBezTo>
                <a:cubicBezTo>
                  <a:pt x="87412" y="410633"/>
                  <a:pt x="57092" y="431113"/>
                  <a:pt x="70479" y="444500"/>
                </a:cubicBezTo>
                <a:cubicBezTo>
                  <a:pt x="83866" y="457887"/>
                  <a:pt x="103878" y="426558"/>
                  <a:pt x="121279" y="419100"/>
                </a:cubicBezTo>
                <a:cubicBezTo>
                  <a:pt x="133584" y="413827"/>
                  <a:pt x="147405" y="412387"/>
                  <a:pt x="159379" y="406400"/>
                </a:cubicBezTo>
                <a:cubicBezTo>
                  <a:pt x="257856" y="357161"/>
                  <a:pt x="139814" y="400222"/>
                  <a:pt x="235579" y="368300"/>
                </a:cubicBezTo>
                <a:cubicBezTo>
                  <a:pt x="239812" y="355600"/>
                  <a:pt x="234892" y="330200"/>
                  <a:pt x="248279" y="330200"/>
                </a:cubicBezTo>
                <a:cubicBezTo>
                  <a:pt x="279990" y="330200"/>
                  <a:pt x="292517" y="386715"/>
                  <a:pt x="299079" y="406400"/>
                </a:cubicBezTo>
                <a:cubicBezTo>
                  <a:pt x="286379" y="414867"/>
                  <a:pt x="270750" y="420074"/>
                  <a:pt x="260979" y="431800"/>
                </a:cubicBezTo>
                <a:cubicBezTo>
                  <a:pt x="219961" y="481021"/>
                  <a:pt x="238046" y="497400"/>
                  <a:pt x="248279" y="558800"/>
                </a:cubicBezTo>
                <a:cubicBezTo>
                  <a:pt x="267890" y="833356"/>
                  <a:pt x="251036" y="759536"/>
                  <a:pt x="273679" y="635000"/>
                </a:cubicBezTo>
                <a:cubicBezTo>
                  <a:pt x="276074" y="621829"/>
                  <a:pt x="282146" y="609600"/>
                  <a:pt x="286379" y="596900"/>
                </a:cubicBezTo>
                <a:cubicBezTo>
                  <a:pt x="299079" y="601133"/>
                  <a:pt x="322586" y="596348"/>
                  <a:pt x="324479" y="609600"/>
                </a:cubicBezTo>
                <a:cubicBezTo>
                  <a:pt x="328265" y="636105"/>
                  <a:pt x="299079" y="685800"/>
                  <a:pt x="299079" y="685800"/>
                </a:cubicBezTo>
                <a:cubicBezTo>
                  <a:pt x="303312" y="698500"/>
                  <a:pt x="311779" y="710513"/>
                  <a:pt x="311779" y="723900"/>
                </a:cubicBezTo>
                <a:cubicBezTo>
                  <a:pt x="311779" y="779096"/>
                  <a:pt x="299079" y="944196"/>
                  <a:pt x="299079" y="889000"/>
                </a:cubicBezTo>
                <a:lnTo>
                  <a:pt x="299079" y="863600"/>
                </a:lnTo>
              </a:path>
            </a:pathLst>
          </a:custGeom>
          <a:ln w="12700" cap="flat" cmpd="sng" algn="ctr">
            <a:solidFill>
              <a:srgbClr val="FF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4" name="Straight Arrow Connector 13"/>
          <p:cNvCxnSpPr/>
          <p:nvPr/>
        </p:nvCxnSpPr>
        <p:spPr>
          <a:xfrm rot="5400000">
            <a:off x="4398382" y="3104225"/>
            <a:ext cx="565349" cy="1588"/>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16200000" flipV="1">
            <a:off x="4399971" y="2029934"/>
            <a:ext cx="565349" cy="1588"/>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rot="10800000" flipV="1">
            <a:off x="3984623" y="2589211"/>
            <a:ext cx="695639" cy="2"/>
          </a:xfrm>
          <a:prstGeom prst="straightConnector1">
            <a:avLst/>
          </a:prstGeom>
          <a:ln w="38100"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17" name="Object 2"/>
          <p:cNvGraphicFramePr>
            <a:graphicFrameLocks noChangeAspect="1"/>
          </p:cNvGraphicFramePr>
          <p:nvPr/>
        </p:nvGraphicFramePr>
        <p:xfrm>
          <a:off x="4796151" y="3235294"/>
          <a:ext cx="317500" cy="215900"/>
        </p:xfrm>
        <a:graphic>
          <a:graphicData uri="http://schemas.openxmlformats.org/presentationml/2006/ole">
            <mc:AlternateContent xmlns:mc="http://schemas.openxmlformats.org/markup-compatibility/2006">
              <mc:Choice xmlns:v="urn:schemas-microsoft-com:vml" Requires="v">
                <p:oleObj spid="_x0000_s11354" name="Equation" r:id="rId9" imgW="241300" imgH="165100" progId="Equation.DSMT4">
                  <p:embed/>
                </p:oleObj>
              </mc:Choice>
              <mc:Fallback>
                <p:oleObj name="Equation" r:id="rId9" imgW="241300" imgH="165100" progId="Equation.DSMT4">
                  <p:embed/>
                  <p:pic>
                    <p:nvPicPr>
                      <p:cNvPr id="17"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96151" y="3235294"/>
                        <a:ext cx="317500" cy="21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8" name="Object 2"/>
          <p:cNvGraphicFramePr>
            <a:graphicFrameLocks noChangeAspect="1"/>
          </p:cNvGraphicFramePr>
          <p:nvPr/>
        </p:nvGraphicFramePr>
        <p:xfrm>
          <a:off x="3875087" y="2309019"/>
          <a:ext cx="217488" cy="200025"/>
        </p:xfrm>
        <a:graphic>
          <a:graphicData uri="http://schemas.openxmlformats.org/presentationml/2006/ole">
            <mc:AlternateContent xmlns:mc="http://schemas.openxmlformats.org/markup-compatibility/2006">
              <mc:Choice xmlns:v="urn:schemas-microsoft-com:vml" Requires="v">
                <p:oleObj spid="_x0000_s11355" name="Equation" r:id="rId11" imgW="165100" imgH="152400" progId="Equation.DSMT4">
                  <p:embed/>
                </p:oleObj>
              </mc:Choice>
              <mc:Fallback>
                <p:oleObj name="Equation" r:id="rId11" imgW="165100" imgH="152400" progId="Equation.DSMT4">
                  <p:embed/>
                  <p:pic>
                    <p:nvPicPr>
                      <p:cNvPr id="18"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75087" y="2309019"/>
                        <a:ext cx="217488" cy="20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 name="TextBox 18"/>
          <p:cNvSpPr txBox="1"/>
          <p:nvPr/>
        </p:nvSpPr>
        <p:spPr>
          <a:xfrm>
            <a:off x="449575" y="3640928"/>
            <a:ext cx="3627100" cy="400110"/>
          </a:xfrm>
          <a:prstGeom prst="rect">
            <a:avLst/>
          </a:prstGeom>
          <a:noFill/>
        </p:spPr>
        <p:txBody>
          <a:bodyPr wrap="square" rtlCol="0">
            <a:spAutoFit/>
          </a:bodyPr>
          <a:lstStyle/>
          <a:p>
            <a:r>
              <a:rPr lang="en-US" sz="2000" dirty="0"/>
              <a:t>With the </a:t>
            </a:r>
            <a:r>
              <a:rPr lang="en-US" sz="2000" dirty="0" err="1"/>
              <a:t>f.b.d</a:t>
            </a:r>
            <a:r>
              <a:rPr lang="en-US" sz="2000" dirty="0"/>
              <a:t>., we can write:</a:t>
            </a:r>
          </a:p>
        </p:txBody>
      </p:sp>
      <p:cxnSp>
        <p:nvCxnSpPr>
          <p:cNvPr id="20" name="Straight Arrow Connector 19"/>
          <p:cNvCxnSpPr/>
          <p:nvPr/>
        </p:nvCxnSpPr>
        <p:spPr>
          <a:xfrm rot="10800000">
            <a:off x="3361533" y="2587624"/>
            <a:ext cx="2147093" cy="1591"/>
          </a:xfrm>
          <a:prstGeom prst="straightConnector1">
            <a:avLst/>
          </a:prstGeom>
          <a:ln w="9525" cap="flat" cmpd="sng" algn="ctr">
            <a:solidFill>
              <a:srgbClr val="0000FF"/>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rot="5400000" flipH="1" flipV="1">
            <a:off x="3544393" y="2573320"/>
            <a:ext cx="2274919" cy="3180"/>
          </a:xfrm>
          <a:prstGeom prst="straightConnector1">
            <a:avLst/>
          </a:prstGeom>
          <a:ln w="9525" cap="flat" cmpd="sng" algn="ctr">
            <a:solidFill>
              <a:srgbClr val="0000FF"/>
            </a:solidFill>
            <a:prstDash val="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aphicFrame>
        <p:nvGraphicFramePr>
          <p:cNvPr id="22" name="Object 2"/>
          <p:cNvGraphicFramePr>
            <a:graphicFrameLocks noChangeAspect="1"/>
          </p:cNvGraphicFramePr>
          <p:nvPr>
            <p:extLst>
              <p:ext uri="{D42A27DB-BD31-4B8C-83A1-F6EECF244321}">
                <p14:modId xmlns:p14="http://schemas.microsoft.com/office/powerpoint/2010/main" val="1912658037"/>
              </p:ext>
            </p:extLst>
          </p:nvPr>
        </p:nvGraphicFramePr>
        <p:xfrm>
          <a:off x="1295400" y="4354513"/>
          <a:ext cx="2557463" cy="1641475"/>
        </p:xfrm>
        <a:graphic>
          <a:graphicData uri="http://schemas.openxmlformats.org/presentationml/2006/ole">
            <mc:AlternateContent xmlns:mc="http://schemas.openxmlformats.org/markup-compatibility/2006">
              <mc:Choice xmlns:v="urn:schemas-microsoft-com:vml" Requires="v">
                <p:oleObj spid="_x0000_s11356" name="Equation" r:id="rId13" imgW="1473200" imgH="952500" progId="Equation.DSMT4">
                  <p:embed/>
                </p:oleObj>
              </mc:Choice>
              <mc:Fallback>
                <p:oleObj name="Equation" r:id="rId13" imgW="1473200" imgH="952500" progId="Equation.DSMT4">
                  <p:embed/>
                  <p:pic>
                    <p:nvPicPr>
                      <p:cNvPr id="22" name="Object 2"/>
                      <p:cNvPicPr>
                        <a:picLocks noChangeAspect="1" noChangeArrowheads="1"/>
                      </p:cNvPicPr>
                      <p:nvPr/>
                    </p:nvPicPr>
                    <p:blipFill>
                      <a:blip r:embed="rId14"/>
                      <a:srcRect/>
                      <a:stretch>
                        <a:fillRect/>
                      </a:stretch>
                    </p:blipFill>
                    <p:spPr bwMode="auto">
                      <a:xfrm>
                        <a:off x="1295400" y="4354513"/>
                        <a:ext cx="2557463" cy="1641475"/>
                      </a:xfrm>
                      <a:prstGeom prst="rect">
                        <a:avLst/>
                      </a:prstGeom>
                      <a:noFill/>
                      <a:ln>
                        <a:noFill/>
                      </a:ln>
                    </p:spPr>
                  </p:pic>
                </p:oleObj>
              </mc:Fallback>
            </mc:AlternateContent>
          </a:graphicData>
        </a:graphic>
      </p:graphicFrame>
      <p:sp>
        <p:nvSpPr>
          <p:cNvPr id="23" name="TextBox 22"/>
          <p:cNvSpPr txBox="1"/>
          <p:nvPr/>
        </p:nvSpPr>
        <p:spPr>
          <a:xfrm>
            <a:off x="4147815" y="4296846"/>
            <a:ext cx="598488" cy="369332"/>
          </a:xfrm>
          <a:prstGeom prst="rect">
            <a:avLst/>
          </a:prstGeom>
          <a:noFill/>
        </p:spPr>
        <p:txBody>
          <a:bodyPr wrap="square" rtlCol="0">
            <a:spAutoFit/>
          </a:bodyPr>
          <a:lstStyle/>
          <a:p>
            <a:r>
              <a:rPr lang="en-US" dirty="0"/>
              <a:t>and</a:t>
            </a:r>
          </a:p>
        </p:txBody>
      </p:sp>
      <p:graphicFrame>
        <p:nvGraphicFramePr>
          <p:cNvPr id="24" name="Object 2"/>
          <p:cNvGraphicFramePr>
            <a:graphicFrameLocks noChangeAspect="1"/>
          </p:cNvGraphicFramePr>
          <p:nvPr>
            <p:extLst>
              <p:ext uri="{D42A27DB-BD31-4B8C-83A1-F6EECF244321}">
                <p14:modId xmlns:p14="http://schemas.microsoft.com/office/powerpoint/2010/main" val="29172714"/>
              </p:ext>
            </p:extLst>
          </p:nvPr>
        </p:nvGraphicFramePr>
        <p:xfrm>
          <a:off x="5158258" y="4019159"/>
          <a:ext cx="3208502" cy="2581868"/>
        </p:xfrm>
        <a:graphic>
          <a:graphicData uri="http://schemas.openxmlformats.org/presentationml/2006/ole">
            <mc:AlternateContent xmlns:mc="http://schemas.openxmlformats.org/markup-compatibility/2006">
              <mc:Choice xmlns:v="urn:schemas-microsoft-com:vml" Requires="v">
                <p:oleObj spid="_x0000_s11357" name="Equation" r:id="rId15" imgW="1866900" imgH="1511300" progId="Equation.DSMT4">
                  <p:embed/>
                </p:oleObj>
              </mc:Choice>
              <mc:Fallback>
                <p:oleObj name="Equation" r:id="rId15" imgW="1866900" imgH="1511300" progId="Equation.DSMT4">
                  <p:embed/>
                  <p:pic>
                    <p:nvPicPr>
                      <p:cNvPr id="24" name="Object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158258" y="4019159"/>
                        <a:ext cx="3208502" cy="2581868"/>
                      </a:xfrm>
                      <a:prstGeom prst="rect">
                        <a:avLst/>
                      </a:prstGeom>
                      <a:noFill/>
                      <a:ln>
                        <a:noFill/>
                      </a:ln>
                    </p:spPr>
                  </p:pic>
                </p:oleObj>
              </mc:Fallback>
            </mc:AlternateContent>
          </a:graphicData>
        </a:graphic>
      </p:graphicFrame>
      <p:grpSp>
        <p:nvGrpSpPr>
          <p:cNvPr id="27" name="Group 26">
            <a:extLst>
              <a:ext uri="{FF2B5EF4-FFF2-40B4-BE49-F238E27FC236}">
                <a16:creationId xmlns:a16="http://schemas.microsoft.com/office/drawing/2014/main" id="{0859316B-4365-764C-BBEF-5788E7CF8A44}"/>
              </a:ext>
            </a:extLst>
          </p:cNvPr>
          <p:cNvGrpSpPr/>
          <p:nvPr/>
        </p:nvGrpSpPr>
        <p:grpSpPr>
          <a:xfrm>
            <a:off x="3361387" y="4659828"/>
            <a:ext cx="493164" cy="556115"/>
            <a:chOff x="3361387" y="4659828"/>
            <a:chExt cx="493164" cy="556115"/>
          </a:xfrm>
        </p:grpSpPr>
        <p:cxnSp>
          <p:nvCxnSpPr>
            <p:cNvPr id="25" name="Straight Connector 24">
              <a:extLst>
                <a:ext uri="{FF2B5EF4-FFF2-40B4-BE49-F238E27FC236}">
                  <a16:creationId xmlns:a16="http://schemas.microsoft.com/office/drawing/2014/main" id="{D6FEC72C-B97F-D648-947E-514C55610CC1}"/>
                </a:ext>
              </a:extLst>
            </p:cNvPr>
            <p:cNvCxnSpPr/>
            <p:nvPr/>
          </p:nvCxnSpPr>
          <p:spPr>
            <a:xfrm flipV="1">
              <a:off x="3361387" y="4803819"/>
              <a:ext cx="347730" cy="412124"/>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26" name="Object 2">
              <a:extLst>
                <a:ext uri="{FF2B5EF4-FFF2-40B4-BE49-F238E27FC236}">
                  <a16:creationId xmlns:a16="http://schemas.microsoft.com/office/drawing/2014/main" id="{FEBEBFB9-9427-8142-9EC4-201D4214B4A6}"/>
                </a:ext>
              </a:extLst>
            </p:cNvPr>
            <p:cNvGraphicFramePr>
              <a:graphicFrameLocks noChangeAspect="1"/>
            </p:cNvGraphicFramePr>
            <p:nvPr>
              <p:extLst>
                <p:ext uri="{D42A27DB-BD31-4B8C-83A1-F6EECF244321}">
                  <p14:modId xmlns:p14="http://schemas.microsoft.com/office/powerpoint/2010/main" val="2355152863"/>
                </p:ext>
              </p:extLst>
            </p:nvPr>
          </p:nvGraphicFramePr>
          <p:xfrm>
            <a:off x="3703609" y="4659828"/>
            <a:ext cx="150942" cy="179175"/>
          </p:xfrm>
          <a:graphic>
            <a:graphicData uri="http://schemas.openxmlformats.org/presentationml/2006/ole">
              <mc:AlternateContent xmlns:mc="http://schemas.openxmlformats.org/markup-compatibility/2006">
                <mc:Choice xmlns:v="urn:schemas-microsoft-com:vml" Requires="v">
                  <p:oleObj spid="_x0000_s11358" name="Equation" r:id="rId17" imgW="127000" imgH="152400" progId="Equation.DSMT4">
                    <p:embed/>
                  </p:oleObj>
                </mc:Choice>
                <mc:Fallback>
                  <p:oleObj name="Equation" r:id="rId17" imgW="127000" imgH="152400" progId="Equation.DSMT4">
                    <p:embed/>
                    <p:pic>
                      <p:nvPicPr>
                        <p:cNvPr id="22" name="Object 2"/>
                        <p:cNvPicPr>
                          <a:picLocks noChangeAspect="1" noChangeArrowheads="1"/>
                        </p:cNvPicPr>
                        <p:nvPr/>
                      </p:nvPicPr>
                      <p:blipFill>
                        <a:blip r:embed="rId18"/>
                        <a:srcRect/>
                        <a:stretch>
                          <a:fillRect/>
                        </a:stretch>
                      </p:blipFill>
                      <p:spPr bwMode="auto">
                        <a:xfrm>
                          <a:off x="3703609" y="4659828"/>
                          <a:ext cx="150942" cy="179175"/>
                        </a:xfrm>
                        <a:prstGeom prst="rect">
                          <a:avLst/>
                        </a:prstGeom>
                        <a:noFill/>
                        <a:ln>
                          <a:noFill/>
                        </a:ln>
                      </p:spPr>
                    </p:pic>
                  </p:oleObj>
                </mc:Fallback>
              </mc:AlternateContent>
            </a:graphicData>
          </a:graphic>
        </p:graphicFrame>
      </p:grpSp>
    </p:spTree>
    <p:extLst>
      <p:ext uri="{BB962C8B-B14F-4D97-AF65-F5344CB8AC3E}">
        <p14:creationId xmlns:p14="http://schemas.microsoft.com/office/powerpoint/2010/main" val="66227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33350</TotalTime>
  <Words>950</Words>
  <Application>Microsoft Macintosh PowerPoint</Application>
  <PresentationFormat>On-screen Show (4:3)</PresentationFormat>
  <Paragraphs>64</Paragraphs>
  <Slides>15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Apple Chancery</vt:lpstr>
      <vt:lpstr>Arial</vt:lpstr>
      <vt:lpstr>Calibri</vt:lpstr>
      <vt:lpstr>Palatino Linotype</vt:lpstr>
      <vt:lpstr>Times New Roman</vt:lpstr>
      <vt:lpstr>Office Theme</vt:lpstr>
      <vt:lpstr>Equation</vt:lpstr>
      <vt:lpstr>Banked curve – no friction</vt:lpstr>
      <vt:lpstr>Banked curve – no friction</vt:lpstr>
      <vt:lpstr>Banked curve – no friction</vt:lpstr>
      <vt:lpstr>Banked curve – WITH friction</vt:lpstr>
      <vt:lpstr>Banked curve – WITH friction</vt:lpstr>
      <vt:lpstr>Banked curve – WITH friction</vt:lpstr>
      <vt:lpstr>Carnival ride – take 1</vt:lpstr>
      <vt:lpstr>Carnival ride – take 1</vt:lpstr>
      <vt:lpstr>Carnival ride – take 1</vt:lpstr>
      <vt:lpstr>Carnival ride…take 2!</vt:lpstr>
      <vt:lpstr>Carnival ride – take 2</vt:lpstr>
      <vt:lpstr>Carnival ride – take 2</vt:lpstr>
      <vt:lpstr>Carnival ride – take 2</vt:lpstr>
      <vt:lpstr>PowerPoint Presentation</vt:lpstr>
      <vt:lpstr>PowerPoint Presentation</vt:lpstr>
    </vt:vector>
  </TitlesOfParts>
  <Company>Polytechnic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Microsoft Office User</cp:lastModifiedBy>
  <cp:revision>700</cp:revision>
  <cp:lastPrinted>2019-10-12T05:01:56Z</cp:lastPrinted>
  <dcterms:created xsi:type="dcterms:W3CDTF">2017-08-16T17:34:12Z</dcterms:created>
  <dcterms:modified xsi:type="dcterms:W3CDTF">2020-08-21T05:37:58Z</dcterms:modified>
</cp:coreProperties>
</file>