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7" r:id="rId2"/>
    <p:sldId id="343" r:id="rId3"/>
    <p:sldId id="378" r:id="rId4"/>
    <p:sldId id="379" r:id="rId5"/>
    <p:sldId id="377" r:id="rId6"/>
    <p:sldId id="380" r:id="rId7"/>
    <p:sldId id="329" r:id="rId8"/>
    <p:sldId id="350" r:id="rId9"/>
    <p:sldId id="381" r:id="rId10"/>
    <p:sldId id="351" r:id="rId11"/>
    <p:sldId id="345" r:id="rId12"/>
    <p:sldId id="347" r:id="rId13"/>
    <p:sldId id="348" r:id="rId14"/>
    <p:sldId id="349" r:id="rId15"/>
    <p:sldId id="352" r:id="rId16"/>
    <p:sldId id="361" r:id="rId17"/>
    <p:sldId id="362" r:id="rId18"/>
    <p:sldId id="260" r:id="rId19"/>
    <p:sldId id="261" r:id="rId20"/>
    <p:sldId id="277" r:id="rId21"/>
    <p:sldId id="272" r:id="rId22"/>
    <p:sldId id="273" r:id="rId23"/>
    <p:sldId id="274" r:id="rId24"/>
    <p:sldId id="275" r:id="rId25"/>
    <p:sldId id="276" r:id="rId26"/>
    <p:sldId id="279"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C3FD9"/>
    <a:srgbClr val="00C201"/>
    <a:srgbClr val="DDD203"/>
    <a:srgbClr val="00F3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97"/>
    <p:restoredTop sz="91424"/>
  </p:normalViewPr>
  <p:slideViewPr>
    <p:cSldViewPr snapToGrid="0" snapToObjects="1">
      <p:cViewPr varScale="1">
        <p:scale>
          <a:sx n="139" d="100"/>
          <a:sy n="139" d="100"/>
        </p:scale>
        <p:origin x="776" y="1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F98C0E-6832-074D-BBD9-5F4E4085A201}" type="datetimeFigureOut">
              <a:rPr lang="en-US" smtClean="0"/>
              <a:t>10/10/22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3524DA-5233-E047-818D-2F715EAA011E}" type="slidenum">
              <a:rPr lang="en-US" smtClean="0"/>
              <a:t>‹#›</a:t>
            </a:fld>
            <a:endParaRPr lang="en-US"/>
          </a:p>
        </p:txBody>
      </p:sp>
    </p:spTree>
    <p:extLst>
      <p:ext uri="{BB962C8B-B14F-4D97-AF65-F5344CB8AC3E}">
        <p14:creationId xmlns:p14="http://schemas.microsoft.com/office/powerpoint/2010/main" val="4258580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ADC8E952-7490-0A40-9369-7D9364340946}" type="slidenum">
              <a:rPr lang="en-US" sz="1200"/>
              <a:pPr eaLnBrk="1" hangingPunct="1"/>
              <a:t>16</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extLst>
      <p:ext uri="{BB962C8B-B14F-4D97-AF65-F5344CB8AC3E}">
        <p14:creationId xmlns:p14="http://schemas.microsoft.com/office/powerpoint/2010/main" val="2114927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fld id="{ADC8E952-7490-0A40-9369-7D9364340946}" type="slidenum">
              <a:rPr lang="en-US" sz="1200"/>
              <a:pPr eaLnBrk="1" hangingPunct="1"/>
              <a:t>17</a:t>
            </a:fld>
            <a:endParaRPr lang="en-US" sz="1200"/>
          </a:p>
        </p:txBody>
      </p:sp>
      <p:sp>
        <p:nvSpPr>
          <p:cNvPr id="18434" name="Rectangle 1"/>
          <p:cNvSpPr>
            <a:spLocks noGrp="1" noRot="1" noChangeAspect="1" noChangeArrowheads="1"/>
          </p:cNvSpPr>
          <p:nvPr>
            <p:ph type="sldImg"/>
          </p:nvPr>
        </p:nvSpPr>
        <p:spPr>
          <a:solidFill>
            <a:srgbClr val="FFFFFF"/>
          </a:solidFill>
          <a:ln/>
        </p:spPr>
      </p:sp>
      <p:sp>
        <p:nvSpPr>
          <p:cNvPr id="18435" name="Rectangle 2"/>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ea typeface="ＭＳ Ｐゴシック" charset="0"/>
              <a:cs typeface="Lucida Grande" charset="0"/>
              <a:sym typeface="Lucida Grande" charset="0"/>
            </a:endParaRPr>
          </a:p>
        </p:txBody>
      </p:sp>
    </p:spTree>
    <p:extLst>
      <p:ext uri="{BB962C8B-B14F-4D97-AF65-F5344CB8AC3E}">
        <p14:creationId xmlns:p14="http://schemas.microsoft.com/office/powerpoint/2010/main" val="3090947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375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258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34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EC245-C696-BC48-A093-09C31B30B067}" type="datetimeFigureOut">
              <a:rPr lang="en-US" smtClean="0"/>
              <a:t>10/10/22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604715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EC245-C696-BC48-A093-09C31B30B067}" type="datetimeFigureOut">
              <a:rPr lang="en-US" smtClean="0"/>
              <a:t>10/10/22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2D4D64-6D6A-A949-85F4-7FD739F6565F}" type="slidenum">
              <a:rPr lang="en-US" smtClean="0"/>
              <a:t>‹#›</a:t>
            </a:fld>
            <a:endParaRPr lang="en-US"/>
          </a:p>
        </p:txBody>
      </p:sp>
    </p:spTree>
    <p:extLst>
      <p:ext uri="{BB962C8B-B14F-4D97-AF65-F5344CB8AC3E}">
        <p14:creationId xmlns:p14="http://schemas.microsoft.com/office/powerpoint/2010/main" val="35537142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242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oleObject" Target="../embeddings/oleObject80.bin"/><Relationship Id="rId7" Type="http://schemas.openxmlformats.org/officeDocument/2006/relationships/oleObject" Target="../embeddings/oleObject82.bin"/><Relationship Id="rId12" Type="http://schemas.openxmlformats.org/officeDocument/2006/relationships/image" Target="../media/image40.emf"/><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7.emf"/><Relationship Id="rId11" Type="http://schemas.openxmlformats.org/officeDocument/2006/relationships/oleObject" Target="../embeddings/oleObject84.bin"/><Relationship Id="rId5" Type="http://schemas.openxmlformats.org/officeDocument/2006/relationships/oleObject" Target="../embeddings/oleObject81.bin"/><Relationship Id="rId10" Type="http://schemas.openxmlformats.org/officeDocument/2006/relationships/image" Target="../media/image39.emf"/><Relationship Id="rId4" Type="http://schemas.openxmlformats.org/officeDocument/2006/relationships/image" Target="../media/image36.emf"/><Relationship Id="rId9" Type="http://schemas.openxmlformats.org/officeDocument/2006/relationships/oleObject" Target="../embeddings/oleObject83.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88.bin"/><Relationship Id="rId13" Type="http://schemas.openxmlformats.org/officeDocument/2006/relationships/image" Target="../media/image46.emf"/><Relationship Id="rId18" Type="http://schemas.openxmlformats.org/officeDocument/2006/relationships/oleObject" Target="../embeddings/oleObject93.bin"/><Relationship Id="rId26" Type="http://schemas.openxmlformats.org/officeDocument/2006/relationships/oleObject" Target="../embeddings/oleObject97.bin"/><Relationship Id="rId3" Type="http://schemas.openxmlformats.org/officeDocument/2006/relationships/image" Target="../media/image41.emf"/><Relationship Id="rId21" Type="http://schemas.openxmlformats.org/officeDocument/2006/relationships/image" Target="../media/image50.emf"/><Relationship Id="rId7" Type="http://schemas.openxmlformats.org/officeDocument/2006/relationships/image" Target="../media/image43.emf"/><Relationship Id="rId12" Type="http://schemas.openxmlformats.org/officeDocument/2006/relationships/oleObject" Target="../embeddings/oleObject90.bin"/><Relationship Id="rId17" Type="http://schemas.openxmlformats.org/officeDocument/2006/relationships/image" Target="../media/image48.emf"/><Relationship Id="rId25" Type="http://schemas.openxmlformats.org/officeDocument/2006/relationships/image" Target="../media/image52.emf"/><Relationship Id="rId2" Type="http://schemas.openxmlformats.org/officeDocument/2006/relationships/oleObject" Target="../embeddings/oleObject85.bin"/><Relationship Id="rId16" Type="http://schemas.openxmlformats.org/officeDocument/2006/relationships/oleObject" Target="../embeddings/oleObject92.bin"/><Relationship Id="rId20" Type="http://schemas.openxmlformats.org/officeDocument/2006/relationships/oleObject" Target="../embeddings/oleObject94.bin"/><Relationship Id="rId29" Type="http://schemas.openxmlformats.org/officeDocument/2006/relationships/image" Target="../media/image54.emf"/><Relationship Id="rId1" Type="http://schemas.openxmlformats.org/officeDocument/2006/relationships/slideLayout" Target="../slideLayouts/slideLayout4.xml"/><Relationship Id="rId6" Type="http://schemas.openxmlformats.org/officeDocument/2006/relationships/oleObject" Target="../embeddings/oleObject87.bin"/><Relationship Id="rId11" Type="http://schemas.openxmlformats.org/officeDocument/2006/relationships/image" Target="../media/image45.emf"/><Relationship Id="rId24" Type="http://schemas.openxmlformats.org/officeDocument/2006/relationships/oleObject" Target="../embeddings/oleObject96.bin"/><Relationship Id="rId5" Type="http://schemas.openxmlformats.org/officeDocument/2006/relationships/image" Target="../media/image42.emf"/><Relationship Id="rId15" Type="http://schemas.openxmlformats.org/officeDocument/2006/relationships/image" Target="../media/image47.emf"/><Relationship Id="rId23" Type="http://schemas.openxmlformats.org/officeDocument/2006/relationships/image" Target="../media/image51.emf"/><Relationship Id="rId28" Type="http://schemas.openxmlformats.org/officeDocument/2006/relationships/oleObject" Target="../embeddings/oleObject98.bin"/><Relationship Id="rId10" Type="http://schemas.openxmlformats.org/officeDocument/2006/relationships/oleObject" Target="../embeddings/oleObject89.bin"/><Relationship Id="rId19" Type="http://schemas.openxmlformats.org/officeDocument/2006/relationships/image" Target="../media/image49.emf"/><Relationship Id="rId4" Type="http://schemas.openxmlformats.org/officeDocument/2006/relationships/oleObject" Target="../embeddings/oleObject86.bin"/><Relationship Id="rId9" Type="http://schemas.openxmlformats.org/officeDocument/2006/relationships/image" Target="../media/image44.emf"/><Relationship Id="rId14" Type="http://schemas.openxmlformats.org/officeDocument/2006/relationships/oleObject" Target="../embeddings/oleObject91.bin"/><Relationship Id="rId22" Type="http://schemas.openxmlformats.org/officeDocument/2006/relationships/oleObject" Target="../embeddings/oleObject95.bin"/><Relationship Id="rId27" Type="http://schemas.openxmlformats.org/officeDocument/2006/relationships/image" Target="../media/image53.emf"/></Relationships>
</file>

<file path=ppt/slides/_rels/slide12.xml.rels><?xml version="1.0" encoding="UTF-8" standalone="yes"?>
<Relationships xmlns="http://schemas.openxmlformats.org/package/2006/relationships"><Relationship Id="rId13" Type="http://schemas.openxmlformats.org/officeDocument/2006/relationships/image" Target="../media/image59.emf"/><Relationship Id="rId18" Type="http://schemas.openxmlformats.org/officeDocument/2006/relationships/oleObject" Target="../embeddings/oleObject107.bin"/><Relationship Id="rId26" Type="http://schemas.openxmlformats.org/officeDocument/2006/relationships/oleObject" Target="../embeddings/oleObject111.bin"/><Relationship Id="rId39" Type="http://schemas.openxmlformats.org/officeDocument/2006/relationships/image" Target="../media/image65.emf"/><Relationship Id="rId21" Type="http://schemas.openxmlformats.org/officeDocument/2006/relationships/image" Target="../media/image53.emf"/><Relationship Id="rId34" Type="http://schemas.openxmlformats.org/officeDocument/2006/relationships/oleObject" Target="../embeddings/oleObject115.bin"/><Relationship Id="rId42" Type="http://schemas.openxmlformats.org/officeDocument/2006/relationships/oleObject" Target="../embeddings/oleObject119.bin"/><Relationship Id="rId7" Type="http://schemas.openxmlformats.org/officeDocument/2006/relationships/image" Target="../media/image56.emf"/><Relationship Id="rId2" Type="http://schemas.openxmlformats.org/officeDocument/2006/relationships/oleObject" Target="../embeddings/oleObject99.bin"/><Relationship Id="rId16" Type="http://schemas.openxmlformats.org/officeDocument/2006/relationships/oleObject" Target="../embeddings/oleObject106.bin"/><Relationship Id="rId29" Type="http://schemas.openxmlformats.org/officeDocument/2006/relationships/image" Target="../media/image60.emf"/><Relationship Id="rId1" Type="http://schemas.openxmlformats.org/officeDocument/2006/relationships/slideLayout" Target="../slideLayouts/slideLayout4.xml"/><Relationship Id="rId6" Type="http://schemas.openxmlformats.org/officeDocument/2006/relationships/oleObject" Target="../embeddings/oleObject101.bin"/><Relationship Id="rId11" Type="http://schemas.openxmlformats.org/officeDocument/2006/relationships/image" Target="../media/image58.emf"/><Relationship Id="rId24" Type="http://schemas.openxmlformats.org/officeDocument/2006/relationships/oleObject" Target="../embeddings/oleObject110.bin"/><Relationship Id="rId32" Type="http://schemas.openxmlformats.org/officeDocument/2006/relationships/oleObject" Target="../embeddings/oleObject114.bin"/><Relationship Id="rId37" Type="http://schemas.openxmlformats.org/officeDocument/2006/relationships/image" Target="../media/image64.emf"/><Relationship Id="rId40" Type="http://schemas.openxmlformats.org/officeDocument/2006/relationships/oleObject" Target="../embeddings/oleObject118.bin"/><Relationship Id="rId45" Type="http://schemas.openxmlformats.org/officeDocument/2006/relationships/oleObject" Target="../embeddings/oleObject121.bin"/><Relationship Id="rId5" Type="http://schemas.openxmlformats.org/officeDocument/2006/relationships/image" Target="../media/image42.emf"/><Relationship Id="rId15" Type="http://schemas.openxmlformats.org/officeDocument/2006/relationships/image" Target="../media/image49.emf"/><Relationship Id="rId23" Type="http://schemas.openxmlformats.org/officeDocument/2006/relationships/image" Target="../media/image54.emf"/><Relationship Id="rId28" Type="http://schemas.openxmlformats.org/officeDocument/2006/relationships/oleObject" Target="../embeddings/oleObject112.bin"/><Relationship Id="rId36" Type="http://schemas.openxmlformats.org/officeDocument/2006/relationships/oleObject" Target="../embeddings/oleObject116.bin"/><Relationship Id="rId10" Type="http://schemas.openxmlformats.org/officeDocument/2006/relationships/oleObject" Target="../embeddings/oleObject103.bin"/><Relationship Id="rId19" Type="http://schemas.openxmlformats.org/officeDocument/2006/relationships/image" Target="../media/image51.emf"/><Relationship Id="rId31" Type="http://schemas.openxmlformats.org/officeDocument/2006/relationships/image" Target="../media/image61.emf"/><Relationship Id="rId44" Type="http://schemas.openxmlformats.org/officeDocument/2006/relationships/image" Target="../media/image67.emf"/><Relationship Id="rId4" Type="http://schemas.openxmlformats.org/officeDocument/2006/relationships/oleObject" Target="../embeddings/oleObject100.bin"/><Relationship Id="rId9" Type="http://schemas.openxmlformats.org/officeDocument/2006/relationships/image" Target="../media/image57.emf"/><Relationship Id="rId14" Type="http://schemas.openxmlformats.org/officeDocument/2006/relationships/oleObject" Target="../embeddings/oleObject105.bin"/><Relationship Id="rId22" Type="http://schemas.openxmlformats.org/officeDocument/2006/relationships/oleObject" Target="../embeddings/oleObject109.bin"/><Relationship Id="rId27" Type="http://schemas.openxmlformats.org/officeDocument/2006/relationships/image" Target="../media/image52.emf"/><Relationship Id="rId30" Type="http://schemas.openxmlformats.org/officeDocument/2006/relationships/oleObject" Target="../embeddings/oleObject113.bin"/><Relationship Id="rId35" Type="http://schemas.openxmlformats.org/officeDocument/2006/relationships/image" Target="../media/image63.emf"/><Relationship Id="rId43" Type="http://schemas.openxmlformats.org/officeDocument/2006/relationships/oleObject" Target="../embeddings/oleObject120.bin"/><Relationship Id="rId8" Type="http://schemas.openxmlformats.org/officeDocument/2006/relationships/oleObject" Target="../embeddings/oleObject102.bin"/><Relationship Id="rId3" Type="http://schemas.openxmlformats.org/officeDocument/2006/relationships/image" Target="../media/image55.emf"/><Relationship Id="rId12" Type="http://schemas.openxmlformats.org/officeDocument/2006/relationships/oleObject" Target="../embeddings/oleObject104.bin"/><Relationship Id="rId17" Type="http://schemas.openxmlformats.org/officeDocument/2006/relationships/image" Target="../media/image50.emf"/><Relationship Id="rId25" Type="http://schemas.openxmlformats.org/officeDocument/2006/relationships/image" Target="../media/image48.emf"/><Relationship Id="rId33" Type="http://schemas.openxmlformats.org/officeDocument/2006/relationships/image" Target="../media/image62.emf"/><Relationship Id="rId38" Type="http://schemas.openxmlformats.org/officeDocument/2006/relationships/oleObject" Target="../embeddings/oleObject117.bin"/><Relationship Id="rId46" Type="http://schemas.openxmlformats.org/officeDocument/2006/relationships/image" Target="../media/image68.emf"/><Relationship Id="rId20" Type="http://schemas.openxmlformats.org/officeDocument/2006/relationships/oleObject" Target="../embeddings/oleObject108.bin"/><Relationship Id="rId41" Type="http://schemas.openxmlformats.org/officeDocument/2006/relationships/image" Target="../media/image66.emf"/></Relationships>
</file>

<file path=ppt/slides/_rels/slide13.xml.rels><?xml version="1.0" encoding="UTF-8" standalone="yes"?>
<Relationships xmlns="http://schemas.openxmlformats.org/package/2006/relationships"><Relationship Id="rId13" Type="http://schemas.openxmlformats.org/officeDocument/2006/relationships/image" Target="../media/image69.emf"/><Relationship Id="rId18" Type="http://schemas.openxmlformats.org/officeDocument/2006/relationships/oleObject" Target="../embeddings/oleObject130.bin"/><Relationship Id="rId26" Type="http://schemas.openxmlformats.org/officeDocument/2006/relationships/oleObject" Target="../embeddings/oleObject134.bin"/><Relationship Id="rId21" Type="http://schemas.openxmlformats.org/officeDocument/2006/relationships/image" Target="../media/image53.emf"/><Relationship Id="rId34" Type="http://schemas.openxmlformats.org/officeDocument/2006/relationships/oleObject" Target="../embeddings/oleObject138.bin"/><Relationship Id="rId7" Type="http://schemas.openxmlformats.org/officeDocument/2006/relationships/image" Target="../media/image56.emf"/><Relationship Id="rId12" Type="http://schemas.openxmlformats.org/officeDocument/2006/relationships/oleObject" Target="../embeddings/oleObject127.bin"/><Relationship Id="rId17" Type="http://schemas.openxmlformats.org/officeDocument/2006/relationships/image" Target="../media/image50.emf"/><Relationship Id="rId25" Type="http://schemas.openxmlformats.org/officeDocument/2006/relationships/image" Target="../media/image52.emf"/><Relationship Id="rId33" Type="http://schemas.openxmlformats.org/officeDocument/2006/relationships/image" Target="../media/image63.emf"/><Relationship Id="rId2" Type="http://schemas.openxmlformats.org/officeDocument/2006/relationships/oleObject" Target="../embeddings/oleObject122.bin"/><Relationship Id="rId16" Type="http://schemas.openxmlformats.org/officeDocument/2006/relationships/oleObject" Target="../embeddings/oleObject129.bin"/><Relationship Id="rId20" Type="http://schemas.openxmlformats.org/officeDocument/2006/relationships/oleObject" Target="../embeddings/oleObject131.bin"/><Relationship Id="rId29" Type="http://schemas.openxmlformats.org/officeDocument/2006/relationships/image" Target="../media/image61.emf"/><Relationship Id="rId1" Type="http://schemas.openxmlformats.org/officeDocument/2006/relationships/slideLayout" Target="../slideLayouts/slideLayout4.xml"/><Relationship Id="rId6" Type="http://schemas.openxmlformats.org/officeDocument/2006/relationships/oleObject" Target="../embeddings/oleObject124.bin"/><Relationship Id="rId11" Type="http://schemas.openxmlformats.org/officeDocument/2006/relationships/image" Target="../media/image58.emf"/><Relationship Id="rId24" Type="http://schemas.openxmlformats.org/officeDocument/2006/relationships/oleObject" Target="../embeddings/oleObject133.bin"/><Relationship Id="rId32" Type="http://schemas.openxmlformats.org/officeDocument/2006/relationships/oleObject" Target="../embeddings/oleObject137.bin"/><Relationship Id="rId37" Type="http://schemas.openxmlformats.org/officeDocument/2006/relationships/image" Target="../media/image66.emf"/><Relationship Id="rId5" Type="http://schemas.openxmlformats.org/officeDocument/2006/relationships/image" Target="../media/image42.emf"/><Relationship Id="rId15" Type="http://schemas.openxmlformats.org/officeDocument/2006/relationships/image" Target="../media/image49.emf"/><Relationship Id="rId23" Type="http://schemas.openxmlformats.org/officeDocument/2006/relationships/image" Target="../media/image54.emf"/><Relationship Id="rId28" Type="http://schemas.openxmlformats.org/officeDocument/2006/relationships/oleObject" Target="../embeddings/oleObject135.bin"/><Relationship Id="rId36" Type="http://schemas.openxmlformats.org/officeDocument/2006/relationships/oleObject" Target="../embeddings/oleObject139.bin"/><Relationship Id="rId10" Type="http://schemas.openxmlformats.org/officeDocument/2006/relationships/oleObject" Target="../embeddings/oleObject126.bin"/><Relationship Id="rId19" Type="http://schemas.openxmlformats.org/officeDocument/2006/relationships/image" Target="../media/image51.emf"/><Relationship Id="rId31" Type="http://schemas.openxmlformats.org/officeDocument/2006/relationships/image" Target="../media/image62.emf"/><Relationship Id="rId4" Type="http://schemas.openxmlformats.org/officeDocument/2006/relationships/oleObject" Target="../embeddings/oleObject123.bin"/><Relationship Id="rId9" Type="http://schemas.openxmlformats.org/officeDocument/2006/relationships/image" Target="../media/image57.emf"/><Relationship Id="rId14" Type="http://schemas.openxmlformats.org/officeDocument/2006/relationships/oleObject" Target="../embeddings/oleObject128.bin"/><Relationship Id="rId22" Type="http://schemas.openxmlformats.org/officeDocument/2006/relationships/oleObject" Target="../embeddings/oleObject132.bin"/><Relationship Id="rId27" Type="http://schemas.openxmlformats.org/officeDocument/2006/relationships/image" Target="../media/image60.emf"/><Relationship Id="rId30" Type="http://schemas.openxmlformats.org/officeDocument/2006/relationships/oleObject" Target="../embeddings/oleObject136.bin"/><Relationship Id="rId35" Type="http://schemas.openxmlformats.org/officeDocument/2006/relationships/image" Target="../media/image67.emf"/><Relationship Id="rId8" Type="http://schemas.openxmlformats.org/officeDocument/2006/relationships/oleObject" Target="../embeddings/oleObject125.bin"/><Relationship Id="rId3" Type="http://schemas.openxmlformats.org/officeDocument/2006/relationships/image" Target="../media/image55.e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43.bin"/><Relationship Id="rId13" Type="http://schemas.openxmlformats.org/officeDocument/2006/relationships/image" Target="../media/image53.emf"/><Relationship Id="rId3" Type="http://schemas.openxmlformats.org/officeDocument/2006/relationships/image" Target="../media/image70.emf"/><Relationship Id="rId7" Type="http://schemas.openxmlformats.org/officeDocument/2006/relationships/image" Target="../media/image50.emf"/><Relationship Id="rId12" Type="http://schemas.openxmlformats.org/officeDocument/2006/relationships/oleObject" Target="../embeddings/oleObject145.bin"/><Relationship Id="rId2" Type="http://schemas.openxmlformats.org/officeDocument/2006/relationships/oleObject" Target="../embeddings/oleObject140.bin"/><Relationship Id="rId1" Type="http://schemas.openxmlformats.org/officeDocument/2006/relationships/slideLayout" Target="../slideLayouts/slideLayout4.xml"/><Relationship Id="rId6" Type="http://schemas.openxmlformats.org/officeDocument/2006/relationships/oleObject" Target="../embeddings/oleObject142.bin"/><Relationship Id="rId11" Type="http://schemas.openxmlformats.org/officeDocument/2006/relationships/image" Target="../media/image52.emf"/><Relationship Id="rId5" Type="http://schemas.openxmlformats.org/officeDocument/2006/relationships/image" Target="../media/image49.emf"/><Relationship Id="rId15" Type="http://schemas.openxmlformats.org/officeDocument/2006/relationships/image" Target="../media/image54.emf"/><Relationship Id="rId10" Type="http://schemas.openxmlformats.org/officeDocument/2006/relationships/oleObject" Target="../embeddings/oleObject144.bin"/><Relationship Id="rId4" Type="http://schemas.openxmlformats.org/officeDocument/2006/relationships/oleObject" Target="../embeddings/oleObject141.bin"/><Relationship Id="rId9" Type="http://schemas.openxmlformats.org/officeDocument/2006/relationships/image" Target="../media/image51.emf"/><Relationship Id="rId14" Type="http://schemas.openxmlformats.org/officeDocument/2006/relationships/oleObject" Target="../embeddings/oleObject146.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50.bin"/><Relationship Id="rId13" Type="http://schemas.openxmlformats.org/officeDocument/2006/relationships/image" Target="../media/image48.emf"/><Relationship Id="rId18" Type="http://schemas.openxmlformats.org/officeDocument/2006/relationships/oleObject" Target="../embeddings/oleObject156.bin"/><Relationship Id="rId3" Type="http://schemas.openxmlformats.org/officeDocument/2006/relationships/image" Target="../media/image49.emf"/><Relationship Id="rId21" Type="http://schemas.openxmlformats.org/officeDocument/2006/relationships/image" Target="../media/image73.emf"/><Relationship Id="rId7" Type="http://schemas.openxmlformats.org/officeDocument/2006/relationships/image" Target="../media/image71.emf"/><Relationship Id="rId12" Type="http://schemas.openxmlformats.org/officeDocument/2006/relationships/oleObject" Target="../embeddings/oleObject152.bin"/><Relationship Id="rId17" Type="http://schemas.openxmlformats.org/officeDocument/2006/relationships/image" Target="../media/image72.emf"/><Relationship Id="rId25" Type="http://schemas.openxmlformats.org/officeDocument/2006/relationships/image" Target="../media/image75.emf"/><Relationship Id="rId2" Type="http://schemas.openxmlformats.org/officeDocument/2006/relationships/oleObject" Target="../embeddings/oleObject147.bin"/><Relationship Id="rId16" Type="http://schemas.openxmlformats.org/officeDocument/2006/relationships/oleObject" Target="../embeddings/oleObject155.bin"/><Relationship Id="rId20" Type="http://schemas.openxmlformats.org/officeDocument/2006/relationships/oleObject" Target="../embeddings/oleObject158.bin"/><Relationship Id="rId1" Type="http://schemas.openxmlformats.org/officeDocument/2006/relationships/slideLayout" Target="../slideLayouts/slideLayout4.xml"/><Relationship Id="rId6" Type="http://schemas.openxmlformats.org/officeDocument/2006/relationships/oleObject" Target="../embeddings/oleObject149.bin"/><Relationship Id="rId11" Type="http://schemas.openxmlformats.org/officeDocument/2006/relationships/image" Target="../media/image54.emf"/><Relationship Id="rId24" Type="http://schemas.openxmlformats.org/officeDocument/2006/relationships/oleObject" Target="../embeddings/oleObject160.bin"/><Relationship Id="rId5" Type="http://schemas.openxmlformats.org/officeDocument/2006/relationships/image" Target="../media/image50.emf"/><Relationship Id="rId15" Type="http://schemas.openxmlformats.org/officeDocument/2006/relationships/oleObject" Target="../embeddings/oleObject154.bin"/><Relationship Id="rId23" Type="http://schemas.openxmlformats.org/officeDocument/2006/relationships/image" Target="../media/image74.emf"/><Relationship Id="rId10" Type="http://schemas.openxmlformats.org/officeDocument/2006/relationships/oleObject" Target="../embeddings/oleObject151.bin"/><Relationship Id="rId19" Type="http://schemas.openxmlformats.org/officeDocument/2006/relationships/oleObject" Target="../embeddings/oleObject157.bin"/><Relationship Id="rId4" Type="http://schemas.openxmlformats.org/officeDocument/2006/relationships/oleObject" Target="../embeddings/oleObject148.bin"/><Relationship Id="rId9" Type="http://schemas.openxmlformats.org/officeDocument/2006/relationships/image" Target="../media/image53.emf"/><Relationship Id="rId14" Type="http://schemas.openxmlformats.org/officeDocument/2006/relationships/oleObject" Target="../embeddings/oleObject153.bin"/><Relationship Id="rId22" Type="http://schemas.openxmlformats.org/officeDocument/2006/relationships/oleObject" Target="../embeddings/oleObject159.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oleObject" Target="../embeddings/oleObject161.bin"/><Relationship Id="rId7" Type="http://schemas.openxmlformats.org/officeDocument/2006/relationships/oleObject" Target="../embeddings/oleObject163.bin"/><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6.emf"/><Relationship Id="rId11" Type="http://schemas.openxmlformats.org/officeDocument/2006/relationships/oleObject" Target="../embeddings/oleObject166.bin"/><Relationship Id="rId5" Type="http://schemas.openxmlformats.org/officeDocument/2006/relationships/oleObject" Target="../embeddings/oleObject162.bin"/><Relationship Id="rId10" Type="http://schemas.openxmlformats.org/officeDocument/2006/relationships/oleObject" Target="../embeddings/oleObject165.bin"/><Relationship Id="rId4" Type="http://schemas.openxmlformats.org/officeDocument/2006/relationships/image" Target="../media/image60.emf"/><Relationship Id="rId9" Type="http://schemas.openxmlformats.org/officeDocument/2006/relationships/oleObject" Target="../embeddings/oleObject164.bin"/></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70.bin"/><Relationship Id="rId3" Type="http://schemas.openxmlformats.org/officeDocument/2006/relationships/image" Target="../media/image78.emf"/><Relationship Id="rId7" Type="http://schemas.openxmlformats.org/officeDocument/2006/relationships/image" Target="../media/image80.emf"/><Relationship Id="rId2" Type="http://schemas.openxmlformats.org/officeDocument/2006/relationships/oleObject" Target="../embeddings/oleObject167.bin"/><Relationship Id="rId1" Type="http://schemas.openxmlformats.org/officeDocument/2006/relationships/slideLayout" Target="../slideLayouts/slideLayout3.xml"/><Relationship Id="rId6" Type="http://schemas.openxmlformats.org/officeDocument/2006/relationships/oleObject" Target="../embeddings/oleObject169.bin"/><Relationship Id="rId5" Type="http://schemas.openxmlformats.org/officeDocument/2006/relationships/image" Target="../media/image79.emf"/><Relationship Id="rId4" Type="http://schemas.openxmlformats.org/officeDocument/2006/relationships/oleObject" Target="../embeddings/oleObject168.bin"/><Relationship Id="rId9" Type="http://schemas.openxmlformats.org/officeDocument/2006/relationships/image" Target="../media/image81.e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74.bin"/><Relationship Id="rId3" Type="http://schemas.openxmlformats.org/officeDocument/2006/relationships/image" Target="../media/image82.emf"/><Relationship Id="rId7" Type="http://schemas.openxmlformats.org/officeDocument/2006/relationships/image" Target="../media/image84.emf"/><Relationship Id="rId2" Type="http://schemas.openxmlformats.org/officeDocument/2006/relationships/oleObject" Target="../embeddings/oleObject171.bin"/><Relationship Id="rId1" Type="http://schemas.openxmlformats.org/officeDocument/2006/relationships/slideLayout" Target="../slideLayouts/slideLayout3.xml"/><Relationship Id="rId6" Type="http://schemas.openxmlformats.org/officeDocument/2006/relationships/oleObject" Target="../embeddings/oleObject173.bin"/><Relationship Id="rId5" Type="http://schemas.openxmlformats.org/officeDocument/2006/relationships/image" Target="../media/image83.emf"/><Relationship Id="rId4" Type="http://schemas.openxmlformats.org/officeDocument/2006/relationships/oleObject" Target="../embeddings/oleObject172.bin"/><Relationship Id="rId9" Type="http://schemas.openxmlformats.org/officeDocument/2006/relationships/image" Target="../media/image85.e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78.bin"/><Relationship Id="rId3" Type="http://schemas.openxmlformats.org/officeDocument/2006/relationships/image" Target="../media/image86.emf"/><Relationship Id="rId7" Type="http://schemas.openxmlformats.org/officeDocument/2006/relationships/image" Target="../media/image88.emf"/><Relationship Id="rId2" Type="http://schemas.openxmlformats.org/officeDocument/2006/relationships/oleObject" Target="../embeddings/oleObject175.bin"/><Relationship Id="rId1" Type="http://schemas.openxmlformats.org/officeDocument/2006/relationships/slideLayout" Target="../slideLayouts/slideLayout3.xml"/><Relationship Id="rId6" Type="http://schemas.openxmlformats.org/officeDocument/2006/relationships/oleObject" Target="../embeddings/oleObject177.bin"/><Relationship Id="rId5" Type="http://schemas.openxmlformats.org/officeDocument/2006/relationships/image" Target="../media/image87.emf"/><Relationship Id="rId4" Type="http://schemas.openxmlformats.org/officeDocument/2006/relationships/oleObject" Target="../embeddings/oleObject176.bin"/><Relationship Id="rId9" Type="http://schemas.openxmlformats.org/officeDocument/2006/relationships/image" Target="../media/image89.e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82.bin"/><Relationship Id="rId3" Type="http://schemas.openxmlformats.org/officeDocument/2006/relationships/image" Target="../media/image90.emf"/><Relationship Id="rId7" Type="http://schemas.openxmlformats.org/officeDocument/2006/relationships/image" Target="../media/image92.emf"/><Relationship Id="rId2" Type="http://schemas.openxmlformats.org/officeDocument/2006/relationships/oleObject" Target="../embeddings/oleObject179.bin"/><Relationship Id="rId1" Type="http://schemas.openxmlformats.org/officeDocument/2006/relationships/slideLayout" Target="../slideLayouts/slideLayout3.xml"/><Relationship Id="rId6" Type="http://schemas.openxmlformats.org/officeDocument/2006/relationships/oleObject" Target="../embeddings/oleObject181.bin"/><Relationship Id="rId5" Type="http://schemas.openxmlformats.org/officeDocument/2006/relationships/image" Target="../media/image91.emf"/><Relationship Id="rId4" Type="http://schemas.openxmlformats.org/officeDocument/2006/relationships/oleObject" Target="../embeddings/oleObject180.bin"/><Relationship Id="rId9" Type="http://schemas.openxmlformats.org/officeDocument/2006/relationships/image" Target="../media/image93.e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86.bin"/><Relationship Id="rId3" Type="http://schemas.openxmlformats.org/officeDocument/2006/relationships/image" Target="../media/image94.emf"/><Relationship Id="rId7" Type="http://schemas.openxmlformats.org/officeDocument/2006/relationships/image" Target="../media/image96.emf"/><Relationship Id="rId2" Type="http://schemas.openxmlformats.org/officeDocument/2006/relationships/oleObject" Target="../embeddings/oleObject183.bin"/><Relationship Id="rId1" Type="http://schemas.openxmlformats.org/officeDocument/2006/relationships/slideLayout" Target="../slideLayouts/slideLayout3.xml"/><Relationship Id="rId6" Type="http://schemas.openxmlformats.org/officeDocument/2006/relationships/oleObject" Target="../embeddings/oleObject185.bin"/><Relationship Id="rId5" Type="http://schemas.openxmlformats.org/officeDocument/2006/relationships/image" Target="../media/image95.emf"/><Relationship Id="rId4" Type="http://schemas.openxmlformats.org/officeDocument/2006/relationships/oleObject" Target="../embeddings/oleObject184.bin"/><Relationship Id="rId9" Type="http://schemas.openxmlformats.org/officeDocument/2006/relationships/image" Target="../media/image97.emf"/></Relationships>
</file>

<file path=ppt/slides/_rels/slide2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oleObject" Target="../embeddings/oleObject187.bin"/><Relationship Id="rId7" Type="http://schemas.openxmlformats.org/officeDocument/2006/relationships/oleObject" Target="../embeddings/oleObject189.bin"/><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oleObject" Target="../embeddings/oleObject188.bin"/><Relationship Id="rId10" Type="http://schemas.openxmlformats.org/officeDocument/2006/relationships/image" Target="../media/image102.png"/><Relationship Id="rId4" Type="http://schemas.openxmlformats.org/officeDocument/2006/relationships/image" Target="../media/image99.png"/><Relationship Id="rId9" Type="http://schemas.openxmlformats.org/officeDocument/2006/relationships/oleObject" Target="../embeddings/oleObject190.bin"/></Relationships>
</file>

<file path=ppt/slides/_rels/slide3.xml.rels><?xml version="1.0" encoding="UTF-8" standalone="yes"?>
<Relationships xmlns="http://schemas.openxmlformats.org/package/2006/relationships"><Relationship Id="rId26" Type="http://schemas.openxmlformats.org/officeDocument/2006/relationships/oleObject" Target="../embeddings/oleObject21.bin"/><Relationship Id="rId21" Type="http://schemas.openxmlformats.org/officeDocument/2006/relationships/image" Target="../media/image4.emf"/><Relationship Id="rId42" Type="http://schemas.openxmlformats.org/officeDocument/2006/relationships/oleObject" Target="../embeddings/oleObject33.bin"/><Relationship Id="rId47" Type="http://schemas.openxmlformats.org/officeDocument/2006/relationships/oleObject" Target="../embeddings/oleObject38.bin"/><Relationship Id="rId63" Type="http://schemas.openxmlformats.org/officeDocument/2006/relationships/oleObject" Target="../embeddings/oleObject54.bin"/><Relationship Id="rId68" Type="http://schemas.openxmlformats.org/officeDocument/2006/relationships/oleObject" Target="../embeddings/oleObject59.bin"/><Relationship Id="rId7" Type="http://schemas.openxmlformats.org/officeDocument/2006/relationships/oleObject" Target="../embeddings/oleObject4.bin"/><Relationship Id="rId71" Type="http://schemas.openxmlformats.org/officeDocument/2006/relationships/image" Target="../media/image12.emf"/><Relationship Id="rId2" Type="http://schemas.openxmlformats.org/officeDocument/2006/relationships/oleObject" Target="../embeddings/oleObject1.bin"/><Relationship Id="rId16" Type="http://schemas.openxmlformats.org/officeDocument/2006/relationships/oleObject" Target="../embeddings/oleObject13.bin"/><Relationship Id="rId29" Type="http://schemas.openxmlformats.org/officeDocument/2006/relationships/oleObject" Target="../embeddings/oleObject24.bin"/><Relationship Id="rId11" Type="http://schemas.openxmlformats.org/officeDocument/2006/relationships/oleObject" Target="../embeddings/oleObject8.bin"/><Relationship Id="rId24" Type="http://schemas.openxmlformats.org/officeDocument/2006/relationships/oleObject" Target="../embeddings/oleObject20.bin"/><Relationship Id="rId32" Type="http://schemas.openxmlformats.org/officeDocument/2006/relationships/oleObject" Target="../embeddings/oleObject27.bin"/><Relationship Id="rId37" Type="http://schemas.openxmlformats.org/officeDocument/2006/relationships/image" Target="../media/image7.emf"/><Relationship Id="rId40" Type="http://schemas.openxmlformats.org/officeDocument/2006/relationships/oleObject" Target="../embeddings/oleObject31.bin"/><Relationship Id="rId45" Type="http://schemas.openxmlformats.org/officeDocument/2006/relationships/oleObject" Target="../embeddings/oleObject36.bin"/><Relationship Id="rId53" Type="http://schemas.openxmlformats.org/officeDocument/2006/relationships/oleObject" Target="../embeddings/oleObject44.bin"/><Relationship Id="rId58" Type="http://schemas.openxmlformats.org/officeDocument/2006/relationships/oleObject" Target="../embeddings/oleObject49.bin"/><Relationship Id="rId66" Type="http://schemas.openxmlformats.org/officeDocument/2006/relationships/oleObject" Target="../embeddings/oleObject57.bin"/><Relationship Id="rId5" Type="http://schemas.openxmlformats.org/officeDocument/2006/relationships/oleObject" Target="../embeddings/oleObject3.bin"/><Relationship Id="rId61" Type="http://schemas.openxmlformats.org/officeDocument/2006/relationships/oleObject" Target="../embeddings/oleObject52.bin"/><Relationship Id="rId19" Type="http://schemas.openxmlformats.org/officeDocument/2006/relationships/oleObject" Target="../embeddings/oleObject16.bin"/><Relationship Id="rId14" Type="http://schemas.openxmlformats.org/officeDocument/2006/relationships/oleObject" Target="../embeddings/oleObject11.bin"/><Relationship Id="rId22" Type="http://schemas.openxmlformats.org/officeDocument/2006/relationships/oleObject" Target="../embeddings/oleObject18.bin"/><Relationship Id="rId27" Type="http://schemas.openxmlformats.org/officeDocument/2006/relationships/oleObject" Target="../embeddings/oleObject22.bin"/><Relationship Id="rId30" Type="http://schemas.openxmlformats.org/officeDocument/2006/relationships/oleObject" Target="../embeddings/oleObject25.bin"/><Relationship Id="rId35" Type="http://schemas.openxmlformats.org/officeDocument/2006/relationships/oleObject" Target="../embeddings/oleObject30.bin"/><Relationship Id="rId43" Type="http://schemas.openxmlformats.org/officeDocument/2006/relationships/oleObject" Target="../embeddings/oleObject34.bin"/><Relationship Id="rId48" Type="http://schemas.openxmlformats.org/officeDocument/2006/relationships/oleObject" Target="../embeddings/oleObject39.bin"/><Relationship Id="rId56" Type="http://schemas.openxmlformats.org/officeDocument/2006/relationships/oleObject" Target="../embeddings/oleObject47.bin"/><Relationship Id="rId64" Type="http://schemas.openxmlformats.org/officeDocument/2006/relationships/oleObject" Target="../embeddings/oleObject55.bin"/><Relationship Id="rId69" Type="http://schemas.openxmlformats.org/officeDocument/2006/relationships/image" Target="../media/image10.emf"/><Relationship Id="rId8" Type="http://schemas.openxmlformats.org/officeDocument/2006/relationships/oleObject" Target="../embeddings/oleObject5.bin"/><Relationship Id="rId51" Type="http://schemas.openxmlformats.org/officeDocument/2006/relationships/oleObject" Target="../embeddings/oleObject42.bin"/><Relationship Id="rId72" Type="http://schemas.openxmlformats.org/officeDocument/2006/relationships/image" Target="../media/image13.emf"/><Relationship Id="rId3" Type="http://schemas.openxmlformats.org/officeDocument/2006/relationships/image" Target="../media/image2.emf"/><Relationship Id="rId12" Type="http://schemas.openxmlformats.org/officeDocument/2006/relationships/oleObject" Target="../embeddings/oleObject9.bin"/><Relationship Id="rId17" Type="http://schemas.openxmlformats.org/officeDocument/2006/relationships/oleObject" Target="../embeddings/oleObject14.bin"/><Relationship Id="rId25" Type="http://schemas.openxmlformats.org/officeDocument/2006/relationships/image" Target="../media/image5.emf"/><Relationship Id="rId33" Type="http://schemas.openxmlformats.org/officeDocument/2006/relationships/oleObject" Target="../embeddings/oleObject28.bin"/><Relationship Id="rId38" Type="http://schemas.openxmlformats.org/officeDocument/2006/relationships/image" Target="../media/image8.emf"/><Relationship Id="rId46" Type="http://schemas.openxmlformats.org/officeDocument/2006/relationships/oleObject" Target="../embeddings/oleObject37.bin"/><Relationship Id="rId59" Type="http://schemas.openxmlformats.org/officeDocument/2006/relationships/oleObject" Target="../embeddings/oleObject50.bin"/><Relationship Id="rId67" Type="http://schemas.openxmlformats.org/officeDocument/2006/relationships/oleObject" Target="../embeddings/oleObject58.bin"/><Relationship Id="rId20" Type="http://schemas.openxmlformats.org/officeDocument/2006/relationships/oleObject" Target="../embeddings/oleObject17.bin"/><Relationship Id="rId41" Type="http://schemas.openxmlformats.org/officeDocument/2006/relationships/oleObject" Target="../embeddings/oleObject32.bin"/><Relationship Id="rId54" Type="http://schemas.openxmlformats.org/officeDocument/2006/relationships/oleObject" Target="../embeddings/oleObject45.bin"/><Relationship Id="rId62" Type="http://schemas.openxmlformats.org/officeDocument/2006/relationships/oleObject" Target="../embeddings/oleObject53.bin"/><Relationship Id="rId70" Type="http://schemas.openxmlformats.org/officeDocument/2006/relationships/image" Target="../media/image11.emf"/><Relationship Id="rId1" Type="http://schemas.openxmlformats.org/officeDocument/2006/relationships/slideLayout" Target="../slideLayouts/slideLayout4.xml"/><Relationship Id="rId6" Type="http://schemas.openxmlformats.org/officeDocument/2006/relationships/image" Target="../media/image3.emf"/><Relationship Id="rId15" Type="http://schemas.openxmlformats.org/officeDocument/2006/relationships/oleObject" Target="../embeddings/oleObject12.bin"/><Relationship Id="rId23" Type="http://schemas.openxmlformats.org/officeDocument/2006/relationships/oleObject" Target="../embeddings/oleObject19.bin"/><Relationship Id="rId28" Type="http://schemas.openxmlformats.org/officeDocument/2006/relationships/oleObject" Target="../embeddings/oleObject23.bin"/><Relationship Id="rId36" Type="http://schemas.openxmlformats.org/officeDocument/2006/relationships/image" Target="../media/image6.emf"/><Relationship Id="rId49" Type="http://schemas.openxmlformats.org/officeDocument/2006/relationships/oleObject" Target="../embeddings/oleObject40.bin"/><Relationship Id="rId57" Type="http://schemas.openxmlformats.org/officeDocument/2006/relationships/oleObject" Target="../embeddings/oleObject48.bin"/><Relationship Id="rId10" Type="http://schemas.openxmlformats.org/officeDocument/2006/relationships/oleObject" Target="../embeddings/oleObject7.bin"/><Relationship Id="rId31" Type="http://schemas.openxmlformats.org/officeDocument/2006/relationships/oleObject" Target="../embeddings/oleObject26.bin"/><Relationship Id="rId44" Type="http://schemas.openxmlformats.org/officeDocument/2006/relationships/oleObject" Target="../embeddings/oleObject35.bin"/><Relationship Id="rId52" Type="http://schemas.openxmlformats.org/officeDocument/2006/relationships/oleObject" Target="../embeddings/oleObject43.bin"/><Relationship Id="rId60" Type="http://schemas.openxmlformats.org/officeDocument/2006/relationships/oleObject" Target="../embeddings/oleObject51.bin"/><Relationship Id="rId65" Type="http://schemas.openxmlformats.org/officeDocument/2006/relationships/oleObject" Target="../embeddings/oleObject56.bin"/><Relationship Id="rId4" Type="http://schemas.openxmlformats.org/officeDocument/2006/relationships/oleObject" Target="../embeddings/oleObject2.bin"/><Relationship Id="rId9" Type="http://schemas.openxmlformats.org/officeDocument/2006/relationships/oleObject" Target="../embeddings/oleObject6.bin"/><Relationship Id="rId13" Type="http://schemas.openxmlformats.org/officeDocument/2006/relationships/oleObject" Target="../embeddings/oleObject10.bin"/><Relationship Id="rId18" Type="http://schemas.openxmlformats.org/officeDocument/2006/relationships/oleObject" Target="../embeddings/oleObject15.bin"/><Relationship Id="rId39" Type="http://schemas.openxmlformats.org/officeDocument/2006/relationships/image" Target="../media/image9.emf"/><Relationship Id="rId34" Type="http://schemas.openxmlformats.org/officeDocument/2006/relationships/oleObject" Target="../embeddings/oleObject29.bin"/><Relationship Id="rId50" Type="http://schemas.openxmlformats.org/officeDocument/2006/relationships/oleObject" Target="../embeddings/oleObject41.bin"/><Relationship Id="rId55" Type="http://schemas.openxmlformats.org/officeDocument/2006/relationships/oleObject" Target="../embeddings/oleObject46.bin"/></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63.bin"/><Relationship Id="rId13"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6.emf"/><Relationship Id="rId12" Type="http://schemas.openxmlformats.org/officeDocument/2006/relationships/oleObject" Target="../embeddings/oleObject65.bin"/><Relationship Id="rId17" Type="http://schemas.openxmlformats.org/officeDocument/2006/relationships/image" Target="../media/image21.emf"/><Relationship Id="rId2" Type="http://schemas.openxmlformats.org/officeDocument/2006/relationships/oleObject" Target="../embeddings/oleObject60.bin"/><Relationship Id="rId16" Type="http://schemas.openxmlformats.org/officeDocument/2006/relationships/oleObject" Target="../embeddings/oleObject67.bin"/><Relationship Id="rId1" Type="http://schemas.openxmlformats.org/officeDocument/2006/relationships/slideLayout" Target="../slideLayouts/slideLayout4.xml"/><Relationship Id="rId6" Type="http://schemas.openxmlformats.org/officeDocument/2006/relationships/oleObject" Target="../embeddings/oleObject62.bin"/><Relationship Id="rId11" Type="http://schemas.openxmlformats.org/officeDocument/2006/relationships/image" Target="../media/image18.emf"/><Relationship Id="rId5" Type="http://schemas.openxmlformats.org/officeDocument/2006/relationships/image" Target="../media/image15.emf"/><Relationship Id="rId15" Type="http://schemas.openxmlformats.org/officeDocument/2006/relationships/image" Target="../media/image20.emf"/><Relationship Id="rId10" Type="http://schemas.openxmlformats.org/officeDocument/2006/relationships/oleObject" Target="../embeddings/oleObject64.bin"/><Relationship Id="rId4" Type="http://schemas.openxmlformats.org/officeDocument/2006/relationships/oleObject" Target="../embeddings/oleObject61.bin"/><Relationship Id="rId9" Type="http://schemas.openxmlformats.org/officeDocument/2006/relationships/image" Target="../media/image17.emf"/><Relationship Id="rId14" Type="http://schemas.openxmlformats.org/officeDocument/2006/relationships/oleObject" Target="../embeddings/oleObject66.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hyperlink" Target="https://youtu.be/DrOO_HcQngg" TargetMode="Externa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71.bin"/><Relationship Id="rId13" Type="http://schemas.openxmlformats.org/officeDocument/2006/relationships/image" Target="../media/image21.emf"/><Relationship Id="rId3" Type="http://schemas.openxmlformats.org/officeDocument/2006/relationships/image" Target="../media/image23.emf"/><Relationship Id="rId7" Type="http://schemas.openxmlformats.org/officeDocument/2006/relationships/image" Target="../media/image18.emf"/><Relationship Id="rId12" Type="http://schemas.openxmlformats.org/officeDocument/2006/relationships/oleObject" Target="../embeddings/oleObject73.bin"/><Relationship Id="rId2" Type="http://schemas.openxmlformats.org/officeDocument/2006/relationships/oleObject" Target="../embeddings/oleObject68.bin"/><Relationship Id="rId1" Type="http://schemas.openxmlformats.org/officeDocument/2006/relationships/slideLayout" Target="../slideLayouts/slideLayout4.xml"/><Relationship Id="rId6" Type="http://schemas.openxmlformats.org/officeDocument/2006/relationships/oleObject" Target="../embeddings/oleObject70.bin"/><Relationship Id="rId11" Type="http://schemas.openxmlformats.org/officeDocument/2006/relationships/image" Target="../media/image26.emf"/><Relationship Id="rId5" Type="http://schemas.openxmlformats.org/officeDocument/2006/relationships/image" Target="../media/image24.emf"/><Relationship Id="rId10" Type="http://schemas.openxmlformats.org/officeDocument/2006/relationships/oleObject" Target="../embeddings/oleObject72.bin"/><Relationship Id="rId4" Type="http://schemas.openxmlformats.org/officeDocument/2006/relationships/oleObject" Target="../embeddings/oleObject69.bin"/><Relationship Id="rId9" Type="http://schemas.openxmlformats.org/officeDocument/2006/relationships/image" Target="../media/image25.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77.bin"/><Relationship Id="rId13"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0.emf"/><Relationship Id="rId12" Type="http://schemas.openxmlformats.org/officeDocument/2006/relationships/oleObject" Target="../embeddings/oleObject79.bin"/><Relationship Id="rId2" Type="http://schemas.openxmlformats.org/officeDocument/2006/relationships/oleObject" Target="../embeddings/oleObject74.bin"/><Relationship Id="rId1" Type="http://schemas.openxmlformats.org/officeDocument/2006/relationships/slideLayout" Target="../slideLayouts/slideLayout4.xml"/><Relationship Id="rId6" Type="http://schemas.openxmlformats.org/officeDocument/2006/relationships/oleObject" Target="../embeddings/oleObject76.bin"/><Relationship Id="rId11" Type="http://schemas.openxmlformats.org/officeDocument/2006/relationships/image" Target="../media/image32.emf"/><Relationship Id="rId5" Type="http://schemas.openxmlformats.org/officeDocument/2006/relationships/image" Target="../media/image29.emf"/><Relationship Id="rId10" Type="http://schemas.openxmlformats.org/officeDocument/2006/relationships/oleObject" Target="../embeddings/oleObject78.bin"/><Relationship Id="rId4" Type="http://schemas.openxmlformats.org/officeDocument/2006/relationships/oleObject" Target="../embeddings/oleObject75.bin"/><Relationship Id="rId9" Type="http://schemas.openxmlformats.org/officeDocument/2006/relationships/image" Target="../media/image31.emf"/><Relationship Id="rId14" Type="http://schemas.openxmlformats.org/officeDocument/2006/relationships/image" Target="../media/image3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286604"/>
            <a:ext cx="7543800" cy="674096"/>
          </a:xfrm>
        </p:spPr>
        <p:txBody>
          <a:bodyPr/>
          <a:lstStyle/>
          <a:p>
            <a:r>
              <a:rPr lang="en-US" sz="4000" dirty="0">
                <a:solidFill>
                  <a:srgbClr val="FF0000"/>
                </a:solidFill>
                <a:latin typeface="Apple Chancery" panose="03020702040506060504" pitchFamily="66" charset="-79"/>
                <a:cs typeface="Apple Chancery" panose="03020702040506060504" pitchFamily="66" charset="-79"/>
              </a:rPr>
              <a:t>General announcements</a:t>
            </a:r>
          </a:p>
        </p:txBody>
      </p:sp>
      <p:sp>
        <p:nvSpPr>
          <p:cNvPr id="3" name="Content Placeholder 2"/>
          <p:cNvSpPr>
            <a:spLocks noGrp="1"/>
          </p:cNvSpPr>
          <p:nvPr>
            <p:ph idx="4294967295"/>
          </p:nvPr>
        </p:nvSpPr>
        <p:spPr>
          <a:xfrm>
            <a:off x="267629" y="1238492"/>
            <a:ext cx="8664498" cy="4630603"/>
          </a:xfrm>
        </p:spPr>
        <p:txBody>
          <a:bodyPr/>
          <a:lstStyle/>
          <a:p>
            <a:pPr marL="0" indent="0">
              <a:buNone/>
            </a:pPr>
            <a:r>
              <a:rPr lang="en-US" sz="2400" dirty="0"/>
              <a:t>How’s N2L lab write up going?</a:t>
            </a:r>
          </a:p>
          <a:p>
            <a:pPr marL="457200" lvl="1" indent="0">
              <a:buNone/>
            </a:pPr>
            <a:r>
              <a:rPr lang="en-US" sz="2000" dirty="0" err="1"/>
              <a:t>fbd’s</a:t>
            </a:r>
            <a:r>
              <a:rPr lang="en-US" sz="2000" dirty="0"/>
              <a:t>? Relationship between a</a:t>
            </a:r>
            <a:r>
              <a:rPr lang="en-US" sz="2000" baseline="-25000" dirty="0"/>
              <a:t>1</a:t>
            </a:r>
            <a:r>
              <a:rPr lang="en-US" sz="2000" dirty="0"/>
              <a:t> and a</a:t>
            </a:r>
            <a:r>
              <a:rPr lang="en-US" sz="2000" baseline="-25000" dirty="0"/>
              <a:t>2</a:t>
            </a:r>
            <a:r>
              <a:rPr lang="en-US" sz="2000" dirty="0"/>
              <a:t>? Deriving expression for a</a:t>
            </a:r>
            <a:r>
              <a:rPr lang="en-US" sz="2000" baseline="-25000" dirty="0"/>
              <a:t>1</a:t>
            </a:r>
            <a:r>
              <a:rPr lang="en-US" sz="2000" dirty="0"/>
              <a:t>?</a:t>
            </a:r>
          </a:p>
          <a:p>
            <a:pPr marL="457200" lvl="1" indent="0">
              <a:buNone/>
            </a:pPr>
            <a:r>
              <a:rPr lang="en-US" sz="2000" dirty="0"/>
              <a:t>Due </a:t>
            </a:r>
            <a:r>
              <a:rPr lang="en-US" sz="2000" b="1" dirty="0"/>
              <a:t>     </a:t>
            </a:r>
            <a:r>
              <a:rPr lang="en-US" sz="2000" dirty="0"/>
              <a:t>but don’t leave it </a:t>
            </a:r>
            <a:r>
              <a:rPr lang="mr-IN" sz="2000" dirty="0"/>
              <a:t>…</a:t>
            </a:r>
            <a:endParaRPr lang="en-US" sz="2000" dirty="0"/>
          </a:p>
          <a:p>
            <a:pPr>
              <a:buFont typeface="Wingdings" charset="2"/>
              <a:buChar char="q"/>
            </a:pPr>
            <a:endParaRPr lang="en-US" sz="2400" b="1" dirty="0"/>
          </a:p>
          <a:p>
            <a:pPr lvl="1">
              <a:buFont typeface="Wingdings" charset="2"/>
              <a:buChar char="q"/>
            </a:pPr>
            <a:endParaRPr lang="en-US" sz="2000" dirty="0"/>
          </a:p>
          <a:p>
            <a:pPr marL="0" indent="0">
              <a:buNone/>
            </a:pPr>
            <a:r>
              <a:rPr lang="en-US" sz="2400" dirty="0"/>
              <a:t>Today:</a:t>
            </a:r>
          </a:p>
          <a:p>
            <a:pPr marL="457200" lvl="1" indent="0">
              <a:buNone/>
            </a:pPr>
            <a:r>
              <a:rPr lang="en-US" sz="2000" dirty="0"/>
              <a:t>Start a more in-depth discussion on </a:t>
            </a:r>
            <a:r>
              <a:rPr lang="en-US" sz="2000" b="1" dirty="0"/>
              <a:t>friction</a:t>
            </a:r>
            <a:endParaRPr lang="en-US" dirty="0"/>
          </a:p>
        </p:txBody>
      </p:sp>
    </p:spTree>
    <p:extLst>
      <p:ext uri="{BB962C8B-B14F-4D97-AF65-F5344CB8AC3E}">
        <p14:creationId xmlns:p14="http://schemas.microsoft.com/office/powerpoint/2010/main" val="1776881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2467639"/>
            <a:ext cx="4191000" cy="349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203199" y="138836"/>
            <a:ext cx="8737601" cy="2369880"/>
          </a:xfrm>
          <a:prstGeom prst="rect">
            <a:avLst/>
          </a:prstGeom>
          <a:noFill/>
        </p:spPr>
        <p:txBody>
          <a:bodyPr wrap="square" rtlCol="0">
            <a:spAutoFit/>
          </a:bodyPr>
          <a:lstStyle/>
          <a:p>
            <a:r>
              <a:rPr lang="en-US" sz="2800" dirty="0">
                <a:solidFill>
                  <a:srgbClr val="FF0000"/>
                </a:solidFill>
                <a:latin typeface="Apple Chancery"/>
                <a:cs typeface="Apple Chancery"/>
              </a:rPr>
              <a:t>The point </a:t>
            </a:r>
            <a:r>
              <a:rPr lang="en-US" sz="2000" dirty="0">
                <a:solidFill>
                  <a:srgbClr val="000000"/>
                </a:solidFill>
                <a:latin typeface="Times New Roman"/>
                <a:cs typeface="Times New Roman"/>
              </a:rPr>
              <a:t>is that the two frictional forces are not the same critter.  One, for kinetic friction, is constant and always acts while there is sliding between the two surfaces (which makes the denotation for static friction,    , unfortunate, as people take the “s” subscript to refer to </a:t>
            </a:r>
            <a:r>
              <a:rPr lang="en-US" sz="2000" i="1" dirty="0">
                <a:solidFill>
                  <a:srgbClr val="000000"/>
                </a:solidFill>
                <a:latin typeface="Times New Roman"/>
                <a:cs typeface="Times New Roman"/>
              </a:rPr>
              <a:t>sliding</a:t>
            </a:r>
            <a:r>
              <a:rPr lang="en-US" sz="2000" dirty="0">
                <a:solidFill>
                  <a:srgbClr val="000000"/>
                </a:solidFill>
                <a:latin typeface="Times New Roman"/>
                <a:cs typeface="Times New Roman"/>
              </a:rPr>
              <a:t> instead of </a:t>
            </a:r>
            <a:r>
              <a:rPr lang="en-US" sz="2000" i="1" dirty="0">
                <a:solidFill>
                  <a:srgbClr val="000000"/>
                </a:solidFill>
                <a:latin typeface="Times New Roman"/>
                <a:cs typeface="Times New Roman"/>
              </a:rPr>
              <a:t>static</a:t>
            </a:r>
            <a:r>
              <a:rPr lang="en-US" sz="2000" dirty="0">
                <a:solidFill>
                  <a:srgbClr val="000000"/>
                </a:solidFill>
                <a:latin typeface="Times New Roman"/>
                <a:cs typeface="Times New Roman"/>
              </a:rPr>
              <a:t>).  There are an infinite number of </a:t>
            </a:r>
            <a:r>
              <a:rPr lang="en-US" sz="2000" i="1" dirty="0">
                <a:solidFill>
                  <a:srgbClr val="000000"/>
                </a:solidFill>
                <a:latin typeface="Times New Roman"/>
                <a:cs typeface="Times New Roman"/>
              </a:rPr>
              <a:t>static </a:t>
            </a:r>
            <a:r>
              <a:rPr lang="en-US" sz="2000" dirty="0">
                <a:solidFill>
                  <a:srgbClr val="000000"/>
                </a:solidFill>
                <a:latin typeface="Times New Roman"/>
                <a:cs typeface="Times New Roman"/>
              </a:rPr>
              <a:t>frictional forces with only the MAXIMUM being of much interest, as that is the one that is equal to        .  In any case, the two are summarized graphically (courtesy of Mr. White), below  </a:t>
            </a:r>
            <a:endParaRPr lang="en-US" sz="2400" dirty="0">
              <a:solidFill>
                <a:srgbClr val="000000"/>
              </a:solidFill>
              <a:latin typeface="Apple Chancery"/>
              <a:cs typeface="Apple Chancery"/>
            </a:endParaRPr>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57.)</a:t>
            </a: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79" name="Object 78"/>
          <p:cNvGraphicFramePr>
            <a:graphicFrameLocks noChangeAspect="1"/>
          </p:cNvGraphicFramePr>
          <p:nvPr/>
        </p:nvGraphicFramePr>
        <p:xfrm>
          <a:off x="3579813" y="1845339"/>
          <a:ext cx="487362" cy="339725"/>
        </p:xfrm>
        <a:graphic>
          <a:graphicData uri="http://schemas.openxmlformats.org/presentationml/2006/ole">
            <mc:AlternateContent xmlns:mc="http://schemas.openxmlformats.org/markup-compatibility/2006">
              <mc:Choice xmlns:v="urn:schemas-microsoft-com:vml" Requires="v">
                <p:oleObj name="Equation" r:id="rId3" imgW="292100" imgH="203200" progId="Equation.DSMT4">
                  <p:embed/>
                </p:oleObj>
              </mc:Choice>
              <mc:Fallback>
                <p:oleObj name="Equation" r:id="rId3" imgW="292100" imgH="203200" progId="Equation.DSMT4">
                  <p:embed/>
                  <p:pic>
                    <p:nvPicPr>
                      <p:cNvPr id="79" name="Object 78"/>
                      <p:cNvPicPr/>
                      <p:nvPr/>
                    </p:nvPicPr>
                    <p:blipFill>
                      <a:blip r:embed="rId4"/>
                      <a:stretch>
                        <a:fillRect/>
                      </a:stretch>
                    </p:blipFill>
                    <p:spPr>
                      <a:xfrm>
                        <a:off x="3579813" y="1845339"/>
                        <a:ext cx="487362" cy="339725"/>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6003925" y="938213"/>
          <a:ext cx="211138" cy="339725"/>
        </p:xfrm>
        <a:graphic>
          <a:graphicData uri="http://schemas.openxmlformats.org/presentationml/2006/ole">
            <mc:AlternateContent xmlns:mc="http://schemas.openxmlformats.org/markup-compatibility/2006">
              <mc:Choice xmlns:v="urn:schemas-microsoft-com:vml" Requires="v">
                <p:oleObj name="Equation" r:id="rId5" imgW="127000" imgH="203200" progId="Equation.DSMT4">
                  <p:embed/>
                </p:oleObj>
              </mc:Choice>
              <mc:Fallback>
                <p:oleObj name="Equation" r:id="rId5" imgW="127000" imgH="203200" progId="Equation.DSMT4">
                  <p:embed/>
                  <p:pic>
                    <p:nvPicPr>
                      <p:cNvPr id="19" name="Object 18"/>
                      <p:cNvPicPr/>
                      <p:nvPr/>
                    </p:nvPicPr>
                    <p:blipFill>
                      <a:blip r:embed="rId6"/>
                      <a:stretch>
                        <a:fillRect/>
                      </a:stretch>
                    </p:blipFill>
                    <p:spPr>
                      <a:xfrm>
                        <a:off x="6003925" y="938213"/>
                        <a:ext cx="211138" cy="339725"/>
                      </a:xfrm>
                      <a:prstGeom prst="rect">
                        <a:avLst/>
                      </a:prstGeom>
                    </p:spPr>
                  </p:pic>
                </p:oleObj>
              </mc:Fallback>
            </mc:AlternateContent>
          </a:graphicData>
        </a:graphic>
      </p:graphicFrame>
      <p:sp>
        <p:nvSpPr>
          <p:cNvPr id="2" name="Rectangle 1"/>
          <p:cNvSpPr/>
          <p:nvPr/>
        </p:nvSpPr>
        <p:spPr>
          <a:xfrm>
            <a:off x="3270250" y="2825750"/>
            <a:ext cx="1187450" cy="425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330700" y="5346700"/>
            <a:ext cx="444500" cy="425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349500" y="3340100"/>
            <a:ext cx="444500" cy="425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813300" y="5346700"/>
            <a:ext cx="1085850" cy="6166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4" name="Object 23"/>
          <p:cNvGraphicFramePr>
            <a:graphicFrameLocks noChangeAspect="1"/>
          </p:cNvGraphicFramePr>
          <p:nvPr/>
        </p:nvGraphicFramePr>
        <p:xfrm>
          <a:off x="4065587" y="2921664"/>
          <a:ext cx="530225" cy="339725"/>
        </p:xfrm>
        <a:graphic>
          <a:graphicData uri="http://schemas.openxmlformats.org/presentationml/2006/ole">
            <mc:AlternateContent xmlns:mc="http://schemas.openxmlformats.org/markup-compatibility/2006">
              <mc:Choice xmlns:v="urn:schemas-microsoft-com:vml" Requires="v">
                <p:oleObj name="Equation" r:id="rId7" imgW="317500" imgH="203200" progId="Equation.DSMT4">
                  <p:embed/>
                </p:oleObj>
              </mc:Choice>
              <mc:Fallback>
                <p:oleObj name="Equation" r:id="rId7" imgW="317500" imgH="203200" progId="Equation.DSMT4">
                  <p:embed/>
                  <p:pic>
                    <p:nvPicPr>
                      <p:cNvPr id="24" name="Object 23"/>
                      <p:cNvPicPr/>
                      <p:nvPr/>
                    </p:nvPicPr>
                    <p:blipFill>
                      <a:blip r:embed="rId8"/>
                      <a:stretch>
                        <a:fillRect/>
                      </a:stretch>
                    </p:blipFill>
                    <p:spPr>
                      <a:xfrm>
                        <a:off x="4065587" y="2921664"/>
                        <a:ext cx="530225" cy="339725"/>
                      </a:xfrm>
                      <a:prstGeom prst="rect">
                        <a:avLst/>
                      </a:prstGeom>
                    </p:spPr>
                  </p:pic>
                </p:oleObj>
              </mc:Fallback>
            </mc:AlternateContent>
          </a:graphicData>
        </a:graphic>
      </p:graphicFrame>
      <p:graphicFrame>
        <p:nvGraphicFramePr>
          <p:cNvPr id="25" name="Object 24"/>
          <p:cNvGraphicFramePr>
            <a:graphicFrameLocks noChangeAspect="1"/>
          </p:cNvGraphicFramePr>
          <p:nvPr/>
        </p:nvGraphicFramePr>
        <p:xfrm>
          <a:off x="5389563" y="3295650"/>
          <a:ext cx="573088" cy="339725"/>
        </p:xfrm>
        <a:graphic>
          <a:graphicData uri="http://schemas.openxmlformats.org/presentationml/2006/ole">
            <mc:AlternateContent xmlns:mc="http://schemas.openxmlformats.org/markup-compatibility/2006">
              <mc:Choice xmlns:v="urn:schemas-microsoft-com:vml" Requires="v">
                <p:oleObj name="Equation" r:id="rId9" imgW="342900" imgH="203200" progId="Equation.DSMT4">
                  <p:embed/>
                </p:oleObj>
              </mc:Choice>
              <mc:Fallback>
                <p:oleObj name="Equation" r:id="rId9" imgW="342900" imgH="203200" progId="Equation.DSMT4">
                  <p:embed/>
                  <p:pic>
                    <p:nvPicPr>
                      <p:cNvPr id="25" name="Object 24"/>
                      <p:cNvPicPr/>
                      <p:nvPr/>
                    </p:nvPicPr>
                    <p:blipFill>
                      <a:blip r:embed="rId10"/>
                      <a:stretch>
                        <a:fillRect/>
                      </a:stretch>
                    </p:blipFill>
                    <p:spPr>
                      <a:xfrm>
                        <a:off x="5389563" y="3295650"/>
                        <a:ext cx="573088" cy="339725"/>
                      </a:xfrm>
                      <a:prstGeom prst="rect">
                        <a:avLst/>
                      </a:prstGeom>
                    </p:spPr>
                  </p:pic>
                </p:oleObj>
              </mc:Fallback>
            </mc:AlternateContent>
          </a:graphicData>
        </a:graphic>
      </p:graphicFrame>
      <p:sp>
        <p:nvSpPr>
          <p:cNvPr id="26" name="TextBox 25"/>
          <p:cNvSpPr txBox="1"/>
          <p:nvPr/>
        </p:nvSpPr>
        <p:spPr>
          <a:xfrm>
            <a:off x="88899" y="5936833"/>
            <a:ext cx="8851901" cy="523220"/>
          </a:xfrm>
          <a:prstGeom prst="rect">
            <a:avLst/>
          </a:prstGeom>
          <a:noFill/>
        </p:spPr>
        <p:txBody>
          <a:bodyPr wrap="square" rtlCol="0">
            <a:spAutoFit/>
          </a:bodyPr>
          <a:lstStyle/>
          <a:p>
            <a:r>
              <a:rPr lang="en-US" sz="2800" dirty="0">
                <a:solidFill>
                  <a:srgbClr val="FF0000"/>
                </a:solidFill>
                <a:latin typeface="Apple Chancery"/>
                <a:cs typeface="Apple Chancery"/>
              </a:rPr>
              <a:t>And as a side point, </a:t>
            </a:r>
            <a:r>
              <a:rPr lang="en-US" sz="2000" dirty="0">
                <a:solidFill>
                  <a:srgbClr val="000000"/>
                </a:solidFill>
                <a:latin typeface="Times New Roman"/>
                <a:cs typeface="Times New Roman"/>
              </a:rPr>
              <a:t>pretty clearly             is always true for a given surface.</a:t>
            </a:r>
            <a:endParaRPr lang="en-US" sz="2400" dirty="0">
              <a:solidFill>
                <a:srgbClr val="000000"/>
              </a:solidFill>
              <a:latin typeface="Apple Chancery"/>
              <a:cs typeface="Apple Chancery"/>
            </a:endParaRPr>
          </a:p>
        </p:txBody>
      </p:sp>
      <p:graphicFrame>
        <p:nvGraphicFramePr>
          <p:cNvPr id="27" name="Object 26"/>
          <p:cNvGraphicFramePr>
            <a:graphicFrameLocks noChangeAspect="1"/>
          </p:cNvGraphicFramePr>
          <p:nvPr/>
        </p:nvGraphicFramePr>
        <p:xfrm>
          <a:off x="4586288" y="6094413"/>
          <a:ext cx="806450" cy="339725"/>
        </p:xfrm>
        <a:graphic>
          <a:graphicData uri="http://schemas.openxmlformats.org/presentationml/2006/ole">
            <mc:AlternateContent xmlns:mc="http://schemas.openxmlformats.org/markup-compatibility/2006">
              <mc:Choice xmlns:v="urn:schemas-microsoft-com:vml" Requires="v">
                <p:oleObj name="Equation" r:id="rId11" imgW="482600" imgH="203200" progId="Equation.DSMT4">
                  <p:embed/>
                </p:oleObj>
              </mc:Choice>
              <mc:Fallback>
                <p:oleObj name="Equation" r:id="rId11" imgW="482600" imgH="203200" progId="Equation.DSMT4">
                  <p:embed/>
                  <p:pic>
                    <p:nvPicPr>
                      <p:cNvPr id="27" name="Object 26"/>
                      <p:cNvPicPr/>
                      <p:nvPr/>
                    </p:nvPicPr>
                    <p:blipFill>
                      <a:blip r:embed="rId12"/>
                      <a:stretch>
                        <a:fillRect/>
                      </a:stretch>
                    </p:blipFill>
                    <p:spPr>
                      <a:xfrm>
                        <a:off x="4586288" y="6094413"/>
                        <a:ext cx="806450" cy="339725"/>
                      </a:xfrm>
                      <a:prstGeom prst="rect">
                        <a:avLst/>
                      </a:prstGeom>
                    </p:spPr>
                  </p:pic>
                </p:oleObj>
              </mc:Fallback>
            </mc:AlternateContent>
          </a:graphicData>
        </a:graphic>
      </p:graphicFrame>
    </p:spTree>
    <p:extLst>
      <p:ext uri="{BB962C8B-B14F-4D97-AF65-F5344CB8AC3E}">
        <p14:creationId xmlns:p14="http://schemas.microsoft.com/office/powerpoint/2010/main" val="425120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58.)</a:t>
            </a:r>
          </a:p>
        </p:txBody>
      </p:sp>
      <p:sp>
        <p:nvSpPr>
          <p:cNvPr id="7" name="TextBox 6"/>
          <p:cNvSpPr txBox="1"/>
          <p:nvPr/>
        </p:nvSpPr>
        <p:spPr>
          <a:xfrm>
            <a:off x="203199" y="138836"/>
            <a:ext cx="4775201" cy="2369880"/>
          </a:xfrm>
          <a:prstGeom prst="rect">
            <a:avLst/>
          </a:prstGeom>
          <a:noFill/>
        </p:spPr>
        <p:txBody>
          <a:bodyPr wrap="square" rtlCol="0">
            <a:spAutoFit/>
          </a:bodyPr>
          <a:lstStyle/>
          <a:p>
            <a:r>
              <a:rPr lang="en-US" sz="2800" dirty="0">
                <a:solidFill>
                  <a:srgbClr val="FF0000"/>
                </a:solidFill>
                <a:latin typeface="Apple Chancery"/>
                <a:cs typeface="Apple Chancery"/>
              </a:rPr>
              <a:t>An Example With Friction:  </a:t>
            </a:r>
            <a:r>
              <a:rPr lang="en-US" sz="2000" dirty="0">
                <a:solidFill>
                  <a:srgbClr val="0000FF"/>
                </a:solidFill>
                <a:latin typeface="Times New Roman"/>
                <a:cs typeface="Times New Roman"/>
              </a:rPr>
              <a:t>A block on a </a:t>
            </a:r>
            <a:r>
              <a:rPr lang="en-US" sz="2000" i="1" dirty="0">
                <a:solidFill>
                  <a:srgbClr val="0000FF"/>
                </a:solidFill>
                <a:latin typeface="Times New Roman"/>
                <a:cs typeface="Times New Roman"/>
              </a:rPr>
              <a:t>frictional incline </a:t>
            </a:r>
            <a:r>
              <a:rPr lang="en-US" sz="2000" dirty="0">
                <a:solidFill>
                  <a:srgbClr val="0000FF"/>
                </a:solidFill>
                <a:latin typeface="Times New Roman"/>
                <a:cs typeface="Times New Roman"/>
              </a:rPr>
              <a:t>of known </a:t>
            </a:r>
            <a:r>
              <a:rPr lang="en-US" sz="2000" dirty="0">
                <a:solidFill>
                  <a:srgbClr val="FF0000"/>
                </a:solidFill>
                <a:latin typeface="Times New Roman"/>
                <a:cs typeface="Times New Roman"/>
              </a:rPr>
              <a:t>angle</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and</a:t>
            </a:r>
            <a:r>
              <a:rPr lang="en-US" sz="2000" dirty="0">
                <a:solidFill>
                  <a:srgbClr val="0000FF"/>
                </a:solidFill>
                <a:latin typeface="Times New Roman"/>
                <a:cs typeface="Times New Roman"/>
              </a:rPr>
              <a:t> </a:t>
            </a:r>
            <a:r>
              <a:rPr lang="en-US" sz="2000" dirty="0">
                <a:solidFill>
                  <a:srgbClr val="FF0000"/>
                </a:solidFill>
                <a:latin typeface="Times New Roman"/>
                <a:cs typeface="Times New Roman"/>
              </a:rPr>
              <a:t>coefficient of friction </a:t>
            </a:r>
            <a:r>
              <a:rPr lang="en-US" sz="2000" dirty="0">
                <a:solidFill>
                  <a:srgbClr val="000000"/>
                </a:solidFill>
                <a:latin typeface="Times New Roman"/>
                <a:cs typeface="Times New Roman"/>
              </a:rPr>
              <a:t>is attached to a </a:t>
            </a:r>
            <a:r>
              <a:rPr lang="en-US" sz="2000" dirty="0">
                <a:latin typeface="Times New Roman"/>
                <a:cs typeface="Times New Roman"/>
              </a:rPr>
              <a:t>string </a:t>
            </a:r>
            <a:r>
              <a:rPr lang="en-US" sz="2000" dirty="0">
                <a:solidFill>
                  <a:srgbClr val="000000"/>
                </a:solidFill>
                <a:latin typeface="Times New Roman"/>
                <a:cs typeface="Times New Roman"/>
              </a:rPr>
              <a:t>that is threaded over a </a:t>
            </a:r>
            <a:r>
              <a:rPr lang="en-US" sz="2000" dirty="0">
                <a:solidFill>
                  <a:srgbClr val="0000FF"/>
                </a:solidFill>
                <a:latin typeface="Times New Roman"/>
                <a:cs typeface="Times New Roman"/>
              </a:rPr>
              <a:t>massless, frictionless pulley.  </a:t>
            </a:r>
            <a:r>
              <a:rPr lang="en-US" sz="2000" dirty="0">
                <a:solidFill>
                  <a:srgbClr val="000000"/>
                </a:solidFill>
                <a:latin typeface="Times New Roman"/>
                <a:cs typeface="Times New Roman"/>
              </a:rPr>
              <a:t>The</a:t>
            </a:r>
            <a:r>
              <a:rPr lang="en-US" sz="2000" dirty="0">
                <a:solidFill>
                  <a:srgbClr val="0000FF"/>
                </a:solidFill>
                <a:latin typeface="Times New Roman"/>
                <a:cs typeface="Times New Roman"/>
              </a:rPr>
              <a:t> </a:t>
            </a:r>
            <a:r>
              <a:rPr lang="en-US" sz="2000" dirty="0">
                <a:solidFill>
                  <a:srgbClr val="000000"/>
                </a:solidFill>
                <a:latin typeface="Times New Roman"/>
                <a:cs typeface="Times New Roman"/>
              </a:rPr>
              <a:t>string is attached at its other end to a second mass (see sketch).  </a:t>
            </a:r>
            <a:r>
              <a:rPr lang="en-US" sz="2000" dirty="0">
                <a:latin typeface="Times New Roman"/>
                <a:cs typeface="Times New Roman"/>
              </a:rPr>
              <a:t>What is the </a:t>
            </a:r>
            <a:r>
              <a:rPr lang="en-US" sz="2000" dirty="0">
                <a:solidFill>
                  <a:srgbClr val="FF0000"/>
                </a:solidFill>
                <a:latin typeface="Times New Roman"/>
                <a:cs typeface="Times New Roman"/>
              </a:rPr>
              <a:t>acceleration</a:t>
            </a:r>
            <a:r>
              <a:rPr lang="en-US" sz="2000" dirty="0">
                <a:solidFill>
                  <a:srgbClr val="0000FF"/>
                </a:solidFill>
                <a:latin typeface="Times New Roman"/>
                <a:cs typeface="Times New Roman"/>
              </a:rPr>
              <a:t> </a:t>
            </a:r>
            <a:r>
              <a:rPr lang="en-US" sz="2000" dirty="0">
                <a:solidFill>
                  <a:srgbClr val="FF0000"/>
                </a:solidFill>
                <a:latin typeface="Times New Roman"/>
                <a:cs typeface="Times New Roman"/>
              </a:rPr>
              <a:t>of the system</a:t>
            </a:r>
            <a:r>
              <a:rPr lang="en-US" sz="2000" dirty="0">
                <a:solidFill>
                  <a:srgbClr val="0000FF"/>
                </a:solidFill>
                <a:latin typeface="Times New Roman"/>
                <a:cs typeface="Times New Roman"/>
              </a:rPr>
              <a:t>?</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1" name="Object 50"/>
          <p:cNvGraphicFramePr>
            <a:graphicFrameLocks noChangeAspect="1"/>
          </p:cNvGraphicFramePr>
          <p:nvPr/>
        </p:nvGraphicFramePr>
        <p:xfrm>
          <a:off x="682625" y="3241675"/>
          <a:ext cx="1252538" cy="342900"/>
        </p:xfrm>
        <a:graphic>
          <a:graphicData uri="http://schemas.openxmlformats.org/presentationml/2006/ole">
            <mc:AlternateContent xmlns:mc="http://schemas.openxmlformats.org/markup-compatibility/2006">
              <mc:Choice xmlns:v="urn:schemas-microsoft-com:vml" Requires="v">
                <p:oleObj name="Equation" r:id="rId2" imgW="749300" imgH="203200" progId="Equation.DSMT4">
                  <p:embed/>
                </p:oleObj>
              </mc:Choice>
              <mc:Fallback>
                <p:oleObj name="Equation" r:id="rId2" imgW="749300" imgH="203200" progId="Equation.DSMT4">
                  <p:embed/>
                  <p:pic>
                    <p:nvPicPr>
                      <p:cNvPr id="51" name="Object 50"/>
                      <p:cNvPicPr/>
                      <p:nvPr/>
                    </p:nvPicPr>
                    <p:blipFill>
                      <a:blip r:embed="rId3"/>
                      <a:stretch>
                        <a:fillRect/>
                      </a:stretch>
                    </p:blipFill>
                    <p:spPr>
                      <a:xfrm>
                        <a:off x="682625" y="3241675"/>
                        <a:ext cx="1252538" cy="342900"/>
                      </a:xfrm>
                      <a:prstGeom prst="rect">
                        <a:avLst/>
                      </a:prstGeom>
                    </p:spPr>
                  </p:pic>
                </p:oleObj>
              </mc:Fallback>
            </mc:AlternateContent>
          </a:graphicData>
        </a:graphic>
      </p:graphicFrame>
      <p:cxnSp>
        <p:nvCxnSpPr>
          <p:cNvPr id="70" name="Straight Connector 69"/>
          <p:cNvCxnSpPr/>
          <p:nvPr/>
        </p:nvCxnSpPr>
        <p:spPr>
          <a:xfrm>
            <a:off x="1924050" y="4220249"/>
            <a:ext cx="1238250" cy="0"/>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2501899" y="3209151"/>
            <a:ext cx="12700" cy="2079725"/>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260600" y="3945662"/>
            <a:ext cx="533400" cy="520700"/>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Arrow Connector 63"/>
          <p:cNvCxnSpPr/>
          <p:nvPr/>
        </p:nvCxnSpPr>
        <p:spPr>
          <a:xfrm>
            <a:off x="2527299" y="4372649"/>
            <a:ext cx="0" cy="635000"/>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2527299" y="3520955"/>
            <a:ext cx="0" cy="66278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6" name="Object 65"/>
          <p:cNvGraphicFramePr>
            <a:graphicFrameLocks noChangeAspect="1"/>
          </p:cNvGraphicFramePr>
          <p:nvPr/>
        </p:nvGraphicFramePr>
        <p:xfrm>
          <a:off x="2676525" y="3499713"/>
          <a:ext cx="233363" cy="255588"/>
        </p:xfrm>
        <a:graphic>
          <a:graphicData uri="http://schemas.openxmlformats.org/presentationml/2006/ole">
            <mc:AlternateContent xmlns:mc="http://schemas.openxmlformats.org/markup-compatibility/2006">
              <mc:Choice xmlns:v="urn:schemas-microsoft-com:vml" Requires="v">
                <p:oleObj name="Equation" r:id="rId4" imgW="139700" imgH="152400" progId="Equation.DSMT4">
                  <p:embed/>
                </p:oleObj>
              </mc:Choice>
              <mc:Fallback>
                <p:oleObj name="Equation" r:id="rId4" imgW="139700" imgH="152400" progId="Equation.DSMT4">
                  <p:embed/>
                  <p:pic>
                    <p:nvPicPr>
                      <p:cNvPr id="66" name="Object 65"/>
                      <p:cNvPicPr/>
                      <p:nvPr/>
                    </p:nvPicPr>
                    <p:blipFill>
                      <a:blip r:embed="rId5"/>
                      <a:stretch>
                        <a:fillRect/>
                      </a:stretch>
                    </p:blipFill>
                    <p:spPr>
                      <a:xfrm>
                        <a:off x="2676525" y="3499713"/>
                        <a:ext cx="233363" cy="255588"/>
                      </a:xfrm>
                      <a:prstGeom prst="rect">
                        <a:avLst/>
                      </a:prstGeom>
                    </p:spPr>
                  </p:pic>
                </p:oleObj>
              </mc:Fallback>
            </mc:AlternateContent>
          </a:graphicData>
        </a:graphic>
      </p:graphicFrame>
      <p:graphicFrame>
        <p:nvGraphicFramePr>
          <p:cNvPr id="75" name="Object 74"/>
          <p:cNvGraphicFramePr>
            <a:graphicFrameLocks noChangeAspect="1"/>
          </p:cNvGraphicFramePr>
          <p:nvPr/>
        </p:nvGraphicFramePr>
        <p:xfrm>
          <a:off x="2327275" y="3182938"/>
          <a:ext cx="139700" cy="155575"/>
        </p:xfrm>
        <a:graphic>
          <a:graphicData uri="http://schemas.openxmlformats.org/presentationml/2006/ole">
            <mc:AlternateContent xmlns:mc="http://schemas.openxmlformats.org/markup-compatibility/2006">
              <mc:Choice xmlns:v="urn:schemas-microsoft-com:vml" Requires="v">
                <p:oleObj name="Equation" r:id="rId6" imgW="114300" imgH="127000" progId="Equation.DSMT4">
                  <p:embed/>
                </p:oleObj>
              </mc:Choice>
              <mc:Fallback>
                <p:oleObj name="Equation" r:id="rId6" imgW="114300" imgH="127000" progId="Equation.DSMT4">
                  <p:embed/>
                  <p:pic>
                    <p:nvPicPr>
                      <p:cNvPr id="75" name="Object 74"/>
                      <p:cNvPicPr/>
                      <p:nvPr/>
                    </p:nvPicPr>
                    <p:blipFill>
                      <a:blip r:embed="rId7"/>
                      <a:stretch>
                        <a:fillRect/>
                      </a:stretch>
                    </p:blipFill>
                    <p:spPr>
                      <a:xfrm>
                        <a:off x="2327275" y="3182938"/>
                        <a:ext cx="139700" cy="155575"/>
                      </a:xfrm>
                      <a:prstGeom prst="rect">
                        <a:avLst/>
                      </a:prstGeom>
                    </p:spPr>
                  </p:pic>
                </p:oleObj>
              </mc:Fallback>
            </mc:AlternateContent>
          </a:graphicData>
        </a:graphic>
      </p:graphicFrame>
      <p:graphicFrame>
        <p:nvGraphicFramePr>
          <p:cNvPr id="76" name="Object 75"/>
          <p:cNvGraphicFramePr>
            <a:graphicFrameLocks noChangeAspect="1"/>
          </p:cNvGraphicFramePr>
          <p:nvPr/>
        </p:nvGraphicFramePr>
        <p:xfrm>
          <a:off x="3044825" y="4221163"/>
          <a:ext cx="155575" cy="203200"/>
        </p:xfrm>
        <a:graphic>
          <a:graphicData uri="http://schemas.openxmlformats.org/presentationml/2006/ole">
            <mc:AlternateContent xmlns:mc="http://schemas.openxmlformats.org/markup-compatibility/2006">
              <mc:Choice xmlns:v="urn:schemas-microsoft-com:vml" Requires="v">
                <p:oleObj name="Equation" r:id="rId8" imgW="127000" imgH="165100" progId="Equation.DSMT4">
                  <p:embed/>
                </p:oleObj>
              </mc:Choice>
              <mc:Fallback>
                <p:oleObj name="Equation" r:id="rId8" imgW="127000" imgH="165100" progId="Equation.DSMT4">
                  <p:embed/>
                  <p:pic>
                    <p:nvPicPr>
                      <p:cNvPr id="76" name="Object 75"/>
                      <p:cNvPicPr/>
                      <p:nvPr/>
                    </p:nvPicPr>
                    <p:blipFill>
                      <a:blip r:embed="rId9"/>
                      <a:stretch>
                        <a:fillRect/>
                      </a:stretch>
                    </p:blipFill>
                    <p:spPr>
                      <a:xfrm>
                        <a:off x="3044825" y="4221163"/>
                        <a:ext cx="155575" cy="203200"/>
                      </a:xfrm>
                      <a:prstGeom prst="rect">
                        <a:avLst/>
                      </a:prstGeom>
                    </p:spPr>
                  </p:pic>
                </p:oleObj>
              </mc:Fallback>
            </mc:AlternateContent>
          </a:graphicData>
        </a:graphic>
      </p:graphicFrame>
      <p:graphicFrame>
        <p:nvGraphicFramePr>
          <p:cNvPr id="77" name="Object 76"/>
          <p:cNvGraphicFramePr>
            <a:graphicFrameLocks noChangeAspect="1"/>
          </p:cNvGraphicFramePr>
          <p:nvPr/>
        </p:nvGraphicFramePr>
        <p:xfrm>
          <a:off x="2624138" y="4699000"/>
          <a:ext cx="509587" cy="341313"/>
        </p:xfrm>
        <a:graphic>
          <a:graphicData uri="http://schemas.openxmlformats.org/presentationml/2006/ole">
            <mc:AlternateContent xmlns:mc="http://schemas.openxmlformats.org/markup-compatibility/2006">
              <mc:Choice xmlns:v="urn:schemas-microsoft-com:vml" Requires="v">
                <p:oleObj name="Equation" r:id="rId10" imgW="304800" imgH="203200" progId="Equation.DSMT4">
                  <p:embed/>
                </p:oleObj>
              </mc:Choice>
              <mc:Fallback>
                <p:oleObj name="Equation" r:id="rId10" imgW="304800" imgH="203200" progId="Equation.DSMT4">
                  <p:embed/>
                  <p:pic>
                    <p:nvPicPr>
                      <p:cNvPr id="77" name="Object 76"/>
                      <p:cNvPicPr/>
                      <p:nvPr/>
                    </p:nvPicPr>
                    <p:blipFill>
                      <a:blip r:embed="rId11"/>
                      <a:stretch>
                        <a:fillRect/>
                      </a:stretch>
                    </p:blipFill>
                    <p:spPr>
                      <a:xfrm>
                        <a:off x="2624138" y="4699000"/>
                        <a:ext cx="509587" cy="341313"/>
                      </a:xfrm>
                      <a:prstGeom prst="rect">
                        <a:avLst/>
                      </a:prstGeom>
                    </p:spPr>
                  </p:pic>
                </p:oleObj>
              </mc:Fallback>
            </mc:AlternateContent>
          </a:graphicData>
        </a:graphic>
      </p:graphicFrame>
      <p:graphicFrame>
        <p:nvGraphicFramePr>
          <p:cNvPr id="89" name="Object 88"/>
          <p:cNvGraphicFramePr>
            <a:graphicFrameLocks noChangeAspect="1"/>
          </p:cNvGraphicFramePr>
          <p:nvPr/>
        </p:nvGraphicFramePr>
        <p:xfrm>
          <a:off x="847725" y="5222875"/>
          <a:ext cx="2312988" cy="1193800"/>
        </p:xfrm>
        <a:graphic>
          <a:graphicData uri="http://schemas.openxmlformats.org/presentationml/2006/ole">
            <mc:AlternateContent xmlns:mc="http://schemas.openxmlformats.org/markup-compatibility/2006">
              <mc:Choice xmlns:v="urn:schemas-microsoft-com:vml" Requires="v">
                <p:oleObj name="Equation" r:id="rId12" imgW="1384300" imgH="711200" progId="Equation.DSMT4">
                  <p:embed/>
                </p:oleObj>
              </mc:Choice>
              <mc:Fallback>
                <p:oleObj name="Equation" r:id="rId12" imgW="1384300" imgH="711200" progId="Equation.DSMT4">
                  <p:embed/>
                  <p:pic>
                    <p:nvPicPr>
                      <p:cNvPr id="89" name="Object 88"/>
                      <p:cNvPicPr/>
                      <p:nvPr/>
                    </p:nvPicPr>
                    <p:blipFill>
                      <a:blip r:embed="rId13"/>
                      <a:stretch>
                        <a:fillRect/>
                      </a:stretch>
                    </p:blipFill>
                    <p:spPr>
                      <a:xfrm>
                        <a:off x="847725" y="5222875"/>
                        <a:ext cx="2312988" cy="1193800"/>
                      </a:xfrm>
                      <a:prstGeom prst="rect">
                        <a:avLst/>
                      </a:prstGeom>
                    </p:spPr>
                  </p:pic>
                </p:oleObj>
              </mc:Fallback>
            </mc:AlternateContent>
          </a:graphicData>
        </a:graphic>
      </p:graphicFrame>
      <p:cxnSp>
        <p:nvCxnSpPr>
          <p:cNvPr id="90" name="Straight Connector 89"/>
          <p:cNvCxnSpPr/>
          <p:nvPr/>
        </p:nvCxnSpPr>
        <p:spPr>
          <a:xfrm>
            <a:off x="868363" y="5642699"/>
            <a:ext cx="774700" cy="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3873500" y="5057576"/>
            <a:ext cx="5257800" cy="1200329"/>
          </a:xfrm>
          <a:prstGeom prst="rect">
            <a:avLst/>
          </a:prstGeom>
          <a:noFill/>
        </p:spPr>
        <p:txBody>
          <a:bodyPr wrap="square" rtlCol="0">
            <a:spAutoFit/>
          </a:bodyPr>
          <a:lstStyle/>
          <a:p>
            <a:r>
              <a:rPr lang="en-US" dirty="0">
                <a:solidFill>
                  <a:srgbClr val="FF0000"/>
                </a:solidFill>
                <a:latin typeface="Apple Chancery"/>
                <a:cs typeface="Apple Chancery"/>
              </a:rPr>
              <a:t>Big observation</a:t>
            </a:r>
            <a:r>
              <a:rPr lang="en-US" dirty="0">
                <a:latin typeface="Times New Roman"/>
                <a:cs typeface="Times New Roman"/>
              </a:rPr>
              <a:t>: Because </a:t>
            </a:r>
            <a:r>
              <a:rPr lang="en-US" dirty="0">
                <a:solidFill>
                  <a:srgbClr val="FF0000"/>
                </a:solidFill>
                <a:latin typeface="Times New Roman"/>
                <a:cs typeface="Times New Roman"/>
              </a:rPr>
              <a:t>+v</a:t>
            </a:r>
            <a:r>
              <a:rPr lang="en-US" dirty="0">
                <a:latin typeface="Times New Roman"/>
                <a:cs typeface="Times New Roman"/>
              </a:rPr>
              <a:t> is </a:t>
            </a:r>
            <a:r>
              <a:rPr lang="en-US" dirty="0">
                <a:solidFill>
                  <a:srgbClr val="FF0000"/>
                </a:solidFill>
                <a:latin typeface="Times New Roman"/>
                <a:cs typeface="Times New Roman"/>
              </a:rPr>
              <a:t>UP</a:t>
            </a:r>
            <a:r>
              <a:rPr lang="en-US" dirty="0">
                <a:latin typeface="Times New Roman"/>
                <a:cs typeface="Times New Roman"/>
              </a:rPr>
              <a:t> and “</a:t>
            </a:r>
            <a:r>
              <a:rPr lang="en-US" dirty="0">
                <a:solidFill>
                  <a:srgbClr val="0000FF"/>
                </a:solidFill>
                <a:latin typeface="Times New Roman"/>
                <a:cs typeface="Times New Roman"/>
              </a:rPr>
              <a:t>a</a:t>
            </a:r>
            <a:r>
              <a:rPr lang="en-US" dirty="0">
                <a:latin typeface="Times New Roman"/>
                <a:cs typeface="Times New Roman"/>
              </a:rPr>
              <a:t>” has been </a:t>
            </a:r>
            <a:r>
              <a:rPr lang="en-US" dirty="0">
                <a:solidFill>
                  <a:srgbClr val="0000FF"/>
                </a:solidFill>
                <a:latin typeface="Times New Roman"/>
                <a:cs typeface="Times New Roman"/>
              </a:rPr>
              <a:t>defined as + in our equation</a:t>
            </a:r>
            <a:r>
              <a:rPr lang="en-US" dirty="0">
                <a:latin typeface="Times New Roman"/>
                <a:cs typeface="Times New Roman"/>
              </a:rPr>
              <a:t>, we are assuming       is </a:t>
            </a:r>
            <a:r>
              <a:rPr lang="en-US" dirty="0">
                <a:solidFill>
                  <a:srgbClr val="FF0000"/>
                </a:solidFill>
                <a:latin typeface="Times New Roman"/>
                <a:cs typeface="Times New Roman"/>
              </a:rPr>
              <a:t>accelerating UPWARD</a:t>
            </a:r>
            <a:r>
              <a:rPr lang="en-US" dirty="0">
                <a:latin typeface="Times New Roman"/>
                <a:cs typeface="Times New Roman"/>
              </a:rPr>
              <a:t>.  This means       must be accelerating </a:t>
            </a:r>
            <a:r>
              <a:rPr lang="en-US" i="1" dirty="0">
                <a:solidFill>
                  <a:srgbClr val="FF0000"/>
                </a:solidFill>
                <a:latin typeface="Times New Roman"/>
                <a:cs typeface="Times New Roman"/>
              </a:rPr>
              <a:t>down</a:t>
            </a:r>
            <a:r>
              <a:rPr lang="en-US" dirty="0">
                <a:solidFill>
                  <a:srgbClr val="FF0000"/>
                </a:solidFill>
                <a:latin typeface="Times New Roman"/>
                <a:cs typeface="Times New Roman"/>
              </a:rPr>
              <a:t> </a:t>
            </a:r>
            <a:r>
              <a:rPr lang="en-US" dirty="0">
                <a:latin typeface="Times New Roman"/>
                <a:cs typeface="Times New Roman"/>
              </a:rPr>
              <a:t>the incline.</a:t>
            </a:r>
          </a:p>
        </p:txBody>
      </p:sp>
      <p:graphicFrame>
        <p:nvGraphicFramePr>
          <p:cNvPr id="92" name="Object 91"/>
          <p:cNvGraphicFramePr>
            <a:graphicFrameLocks noChangeAspect="1"/>
          </p:cNvGraphicFramePr>
          <p:nvPr/>
        </p:nvGraphicFramePr>
        <p:xfrm>
          <a:off x="8214271" y="5384800"/>
          <a:ext cx="355055" cy="318224"/>
        </p:xfrm>
        <a:graphic>
          <a:graphicData uri="http://schemas.openxmlformats.org/presentationml/2006/ole">
            <mc:AlternateContent xmlns:mc="http://schemas.openxmlformats.org/markup-compatibility/2006">
              <mc:Choice xmlns:v="urn:schemas-microsoft-com:vml" Requires="v">
                <p:oleObj name="Equation" r:id="rId14" imgW="228600" imgH="203200" progId="Equation.DSMT4">
                  <p:embed/>
                </p:oleObj>
              </mc:Choice>
              <mc:Fallback>
                <p:oleObj name="Equation" r:id="rId14" imgW="228600" imgH="203200" progId="Equation.DSMT4">
                  <p:embed/>
                  <p:pic>
                    <p:nvPicPr>
                      <p:cNvPr id="92" name="Object 91"/>
                      <p:cNvPicPr/>
                      <p:nvPr/>
                    </p:nvPicPr>
                    <p:blipFill>
                      <a:blip r:embed="rId15"/>
                      <a:stretch>
                        <a:fillRect/>
                      </a:stretch>
                    </p:blipFill>
                    <p:spPr>
                      <a:xfrm>
                        <a:off x="8214271" y="5384800"/>
                        <a:ext cx="355055" cy="318224"/>
                      </a:xfrm>
                      <a:prstGeom prst="rect">
                        <a:avLst/>
                      </a:prstGeom>
                    </p:spPr>
                  </p:pic>
                </p:oleObj>
              </mc:Fallback>
            </mc:AlternateContent>
          </a:graphicData>
        </a:graphic>
      </p:graphicFrame>
      <p:graphicFrame>
        <p:nvGraphicFramePr>
          <p:cNvPr id="93" name="Object 92"/>
          <p:cNvGraphicFramePr>
            <a:graphicFrameLocks noChangeAspect="1"/>
          </p:cNvGraphicFramePr>
          <p:nvPr/>
        </p:nvGraphicFramePr>
        <p:xfrm>
          <a:off x="7358515" y="5657850"/>
          <a:ext cx="314560" cy="317500"/>
        </p:xfrm>
        <a:graphic>
          <a:graphicData uri="http://schemas.openxmlformats.org/presentationml/2006/ole">
            <mc:AlternateContent xmlns:mc="http://schemas.openxmlformats.org/markup-compatibility/2006">
              <mc:Choice xmlns:v="urn:schemas-microsoft-com:vml" Requires="v">
                <p:oleObj name="Equation" r:id="rId16" imgW="203200" imgH="203200" progId="Equation.DSMT4">
                  <p:embed/>
                </p:oleObj>
              </mc:Choice>
              <mc:Fallback>
                <p:oleObj name="Equation" r:id="rId16" imgW="203200" imgH="203200" progId="Equation.DSMT4">
                  <p:embed/>
                  <p:pic>
                    <p:nvPicPr>
                      <p:cNvPr id="93" name="Object 92"/>
                      <p:cNvPicPr/>
                      <p:nvPr/>
                    </p:nvPicPr>
                    <p:blipFill>
                      <a:blip r:embed="rId17"/>
                      <a:stretch>
                        <a:fillRect/>
                      </a:stretch>
                    </p:blipFill>
                    <p:spPr>
                      <a:xfrm>
                        <a:off x="7358515" y="5657850"/>
                        <a:ext cx="314560" cy="317500"/>
                      </a:xfrm>
                      <a:prstGeom prst="rect">
                        <a:avLst/>
                      </a:prstGeom>
                    </p:spPr>
                  </p:pic>
                </p:oleObj>
              </mc:Fallback>
            </mc:AlternateContent>
          </a:graphicData>
        </a:graphic>
      </p:graphicFrame>
      <p:graphicFrame>
        <p:nvGraphicFramePr>
          <p:cNvPr id="53" name="Object 4"/>
          <p:cNvGraphicFramePr>
            <a:graphicFrameLocks noChangeAspect="1"/>
          </p:cNvGraphicFramePr>
          <p:nvPr/>
        </p:nvGraphicFramePr>
        <p:xfrm>
          <a:off x="8056563" y="1441450"/>
          <a:ext cx="384175" cy="342900"/>
        </p:xfrm>
        <a:graphic>
          <a:graphicData uri="http://schemas.openxmlformats.org/presentationml/2006/ole">
            <mc:AlternateContent xmlns:mc="http://schemas.openxmlformats.org/markup-compatibility/2006">
              <mc:Choice xmlns:v="urn:schemas-microsoft-com:vml" Requires="v">
                <p:oleObj name="Equation" r:id="rId18" imgW="228600" imgH="203200" progId="Equation.DSMT4">
                  <p:embed/>
                </p:oleObj>
              </mc:Choice>
              <mc:Fallback>
                <p:oleObj name="Equation" r:id="rId18" imgW="228600" imgH="203200" progId="Equation.DSMT4">
                  <p:embed/>
                  <p:pic>
                    <p:nvPicPr>
                      <p:cNvPr id="53" name="Object 4"/>
                      <p:cNvPicPr>
                        <a:picLocks noChangeAspect="1" noChangeArrowheads="1"/>
                      </p:cNvPicPr>
                      <p:nvPr/>
                    </p:nvPicPr>
                    <p:blipFill>
                      <a:blip r:embed="rId19"/>
                      <a:srcRect/>
                      <a:stretch>
                        <a:fillRect/>
                      </a:stretch>
                    </p:blipFill>
                    <p:spPr bwMode="auto">
                      <a:xfrm>
                        <a:off x="8056563" y="1441450"/>
                        <a:ext cx="384175" cy="342900"/>
                      </a:xfrm>
                      <a:prstGeom prst="rect">
                        <a:avLst/>
                      </a:prstGeom>
                      <a:noFill/>
                      <a:ln>
                        <a:noFill/>
                      </a:ln>
                      <a:effectLst/>
                    </p:spPr>
                  </p:pic>
                </p:oleObj>
              </mc:Fallback>
            </mc:AlternateContent>
          </a:graphicData>
        </a:graphic>
      </p:graphicFrame>
      <p:graphicFrame>
        <p:nvGraphicFramePr>
          <p:cNvPr id="54" name="Object 5"/>
          <p:cNvGraphicFramePr>
            <a:graphicFrameLocks noChangeAspect="1"/>
          </p:cNvGraphicFramePr>
          <p:nvPr/>
        </p:nvGraphicFramePr>
        <p:xfrm>
          <a:off x="5905500" y="1123950"/>
          <a:ext cx="341313" cy="342900"/>
        </p:xfrm>
        <a:graphic>
          <a:graphicData uri="http://schemas.openxmlformats.org/presentationml/2006/ole">
            <mc:AlternateContent xmlns:mc="http://schemas.openxmlformats.org/markup-compatibility/2006">
              <mc:Choice xmlns:v="urn:schemas-microsoft-com:vml" Requires="v">
                <p:oleObj name="Equation" r:id="rId20" imgW="203200" imgH="203200" progId="Equation.DSMT4">
                  <p:embed/>
                </p:oleObj>
              </mc:Choice>
              <mc:Fallback>
                <p:oleObj name="Equation" r:id="rId20" imgW="203200" imgH="203200" progId="Equation.DSMT4">
                  <p:embed/>
                  <p:pic>
                    <p:nvPicPr>
                      <p:cNvPr id="54" name="Object 5"/>
                      <p:cNvPicPr>
                        <a:picLocks noChangeAspect="1" noChangeArrowheads="1"/>
                      </p:cNvPicPr>
                      <p:nvPr/>
                    </p:nvPicPr>
                    <p:blipFill>
                      <a:blip r:embed="rId21"/>
                      <a:srcRect/>
                      <a:stretch>
                        <a:fillRect/>
                      </a:stretch>
                    </p:blipFill>
                    <p:spPr bwMode="auto">
                      <a:xfrm>
                        <a:off x="5905500" y="1123950"/>
                        <a:ext cx="341313" cy="342900"/>
                      </a:xfrm>
                      <a:prstGeom prst="rect">
                        <a:avLst/>
                      </a:prstGeom>
                      <a:noFill/>
                      <a:ln>
                        <a:noFill/>
                      </a:ln>
                      <a:effectLst/>
                    </p:spPr>
                  </p:pic>
                </p:oleObj>
              </mc:Fallback>
            </mc:AlternateContent>
          </a:graphicData>
        </a:graphic>
      </p:graphicFrame>
      <p:graphicFrame>
        <p:nvGraphicFramePr>
          <p:cNvPr id="56" name="Object 6"/>
          <p:cNvGraphicFramePr>
            <a:graphicFrameLocks noChangeAspect="1"/>
          </p:cNvGraphicFramePr>
          <p:nvPr/>
        </p:nvGraphicFramePr>
        <p:xfrm>
          <a:off x="4960565" y="1872829"/>
          <a:ext cx="320675" cy="342900"/>
        </p:xfrm>
        <a:graphic>
          <a:graphicData uri="http://schemas.openxmlformats.org/presentationml/2006/ole">
            <mc:AlternateContent xmlns:mc="http://schemas.openxmlformats.org/markup-compatibility/2006">
              <mc:Choice xmlns:v="urn:schemas-microsoft-com:vml" Requires="v">
                <p:oleObj name="Equation" r:id="rId22" imgW="190500" imgH="203200" progId="Equation.DSMT4">
                  <p:embed/>
                </p:oleObj>
              </mc:Choice>
              <mc:Fallback>
                <p:oleObj name="Equation" r:id="rId22" imgW="190500" imgH="203200" progId="Equation.DSMT4">
                  <p:embed/>
                  <p:pic>
                    <p:nvPicPr>
                      <p:cNvPr id="56" name="Object 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960565" y="1872829"/>
                        <a:ext cx="320675" cy="342900"/>
                      </a:xfrm>
                      <a:prstGeom prst="rect">
                        <a:avLst/>
                      </a:prstGeom>
                      <a:noFill/>
                      <a:ln>
                        <a:noFill/>
                      </a:ln>
                      <a:effectLst/>
                    </p:spPr>
                  </p:pic>
                </p:oleObj>
              </mc:Fallback>
            </mc:AlternateContent>
          </a:graphicData>
        </a:graphic>
      </p:graphicFrame>
      <p:graphicFrame>
        <p:nvGraphicFramePr>
          <p:cNvPr id="61" name="Object 8"/>
          <p:cNvGraphicFramePr>
            <a:graphicFrameLocks noChangeAspect="1"/>
          </p:cNvGraphicFramePr>
          <p:nvPr/>
        </p:nvGraphicFramePr>
        <p:xfrm>
          <a:off x="5137944" y="1245067"/>
          <a:ext cx="192088" cy="214313"/>
        </p:xfrm>
        <a:graphic>
          <a:graphicData uri="http://schemas.openxmlformats.org/presentationml/2006/ole">
            <mc:AlternateContent xmlns:mc="http://schemas.openxmlformats.org/markup-compatibility/2006">
              <mc:Choice xmlns:v="urn:schemas-microsoft-com:vml" Requires="v">
                <p:oleObj name="Equation" r:id="rId24" imgW="114300" imgH="127000" progId="Equation.DSMT4">
                  <p:embed/>
                </p:oleObj>
              </mc:Choice>
              <mc:Fallback>
                <p:oleObj name="Equation" r:id="rId24" imgW="114300" imgH="127000" progId="Equation.DSMT4">
                  <p:embed/>
                  <p:pic>
                    <p:nvPicPr>
                      <p:cNvPr id="61" name="Object 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137944" y="1245067"/>
                        <a:ext cx="192088" cy="214313"/>
                      </a:xfrm>
                      <a:prstGeom prst="rect">
                        <a:avLst/>
                      </a:prstGeom>
                      <a:noFill/>
                      <a:ln>
                        <a:noFill/>
                      </a:ln>
                      <a:effectLst/>
                    </p:spPr>
                  </p:pic>
                </p:oleObj>
              </mc:Fallback>
            </mc:AlternateContent>
          </a:graphicData>
        </a:graphic>
      </p:graphicFrame>
      <p:sp>
        <p:nvSpPr>
          <p:cNvPr id="40" name="Rectangle 26"/>
          <p:cNvSpPr>
            <a:spLocks noChangeArrowheads="1"/>
          </p:cNvSpPr>
          <p:nvPr/>
        </p:nvSpPr>
        <p:spPr bwMode="auto">
          <a:xfrm>
            <a:off x="5676741" y="2039363"/>
            <a:ext cx="106294" cy="850353"/>
          </a:xfrm>
          <a:prstGeom prst="rect">
            <a:avLst/>
          </a:prstGeom>
          <a:solidFill>
            <a:srgbClr val="261AE3"/>
          </a:solidFill>
          <a:ln w="9525">
            <a:solidFill>
              <a:schemeClr val="tx1"/>
            </a:solidFill>
            <a:miter lim="800000"/>
            <a:headEnd/>
            <a:tailEnd/>
          </a:ln>
        </p:spPr>
        <p:txBody>
          <a:bodyPr wrap="none" anchor="ctr"/>
          <a:lstStyle/>
          <a:p>
            <a:endParaRPr lang="en-US"/>
          </a:p>
        </p:txBody>
      </p:sp>
      <p:sp>
        <p:nvSpPr>
          <p:cNvPr id="41" name="Line 14"/>
          <p:cNvSpPr>
            <a:spLocks noChangeShapeType="1"/>
          </p:cNvSpPr>
          <p:nvPr/>
        </p:nvSpPr>
        <p:spPr bwMode="auto">
          <a:xfrm rot="20328048" flipH="1" flipV="1">
            <a:off x="6059842" y="1275374"/>
            <a:ext cx="2303040" cy="2214"/>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Rectangle 10"/>
          <p:cNvSpPr>
            <a:spLocks noChangeArrowheads="1"/>
          </p:cNvSpPr>
          <p:nvPr/>
        </p:nvSpPr>
        <p:spPr bwMode="auto">
          <a:xfrm>
            <a:off x="7643182" y="1401598"/>
            <a:ext cx="106294" cy="1488118"/>
          </a:xfrm>
          <a:prstGeom prst="rect">
            <a:avLst/>
          </a:prstGeom>
          <a:solidFill>
            <a:srgbClr val="261AE3"/>
          </a:solidFill>
          <a:ln w="9525">
            <a:solidFill>
              <a:schemeClr val="tx1"/>
            </a:solidFill>
            <a:miter lim="800000"/>
            <a:headEnd/>
            <a:tailEnd/>
          </a:ln>
        </p:spPr>
        <p:txBody>
          <a:bodyPr wrap="none" anchor="ctr"/>
          <a:lstStyle/>
          <a:p>
            <a:endParaRPr lang="en-US"/>
          </a:p>
        </p:txBody>
      </p:sp>
      <p:sp>
        <p:nvSpPr>
          <p:cNvPr id="43" name="Oval 12"/>
          <p:cNvSpPr>
            <a:spLocks noChangeArrowheads="1"/>
          </p:cNvSpPr>
          <p:nvPr/>
        </p:nvSpPr>
        <p:spPr bwMode="auto">
          <a:xfrm>
            <a:off x="8174653" y="816980"/>
            <a:ext cx="425177" cy="425177"/>
          </a:xfrm>
          <a:prstGeom prst="ellipse">
            <a:avLst/>
          </a:prstGeom>
          <a:solidFill>
            <a:srgbClr val="E3B81E"/>
          </a:solidFill>
          <a:ln w="19050">
            <a:solidFill>
              <a:schemeClr val="tx1"/>
            </a:solidFill>
            <a:round/>
            <a:headEnd/>
            <a:tailEnd/>
          </a:ln>
        </p:spPr>
        <p:txBody>
          <a:bodyPr wrap="none" anchor="ctr"/>
          <a:lstStyle/>
          <a:p>
            <a:endParaRPr lang="en-US"/>
          </a:p>
        </p:txBody>
      </p:sp>
      <p:sp>
        <p:nvSpPr>
          <p:cNvPr id="44" name="Rectangle 13"/>
          <p:cNvSpPr>
            <a:spLocks noChangeArrowheads="1"/>
          </p:cNvSpPr>
          <p:nvPr/>
        </p:nvSpPr>
        <p:spPr bwMode="auto">
          <a:xfrm>
            <a:off x="8440389" y="1454745"/>
            <a:ext cx="318882" cy="265735"/>
          </a:xfrm>
          <a:prstGeom prst="rect">
            <a:avLst/>
          </a:prstGeom>
          <a:solidFill>
            <a:srgbClr val="FF0000"/>
          </a:solidFill>
          <a:ln w="19050">
            <a:solidFill>
              <a:schemeClr val="tx1"/>
            </a:solidFill>
            <a:miter lim="800000"/>
            <a:headEnd/>
            <a:tailEnd/>
          </a:ln>
        </p:spPr>
        <p:txBody>
          <a:bodyPr wrap="none" anchor="ctr"/>
          <a:lstStyle/>
          <a:p>
            <a:endParaRPr lang="en-US"/>
          </a:p>
        </p:txBody>
      </p:sp>
      <p:sp>
        <p:nvSpPr>
          <p:cNvPr id="45" name="Rectangle 9"/>
          <p:cNvSpPr>
            <a:spLocks noChangeArrowheads="1"/>
          </p:cNvSpPr>
          <p:nvPr/>
        </p:nvSpPr>
        <p:spPr bwMode="auto">
          <a:xfrm rot="20328048">
            <a:off x="4959255" y="1682834"/>
            <a:ext cx="3295119" cy="212588"/>
          </a:xfrm>
          <a:prstGeom prst="rect">
            <a:avLst/>
          </a:prstGeom>
          <a:solidFill>
            <a:srgbClr val="261AE3"/>
          </a:solidFill>
          <a:ln w="9525">
            <a:solidFill>
              <a:schemeClr val="tx1"/>
            </a:solidFill>
            <a:miter lim="800000"/>
            <a:headEnd/>
            <a:tailEnd/>
          </a:ln>
        </p:spPr>
        <p:txBody>
          <a:bodyPr wrap="none" anchor="ctr"/>
          <a:lstStyle/>
          <a:p>
            <a:endParaRPr lang="en-US"/>
          </a:p>
        </p:txBody>
      </p:sp>
      <p:sp>
        <p:nvSpPr>
          <p:cNvPr id="46" name="Rectangle 11"/>
          <p:cNvSpPr>
            <a:spLocks noChangeArrowheads="1"/>
          </p:cNvSpPr>
          <p:nvPr/>
        </p:nvSpPr>
        <p:spPr bwMode="auto">
          <a:xfrm rot="20328048">
            <a:off x="5528372" y="1528930"/>
            <a:ext cx="637765" cy="425177"/>
          </a:xfrm>
          <a:prstGeom prst="rect">
            <a:avLst/>
          </a:prstGeom>
          <a:solidFill>
            <a:srgbClr val="00C201"/>
          </a:solidFill>
          <a:ln w="19050">
            <a:solidFill>
              <a:schemeClr val="tx1"/>
            </a:solidFill>
            <a:miter lim="800000"/>
            <a:headEnd/>
            <a:tailEnd/>
          </a:ln>
        </p:spPr>
        <p:txBody>
          <a:bodyPr wrap="none" anchor="ctr"/>
          <a:lstStyle/>
          <a:p>
            <a:endParaRPr lang="en-US"/>
          </a:p>
        </p:txBody>
      </p:sp>
      <p:sp>
        <p:nvSpPr>
          <p:cNvPr id="47" name="Line 15"/>
          <p:cNvSpPr>
            <a:spLocks noChangeShapeType="1"/>
          </p:cNvSpPr>
          <p:nvPr/>
        </p:nvSpPr>
        <p:spPr bwMode="auto">
          <a:xfrm>
            <a:off x="8599830" y="1029568"/>
            <a:ext cx="0" cy="42517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18"/>
          <p:cNvSpPr>
            <a:spLocks noChangeShapeType="1"/>
          </p:cNvSpPr>
          <p:nvPr/>
        </p:nvSpPr>
        <p:spPr bwMode="auto">
          <a:xfrm flipV="1">
            <a:off x="4985829" y="2879751"/>
            <a:ext cx="3773442" cy="9965"/>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Freeform 20"/>
          <p:cNvSpPr>
            <a:spLocks/>
          </p:cNvSpPr>
          <p:nvPr/>
        </p:nvSpPr>
        <p:spPr bwMode="auto">
          <a:xfrm>
            <a:off x="8068359" y="976421"/>
            <a:ext cx="425177" cy="265735"/>
          </a:xfrm>
          <a:custGeom>
            <a:avLst/>
            <a:gdLst>
              <a:gd name="T0" fmla="*/ 0 w 384"/>
              <a:gd name="T1" fmla="*/ 96 h 240"/>
              <a:gd name="T2" fmla="*/ 48 w 384"/>
              <a:gd name="T3" fmla="*/ 0 h 240"/>
              <a:gd name="T4" fmla="*/ 336 w 384"/>
              <a:gd name="T5" fmla="*/ 0 h 240"/>
              <a:gd name="T6" fmla="*/ 384 w 384"/>
              <a:gd name="T7" fmla="*/ 144 h 240"/>
              <a:gd name="T8" fmla="*/ 96 w 384"/>
              <a:gd name="T9" fmla="*/ 240 h 240"/>
              <a:gd name="T10" fmla="*/ 0 w 384"/>
              <a:gd name="T11" fmla="*/ 96 h 240"/>
              <a:gd name="T12" fmla="*/ 0 60000 65536"/>
              <a:gd name="T13" fmla="*/ 0 60000 65536"/>
              <a:gd name="T14" fmla="*/ 0 60000 65536"/>
              <a:gd name="T15" fmla="*/ 0 60000 65536"/>
              <a:gd name="T16" fmla="*/ 0 60000 65536"/>
              <a:gd name="T17" fmla="*/ 0 60000 65536"/>
              <a:gd name="T18" fmla="*/ 0 w 384"/>
              <a:gd name="T19" fmla="*/ 0 h 240"/>
              <a:gd name="T20" fmla="*/ 384 w 384"/>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384" h="240">
                <a:moveTo>
                  <a:pt x="0" y="96"/>
                </a:moveTo>
                <a:lnTo>
                  <a:pt x="48" y="0"/>
                </a:lnTo>
                <a:lnTo>
                  <a:pt x="336" y="0"/>
                </a:lnTo>
                <a:lnTo>
                  <a:pt x="384" y="144"/>
                </a:lnTo>
                <a:lnTo>
                  <a:pt x="96" y="240"/>
                </a:lnTo>
                <a:lnTo>
                  <a:pt x="0" y="96"/>
                </a:lnTo>
                <a:close/>
              </a:path>
            </a:pathLst>
          </a:custGeom>
          <a:solidFill>
            <a:srgbClr val="DEE310"/>
          </a:solidFill>
          <a:ln w="9525">
            <a:solidFill>
              <a:schemeClr val="tx1"/>
            </a:solidFill>
            <a:round/>
            <a:headEnd/>
            <a:tailEnd/>
          </a:ln>
        </p:spPr>
        <p:txBody>
          <a:bodyPr wrap="none" anchor="ctr"/>
          <a:lstStyle/>
          <a:p>
            <a:endParaRPr lang="en-US"/>
          </a:p>
        </p:txBody>
      </p:sp>
      <p:graphicFrame>
        <p:nvGraphicFramePr>
          <p:cNvPr id="52" name="Object 3"/>
          <p:cNvGraphicFramePr>
            <a:graphicFrameLocks noChangeAspect="1"/>
          </p:cNvGraphicFramePr>
          <p:nvPr/>
        </p:nvGraphicFramePr>
        <p:xfrm>
          <a:off x="8334094" y="995245"/>
          <a:ext cx="87472" cy="87471"/>
        </p:xfrm>
        <a:graphic>
          <a:graphicData uri="http://schemas.openxmlformats.org/presentationml/2006/ole">
            <mc:AlternateContent xmlns:mc="http://schemas.openxmlformats.org/markup-compatibility/2006">
              <mc:Choice xmlns:v="urn:schemas-microsoft-com:vml" Requires="v">
                <p:oleObj name="Equation" r:id="rId26" imgW="63500" imgH="63500" progId="Equation.DSMT4">
                  <p:embed/>
                </p:oleObj>
              </mc:Choice>
              <mc:Fallback>
                <p:oleObj name="Equation" r:id="rId26" imgW="63500" imgH="63500" progId="Equation.DSMT4">
                  <p:embed/>
                  <p:pic>
                    <p:nvPicPr>
                      <p:cNvPr id="52" name="Object 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334094" y="995245"/>
                        <a:ext cx="87472" cy="87471"/>
                      </a:xfrm>
                      <a:prstGeom prst="rect">
                        <a:avLst/>
                      </a:prstGeom>
                      <a:noFill/>
                      <a:ln>
                        <a:noFill/>
                      </a:ln>
                      <a:effectLst/>
                    </p:spPr>
                  </p:pic>
                </p:oleObj>
              </mc:Fallback>
            </mc:AlternateContent>
          </a:graphicData>
        </a:graphic>
      </p:graphicFrame>
      <p:sp>
        <p:nvSpPr>
          <p:cNvPr id="58" name="Line 27"/>
          <p:cNvSpPr>
            <a:spLocks noChangeShapeType="1"/>
          </p:cNvSpPr>
          <p:nvPr/>
        </p:nvSpPr>
        <p:spPr bwMode="auto">
          <a:xfrm flipH="1">
            <a:off x="4985829" y="1311315"/>
            <a:ext cx="690912" cy="26573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cxnSp>
        <p:nvCxnSpPr>
          <p:cNvPr id="62" name="Straight Connector 28"/>
          <p:cNvCxnSpPr>
            <a:cxnSpLocks noChangeShapeType="1"/>
          </p:cNvCxnSpPr>
          <p:nvPr/>
        </p:nvCxnSpPr>
        <p:spPr bwMode="auto">
          <a:xfrm>
            <a:off x="5304711" y="2464539"/>
            <a:ext cx="1594412" cy="1108"/>
          </a:xfrm>
          <a:prstGeom prst="line">
            <a:avLst/>
          </a:prstGeom>
          <a:noFill/>
          <a:ln w="9525">
            <a:solidFill>
              <a:schemeClr val="tx1"/>
            </a:solidFill>
            <a:prstDash val="lgDash"/>
            <a:round/>
            <a:headEnd/>
            <a:tailEnd/>
          </a:ln>
        </p:spPr>
      </p:cxnSp>
      <p:sp>
        <p:nvSpPr>
          <p:cNvPr id="63" name="Freeform 29"/>
          <p:cNvSpPr>
            <a:spLocks noChangeArrowheads="1"/>
          </p:cNvSpPr>
          <p:nvPr/>
        </p:nvSpPr>
        <p:spPr bwMode="auto">
          <a:xfrm>
            <a:off x="5915902" y="2181088"/>
            <a:ext cx="115152" cy="283451"/>
          </a:xfrm>
          <a:custGeom>
            <a:avLst/>
            <a:gdLst>
              <a:gd name="T0" fmla="*/ 0 w 165100"/>
              <a:gd name="T1" fmla="*/ 0 h 406400"/>
              <a:gd name="T2" fmla="*/ 139700 w 165100"/>
              <a:gd name="T3" fmla="*/ 203200 h 406400"/>
              <a:gd name="T4" fmla="*/ 152400 w 165100"/>
              <a:gd name="T5" fmla="*/ 406400 h 406400"/>
              <a:gd name="T6" fmla="*/ 0 60000 65536"/>
              <a:gd name="T7" fmla="*/ 0 60000 65536"/>
              <a:gd name="T8" fmla="*/ 0 60000 65536"/>
              <a:gd name="T9" fmla="*/ 0 w 165100"/>
              <a:gd name="T10" fmla="*/ 0 h 406400"/>
              <a:gd name="T11" fmla="*/ 165100 w 165100"/>
              <a:gd name="T12" fmla="*/ 406400 h 406400"/>
            </a:gdLst>
            <a:ahLst/>
            <a:cxnLst>
              <a:cxn ang="T6">
                <a:pos x="T0" y="T1"/>
              </a:cxn>
              <a:cxn ang="T7">
                <a:pos x="T2" y="T3"/>
              </a:cxn>
              <a:cxn ang="T8">
                <a:pos x="T4" y="T5"/>
              </a:cxn>
            </a:cxnLst>
            <a:rect l="T9" t="T10" r="T11" b="T12"/>
            <a:pathLst>
              <a:path w="165100" h="406400">
                <a:moveTo>
                  <a:pt x="0" y="0"/>
                </a:moveTo>
                <a:cubicBezTo>
                  <a:pt x="57150" y="67733"/>
                  <a:pt x="114300" y="135467"/>
                  <a:pt x="139700" y="203200"/>
                </a:cubicBezTo>
                <a:cubicBezTo>
                  <a:pt x="165100" y="270933"/>
                  <a:pt x="152400" y="406400"/>
                  <a:pt x="152400" y="406400"/>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aphicFrame>
        <p:nvGraphicFramePr>
          <p:cNvPr id="68" name="Object 9"/>
          <p:cNvGraphicFramePr>
            <a:graphicFrameLocks noChangeAspect="1"/>
          </p:cNvGraphicFramePr>
          <p:nvPr/>
        </p:nvGraphicFramePr>
        <p:xfrm>
          <a:off x="6089670" y="2128348"/>
          <a:ext cx="212725" cy="300037"/>
        </p:xfrm>
        <a:graphic>
          <a:graphicData uri="http://schemas.openxmlformats.org/presentationml/2006/ole">
            <mc:AlternateContent xmlns:mc="http://schemas.openxmlformats.org/markup-compatibility/2006">
              <mc:Choice xmlns:v="urn:schemas-microsoft-com:vml" Requires="v">
                <p:oleObj name="Equation" r:id="rId28" imgW="127000" imgH="177800" progId="Equation.DSMT4">
                  <p:embed/>
                </p:oleObj>
              </mc:Choice>
              <mc:Fallback>
                <p:oleObj name="Equation" r:id="rId28" imgW="127000" imgH="177800" progId="Equation.DSMT4">
                  <p:embed/>
                  <p:pic>
                    <p:nvPicPr>
                      <p:cNvPr id="68" name="Object 9"/>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089670" y="2128348"/>
                        <a:ext cx="212725" cy="300037"/>
                      </a:xfrm>
                      <a:prstGeom prst="rect">
                        <a:avLst/>
                      </a:prstGeom>
                      <a:noFill/>
                      <a:ln>
                        <a:noFill/>
                      </a:ln>
                      <a:effectLst/>
                    </p:spPr>
                  </p:pic>
                </p:oleObj>
              </mc:Fallback>
            </mc:AlternateContent>
          </a:graphicData>
        </a:graphic>
      </p:graphicFrame>
      <p:sp>
        <p:nvSpPr>
          <p:cNvPr id="86" name="TextBox 85"/>
          <p:cNvSpPr txBox="1"/>
          <p:nvPr/>
        </p:nvSpPr>
        <p:spPr>
          <a:xfrm>
            <a:off x="3873500" y="3241675"/>
            <a:ext cx="5257800" cy="646331"/>
          </a:xfrm>
          <a:prstGeom prst="rect">
            <a:avLst/>
          </a:prstGeom>
          <a:noFill/>
        </p:spPr>
        <p:txBody>
          <a:bodyPr wrap="square" rtlCol="0">
            <a:spAutoFit/>
          </a:bodyPr>
          <a:lstStyle/>
          <a:p>
            <a:r>
              <a:rPr lang="en-US" dirty="0">
                <a:solidFill>
                  <a:srgbClr val="FF0000"/>
                </a:solidFill>
                <a:latin typeface="Apple Chancery"/>
                <a:cs typeface="Apple Chancery"/>
              </a:rPr>
              <a:t>Observation</a:t>
            </a:r>
            <a:r>
              <a:rPr lang="en-US" dirty="0">
                <a:latin typeface="Times New Roman"/>
                <a:cs typeface="Times New Roman"/>
              </a:rPr>
              <a:t>: I’m denoting the </a:t>
            </a:r>
            <a:r>
              <a:rPr lang="en-US" i="1" dirty="0">
                <a:latin typeface="Times New Roman"/>
                <a:cs typeface="Times New Roman"/>
              </a:rPr>
              <a:t>vertical axis </a:t>
            </a:r>
            <a:r>
              <a:rPr lang="en-US" dirty="0">
                <a:latin typeface="Times New Roman"/>
                <a:cs typeface="Times New Roman"/>
              </a:rPr>
              <a:t>with a “</a:t>
            </a:r>
            <a:r>
              <a:rPr lang="en-US" i="1" dirty="0">
                <a:latin typeface="Times New Roman"/>
                <a:cs typeface="Times New Roman"/>
              </a:rPr>
              <a:t>v</a:t>
            </a:r>
            <a:r>
              <a:rPr lang="en-US" dirty="0">
                <a:latin typeface="Times New Roman"/>
                <a:cs typeface="Times New Roman"/>
              </a:rPr>
              <a:t>” and the horizontal axis with a “</a:t>
            </a:r>
            <a:r>
              <a:rPr lang="en-US" i="1" dirty="0">
                <a:latin typeface="Times New Roman"/>
                <a:cs typeface="Times New Roman"/>
              </a:rPr>
              <a:t>h</a:t>
            </a:r>
            <a:r>
              <a:rPr lang="en-US" dirty="0">
                <a:latin typeface="Times New Roman"/>
                <a:cs typeface="Times New Roman"/>
              </a:rPr>
              <a:t>.” </a:t>
            </a:r>
          </a:p>
        </p:txBody>
      </p:sp>
      <p:sp>
        <p:nvSpPr>
          <p:cNvPr id="87" name="TextBox 86"/>
          <p:cNvSpPr txBox="1"/>
          <p:nvPr/>
        </p:nvSpPr>
        <p:spPr>
          <a:xfrm>
            <a:off x="3873500" y="3999597"/>
            <a:ext cx="5257800" cy="923330"/>
          </a:xfrm>
          <a:prstGeom prst="rect">
            <a:avLst/>
          </a:prstGeom>
          <a:noFill/>
        </p:spPr>
        <p:txBody>
          <a:bodyPr wrap="square" rtlCol="0">
            <a:spAutoFit/>
          </a:bodyPr>
          <a:lstStyle/>
          <a:p>
            <a:r>
              <a:rPr lang="en-US" dirty="0">
                <a:solidFill>
                  <a:srgbClr val="FF0000"/>
                </a:solidFill>
                <a:latin typeface="Apple Chancery"/>
                <a:cs typeface="Apple Chancery"/>
              </a:rPr>
              <a:t>Observation</a:t>
            </a:r>
            <a:r>
              <a:rPr lang="en-US" dirty="0">
                <a:latin typeface="Times New Roman"/>
                <a:cs typeface="Times New Roman"/>
              </a:rPr>
              <a:t>: Because the pulley is massless, the tension T is the same on either side.  That is, all the pulley does is redirect the </a:t>
            </a:r>
            <a:r>
              <a:rPr lang="en-US" i="1" dirty="0">
                <a:latin typeface="Times New Roman"/>
                <a:cs typeface="Times New Roman"/>
              </a:rPr>
              <a:t>line of force</a:t>
            </a:r>
            <a:r>
              <a:rPr lang="en-US" dirty="0">
                <a:latin typeface="Times New Roman"/>
                <a:cs typeface="Times New Roman"/>
              </a:rPr>
              <a:t> due to tension.</a:t>
            </a:r>
          </a:p>
        </p:txBody>
      </p:sp>
      <p:sp>
        <p:nvSpPr>
          <p:cNvPr id="94" name="TextBox 93"/>
          <p:cNvSpPr txBox="1"/>
          <p:nvPr/>
        </p:nvSpPr>
        <p:spPr>
          <a:xfrm>
            <a:off x="5158" y="2553047"/>
            <a:ext cx="5190334" cy="400110"/>
          </a:xfrm>
          <a:prstGeom prst="rect">
            <a:avLst/>
          </a:prstGeom>
          <a:noFill/>
        </p:spPr>
        <p:txBody>
          <a:bodyPr wrap="square" rtlCol="0">
            <a:spAutoFit/>
          </a:bodyPr>
          <a:lstStyle/>
          <a:p>
            <a:r>
              <a:rPr lang="en-US" sz="2000" dirty="0">
                <a:latin typeface="Times New Roman"/>
                <a:cs typeface="Times New Roman"/>
              </a:rPr>
              <a:t>Without listing the steps, but following them:</a:t>
            </a:r>
            <a:endParaRPr lang="en-US" sz="2400" dirty="0">
              <a:latin typeface="Apple Chancery"/>
              <a:cs typeface="Apple Chancery"/>
            </a:endParaRPr>
          </a:p>
        </p:txBody>
      </p:sp>
    </p:spTree>
    <p:extLst>
      <p:ext uri="{BB962C8B-B14F-4D97-AF65-F5344CB8AC3E}">
        <p14:creationId xmlns:p14="http://schemas.microsoft.com/office/powerpoint/2010/main" val="315694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1" grpId="0"/>
      <p:bldP spid="86" grpId="0"/>
      <p:bldP spid="8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78"/>
          <p:cNvSpPr txBox="1"/>
          <p:nvPr/>
        </p:nvSpPr>
        <p:spPr>
          <a:xfrm>
            <a:off x="3873500" y="4075797"/>
            <a:ext cx="5257800" cy="1200329"/>
          </a:xfrm>
          <a:prstGeom prst="rect">
            <a:avLst/>
          </a:prstGeom>
          <a:noFill/>
        </p:spPr>
        <p:txBody>
          <a:bodyPr wrap="square" rtlCol="0">
            <a:spAutoFit/>
          </a:bodyPr>
          <a:lstStyle/>
          <a:p>
            <a:r>
              <a:rPr lang="en-US" dirty="0">
                <a:solidFill>
                  <a:srgbClr val="FF0000"/>
                </a:solidFill>
                <a:latin typeface="Apple Chancery"/>
                <a:cs typeface="Apple Chancery"/>
              </a:rPr>
              <a:t>Observation</a:t>
            </a:r>
            <a:r>
              <a:rPr lang="en-US" dirty="0">
                <a:latin typeface="Times New Roman"/>
                <a:cs typeface="Times New Roman"/>
              </a:rPr>
              <a:t>: Notice I’m assuming         acceleration is down the incline because I assumed         acceleration was UP, NOT because the      is moving down the incline.</a:t>
            </a:r>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59.)</a:t>
            </a:r>
          </a:p>
        </p:txBody>
      </p:sp>
      <p:sp>
        <p:nvSpPr>
          <p:cNvPr id="7" name="TextBox 6"/>
          <p:cNvSpPr txBox="1"/>
          <p:nvPr/>
        </p:nvSpPr>
        <p:spPr>
          <a:xfrm>
            <a:off x="203199" y="291236"/>
            <a:ext cx="4775201" cy="1015663"/>
          </a:xfrm>
          <a:prstGeom prst="rect">
            <a:avLst/>
          </a:prstGeom>
          <a:noFill/>
        </p:spPr>
        <p:txBody>
          <a:bodyPr wrap="square" rtlCol="0">
            <a:spAutoFit/>
          </a:bodyPr>
          <a:lstStyle/>
          <a:p>
            <a:r>
              <a:rPr lang="en-US" sz="2000" dirty="0">
                <a:solidFill>
                  <a:srgbClr val="0000FF"/>
                </a:solidFill>
                <a:latin typeface="Times New Roman"/>
                <a:cs typeface="Times New Roman"/>
              </a:rPr>
              <a:t>Because      is on a slant, it’s </a:t>
            </a:r>
            <a:r>
              <a:rPr lang="en-US" sz="2000" dirty="0" err="1">
                <a:solidFill>
                  <a:srgbClr val="0000FF"/>
                </a:solidFill>
                <a:latin typeface="Times New Roman"/>
                <a:cs typeface="Times New Roman"/>
              </a:rPr>
              <a:t>f.b.d</a:t>
            </a:r>
            <a:r>
              <a:rPr lang="en-US" sz="2000" dirty="0">
                <a:solidFill>
                  <a:srgbClr val="0000FF"/>
                </a:solidFill>
                <a:latin typeface="Times New Roman"/>
                <a:cs typeface="Times New Roman"/>
              </a:rPr>
              <a:t>. must be on a slant.  Also, remember that “T” is the same on both sides of the pulley.</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1" name="Object 50"/>
          <p:cNvGraphicFramePr>
            <a:graphicFrameLocks noChangeAspect="1"/>
          </p:cNvGraphicFramePr>
          <p:nvPr/>
        </p:nvGraphicFramePr>
        <p:xfrm>
          <a:off x="127000" y="1371600"/>
          <a:ext cx="1231900" cy="342900"/>
        </p:xfrm>
        <a:graphic>
          <a:graphicData uri="http://schemas.openxmlformats.org/presentationml/2006/ole">
            <mc:AlternateContent xmlns:mc="http://schemas.openxmlformats.org/markup-compatibility/2006">
              <mc:Choice xmlns:v="urn:schemas-microsoft-com:vml" Requires="v">
                <p:oleObj name="Equation" r:id="rId2" imgW="736600" imgH="203200" progId="Equation.DSMT4">
                  <p:embed/>
                </p:oleObj>
              </mc:Choice>
              <mc:Fallback>
                <p:oleObj name="Equation" r:id="rId2" imgW="736600" imgH="203200" progId="Equation.DSMT4">
                  <p:embed/>
                  <p:pic>
                    <p:nvPicPr>
                      <p:cNvPr id="51" name="Object 50"/>
                      <p:cNvPicPr/>
                      <p:nvPr/>
                    </p:nvPicPr>
                    <p:blipFill>
                      <a:blip r:embed="rId3"/>
                      <a:stretch>
                        <a:fillRect/>
                      </a:stretch>
                    </p:blipFill>
                    <p:spPr>
                      <a:xfrm>
                        <a:off x="127000" y="1371600"/>
                        <a:ext cx="1231900" cy="342900"/>
                      </a:xfrm>
                      <a:prstGeom prst="rect">
                        <a:avLst/>
                      </a:prstGeom>
                    </p:spPr>
                  </p:pic>
                </p:oleObj>
              </mc:Fallback>
            </mc:AlternateContent>
          </a:graphicData>
        </a:graphic>
      </p:graphicFrame>
      <p:cxnSp>
        <p:nvCxnSpPr>
          <p:cNvPr id="70" name="Straight Connector 69"/>
          <p:cNvCxnSpPr/>
          <p:nvPr/>
        </p:nvCxnSpPr>
        <p:spPr>
          <a:xfrm flipV="1">
            <a:off x="865620" y="2391980"/>
            <a:ext cx="2565400" cy="1030009"/>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flipV="1">
            <a:off x="1497445" y="1852676"/>
            <a:ext cx="969964" cy="2425699"/>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rot="20278718">
            <a:off x="1693245" y="2701010"/>
            <a:ext cx="533400" cy="520700"/>
          </a:xfrm>
          <a:prstGeom prst="rect">
            <a:avLst/>
          </a:prstGeom>
          <a:solidFill>
            <a:srgbClr val="00C20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Arrow Connector 63"/>
          <p:cNvCxnSpPr/>
          <p:nvPr/>
        </p:nvCxnSpPr>
        <p:spPr>
          <a:xfrm>
            <a:off x="1957819" y="2985216"/>
            <a:ext cx="0" cy="129316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2208645" y="2503552"/>
            <a:ext cx="561975" cy="231774"/>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6" name="Object 65"/>
          <p:cNvGraphicFramePr>
            <a:graphicFrameLocks noChangeAspect="1"/>
          </p:cNvGraphicFramePr>
          <p:nvPr/>
        </p:nvGraphicFramePr>
        <p:xfrm>
          <a:off x="2398469" y="2247115"/>
          <a:ext cx="233363" cy="255588"/>
        </p:xfrm>
        <a:graphic>
          <a:graphicData uri="http://schemas.openxmlformats.org/presentationml/2006/ole">
            <mc:AlternateContent xmlns:mc="http://schemas.openxmlformats.org/markup-compatibility/2006">
              <mc:Choice xmlns:v="urn:schemas-microsoft-com:vml" Requires="v">
                <p:oleObj name="Equation" r:id="rId4" imgW="139700" imgH="152400" progId="Equation.DSMT4">
                  <p:embed/>
                </p:oleObj>
              </mc:Choice>
              <mc:Fallback>
                <p:oleObj name="Equation" r:id="rId4" imgW="139700" imgH="152400" progId="Equation.DSMT4">
                  <p:embed/>
                  <p:pic>
                    <p:nvPicPr>
                      <p:cNvPr id="66" name="Object 65"/>
                      <p:cNvPicPr/>
                      <p:nvPr/>
                    </p:nvPicPr>
                    <p:blipFill>
                      <a:blip r:embed="rId5"/>
                      <a:stretch>
                        <a:fillRect/>
                      </a:stretch>
                    </p:blipFill>
                    <p:spPr>
                      <a:xfrm>
                        <a:off x="2398469" y="2247115"/>
                        <a:ext cx="233363" cy="255588"/>
                      </a:xfrm>
                      <a:prstGeom prst="rect">
                        <a:avLst/>
                      </a:prstGeom>
                    </p:spPr>
                  </p:pic>
                </p:oleObj>
              </mc:Fallback>
            </mc:AlternateContent>
          </a:graphicData>
        </a:graphic>
      </p:graphicFrame>
      <p:graphicFrame>
        <p:nvGraphicFramePr>
          <p:cNvPr id="75" name="Object 74"/>
          <p:cNvGraphicFramePr>
            <a:graphicFrameLocks noChangeAspect="1"/>
          </p:cNvGraphicFramePr>
          <p:nvPr/>
        </p:nvGraphicFramePr>
        <p:xfrm>
          <a:off x="1270404" y="1798063"/>
          <a:ext cx="155594" cy="203200"/>
        </p:xfrm>
        <a:graphic>
          <a:graphicData uri="http://schemas.openxmlformats.org/presentationml/2006/ole">
            <mc:AlternateContent xmlns:mc="http://schemas.openxmlformats.org/markup-compatibility/2006">
              <mc:Choice xmlns:v="urn:schemas-microsoft-com:vml" Requires="v">
                <p:oleObj name="Equation" r:id="rId6" imgW="127000" imgH="165100" progId="Equation.DSMT4">
                  <p:embed/>
                </p:oleObj>
              </mc:Choice>
              <mc:Fallback>
                <p:oleObj name="Equation" r:id="rId6" imgW="127000" imgH="165100" progId="Equation.DSMT4">
                  <p:embed/>
                  <p:pic>
                    <p:nvPicPr>
                      <p:cNvPr id="75" name="Object 74"/>
                      <p:cNvPicPr/>
                      <p:nvPr/>
                    </p:nvPicPr>
                    <p:blipFill>
                      <a:blip r:embed="rId7"/>
                      <a:stretch>
                        <a:fillRect/>
                      </a:stretch>
                    </p:blipFill>
                    <p:spPr>
                      <a:xfrm>
                        <a:off x="1270404" y="1798063"/>
                        <a:ext cx="155594" cy="203200"/>
                      </a:xfrm>
                      <a:prstGeom prst="rect">
                        <a:avLst/>
                      </a:prstGeom>
                    </p:spPr>
                  </p:pic>
                </p:oleObj>
              </mc:Fallback>
            </mc:AlternateContent>
          </a:graphicData>
        </a:graphic>
      </p:graphicFrame>
      <p:graphicFrame>
        <p:nvGraphicFramePr>
          <p:cNvPr id="76" name="Object 75"/>
          <p:cNvGraphicFramePr>
            <a:graphicFrameLocks noChangeAspect="1"/>
          </p:cNvGraphicFramePr>
          <p:nvPr/>
        </p:nvGraphicFramePr>
        <p:xfrm>
          <a:off x="3256395" y="2503552"/>
          <a:ext cx="155575" cy="155575"/>
        </p:xfrm>
        <a:graphic>
          <a:graphicData uri="http://schemas.openxmlformats.org/presentationml/2006/ole">
            <mc:AlternateContent xmlns:mc="http://schemas.openxmlformats.org/markup-compatibility/2006">
              <mc:Choice xmlns:v="urn:schemas-microsoft-com:vml" Requires="v">
                <p:oleObj name="Equation" r:id="rId8" imgW="127000" imgH="127000" progId="Equation.DSMT4">
                  <p:embed/>
                </p:oleObj>
              </mc:Choice>
              <mc:Fallback>
                <p:oleObj name="Equation" r:id="rId8" imgW="127000" imgH="127000" progId="Equation.DSMT4">
                  <p:embed/>
                  <p:pic>
                    <p:nvPicPr>
                      <p:cNvPr id="76" name="Object 75"/>
                      <p:cNvPicPr/>
                      <p:nvPr/>
                    </p:nvPicPr>
                    <p:blipFill>
                      <a:blip r:embed="rId9"/>
                      <a:stretch>
                        <a:fillRect/>
                      </a:stretch>
                    </p:blipFill>
                    <p:spPr>
                      <a:xfrm>
                        <a:off x="3256395" y="2503552"/>
                        <a:ext cx="155575" cy="155575"/>
                      </a:xfrm>
                      <a:prstGeom prst="rect">
                        <a:avLst/>
                      </a:prstGeom>
                    </p:spPr>
                  </p:pic>
                </p:oleObj>
              </mc:Fallback>
            </mc:AlternateContent>
          </a:graphicData>
        </a:graphic>
      </p:graphicFrame>
      <p:graphicFrame>
        <p:nvGraphicFramePr>
          <p:cNvPr id="77" name="Object 76"/>
          <p:cNvGraphicFramePr>
            <a:graphicFrameLocks noChangeAspect="1"/>
          </p:cNvGraphicFramePr>
          <p:nvPr/>
        </p:nvGraphicFramePr>
        <p:xfrm>
          <a:off x="1416483" y="3643376"/>
          <a:ext cx="488950" cy="341313"/>
        </p:xfrm>
        <a:graphic>
          <a:graphicData uri="http://schemas.openxmlformats.org/presentationml/2006/ole">
            <mc:AlternateContent xmlns:mc="http://schemas.openxmlformats.org/markup-compatibility/2006">
              <mc:Choice xmlns:v="urn:schemas-microsoft-com:vml" Requires="v">
                <p:oleObj name="Equation" r:id="rId10" imgW="292100" imgH="203200" progId="Equation.DSMT4">
                  <p:embed/>
                </p:oleObj>
              </mc:Choice>
              <mc:Fallback>
                <p:oleObj name="Equation" r:id="rId10" imgW="292100" imgH="203200" progId="Equation.DSMT4">
                  <p:embed/>
                  <p:pic>
                    <p:nvPicPr>
                      <p:cNvPr id="77" name="Object 76"/>
                      <p:cNvPicPr/>
                      <p:nvPr/>
                    </p:nvPicPr>
                    <p:blipFill>
                      <a:blip r:embed="rId11"/>
                      <a:stretch>
                        <a:fillRect/>
                      </a:stretch>
                    </p:blipFill>
                    <p:spPr>
                      <a:xfrm>
                        <a:off x="1416483" y="3643376"/>
                        <a:ext cx="488950" cy="341313"/>
                      </a:xfrm>
                      <a:prstGeom prst="rect">
                        <a:avLst/>
                      </a:prstGeom>
                    </p:spPr>
                  </p:pic>
                </p:oleObj>
              </mc:Fallback>
            </mc:AlternateContent>
          </a:graphicData>
        </a:graphic>
      </p:graphicFrame>
      <p:graphicFrame>
        <p:nvGraphicFramePr>
          <p:cNvPr id="89" name="Object 88"/>
          <p:cNvGraphicFramePr>
            <a:graphicFrameLocks noChangeAspect="1"/>
          </p:cNvGraphicFramePr>
          <p:nvPr/>
        </p:nvGraphicFramePr>
        <p:xfrm>
          <a:off x="752475" y="5202238"/>
          <a:ext cx="2503488" cy="1235075"/>
        </p:xfrm>
        <a:graphic>
          <a:graphicData uri="http://schemas.openxmlformats.org/presentationml/2006/ole">
            <mc:AlternateContent xmlns:mc="http://schemas.openxmlformats.org/markup-compatibility/2006">
              <mc:Choice xmlns:v="urn:schemas-microsoft-com:vml" Requires="v">
                <p:oleObj name="Equation" r:id="rId12" imgW="1498600" imgH="736600" progId="Equation.DSMT4">
                  <p:embed/>
                </p:oleObj>
              </mc:Choice>
              <mc:Fallback>
                <p:oleObj name="Equation" r:id="rId12" imgW="1498600" imgH="736600" progId="Equation.DSMT4">
                  <p:embed/>
                  <p:pic>
                    <p:nvPicPr>
                      <p:cNvPr id="89" name="Object 88"/>
                      <p:cNvPicPr/>
                      <p:nvPr/>
                    </p:nvPicPr>
                    <p:blipFill>
                      <a:blip r:embed="rId13"/>
                      <a:stretch>
                        <a:fillRect/>
                      </a:stretch>
                    </p:blipFill>
                    <p:spPr>
                      <a:xfrm>
                        <a:off x="752475" y="5202238"/>
                        <a:ext cx="2503488" cy="1235075"/>
                      </a:xfrm>
                      <a:prstGeom prst="rect">
                        <a:avLst/>
                      </a:prstGeom>
                    </p:spPr>
                  </p:pic>
                </p:oleObj>
              </mc:Fallback>
            </mc:AlternateContent>
          </a:graphicData>
        </a:graphic>
      </p:graphicFrame>
      <p:cxnSp>
        <p:nvCxnSpPr>
          <p:cNvPr id="90" name="Straight Connector 89"/>
          <p:cNvCxnSpPr/>
          <p:nvPr/>
        </p:nvCxnSpPr>
        <p:spPr>
          <a:xfrm>
            <a:off x="792163" y="5642699"/>
            <a:ext cx="774700" cy="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aphicFrame>
        <p:nvGraphicFramePr>
          <p:cNvPr id="53" name="Object 4"/>
          <p:cNvGraphicFramePr>
            <a:graphicFrameLocks noChangeAspect="1"/>
          </p:cNvGraphicFramePr>
          <p:nvPr/>
        </p:nvGraphicFramePr>
        <p:xfrm>
          <a:off x="8056563" y="781050"/>
          <a:ext cx="384175" cy="342900"/>
        </p:xfrm>
        <a:graphic>
          <a:graphicData uri="http://schemas.openxmlformats.org/presentationml/2006/ole">
            <mc:AlternateContent xmlns:mc="http://schemas.openxmlformats.org/markup-compatibility/2006">
              <mc:Choice xmlns:v="urn:schemas-microsoft-com:vml" Requires="v">
                <p:oleObj name="Equation" r:id="rId14" imgW="228600" imgH="203200" progId="Equation.DSMT4">
                  <p:embed/>
                </p:oleObj>
              </mc:Choice>
              <mc:Fallback>
                <p:oleObj name="Equation" r:id="rId14" imgW="228600" imgH="203200" progId="Equation.DSMT4">
                  <p:embed/>
                  <p:pic>
                    <p:nvPicPr>
                      <p:cNvPr id="53" name="Object 4"/>
                      <p:cNvPicPr>
                        <a:picLocks noChangeAspect="1" noChangeArrowheads="1"/>
                      </p:cNvPicPr>
                      <p:nvPr/>
                    </p:nvPicPr>
                    <p:blipFill>
                      <a:blip r:embed="rId15"/>
                      <a:srcRect/>
                      <a:stretch>
                        <a:fillRect/>
                      </a:stretch>
                    </p:blipFill>
                    <p:spPr bwMode="auto">
                      <a:xfrm>
                        <a:off x="8056563" y="781050"/>
                        <a:ext cx="384175" cy="342900"/>
                      </a:xfrm>
                      <a:prstGeom prst="rect">
                        <a:avLst/>
                      </a:prstGeom>
                      <a:noFill/>
                      <a:ln>
                        <a:noFill/>
                      </a:ln>
                      <a:effectLst/>
                    </p:spPr>
                  </p:pic>
                </p:oleObj>
              </mc:Fallback>
            </mc:AlternateContent>
          </a:graphicData>
        </a:graphic>
      </p:graphicFrame>
      <p:graphicFrame>
        <p:nvGraphicFramePr>
          <p:cNvPr id="54" name="Object 5"/>
          <p:cNvGraphicFramePr>
            <a:graphicFrameLocks noChangeAspect="1"/>
          </p:cNvGraphicFramePr>
          <p:nvPr/>
        </p:nvGraphicFramePr>
        <p:xfrm>
          <a:off x="5905500" y="463550"/>
          <a:ext cx="341313" cy="342900"/>
        </p:xfrm>
        <a:graphic>
          <a:graphicData uri="http://schemas.openxmlformats.org/presentationml/2006/ole">
            <mc:AlternateContent xmlns:mc="http://schemas.openxmlformats.org/markup-compatibility/2006">
              <mc:Choice xmlns:v="urn:schemas-microsoft-com:vml" Requires="v">
                <p:oleObj name="Equation" r:id="rId16" imgW="203200" imgH="203200" progId="Equation.DSMT4">
                  <p:embed/>
                </p:oleObj>
              </mc:Choice>
              <mc:Fallback>
                <p:oleObj name="Equation" r:id="rId16" imgW="203200" imgH="203200" progId="Equation.DSMT4">
                  <p:embed/>
                  <p:pic>
                    <p:nvPicPr>
                      <p:cNvPr id="54" name="Object 5"/>
                      <p:cNvPicPr>
                        <a:picLocks noChangeAspect="1" noChangeArrowheads="1"/>
                      </p:cNvPicPr>
                      <p:nvPr/>
                    </p:nvPicPr>
                    <p:blipFill>
                      <a:blip r:embed="rId17"/>
                      <a:srcRect/>
                      <a:stretch>
                        <a:fillRect/>
                      </a:stretch>
                    </p:blipFill>
                    <p:spPr bwMode="auto">
                      <a:xfrm>
                        <a:off x="5905500" y="463550"/>
                        <a:ext cx="341313" cy="342900"/>
                      </a:xfrm>
                      <a:prstGeom prst="rect">
                        <a:avLst/>
                      </a:prstGeom>
                      <a:noFill/>
                      <a:ln>
                        <a:noFill/>
                      </a:ln>
                      <a:effectLst/>
                    </p:spPr>
                  </p:pic>
                </p:oleObj>
              </mc:Fallback>
            </mc:AlternateContent>
          </a:graphicData>
        </a:graphic>
      </p:graphicFrame>
      <p:graphicFrame>
        <p:nvGraphicFramePr>
          <p:cNvPr id="56" name="Object 6"/>
          <p:cNvGraphicFramePr>
            <a:graphicFrameLocks noChangeAspect="1"/>
          </p:cNvGraphicFramePr>
          <p:nvPr/>
        </p:nvGraphicFramePr>
        <p:xfrm>
          <a:off x="4960565" y="1212429"/>
          <a:ext cx="320675" cy="342900"/>
        </p:xfrm>
        <a:graphic>
          <a:graphicData uri="http://schemas.openxmlformats.org/presentationml/2006/ole">
            <mc:AlternateContent xmlns:mc="http://schemas.openxmlformats.org/markup-compatibility/2006">
              <mc:Choice xmlns:v="urn:schemas-microsoft-com:vml" Requires="v">
                <p:oleObj name="Equation" r:id="rId18" imgW="190500" imgH="203200" progId="Equation.DSMT4">
                  <p:embed/>
                </p:oleObj>
              </mc:Choice>
              <mc:Fallback>
                <p:oleObj name="Equation" r:id="rId18" imgW="190500" imgH="203200" progId="Equation.DSMT4">
                  <p:embed/>
                  <p:pic>
                    <p:nvPicPr>
                      <p:cNvPr id="56" name="Object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60565" y="1212429"/>
                        <a:ext cx="320675" cy="342900"/>
                      </a:xfrm>
                      <a:prstGeom prst="rect">
                        <a:avLst/>
                      </a:prstGeom>
                      <a:noFill/>
                      <a:ln>
                        <a:noFill/>
                      </a:ln>
                      <a:effectLst/>
                    </p:spPr>
                  </p:pic>
                </p:oleObj>
              </mc:Fallback>
            </mc:AlternateContent>
          </a:graphicData>
        </a:graphic>
      </p:graphicFrame>
      <p:grpSp>
        <p:nvGrpSpPr>
          <p:cNvPr id="6" name="Group 5"/>
          <p:cNvGrpSpPr/>
          <p:nvPr/>
        </p:nvGrpSpPr>
        <p:grpSpPr>
          <a:xfrm>
            <a:off x="4959255" y="156580"/>
            <a:ext cx="3800016" cy="2072736"/>
            <a:chOff x="3486056" y="1262736"/>
            <a:chExt cx="5448300" cy="2971800"/>
          </a:xfrm>
        </p:grpSpPr>
        <p:sp>
          <p:nvSpPr>
            <p:cNvPr id="40" name="Rectangle 26"/>
            <p:cNvSpPr>
              <a:spLocks noChangeArrowheads="1"/>
            </p:cNvSpPr>
            <p:nvPr/>
          </p:nvSpPr>
          <p:spPr bwMode="auto">
            <a:xfrm>
              <a:off x="4514756" y="3015336"/>
              <a:ext cx="152400" cy="1219200"/>
            </a:xfrm>
            <a:prstGeom prst="rect">
              <a:avLst/>
            </a:prstGeom>
            <a:solidFill>
              <a:srgbClr val="261AE3"/>
            </a:solidFill>
            <a:ln w="9525">
              <a:solidFill>
                <a:schemeClr val="tx1"/>
              </a:solidFill>
              <a:miter lim="800000"/>
              <a:headEnd/>
              <a:tailEnd/>
            </a:ln>
          </p:spPr>
          <p:txBody>
            <a:bodyPr wrap="none" anchor="ctr"/>
            <a:lstStyle/>
            <a:p>
              <a:endParaRPr lang="en-US"/>
            </a:p>
          </p:txBody>
        </p:sp>
        <p:sp>
          <p:nvSpPr>
            <p:cNvPr id="41" name="Line 14"/>
            <p:cNvSpPr>
              <a:spLocks noChangeShapeType="1"/>
            </p:cNvSpPr>
            <p:nvPr/>
          </p:nvSpPr>
          <p:spPr bwMode="auto">
            <a:xfrm rot="20328048" flipH="1" flipV="1">
              <a:off x="5064031" y="1919961"/>
              <a:ext cx="3302000" cy="3175"/>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Rectangle 10"/>
            <p:cNvSpPr>
              <a:spLocks noChangeArrowheads="1"/>
            </p:cNvSpPr>
            <p:nvPr/>
          </p:nvSpPr>
          <p:spPr bwMode="auto">
            <a:xfrm>
              <a:off x="7334156" y="2100936"/>
              <a:ext cx="152400" cy="2133600"/>
            </a:xfrm>
            <a:prstGeom prst="rect">
              <a:avLst/>
            </a:prstGeom>
            <a:solidFill>
              <a:srgbClr val="261AE3"/>
            </a:solidFill>
            <a:ln w="9525">
              <a:solidFill>
                <a:schemeClr val="tx1"/>
              </a:solidFill>
              <a:miter lim="800000"/>
              <a:headEnd/>
              <a:tailEnd/>
            </a:ln>
          </p:spPr>
          <p:txBody>
            <a:bodyPr wrap="none" anchor="ctr"/>
            <a:lstStyle/>
            <a:p>
              <a:endParaRPr lang="en-US"/>
            </a:p>
          </p:txBody>
        </p:sp>
        <p:sp>
          <p:nvSpPr>
            <p:cNvPr id="43" name="Oval 12"/>
            <p:cNvSpPr>
              <a:spLocks noChangeArrowheads="1"/>
            </p:cNvSpPr>
            <p:nvPr/>
          </p:nvSpPr>
          <p:spPr bwMode="auto">
            <a:xfrm>
              <a:off x="8096156" y="1262736"/>
              <a:ext cx="609600" cy="609600"/>
            </a:xfrm>
            <a:prstGeom prst="ellipse">
              <a:avLst/>
            </a:prstGeom>
            <a:solidFill>
              <a:srgbClr val="E3B81E"/>
            </a:solidFill>
            <a:ln w="19050">
              <a:solidFill>
                <a:schemeClr val="tx1"/>
              </a:solidFill>
              <a:round/>
              <a:headEnd/>
              <a:tailEnd/>
            </a:ln>
          </p:spPr>
          <p:txBody>
            <a:bodyPr wrap="none" anchor="ctr"/>
            <a:lstStyle/>
            <a:p>
              <a:endParaRPr lang="en-US"/>
            </a:p>
          </p:txBody>
        </p:sp>
        <p:sp>
          <p:nvSpPr>
            <p:cNvPr id="44" name="Rectangle 13"/>
            <p:cNvSpPr>
              <a:spLocks noChangeArrowheads="1"/>
            </p:cNvSpPr>
            <p:nvPr/>
          </p:nvSpPr>
          <p:spPr bwMode="auto">
            <a:xfrm>
              <a:off x="8477156" y="2177136"/>
              <a:ext cx="457200" cy="381000"/>
            </a:xfrm>
            <a:prstGeom prst="rect">
              <a:avLst/>
            </a:prstGeom>
            <a:solidFill>
              <a:srgbClr val="FF0000"/>
            </a:solidFill>
            <a:ln w="19050">
              <a:solidFill>
                <a:schemeClr val="tx1"/>
              </a:solidFill>
              <a:miter lim="800000"/>
              <a:headEnd/>
              <a:tailEnd/>
            </a:ln>
          </p:spPr>
          <p:txBody>
            <a:bodyPr wrap="none" anchor="ctr"/>
            <a:lstStyle/>
            <a:p>
              <a:endParaRPr lang="en-US"/>
            </a:p>
          </p:txBody>
        </p:sp>
        <p:sp>
          <p:nvSpPr>
            <p:cNvPr id="45" name="Rectangle 9"/>
            <p:cNvSpPr>
              <a:spLocks noChangeArrowheads="1"/>
            </p:cNvSpPr>
            <p:nvPr/>
          </p:nvSpPr>
          <p:spPr bwMode="auto">
            <a:xfrm rot="20328048">
              <a:off x="3486056" y="2504161"/>
              <a:ext cx="4724400" cy="304800"/>
            </a:xfrm>
            <a:prstGeom prst="rect">
              <a:avLst/>
            </a:prstGeom>
            <a:solidFill>
              <a:srgbClr val="261AE3"/>
            </a:solidFill>
            <a:ln w="9525">
              <a:solidFill>
                <a:schemeClr val="tx1"/>
              </a:solidFill>
              <a:miter lim="800000"/>
              <a:headEnd/>
              <a:tailEnd/>
            </a:ln>
          </p:spPr>
          <p:txBody>
            <a:bodyPr wrap="none" anchor="ctr"/>
            <a:lstStyle/>
            <a:p>
              <a:endParaRPr lang="en-US"/>
            </a:p>
          </p:txBody>
        </p:sp>
        <p:sp>
          <p:nvSpPr>
            <p:cNvPr id="46" name="Rectangle 11"/>
            <p:cNvSpPr>
              <a:spLocks noChangeArrowheads="1"/>
            </p:cNvSpPr>
            <p:nvPr/>
          </p:nvSpPr>
          <p:spPr bwMode="auto">
            <a:xfrm rot="20328048">
              <a:off x="4302031" y="2283499"/>
              <a:ext cx="914400" cy="609600"/>
            </a:xfrm>
            <a:prstGeom prst="rect">
              <a:avLst/>
            </a:prstGeom>
            <a:solidFill>
              <a:srgbClr val="00C201"/>
            </a:solidFill>
            <a:ln w="19050">
              <a:solidFill>
                <a:schemeClr val="tx1"/>
              </a:solidFill>
              <a:miter lim="800000"/>
              <a:headEnd/>
              <a:tailEnd/>
            </a:ln>
          </p:spPr>
          <p:txBody>
            <a:bodyPr wrap="none" anchor="ctr"/>
            <a:lstStyle/>
            <a:p>
              <a:endParaRPr lang="en-US"/>
            </a:p>
          </p:txBody>
        </p:sp>
        <p:sp>
          <p:nvSpPr>
            <p:cNvPr id="47" name="Line 15"/>
            <p:cNvSpPr>
              <a:spLocks noChangeShapeType="1"/>
            </p:cNvSpPr>
            <p:nvPr/>
          </p:nvSpPr>
          <p:spPr bwMode="auto">
            <a:xfrm>
              <a:off x="8705756" y="1567536"/>
              <a:ext cx="0" cy="60960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18"/>
            <p:cNvSpPr>
              <a:spLocks noChangeShapeType="1"/>
            </p:cNvSpPr>
            <p:nvPr/>
          </p:nvSpPr>
          <p:spPr bwMode="auto">
            <a:xfrm flipV="1">
              <a:off x="3524156" y="4220248"/>
              <a:ext cx="5410200" cy="1428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Freeform 20"/>
            <p:cNvSpPr>
              <a:spLocks/>
            </p:cNvSpPr>
            <p:nvPr/>
          </p:nvSpPr>
          <p:spPr bwMode="auto">
            <a:xfrm>
              <a:off x="7943756" y="1491336"/>
              <a:ext cx="609600" cy="381000"/>
            </a:xfrm>
            <a:custGeom>
              <a:avLst/>
              <a:gdLst>
                <a:gd name="T0" fmla="*/ 0 w 384"/>
                <a:gd name="T1" fmla="*/ 96 h 240"/>
                <a:gd name="T2" fmla="*/ 48 w 384"/>
                <a:gd name="T3" fmla="*/ 0 h 240"/>
                <a:gd name="T4" fmla="*/ 336 w 384"/>
                <a:gd name="T5" fmla="*/ 0 h 240"/>
                <a:gd name="T6" fmla="*/ 384 w 384"/>
                <a:gd name="T7" fmla="*/ 144 h 240"/>
                <a:gd name="T8" fmla="*/ 96 w 384"/>
                <a:gd name="T9" fmla="*/ 240 h 240"/>
                <a:gd name="T10" fmla="*/ 0 w 384"/>
                <a:gd name="T11" fmla="*/ 96 h 240"/>
                <a:gd name="T12" fmla="*/ 0 60000 65536"/>
                <a:gd name="T13" fmla="*/ 0 60000 65536"/>
                <a:gd name="T14" fmla="*/ 0 60000 65536"/>
                <a:gd name="T15" fmla="*/ 0 60000 65536"/>
                <a:gd name="T16" fmla="*/ 0 60000 65536"/>
                <a:gd name="T17" fmla="*/ 0 60000 65536"/>
                <a:gd name="T18" fmla="*/ 0 w 384"/>
                <a:gd name="T19" fmla="*/ 0 h 240"/>
                <a:gd name="T20" fmla="*/ 384 w 384"/>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384" h="240">
                  <a:moveTo>
                    <a:pt x="0" y="96"/>
                  </a:moveTo>
                  <a:lnTo>
                    <a:pt x="48" y="0"/>
                  </a:lnTo>
                  <a:lnTo>
                    <a:pt x="336" y="0"/>
                  </a:lnTo>
                  <a:lnTo>
                    <a:pt x="384" y="144"/>
                  </a:lnTo>
                  <a:lnTo>
                    <a:pt x="96" y="240"/>
                  </a:lnTo>
                  <a:lnTo>
                    <a:pt x="0" y="96"/>
                  </a:lnTo>
                  <a:close/>
                </a:path>
              </a:pathLst>
            </a:custGeom>
            <a:solidFill>
              <a:srgbClr val="DEE310"/>
            </a:solidFill>
            <a:ln w="9525">
              <a:solidFill>
                <a:schemeClr val="tx1"/>
              </a:solidFill>
              <a:round/>
              <a:headEnd/>
              <a:tailEnd/>
            </a:ln>
          </p:spPr>
          <p:txBody>
            <a:bodyPr wrap="none" anchor="ctr"/>
            <a:lstStyle/>
            <a:p>
              <a:endParaRPr lang="en-US"/>
            </a:p>
          </p:txBody>
        </p:sp>
        <p:graphicFrame>
          <p:nvGraphicFramePr>
            <p:cNvPr id="52" name="Object 3"/>
            <p:cNvGraphicFramePr>
              <a:graphicFrameLocks noChangeAspect="1"/>
            </p:cNvGraphicFramePr>
            <p:nvPr/>
          </p:nvGraphicFramePr>
          <p:xfrm>
            <a:off x="8324756" y="1518324"/>
            <a:ext cx="125413" cy="125412"/>
          </p:xfrm>
          <a:graphic>
            <a:graphicData uri="http://schemas.openxmlformats.org/presentationml/2006/ole">
              <mc:AlternateContent xmlns:mc="http://schemas.openxmlformats.org/markup-compatibility/2006">
                <mc:Choice xmlns:v="urn:schemas-microsoft-com:vml" Requires="v">
                  <p:oleObj name="Equation" r:id="rId20" imgW="63500" imgH="63500" progId="Equation.DSMT4">
                    <p:embed/>
                  </p:oleObj>
                </mc:Choice>
                <mc:Fallback>
                  <p:oleObj name="Equation" r:id="rId20" imgW="63500" imgH="63500" progId="Equation.DSMT4">
                    <p:embed/>
                    <p:pic>
                      <p:nvPicPr>
                        <p:cNvPr id="52" name="Object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324756" y="1518324"/>
                          <a:ext cx="125413" cy="125412"/>
                        </a:xfrm>
                        <a:prstGeom prst="rect">
                          <a:avLst/>
                        </a:prstGeom>
                        <a:noFill/>
                        <a:ln>
                          <a:noFill/>
                        </a:ln>
                        <a:effectLst/>
                      </p:spPr>
                    </p:pic>
                  </p:oleObj>
                </mc:Fallback>
              </mc:AlternateContent>
            </a:graphicData>
          </a:graphic>
        </p:graphicFrame>
        <p:cxnSp>
          <p:nvCxnSpPr>
            <p:cNvPr id="62" name="Straight Connector 28"/>
            <p:cNvCxnSpPr>
              <a:cxnSpLocks noChangeShapeType="1"/>
            </p:cNvCxnSpPr>
            <p:nvPr/>
          </p:nvCxnSpPr>
          <p:spPr bwMode="auto">
            <a:xfrm>
              <a:off x="3981356" y="3624936"/>
              <a:ext cx="2286000" cy="1588"/>
            </a:xfrm>
            <a:prstGeom prst="line">
              <a:avLst/>
            </a:prstGeom>
            <a:noFill/>
            <a:ln w="9525">
              <a:solidFill>
                <a:schemeClr val="tx1"/>
              </a:solidFill>
              <a:prstDash val="lgDash"/>
              <a:round/>
              <a:headEnd/>
              <a:tailEnd/>
            </a:ln>
          </p:spPr>
        </p:cxnSp>
        <p:sp>
          <p:nvSpPr>
            <p:cNvPr id="63" name="Freeform 29"/>
            <p:cNvSpPr>
              <a:spLocks noChangeArrowheads="1"/>
            </p:cNvSpPr>
            <p:nvPr/>
          </p:nvSpPr>
          <p:spPr bwMode="auto">
            <a:xfrm>
              <a:off x="4857656" y="3218536"/>
              <a:ext cx="165100" cy="406400"/>
            </a:xfrm>
            <a:custGeom>
              <a:avLst/>
              <a:gdLst>
                <a:gd name="T0" fmla="*/ 0 w 165100"/>
                <a:gd name="T1" fmla="*/ 0 h 406400"/>
                <a:gd name="T2" fmla="*/ 139700 w 165100"/>
                <a:gd name="T3" fmla="*/ 203200 h 406400"/>
                <a:gd name="T4" fmla="*/ 152400 w 165100"/>
                <a:gd name="T5" fmla="*/ 406400 h 406400"/>
                <a:gd name="T6" fmla="*/ 0 60000 65536"/>
                <a:gd name="T7" fmla="*/ 0 60000 65536"/>
                <a:gd name="T8" fmla="*/ 0 60000 65536"/>
                <a:gd name="T9" fmla="*/ 0 w 165100"/>
                <a:gd name="T10" fmla="*/ 0 h 406400"/>
                <a:gd name="T11" fmla="*/ 165100 w 165100"/>
                <a:gd name="T12" fmla="*/ 406400 h 406400"/>
              </a:gdLst>
              <a:ahLst/>
              <a:cxnLst>
                <a:cxn ang="T6">
                  <a:pos x="T0" y="T1"/>
                </a:cxn>
                <a:cxn ang="T7">
                  <a:pos x="T2" y="T3"/>
                </a:cxn>
                <a:cxn ang="T8">
                  <a:pos x="T4" y="T5"/>
                </a:cxn>
              </a:cxnLst>
              <a:rect l="T9" t="T10" r="T11" b="T12"/>
              <a:pathLst>
                <a:path w="165100" h="406400">
                  <a:moveTo>
                    <a:pt x="0" y="0"/>
                  </a:moveTo>
                  <a:cubicBezTo>
                    <a:pt x="57150" y="67733"/>
                    <a:pt x="114300" y="135467"/>
                    <a:pt x="139700" y="203200"/>
                  </a:cubicBezTo>
                  <a:cubicBezTo>
                    <a:pt x="165100" y="270933"/>
                    <a:pt x="152400" y="406400"/>
                    <a:pt x="152400" y="406400"/>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aphicFrame>
        <p:nvGraphicFramePr>
          <p:cNvPr id="68" name="Object 9"/>
          <p:cNvGraphicFramePr>
            <a:graphicFrameLocks noChangeAspect="1"/>
          </p:cNvGraphicFramePr>
          <p:nvPr/>
        </p:nvGraphicFramePr>
        <p:xfrm>
          <a:off x="6089670" y="1467948"/>
          <a:ext cx="212725" cy="300037"/>
        </p:xfrm>
        <a:graphic>
          <a:graphicData uri="http://schemas.openxmlformats.org/presentationml/2006/ole">
            <mc:AlternateContent xmlns:mc="http://schemas.openxmlformats.org/markup-compatibility/2006">
              <mc:Choice xmlns:v="urn:schemas-microsoft-com:vml" Requires="v">
                <p:oleObj name="Equation" r:id="rId22" imgW="127000" imgH="177800" progId="Equation.DSMT4">
                  <p:embed/>
                </p:oleObj>
              </mc:Choice>
              <mc:Fallback>
                <p:oleObj name="Equation" r:id="rId22" imgW="127000" imgH="177800" progId="Equation.DSMT4">
                  <p:embed/>
                  <p:pic>
                    <p:nvPicPr>
                      <p:cNvPr id="68" name="Object 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89670" y="1467948"/>
                        <a:ext cx="212725" cy="300037"/>
                      </a:xfrm>
                      <a:prstGeom prst="rect">
                        <a:avLst/>
                      </a:prstGeom>
                      <a:noFill/>
                      <a:ln>
                        <a:noFill/>
                      </a:ln>
                      <a:effectLst/>
                    </p:spPr>
                  </p:pic>
                </p:oleObj>
              </mc:Fallback>
            </mc:AlternateContent>
          </a:graphicData>
        </a:graphic>
      </p:graphicFrame>
      <p:graphicFrame>
        <p:nvGraphicFramePr>
          <p:cNvPr id="50" name="Object 49"/>
          <p:cNvGraphicFramePr>
            <a:graphicFrameLocks noChangeAspect="1"/>
          </p:cNvGraphicFramePr>
          <p:nvPr/>
        </p:nvGraphicFramePr>
        <p:xfrm>
          <a:off x="1165543" y="336012"/>
          <a:ext cx="345439" cy="348668"/>
        </p:xfrm>
        <a:graphic>
          <a:graphicData uri="http://schemas.openxmlformats.org/presentationml/2006/ole">
            <mc:AlternateContent xmlns:mc="http://schemas.openxmlformats.org/markup-compatibility/2006">
              <mc:Choice xmlns:v="urn:schemas-microsoft-com:vml" Requires="v">
                <p:oleObj name="Equation" r:id="rId24" imgW="203200" imgH="203200" progId="Equation.DSMT4">
                  <p:embed/>
                </p:oleObj>
              </mc:Choice>
              <mc:Fallback>
                <p:oleObj name="Equation" r:id="rId24" imgW="203200" imgH="203200" progId="Equation.DSMT4">
                  <p:embed/>
                  <p:pic>
                    <p:nvPicPr>
                      <p:cNvPr id="50" name="Object 49"/>
                      <p:cNvPicPr/>
                      <p:nvPr/>
                    </p:nvPicPr>
                    <p:blipFill>
                      <a:blip r:embed="rId25"/>
                      <a:stretch>
                        <a:fillRect/>
                      </a:stretch>
                    </p:blipFill>
                    <p:spPr>
                      <a:xfrm>
                        <a:off x="1165543" y="336012"/>
                        <a:ext cx="345439" cy="348668"/>
                      </a:xfrm>
                      <a:prstGeom prst="rect">
                        <a:avLst/>
                      </a:prstGeom>
                    </p:spPr>
                  </p:pic>
                </p:oleObj>
              </mc:Fallback>
            </mc:AlternateContent>
          </a:graphicData>
        </a:graphic>
      </p:graphicFrame>
      <p:graphicFrame>
        <p:nvGraphicFramePr>
          <p:cNvPr id="55" name="Object 8"/>
          <p:cNvGraphicFramePr>
            <a:graphicFrameLocks noChangeAspect="1"/>
          </p:cNvGraphicFramePr>
          <p:nvPr/>
        </p:nvGraphicFramePr>
        <p:xfrm>
          <a:off x="5137944" y="584667"/>
          <a:ext cx="192088" cy="214313"/>
        </p:xfrm>
        <a:graphic>
          <a:graphicData uri="http://schemas.openxmlformats.org/presentationml/2006/ole">
            <mc:AlternateContent xmlns:mc="http://schemas.openxmlformats.org/markup-compatibility/2006">
              <mc:Choice xmlns:v="urn:schemas-microsoft-com:vml" Requires="v">
                <p:oleObj name="Equation" r:id="rId26" imgW="114300" imgH="127000" progId="Equation.DSMT4">
                  <p:embed/>
                </p:oleObj>
              </mc:Choice>
              <mc:Fallback>
                <p:oleObj name="Equation" r:id="rId26" imgW="114300" imgH="127000" progId="Equation.DSMT4">
                  <p:embed/>
                  <p:pic>
                    <p:nvPicPr>
                      <p:cNvPr id="55" name="Object 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137944" y="584667"/>
                        <a:ext cx="192088" cy="214313"/>
                      </a:xfrm>
                      <a:prstGeom prst="rect">
                        <a:avLst/>
                      </a:prstGeom>
                      <a:noFill/>
                      <a:ln>
                        <a:noFill/>
                      </a:ln>
                      <a:effectLst/>
                    </p:spPr>
                  </p:pic>
                </p:oleObj>
              </mc:Fallback>
            </mc:AlternateContent>
          </a:graphicData>
        </a:graphic>
      </p:graphicFrame>
      <p:sp>
        <p:nvSpPr>
          <p:cNvPr id="57" name="Line 27"/>
          <p:cNvSpPr>
            <a:spLocks noChangeShapeType="1"/>
          </p:cNvSpPr>
          <p:nvPr/>
        </p:nvSpPr>
        <p:spPr bwMode="auto">
          <a:xfrm flipH="1">
            <a:off x="4985829" y="650915"/>
            <a:ext cx="690912" cy="26573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cxnSp>
        <p:nvCxnSpPr>
          <p:cNvPr id="59" name="Straight Arrow Connector 58"/>
          <p:cNvCxnSpPr>
            <a:stCxn id="2" idx="0"/>
          </p:cNvCxnSpPr>
          <p:nvPr/>
        </p:nvCxnSpPr>
        <p:spPr>
          <a:xfrm flipH="1" flipV="1">
            <a:off x="1615084" y="2138005"/>
            <a:ext cx="247242" cy="581999"/>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0" name="Object 59"/>
          <p:cNvGraphicFramePr>
            <a:graphicFrameLocks noChangeAspect="1"/>
          </p:cNvGraphicFramePr>
          <p:nvPr/>
        </p:nvGraphicFramePr>
        <p:xfrm>
          <a:off x="1800658" y="1955864"/>
          <a:ext cx="276225" cy="255587"/>
        </p:xfrm>
        <a:graphic>
          <a:graphicData uri="http://schemas.openxmlformats.org/presentationml/2006/ole">
            <mc:AlternateContent xmlns:mc="http://schemas.openxmlformats.org/markup-compatibility/2006">
              <mc:Choice xmlns:v="urn:schemas-microsoft-com:vml" Requires="v">
                <p:oleObj name="Equation" r:id="rId28" imgW="165100" imgH="152400" progId="Equation.DSMT4">
                  <p:embed/>
                </p:oleObj>
              </mc:Choice>
              <mc:Fallback>
                <p:oleObj name="Equation" r:id="rId28" imgW="165100" imgH="152400" progId="Equation.DSMT4">
                  <p:embed/>
                  <p:pic>
                    <p:nvPicPr>
                      <p:cNvPr id="60" name="Object 59"/>
                      <p:cNvPicPr/>
                      <p:nvPr/>
                    </p:nvPicPr>
                    <p:blipFill>
                      <a:blip r:embed="rId29"/>
                      <a:stretch>
                        <a:fillRect/>
                      </a:stretch>
                    </p:blipFill>
                    <p:spPr>
                      <a:xfrm>
                        <a:off x="1800658" y="1955864"/>
                        <a:ext cx="276225" cy="255587"/>
                      </a:xfrm>
                      <a:prstGeom prst="rect">
                        <a:avLst/>
                      </a:prstGeom>
                    </p:spPr>
                  </p:pic>
                </p:oleObj>
              </mc:Fallback>
            </mc:AlternateContent>
          </a:graphicData>
        </a:graphic>
      </p:graphicFrame>
      <p:cxnSp>
        <p:nvCxnSpPr>
          <p:cNvPr id="67" name="Straight Arrow Connector 66"/>
          <p:cNvCxnSpPr/>
          <p:nvPr/>
        </p:nvCxnSpPr>
        <p:spPr>
          <a:xfrm>
            <a:off x="2002269" y="3074116"/>
            <a:ext cx="384176" cy="101376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2000683" y="4087876"/>
            <a:ext cx="385762" cy="164288"/>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2" name="Object 71"/>
          <p:cNvGraphicFramePr>
            <a:graphicFrameLocks noChangeAspect="1"/>
          </p:cNvGraphicFramePr>
          <p:nvPr/>
        </p:nvGraphicFramePr>
        <p:xfrm>
          <a:off x="2319770" y="3521139"/>
          <a:ext cx="1000125" cy="341312"/>
        </p:xfrm>
        <a:graphic>
          <a:graphicData uri="http://schemas.openxmlformats.org/presentationml/2006/ole">
            <mc:AlternateContent xmlns:mc="http://schemas.openxmlformats.org/markup-compatibility/2006">
              <mc:Choice xmlns:v="urn:schemas-microsoft-com:vml" Requires="v">
                <p:oleObj name="Equation" r:id="rId30" imgW="596900" imgH="203200" progId="Equation.DSMT4">
                  <p:embed/>
                </p:oleObj>
              </mc:Choice>
              <mc:Fallback>
                <p:oleObj name="Equation" r:id="rId30" imgW="596900" imgH="203200" progId="Equation.DSMT4">
                  <p:embed/>
                  <p:pic>
                    <p:nvPicPr>
                      <p:cNvPr id="72" name="Object 71"/>
                      <p:cNvPicPr/>
                      <p:nvPr/>
                    </p:nvPicPr>
                    <p:blipFill>
                      <a:blip r:embed="rId31"/>
                      <a:stretch>
                        <a:fillRect/>
                      </a:stretch>
                    </p:blipFill>
                    <p:spPr>
                      <a:xfrm>
                        <a:off x="2319770" y="3521139"/>
                        <a:ext cx="1000125" cy="341312"/>
                      </a:xfrm>
                      <a:prstGeom prst="rect">
                        <a:avLst/>
                      </a:prstGeom>
                    </p:spPr>
                  </p:pic>
                </p:oleObj>
              </mc:Fallback>
            </mc:AlternateContent>
          </a:graphicData>
        </a:graphic>
      </p:graphicFrame>
      <p:graphicFrame>
        <p:nvGraphicFramePr>
          <p:cNvPr id="73" name="Object 72"/>
          <p:cNvGraphicFramePr>
            <a:graphicFrameLocks noChangeAspect="1"/>
          </p:cNvGraphicFramePr>
          <p:nvPr/>
        </p:nvGraphicFramePr>
        <p:xfrm>
          <a:off x="2238808" y="4146614"/>
          <a:ext cx="957262" cy="341312"/>
        </p:xfrm>
        <a:graphic>
          <a:graphicData uri="http://schemas.openxmlformats.org/presentationml/2006/ole">
            <mc:AlternateContent xmlns:mc="http://schemas.openxmlformats.org/markup-compatibility/2006">
              <mc:Choice xmlns:v="urn:schemas-microsoft-com:vml" Requires="v">
                <p:oleObj name="Equation" r:id="rId32" imgW="571500" imgH="203200" progId="Equation.DSMT4">
                  <p:embed/>
                </p:oleObj>
              </mc:Choice>
              <mc:Fallback>
                <p:oleObj name="Equation" r:id="rId32" imgW="571500" imgH="203200" progId="Equation.DSMT4">
                  <p:embed/>
                  <p:pic>
                    <p:nvPicPr>
                      <p:cNvPr id="73" name="Object 72"/>
                      <p:cNvPicPr/>
                      <p:nvPr/>
                    </p:nvPicPr>
                    <p:blipFill>
                      <a:blip r:embed="rId33"/>
                      <a:stretch>
                        <a:fillRect/>
                      </a:stretch>
                    </p:blipFill>
                    <p:spPr>
                      <a:xfrm>
                        <a:off x="2238808" y="4146614"/>
                        <a:ext cx="957262" cy="341312"/>
                      </a:xfrm>
                      <a:prstGeom prst="rect">
                        <a:avLst/>
                      </a:prstGeom>
                    </p:spPr>
                  </p:pic>
                </p:oleObj>
              </mc:Fallback>
            </mc:AlternateContent>
          </a:graphicData>
        </a:graphic>
      </p:graphicFrame>
      <p:sp>
        <p:nvSpPr>
          <p:cNvPr id="74" name="TextBox 73"/>
          <p:cNvSpPr txBox="1"/>
          <p:nvPr/>
        </p:nvSpPr>
        <p:spPr>
          <a:xfrm>
            <a:off x="3873500" y="5236289"/>
            <a:ext cx="5257800" cy="1200329"/>
          </a:xfrm>
          <a:prstGeom prst="rect">
            <a:avLst/>
          </a:prstGeom>
          <a:noFill/>
        </p:spPr>
        <p:txBody>
          <a:bodyPr wrap="square" rtlCol="0">
            <a:spAutoFit/>
          </a:bodyPr>
          <a:lstStyle/>
          <a:p>
            <a:r>
              <a:rPr lang="en-US" dirty="0">
                <a:solidFill>
                  <a:srgbClr val="FF0000"/>
                </a:solidFill>
                <a:latin typeface="Apple Chancery"/>
                <a:cs typeface="Apple Chancery"/>
              </a:rPr>
              <a:t>Observation</a:t>
            </a:r>
            <a:r>
              <a:rPr lang="en-US" dirty="0">
                <a:latin typeface="Times New Roman"/>
                <a:cs typeface="Times New Roman"/>
              </a:rPr>
              <a:t>: Notice I needed to know the direction of  </a:t>
            </a:r>
          </a:p>
          <a:p>
            <a:r>
              <a:rPr lang="en-US" dirty="0">
                <a:latin typeface="Times New Roman"/>
                <a:cs typeface="Times New Roman"/>
              </a:rPr>
              <a:t>        VELOCITY (not its acceleration) to determine the direction of the </a:t>
            </a:r>
            <a:r>
              <a:rPr lang="en-US" i="1" dirty="0">
                <a:latin typeface="Times New Roman"/>
                <a:cs typeface="Times New Roman"/>
              </a:rPr>
              <a:t>kinetic frictional force </a:t>
            </a:r>
            <a:r>
              <a:rPr lang="en-US" dirty="0">
                <a:latin typeface="Times New Roman"/>
                <a:cs typeface="Times New Roman"/>
              </a:rPr>
              <a:t>on it, which will be OPPOSITE the (relative) motion.</a:t>
            </a:r>
          </a:p>
        </p:txBody>
      </p:sp>
      <p:sp>
        <p:nvSpPr>
          <p:cNvPr id="78" name="TextBox 77"/>
          <p:cNvSpPr txBox="1"/>
          <p:nvPr/>
        </p:nvSpPr>
        <p:spPr>
          <a:xfrm>
            <a:off x="3873500" y="3432175"/>
            <a:ext cx="5257800" cy="646331"/>
          </a:xfrm>
          <a:prstGeom prst="rect">
            <a:avLst/>
          </a:prstGeom>
          <a:noFill/>
        </p:spPr>
        <p:txBody>
          <a:bodyPr wrap="square" rtlCol="0">
            <a:spAutoFit/>
          </a:bodyPr>
          <a:lstStyle/>
          <a:p>
            <a:r>
              <a:rPr lang="en-US" dirty="0">
                <a:solidFill>
                  <a:srgbClr val="FF0000"/>
                </a:solidFill>
                <a:latin typeface="Apple Chancery"/>
                <a:cs typeface="Apple Chancery"/>
              </a:rPr>
              <a:t>Observation</a:t>
            </a:r>
            <a:r>
              <a:rPr lang="en-US" dirty="0">
                <a:latin typeface="Times New Roman"/>
                <a:cs typeface="Times New Roman"/>
              </a:rPr>
              <a:t>: Notice how the angle in the “mg” force triangle is related to the incline’s angle.</a:t>
            </a:r>
          </a:p>
        </p:txBody>
      </p:sp>
      <p:graphicFrame>
        <p:nvGraphicFramePr>
          <p:cNvPr id="80" name="Object 79"/>
          <p:cNvGraphicFramePr>
            <a:graphicFrameLocks noChangeAspect="1"/>
          </p:cNvGraphicFramePr>
          <p:nvPr/>
        </p:nvGraphicFramePr>
        <p:xfrm>
          <a:off x="1987984" y="3516438"/>
          <a:ext cx="167842" cy="235480"/>
        </p:xfrm>
        <a:graphic>
          <a:graphicData uri="http://schemas.openxmlformats.org/presentationml/2006/ole">
            <mc:AlternateContent xmlns:mc="http://schemas.openxmlformats.org/markup-compatibility/2006">
              <mc:Choice xmlns:v="urn:schemas-microsoft-com:vml" Requires="v">
                <p:oleObj name="Equation" r:id="rId34" imgW="127000" imgH="177800" progId="Equation.DSMT4">
                  <p:embed/>
                </p:oleObj>
              </mc:Choice>
              <mc:Fallback>
                <p:oleObj name="Equation" r:id="rId34" imgW="127000" imgH="177800" progId="Equation.DSMT4">
                  <p:embed/>
                  <p:pic>
                    <p:nvPicPr>
                      <p:cNvPr id="80" name="Object 79"/>
                      <p:cNvPicPr/>
                      <p:nvPr/>
                    </p:nvPicPr>
                    <p:blipFill>
                      <a:blip r:embed="rId35"/>
                      <a:stretch>
                        <a:fillRect/>
                      </a:stretch>
                    </p:blipFill>
                    <p:spPr>
                      <a:xfrm>
                        <a:off x="1987984" y="3516438"/>
                        <a:ext cx="167842" cy="235480"/>
                      </a:xfrm>
                      <a:prstGeom prst="rect">
                        <a:avLst/>
                      </a:prstGeom>
                    </p:spPr>
                  </p:pic>
                </p:oleObj>
              </mc:Fallback>
            </mc:AlternateContent>
          </a:graphicData>
        </a:graphic>
      </p:graphicFrame>
      <p:sp>
        <p:nvSpPr>
          <p:cNvPr id="27" name="Freeform 26"/>
          <p:cNvSpPr/>
          <p:nvPr/>
        </p:nvSpPr>
        <p:spPr>
          <a:xfrm>
            <a:off x="1955800" y="3479800"/>
            <a:ext cx="177800" cy="55688"/>
          </a:xfrm>
          <a:custGeom>
            <a:avLst/>
            <a:gdLst>
              <a:gd name="connsiteX0" fmla="*/ 0 w 177800"/>
              <a:gd name="connsiteY0" fmla="*/ 50800 h 55688"/>
              <a:gd name="connsiteX1" fmla="*/ 88900 w 177800"/>
              <a:gd name="connsiteY1" fmla="*/ 50800 h 55688"/>
              <a:gd name="connsiteX2" fmla="*/ 177800 w 177800"/>
              <a:gd name="connsiteY2" fmla="*/ 0 h 55688"/>
            </a:gdLst>
            <a:ahLst/>
            <a:cxnLst>
              <a:cxn ang="0">
                <a:pos x="connsiteX0" y="connsiteY0"/>
              </a:cxn>
              <a:cxn ang="0">
                <a:pos x="connsiteX1" y="connsiteY1"/>
              </a:cxn>
              <a:cxn ang="0">
                <a:pos x="connsiteX2" y="connsiteY2"/>
              </a:cxn>
            </a:cxnLst>
            <a:rect l="l" t="t" r="r" b="b"/>
            <a:pathLst>
              <a:path w="177800" h="55688">
                <a:moveTo>
                  <a:pt x="0" y="50800"/>
                </a:moveTo>
                <a:cubicBezTo>
                  <a:pt x="29633" y="55033"/>
                  <a:pt x="59267" y="59267"/>
                  <a:pt x="88900" y="50800"/>
                </a:cubicBezTo>
                <a:cubicBezTo>
                  <a:pt x="118533" y="42333"/>
                  <a:pt x="177800" y="0"/>
                  <a:pt x="177800" y="0"/>
                </a:cubicBez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81" name="Object 80"/>
          <p:cNvGraphicFramePr>
            <a:graphicFrameLocks noChangeAspect="1"/>
          </p:cNvGraphicFramePr>
          <p:nvPr/>
        </p:nvGraphicFramePr>
        <p:xfrm>
          <a:off x="7271638" y="4399026"/>
          <a:ext cx="474663" cy="317500"/>
        </p:xfrm>
        <a:graphic>
          <a:graphicData uri="http://schemas.openxmlformats.org/presentationml/2006/ole">
            <mc:AlternateContent xmlns:mc="http://schemas.openxmlformats.org/markup-compatibility/2006">
              <mc:Choice xmlns:v="urn:schemas-microsoft-com:vml" Requires="v">
                <p:oleObj name="Equation" r:id="rId36" imgW="304800" imgH="203200" progId="Equation.DSMT4">
                  <p:embed/>
                </p:oleObj>
              </mc:Choice>
              <mc:Fallback>
                <p:oleObj name="Equation" r:id="rId36" imgW="304800" imgH="203200" progId="Equation.DSMT4">
                  <p:embed/>
                  <p:pic>
                    <p:nvPicPr>
                      <p:cNvPr id="81" name="Object 80"/>
                      <p:cNvPicPr/>
                      <p:nvPr/>
                    </p:nvPicPr>
                    <p:blipFill>
                      <a:blip r:embed="rId37"/>
                      <a:stretch>
                        <a:fillRect/>
                      </a:stretch>
                    </p:blipFill>
                    <p:spPr>
                      <a:xfrm>
                        <a:off x="7271638" y="4399026"/>
                        <a:ext cx="474663" cy="317500"/>
                      </a:xfrm>
                      <a:prstGeom prst="rect">
                        <a:avLst/>
                      </a:prstGeom>
                    </p:spPr>
                  </p:pic>
                </p:oleObj>
              </mc:Fallback>
            </mc:AlternateContent>
          </a:graphicData>
        </a:graphic>
      </p:graphicFrame>
      <p:graphicFrame>
        <p:nvGraphicFramePr>
          <p:cNvPr id="82" name="Object 81"/>
          <p:cNvGraphicFramePr>
            <a:graphicFrameLocks noChangeAspect="1"/>
          </p:cNvGraphicFramePr>
          <p:nvPr/>
        </p:nvGraphicFramePr>
        <p:xfrm>
          <a:off x="7142163" y="4137025"/>
          <a:ext cx="450850" cy="317500"/>
        </p:xfrm>
        <a:graphic>
          <a:graphicData uri="http://schemas.openxmlformats.org/presentationml/2006/ole">
            <mc:AlternateContent xmlns:mc="http://schemas.openxmlformats.org/markup-compatibility/2006">
              <mc:Choice xmlns:v="urn:schemas-microsoft-com:vml" Requires="v">
                <p:oleObj name="Equation" r:id="rId38" imgW="292100" imgH="203200" progId="Equation.DSMT4">
                  <p:embed/>
                </p:oleObj>
              </mc:Choice>
              <mc:Fallback>
                <p:oleObj name="Equation" r:id="rId38" imgW="292100" imgH="203200" progId="Equation.DSMT4">
                  <p:embed/>
                  <p:pic>
                    <p:nvPicPr>
                      <p:cNvPr id="82" name="Object 81"/>
                      <p:cNvPicPr/>
                      <p:nvPr/>
                    </p:nvPicPr>
                    <p:blipFill>
                      <a:blip r:embed="rId39"/>
                      <a:stretch>
                        <a:fillRect/>
                      </a:stretch>
                    </p:blipFill>
                    <p:spPr>
                      <a:xfrm>
                        <a:off x="7142163" y="4137025"/>
                        <a:ext cx="450850" cy="317500"/>
                      </a:xfrm>
                      <a:prstGeom prst="rect">
                        <a:avLst/>
                      </a:prstGeom>
                    </p:spPr>
                  </p:pic>
                </p:oleObj>
              </mc:Fallback>
            </mc:AlternateContent>
          </a:graphicData>
        </a:graphic>
      </p:graphicFrame>
      <p:graphicFrame>
        <p:nvGraphicFramePr>
          <p:cNvPr id="83" name="Object 82"/>
          <p:cNvGraphicFramePr>
            <a:graphicFrameLocks noChangeAspect="1"/>
          </p:cNvGraphicFramePr>
          <p:nvPr/>
        </p:nvGraphicFramePr>
        <p:xfrm>
          <a:off x="6372225" y="4678363"/>
          <a:ext cx="314325" cy="317500"/>
        </p:xfrm>
        <a:graphic>
          <a:graphicData uri="http://schemas.openxmlformats.org/presentationml/2006/ole">
            <mc:AlternateContent xmlns:mc="http://schemas.openxmlformats.org/markup-compatibility/2006">
              <mc:Choice xmlns:v="urn:schemas-microsoft-com:vml" Requires="v">
                <p:oleObj name="Equation" r:id="rId40" imgW="203200" imgH="203200" progId="Equation.DSMT4">
                  <p:embed/>
                </p:oleObj>
              </mc:Choice>
              <mc:Fallback>
                <p:oleObj name="Equation" r:id="rId40" imgW="203200" imgH="203200" progId="Equation.DSMT4">
                  <p:embed/>
                  <p:pic>
                    <p:nvPicPr>
                      <p:cNvPr id="83" name="Object 82"/>
                      <p:cNvPicPr/>
                      <p:nvPr/>
                    </p:nvPicPr>
                    <p:blipFill>
                      <a:blip r:embed="rId41"/>
                      <a:stretch>
                        <a:fillRect/>
                      </a:stretch>
                    </p:blipFill>
                    <p:spPr>
                      <a:xfrm>
                        <a:off x="6372225" y="4678363"/>
                        <a:ext cx="314325" cy="317500"/>
                      </a:xfrm>
                      <a:prstGeom prst="rect">
                        <a:avLst/>
                      </a:prstGeom>
                    </p:spPr>
                  </p:pic>
                </p:oleObj>
              </mc:Fallback>
            </mc:AlternateContent>
          </a:graphicData>
        </a:graphic>
      </p:graphicFrame>
      <p:graphicFrame>
        <p:nvGraphicFramePr>
          <p:cNvPr id="84" name="Object 83"/>
          <p:cNvGraphicFramePr>
            <a:graphicFrameLocks noChangeAspect="1"/>
          </p:cNvGraphicFramePr>
          <p:nvPr/>
        </p:nvGraphicFramePr>
        <p:xfrm>
          <a:off x="3941763" y="5547449"/>
          <a:ext cx="450850" cy="317500"/>
        </p:xfrm>
        <a:graphic>
          <a:graphicData uri="http://schemas.openxmlformats.org/presentationml/2006/ole">
            <mc:AlternateContent xmlns:mc="http://schemas.openxmlformats.org/markup-compatibility/2006">
              <mc:Choice xmlns:v="urn:schemas-microsoft-com:vml" Requires="v">
                <p:oleObj name="Equation" r:id="rId42" imgW="292100" imgH="203200" progId="Equation.DSMT4">
                  <p:embed/>
                </p:oleObj>
              </mc:Choice>
              <mc:Fallback>
                <p:oleObj name="Equation" r:id="rId42" imgW="292100" imgH="203200" progId="Equation.DSMT4">
                  <p:embed/>
                  <p:pic>
                    <p:nvPicPr>
                      <p:cNvPr id="84" name="Object 83"/>
                      <p:cNvPicPr/>
                      <p:nvPr/>
                    </p:nvPicPr>
                    <p:blipFill>
                      <a:blip r:embed="rId39"/>
                      <a:stretch>
                        <a:fillRect/>
                      </a:stretch>
                    </p:blipFill>
                    <p:spPr>
                      <a:xfrm>
                        <a:off x="3941763" y="5547449"/>
                        <a:ext cx="450850" cy="317500"/>
                      </a:xfrm>
                      <a:prstGeom prst="rect">
                        <a:avLst/>
                      </a:prstGeom>
                    </p:spPr>
                  </p:pic>
                </p:oleObj>
              </mc:Fallback>
            </mc:AlternateContent>
          </a:graphicData>
        </a:graphic>
      </p:graphicFrame>
      <p:cxnSp>
        <p:nvCxnSpPr>
          <p:cNvPr id="85" name="Straight Arrow Connector 84"/>
          <p:cNvCxnSpPr/>
          <p:nvPr/>
        </p:nvCxnSpPr>
        <p:spPr>
          <a:xfrm flipV="1">
            <a:off x="2350844" y="2834468"/>
            <a:ext cx="561975" cy="231774"/>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6" name="Object 85"/>
          <p:cNvGraphicFramePr>
            <a:graphicFrameLocks noChangeAspect="1"/>
          </p:cNvGraphicFramePr>
          <p:nvPr/>
        </p:nvGraphicFramePr>
        <p:xfrm>
          <a:off x="2620169" y="2934480"/>
          <a:ext cx="954088" cy="341312"/>
        </p:xfrm>
        <a:graphic>
          <a:graphicData uri="http://schemas.openxmlformats.org/presentationml/2006/ole">
            <mc:AlternateContent xmlns:mc="http://schemas.openxmlformats.org/markup-compatibility/2006">
              <mc:Choice xmlns:v="urn:schemas-microsoft-com:vml" Requires="v">
                <p:oleObj name="Equation" r:id="rId43" imgW="571500" imgH="203200" progId="Equation.DSMT4">
                  <p:embed/>
                </p:oleObj>
              </mc:Choice>
              <mc:Fallback>
                <p:oleObj name="Equation" r:id="rId43" imgW="571500" imgH="203200" progId="Equation.DSMT4">
                  <p:embed/>
                  <p:pic>
                    <p:nvPicPr>
                      <p:cNvPr id="86" name="Object 85"/>
                      <p:cNvPicPr/>
                      <p:nvPr/>
                    </p:nvPicPr>
                    <p:blipFill>
                      <a:blip r:embed="rId44"/>
                      <a:stretch>
                        <a:fillRect/>
                      </a:stretch>
                    </p:blipFill>
                    <p:spPr>
                      <a:xfrm>
                        <a:off x="2620169" y="2934480"/>
                        <a:ext cx="954088" cy="341312"/>
                      </a:xfrm>
                      <a:prstGeom prst="rect">
                        <a:avLst/>
                      </a:prstGeom>
                    </p:spPr>
                  </p:pic>
                </p:oleObj>
              </mc:Fallback>
            </mc:AlternateContent>
          </a:graphicData>
        </a:graphic>
      </p:graphicFrame>
      <p:sp>
        <p:nvSpPr>
          <p:cNvPr id="87" name="TextBox 86"/>
          <p:cNvSpPr txBox="1"/>
          <p:nvPr/>
        </p:nvSpPr>
        <p:spPr>
          <a:xfrm>
            <a:off x="63081" y="4734997"/>
            <a:ext cx="3154861" cy="369332"/>
          </a:xfrm>
          <a:prstGeom prst="rect">
            <a:avLst/>
          </a:prstGeom>
          <a:noFill/>
        </p:spPr>
        <p:txBody>
          <a:bodyPr wrap="square" rtlCol="0">
            <a:spAutoFit/>
          </a:bodyPr>
          <a:lstStyle/>
          <a:p>
            <a:r>
              <a:rPr lang="en-US" dirty="0">
                <a:latin typeface="Times New Roman"/>
                <a:cs typeface="Times New Roman"/>
              </a:rPr>
              <a:t>(from looking at the </a:t>
            </a:r>
            <a:r>
              <a:rPr lang="en-US" dirty="0" err="1">
                <a:latin typeface="Times New Roman"/>
                <a:cs typeface="Times New Roman"/>
              </a:rPr>
              <a:t>f.b.d</a:t>
            </a:r>
            <a:r>
              <a:rPr lang="en-US" dirty="0">
                <a:latin typeface="Times New Roman"/>
                <a:cs typeface="Times New Roman"/>
              </a:rPr>
              <a:t>.)</a:t>
            </a:r>
            <a:endParaRPr lang="en-US" sz="2000" dirty="0">
              <a:latin typeface="Apple Chancery"/>
              <a:cs typeface="Apple Chancery"/>
            </a:endParaRPr>
          </a:p>
        </p:txBody>
      </p:sp>
      <p:cxnSp>
        <p:nvCxnSpPr>
          <p:cNvPr id="29" name="Straight Connector 28"/>
          <p:cNvCxnSpPr/>
          <p:nvPr/>
        </p:nvCxnSpPr>
        <p:spPr>
          <a:xfrm flipV="1">
            <a:off x="2821420" y="5642699"/>
            <a:ext cx="425450" cy="389801"/>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aphicFrame>
        <p:nvGraphicFramePr>
          <p:cNvPr id="88" name="Object 87"/>
          <p:cNvGraphicFramePr>
            <a:graphicFrameLocks noChangeAspect="1"/>
          </p:cNvGraphicFramePr>
          <p:nvPr/>
        </p:nvGraphicFramePr>
        <p:xfrm>
          <a:off x="3243342" y="5524500"/>
          <a:ext cx="126842" cy="152400"/>
        </p:xfrm>
        <a:graphic>
          <a:graphicData uri="http://schemas.openxmlformats.org/presentationml/2006/ole">
            <mc:AlternateContent xmlns:mc="http://schemas.openxmlformats.org/markup-compatibility/2006">
              <mc:Choice xmlns:v="urn:schemas-microsoft-com:vml" Requires="v">
                <p:oleObj name="Equation" r:id="rId45" imgW="127000" imgH="152400" progId="Equation.DSMT4">
                  <p:embed/>
                </p:oleObj>
              </mc:Choice>
              <mc:Fallback>
                <p:oleObj name="Equation" r:id="rId45" imgW="127000" imgH="152400" progId="Equation.DSMT4">
                  <p:embed/>
                  <p:pic>
                    <p:nvPicPr>
                      <p:cNvPr id="88" name="Object 87"/>
                      <p:cNvPicPr/>
                      <p:nvPr/>
                    </p:nvPicPr>
                    <p:blipFill>
                      <a:blip r:embed="rId46"/>
                      <a:stretch>
                        <a:fillRect/>
                      </a:stretch>
                    </p:blipFill>
                    <p:spPr>
                      <a:xfrm>
                        <a:off x="3243342" y="5524500"/>
                        <a:ext cx="126842" cy="152400"/>
                      </a:xfrm>
                      <a:prstGeom prst="rect">
                        <a:avLst/>
                      </a:prstGeom>
                    </p:spPr>
                  </p:pic>
                </p:oleObj>
              </mc:Fallback>
            </mc:AlternateContent>
          </a:graphicData>
        </a:graphic>
      </p:graphicFrame>
      <p:sp>
        <p:nvSpPr>
          <p:cNvPr id="94" name="TextBox 93"/>
          <p:cNvSpPr txBox="1"/>
          <p:nvPr/>
        </p:nvSpPr>
        <p:spPr>
          <a:xfrm>
            <a:off x="3873500" y="2511302"/>
            <a:ext cx="5257800" cy="923330"/>
          </a:xfrm>
          <a:prstGeom prst="rect">
            <a:avLst/>
          </a:prstGeom>
          <a:noFill/>
        </p:spPr>
        <p:txBody>
          <a:bodyPr wrap="square" rtlCol="0">
            <a:spAutoFit/>
          </a:bodyPr>
          <a:lstStyle/>
          <a:p>
            <a:r>
              <a:rPr lang="en-US" dirty="0">
                <a:solidFill>
                  <a:srgbClr val="FF0000"/>
                </a:solidFill>
                <a:latin typeface="Apple Chancery"/>
                <a:cs typeface="Apple Chancery"/>
              </a:rPr>
              <a:t>Observation</a:t>
            </a:r>
            <a:r>
              <a:rPr lang="en-US" dirty="0">
                <a:latin typeface="Times New Roman"/>
                <a:cs typeface="Times New Roman"/>
              </a:rPr>
              <a:t>: Notice the </a:t>
            </a:r>
            <a:r>
              <a:rPr lang="en-US" dirty="0" err="1">
                <a:latin typeface="Times New Roman"/>
                <a:cs typeface="Times New Roman"/>
              </a:rPr>
              <a:t>f.b.d</a:t>
            </a:r>
            <a:r>
              <a:rPr lang="en-US" dirty="0">
                <a:latin typeface="Times New Roman"/>
                <a:cs typeface="Times New Roman"/>
              </a:rPr>
              <a:t>. is tilted in a manner similar to the block on the incline.  This is standard procedure.</a:t>
            </a:r>
          </a:p>
        </p:txBody>
      </p:sp>
    </p:spTree>
    <p:extLst>
      <p:ext uri="{BB962C8B-B14F-4D97-AF65-F5344CB8AC3E}">
        <p14:creationId xmlns:p14="http://schemas.microsoft.com/office/powerpoint/2010/main" val="2028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74" grpId="0"/>
      <p:bldP spid="78" grpId="0"/>
      <p:bldP spid="27" grpId="0" animBg="1"/>
      <p:bldP spid="8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60.)</a:t>
            </a: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1" name="Object 50"/>
          <p:cNvGraphicFramePr>
            <a:graphicFrameLocks noChangeAspect="1"/>
          </p:cNvGraphicFramePr>
          <p:nvPr/>
        </p:nvGraphicFramePr>
        <p:xfrm>
          <a:off x="127000" y="355600"/>
          <a:ext cx="1231900" cy="342900"/>
        </p:xfrm>
        <a:graphic>
          <a:graphicData uri="http://schemas.openxmlformats.org/presentationml/2006/ole">
            <mc:AlternateContent xmlns:mc="http://schemas.openxmlformats.org/markup-compatibility/2006">
              <mc:Choice xmlns:v="urn:schemas-microsoft-com:vml" Requires="v">
                <p:oleObj name="Equation" r:id="rId2" imgW="736600" imgH="203200" progId="Equation.DSMT4">
                  <p:embed/>
                </p:oleObj>
              </mc:Choice>
              <mc:Fallback>
                <p:oleObj name="Equation" r:id="rId2" imgW="736600" imgH="203200" progId="Equation.DSMT4">
                  <p:embed/>
                  <p:pic>
                    <p:nvPicPr>
                      <p:cNvPr id="51" name="Object 50"/>
                      <p:cNvPicPr/>
                      <p:nvPr/>
                    </p:nvPicPr>
                    <p:blipFill>
                      <a:blip r:embed="rId3"/>
                      <a:stretch>
                        <a:fillRect/>
                      </a:stretch>
                    </p:blipFill>
                    <p:spPr>
                      <a:xfrm>
                        <a:off x="127000" y="355600"/>
                        <a:ext cx="1231900" cy="342900"/>
                      </a:xfrm>
                      <a:prstGeom prst="rect">
                        <a:avLst/>
                      </a:prstGeom>
                    </p:spPr>
                  </p:pic>
                </p:oleObj>
              </mc:Fallback>
            </mc:AlternateContent>
          </a:graphicData>
        </a:graphic>
      </p:graphicFrame>
      <p:cxnSp>
        <p:nvCxnSpPr>
          <p:cNvPr id="70" name="Straight Connector 69"/>
          <p:cNvCxnSpPr/>
          <p:nvPr/>
        </p:nvCxnSpPr>
        <p:spPr>
          <a:xfrm flipV="1">
            <a:off x="865620" y="1375980"/>
            <a:ext cx="2565400" cy="1030009"/>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H="1" flipV="1">
            <a:off x="1497445" y="836676"/>
            <a:ext cx="969964" cy="2425699"/>
          </a:xfrm>
          <a:prstGeom prst="line">
            <a:avLst/>
          </a:prstGeom>
          <a:ln w="9525"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rot="20278718">
            <a:off x="1693245" y="1685010"/>
            <a:ext cx="533400" cy="520700"/>
          </a:xfrm>
          <a:prstGeom prst="rect">
            <a:avLst/>
          </a:prstGeom>
          <a:solidFill>
            <a:srgbClr val="00C20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Arrow Connector 63"/>
          <p:cNvCxnSpPr/>
          <p:nvPr/>
        </p:nvCxnSpPr>
        <p:spPr>
          <a:xfrm>
            <a:off x="1957819" y="1969216"/>
            <a:ext cx="0" cy="129316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2208645" y="1487552"/>
            <a:ext cx="561975" cy="231774"/>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6" name="Object 65"/>
          <p:cNvGraphicFramePr>
            <a:graphicFrameLocks noChangeAspect="1"/>
          </p:cNvGraphicFramePr>
          <p:nvPr/>
        </p:nvGraphicFramePr>
        <p:xfrm>
          <a:off x="2398469" y="1231115"/>
          <a:ext cx="233363" cy="255588"/>
        </p:xfrm>
        <a:graphic>
          <a:graphicData uri="http://schemas.openxmlformats.org/presentationml/2006/ole">
            <mc:AlternateContent xmlns:mc="http://schemas.openxmlformats.org/markup-compatibility/2006">
              <mc:Choice xmlns:v="urn:schemas-microsoft-com:vml" Requires="v">
                <p:oleObj name="Equation" r:id="rId4" imgW="139700" imgH="152400" progId="Equation.DSMT4">
                  <p:embed/>
                </p:oleObj>
              </mc:Choice>
              <mc:Fallback>
                <p:oleObj name="Equation" r:id="rId4" imgW="139700" imgH="152400" progId="Equation.DSMT4">
                  <p:embed/>
                  <p:pic>
                    <p:nvPicPr>
                      <p:cNvPr id="66" name="Object 65"/>
                      <p:cNvPicPr/>
                      <p:nvPr/>
                    </p:nvPicPr>
                    <p:blipFill>
                      <a:blip r:embed="rId5"/>
                      <a:stretch>
                        <a:fillRect/>
                      </a:stretch>
                    </p:blipFill>
                    <p:spPr>
                      <a:xfrm>
                        <a:off x="2398469" y="1231115"/>
                        <a:ext cx="233363" cy="255588"/>
                      </a:xfrm>
                      <a:prstGeom prst="rect">
                        <a:avLst/>
                      </a:prstGeom>
                    </p:spPr>
                  </p:pic>
                </p:oleObj>
              </mc:Fallback>
            </mc:AlternateContent>
          </a:graphicData>
        </a:graphic>
      </p:graphicFrame>
      <p:graphicFrame>
        <p:nvGraphicFramePr>
          <p:cNvPr id="75" name="Object 74"/>
          <p:cNvGraphicFramePr>
            <a:graphicFrameLocks noChangeAspect="1"/>
          </p:cNvGraphicFramePr>
          <p:nvPr/>
        </p:nvGraphicFramePr>
        <p:xfrm>
          <a:off x="1270404" y="782063"/>
          <a:ext cx="155594" cy="203200"/>
        </p:xfrm>
        <a:graphic>
          <a:graphicData uri="http://schemas.openxmlformats.org/presentationml/2006/ole">
            <mc:AlternateContent xmlns:mc="http://schemas.openxmlformats.org/markup-compatibility/2006">
              <mc:Choice xmlns:v="urn:schemas-microsoft-com:vml" Requires="v">
                <p:oleObj name="Equation" r:id="rId6" imgW="127000" imgH="165100" progId="Equation.DSMT4">
                  <p:embed/>
                </p:oleObj>
              </mc:Choice>
              <mc:Fallback>
                <p:oleObj name="Equation" r:id="rId6" imgW="127000" imgH="165100" progId="Equation.DSMT4">
                  <p:embed/>
                  <p:pic>
                    <p:nvPicPr>
                      <p:cNvPr id="75" name="Object 74"/>
                      <p:cNvPicPr/>
                      <p:nvPr/>
                    </p:nvPicPr>
                    <p:blipFill>
                      <a:blip r:embed="rId7"/>
                      <a:stretch>
                        <a:fillRect/>
                      </a:stretch>
                    </p:blipFill>
                    <p:spPr>
                      <a:xfrm>
                        <a:off x="1270404" y="782063"/>
                        <a:ext cx="155594" cy="203200"/>
                      </a:xfrm>
                      <a:prstGeom prst="rect">
                        <a:avLst/>
                      </a:prstGeom>
                    </p:spPr>
                  </p:pic>
                </p:oleObj>
              </mc:Fallback>
            </mc:AlternateContent>
          </a:graphicData>
        </a:graphic>
      </p:graphicFrame>
      <p:graphicFrame>
        <p:nvGraphicFramePr>
          <p:cNvPr id="76" name="Object 75"/>
          <p:cNvGraphicFramePr>
            <a:graphicFrameLocks noChangeAspect="1"/>
          </p:cNvGraphicFramePr>
          <p:nvPr/>
        </p:nvGraphicFramePr>
        <p:xfrm>
          <a:off x="3256395" y="1487552"/>
          <a:ext cx="155575" cy="155575"/>
        </p:xfrm>
        <a:graphic>
          <a:graphicData uri="http://schemas.openxmlformats.org/presentationml/2006/ole">
            <mc:AlternateContent xmlns:mc="http://schemas.openxmlformats.org/markup-compatibility/2006">
              <mc:Choice xmlns:v="urn:schemas-microsoft-com:vml" Requires="v">
                <p:oleObj name="Equation" r:id="rId8" imgW="127000" imgH="127000" progId="Equation.DSMT4">
                  <p:embed/>
                </p:oleObj>
              </mc:Choice>
              <mc:Fallback>
                <p:oleObj name="Equation" r:id="rId8" imgW="127000" imgH="127000" progId="Equation.DSMT4">
                  <p:embed/>
                  <p:pic>
                    <p:nvPicPr>
                      <p:cNvPr id="76" name="Object 75"/>
                      <p:cNvPicPr/>
                      <p:nvPr/>
                    </p:nvPicPr>
                    <p:blipFill>
                      <a:blip r:embed="rId9"/>
                      <a:stretch>
                        <a:fillRect/>
                      </a:stretch>
                    </p:blipFill>
                    <p:spPr>
                      <a:xfrm>
                        <a:off x="3256395" y="1487552"/>
                        <a:ext cx="155575" cy="155575"/>
                      </a:xfrm>
                      <a:prstGeom prst="rect">
                        <a:avLst/>
                      </a:prstGeom>
                    </p:spPr>
                  </p:pic>
                </p:oleObj>
              </mc:Fallback>
            </mc:AlternateContent>
          </a:graphicData>
        </a:graphic>
      </p:graphicFrame>
      <p:graphicFrame>
        <p:nvGraphicFramePr>
          <p:cNvPr id="77" name="Object 76"/>
          <p:cNvGraphicFramePr>
            <a:graphicFrameLocks noChangeAspect="1"/>
          </p:cNvGraphicFramePr>
          <p:nvPr/>
        </p:nvGraphicFramePr>
        <p:xfrm>
          <a:off x="1416483" y="2627376"/>
          <a:ext cx="488950" cy="341313"/>
        </p:xfrm>
        <a:graphic>
          <a:graphicData uri="http://schemas.openxmlformats.org/presentationml/2006/ole">
            <mc:AlternateContent xmlns:mc="http://schemas.openxmlformats.org/markup-compatibility/2006">
              <mc:Choice xmlns:v="urn:schemas-microsoft-com:vml" Requires="v">
                <p:oleObj name="Equation" r:id="rId10" imgW="292100" imgH="203200" progId="Equation.DSMT4">
                  <p:embed/>
                </p:oleObj>
              </mc:Choice>
              <mc:Fallback>
                <p:oleObj name="Equation" r:id="rId10" imgW="292100" imgH="203200" progId="Equation.DSMT4">
                  <p:embed/>
                  <p:pic>
                    <p:nvPicPr>
                      <p:cNvPr id="77" name="Object 76"/>
                      <p:cNvPicPr/>
                      <p:nvPr/>
                    </p:nvPicPr>
                    <p:blipFill>
                      <a:blip r:embed="rId11"/>
                      <a:stretch>
                        <a:fillRect/>
                      </a:stretch>
                    </p:blipFill>
                    <p:spPr>
                      <a:xfrm>
                        <a:off x="1416483" y="2627376"/>
                        <a:ext cx="488950" cy="341313"/>
                      </a:xfrm>
                      <a:prstGeom prst="rect">
                        <a:avLst/>
                      </a:prstGeom>
                    </p:spPr>
                  </p:pic>
                </p:oleObj>
              </mc:Fallback>
            </mc:AlternateContent>
          </a:graphicData>
        </a:graphic>
      </p:graphicFrame>
      <p:graphicFrame>
        <p:nvGraphicFramePr>
          <p:cNvPr id="89" name="Object 88"/>
          <p:cNvGraphicFramePr>
            <a:graphicFrameLocks noChangeAspect="1"/>
          </p:cNvGraphicFramePr>
          <p:nvPr/>
        </p:nvGraphicFramePr>
        <p:xfrm>
          <a:off x="1460500" y="4318000"/>
          <a:ext cx="5218113" cy="2386013"/>
        </p:xfrm>
        <a:graphic>
          <a:graphicData uri="http://schemas.openxmlformats.org/presentationml/2006/ole">
            <mc:AlternateContent xmlns:mc="http://schemas.openxmlformats.org/markup-compatibility/2006">
              <mc:Choice xmlns:v="urn:schemas-microsoft-com:vml" Requires="v">
                <p:oleObj name="Equation" r:id="rId12" imgW="3124200" imgH="1422400" progId="Equation.DSMT4">
                  <p:embed/>
                </p:oleObj>
              </mc:Choice>
              <mc:Fallback>
                <p:oleObj name="Equation" r:id="rId12" imgW="3124200" imgH="1422400" progId="Equation.DSMT4">
                  <p:embed/>
                  <p:pic>
                    <p:nvPicPr>
                      <p:cNvPr id="89" name="Object 88"/>
                      <p:cNvPicPr/>
                      <p:nvPr/>
                    </p:nvPicPr>
                    <p:blipFill>
                      <a:blip r:embed="rId13"/>
                      <a:stretch>
                        <a:fillRect/>
                      </a:stretch>
                    </p:blipFill>
                    <p:spPr>
                      <a:xfrm>
                        <a:off x="1460500" y="4318000"/>
                        <a:ext cx="5218113" cy="2386013"/>
                      </a:xfrm>
                      <a:prstGeom prst="rect">
                        <a:avLst/>
                      </a:prstGeom>
                    </p:spPr>
                  </p:pic>
                </p:oleObj>
              </mc:Fallback>
            </mc:AlternateContent>
          </a:graphicData>
        </a:graphic>
      </p:graphicFrame>
      <p:cxnSp>
        <p:nvCxnSpPr>
          <p:cNvPr id="90" name="Straight Connector 89"/>
          <p:cNvCxnSpPr/>
          <p:nvPr/>
        </p:nvCxnSpPr>
        <p:spPr>
          <a:xfrm>
            <a:off x="1299913" y="4765775"/>
            <a:ext cx="774700" cy="0"/>
          </a:xfrm>
          <a:prstGeom prst="line">
            <a:avLst/>
          </a:prstGeom>
          <a:ln w="12700"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graphicFrame>
        <p:nvGraphicFramePr>
          <p:cNvPr id="53" name="Object 4"/>
          <p:cNvGraphicFramePr>
            <a:graphicFrameLocks noChangeAspect="1"/>
          </p:cNvGraphicFramePr>
          <p:nvPr/>
        </p:nvGraphicFramePr>
        <p:xfrm>
          <a:off x="8056563" y="1441450"/>
          <a:ext cx="384175" cy="342900"/>
        </p:xfrm>
        <a:graphic>
          <a:graphicData uri="http://schemas.openxmlformats.org/presentationml/2006/ole">
            <mc:AlternateContent xmlns:mc="http://schemas.openxmlformats.org/markup-compatibility/2006">
              <mc:Choice xmlns:v="urn:schemas-microsoft-com:vml" Requires="v">
                <p:oleObj name="Equation" r:id="rId14" imgW="228600" imgH="203200" progId="Equation.DSMT4">
                  <p:embed/>
                </p:oleObj>
              </mc:Choice>
              <mc:Fallback>
                <p:oleObj name="Equation" r:id="rId14" imgW="228600" imgH="203200" progId="Equation.DSMT4">
                  <p:embed/>
                  <p:pic>
                    <p:nvPicPr>
                      <p:cNvPr id="53" name="Object 4"/>
                      <p:cNvPicPr>
                        <a:picLocks noChangeAspect="1" noChangeArrowheads="1"/>
                      </p:cNvPicPr>
                      <p:nvPr/>
                    </p:nvPicPr>
                    <p:blipFill>
                      <a:blip r:embed="rId15"/>
                      <a:srcRect/>
                      <a:stretch>
                        <a:fillRect/>
                      </a:stretch>
                    </p:blipFill>
                    <p:spPr bwMode="auto">
                      <a:xfrm>
                        <a:off x="8056563" y="1441450"/>
                        <a:ext cx="384175" cy="342900"/>
                      </a:xfrm>
                      <a:prstGeom prst="rect">
                        <a:avLst/>
                      </a:prstGeom>
                      <a:noFill/>
                      <a:ln>
                        <a:noFill/>
                      </a:ln>
                      <a:effectLst/>
                    </p:spPr>
                  </p:pic>
                </p:oleObj>
              </mc:Fallback>
            </mc:AlternateContent>
          </a:graphicData>
        </a:graphic>
      </p:graphicFrame>
      <p:graphicFrame>
        <p:nvGraphicFramePr>
          <p:cNvPr id="54" name="Object 5"/>
          <p:cNvGraphicFramePr>
            <a:graphicFrameLocks noChangeAspect="1"/>
          </p:cNvGraphicFramePr>
          <p:nvPr/>
        </p:nvGraphicFramePr>
        <p:xfrm>
          <a:off x="5905500" y="1123950"/>
          <a:ext cx="341313" cy="342900"/>
        </p:xfrm>
        <a:graphic>
          <a:graphicData uri="http://schemas.openxmlformats.org/presentationml/2006/ole">
            <mc:AlternateContent xmlns:mc="http://schemas.openxmlformats.org/markup-compatibility/2006">
              <mc:Choice xmlns:v="urn:schemas-microsoft-com:vml" Requires="v">
                <p:oleObj name="Equation" r:id="rId16" imgW="203200" imgH="203200" progId="Equation.DSMT4">
                  <p:embed/>
                </p:oleObj>
              </mc:Choice>
              <mc:Fallback>
                <p:oleObj name="Equation" r:id="rId16" imgW="203200" imgH="203200" progId="Equation.DSMT4">
                  <p:embed/>
                  <p:pic>
                    <p:nvPicPr>
                      <p:cNvPr id="54" name="Object 5"/>
                      <p:cNvPicPr>
                        <a:picLocks noChangeAspect="1" noChangeArrowheads="1"/>
                      </p:cNvPicPr>
                      <p:nvPr/>
                    </p:nvPicPr>
                    <p:blipFill>
                      <a:blip r:embed="rId17"/>
                      <a:srcRect/>
                      <a:stretch>
                        <a:fillRect/>
                      </a:stretch>
                    </p:blipFill>
                    <p:spPr bwMode="auto">
                      <a:xfrm>
                        <a:off x="5905500" y="1123950"/>
                        <a:ext cx="341313" cy="342900"/>
                      </a:xfrm>
                      <a:prstGeom prst="rect">
                        <a:avLst/>
                      </a:prstGeom>
                      <a:noFill/>
                      <a:ln>
                        <a:noFill/>
                      </a:ln>
                      <a:effectLst/>
                    </p:spPr>
                  </p:pic>
                </p:oleObj>
              </mc:Fallback>
            </mc:AlternateContent>
          </a:graphicData>
        </a:graphic>
      </p:graphicFrame>
      <p:graphicFrame>
        <p:nvGraphicFramePr>
          <p:cNvPr id="56" name="Object 6"/>
          <p:cNvGraphicFramePr>
            <a:graphicFrameLocks noChangeAspect="1"/>
          </p:cNvGraphicFramePr>
          <p:nvPr/>
        </p:nvGraphicFramePr>
        <p:xfrm>
          <a:off x="4960565" y="1872829"/>
          <a:ext cx="320675" cy="342900"/>
        </p:xfrm>
        <a:graphic>
          <a:graphicData uri="http://schemas.openxmlformats.org/presentationml/2006/ole">
            <mc:AlternateContent xmlns:mc="http://schemas.openxmlformats.org/markup-compatibility/2006">
              <mc:Choice xmlns:v="urn:schemas-microsoft-com:vml" Requires="v">
                <p:oleObj name="Equation" r:id="rId18" imgW="190500" imgH="203200" progId="Equation.DSMT4">
                  <p:embed/>
                </p:oleObj>
              </mc:Choice>
              <mc:Fallback>
                <p:oleObj name="Equation" r:id="rId18" imgW="190500" imgH="203200" progId="Equation.DSMT4">
                  <p:embed/>
                  <p:pic>
                    <p:nvPicPr>
                      <p:cNvPr id="56" name="Object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960565" y="1872829"/>
                        <a:ext cx="320675" cy="342900"/>
                      </a:xfrm>
                      <a:prstGeom prst="rect">
                        <a:avLst/>
                      </a:prstGeom>
                      <a:noFill/>
                      <a:ln>
                        <a:noFill/>
                      </a:ln>
                      <a:effectLst/>
                    </p:spPr>
                  </p:pic>
                </p:oleObj>
              </mc:Fallback>
            </mc:AlternateContent>
          </a:graphicData>
        </a:graphic>
      </p:graphicFrame>
      <p:grpSp>
        <p:nvGrpSpPr>
          <p:cNvPr id="6" name="Group 5"/>
          <p:cNvGrpSpPr/>
          <p:nvPr/>
        </p:nvGrpSpPr>
        <p:grpSpPr>
          <a:xfrm>
            <a:off x="4959255" y="816980"/>
            <a:ext cx="3800016" cy="2072736"/>
            <a:chOff x="3486056" y="1262736"/>
            <a:chExt cx="5448300" cy="2971800"/>
          </a:xfrm>
        </p:grpSpPr>
        <p:sp>
          <p:nvSpPr>
            <p:cNvPr id="40" name="Rectangle 26"/>
            <p:cNvSpPr>
              <a:spLocks noChangeArrowheads="1"/>
            </p:cNvSpPr>
            <p:nvPr/>
          </p:nvSpPr>
          <p:spPr bwMode="auto">
            <a:xfrm>
              <a:off x="4514756" y="3015336"/>
              <a:ext cx="152400" cy="1219200"/>
            </a:xfrm>
            <a:prstGeom prst="rect">
              <a:avLst/>
            </a:prstGeom>
            <a:solidFill>
              <a:srgbClr val="261AE3"/>
            </a:solidFill>
            <a:ln w="9525">
              <a:solidFill>
                <a:schemeClr val="tx1"/>
              </a:solidFill>
              <a:miter lim="800000"/>
              <a:headEnd/>
              <a:tailEnd/>
            </a:ln>
          </p:spPr>
          <p:txBody>
            <a:bodyPr wrap="none" anchor="ctr"/>
            <a:lstStyle/>
            <a:p>
              <a:endParaRPr lang="en-US"/>
            </a:p>
          </p:txBody>
        </p:sp>
        <p:sp>
          <p:nvSpPr>
            <p:cNvPr id="41" name="Line 14"/>
            <p:cNvSpPr>
              <a:spLocks noChangeShapeType="1"/>
            </p:cNvSpPr>
            <p:nvPr/>
          </p:nvSpPr>
          <p:spPr bwMode="auto">
            <a:xfrm rot="20328048" flipH="1" flipV="1">
              <a:off x="5064031" y="1919961"/>
              <a:ext cx="3302000" cy="3175"/>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Rectangle 10"/>
            <p:cNvSpPr>
              <a:spLocks noChangeArrowheads="1"/>
            </p:cNvSpPr>
            <p:nvPr/>
          </p:nvSpPr>
          <p:spPr bwMode="auto">
            <a:xfrm>
              <a:off x="7334156" y="2100936"/>
              <a:ext cx="152400" cy="2133600"/>
            </a:xfrm>
            <a:prstGeom prst="rect">
              <a:avLst/>
            </a:prstGeom>
            <a:solidFill>
              <a:srgbClr val="261AE3"/>
            </a:solidFill>
            <a:ln w="9525">
              <a:solidFill>
                <a:schemeClr val="tx1"/>
              </a:solidFill>
              <a:miter lim="800000"/>
              <a:headEnd/>
              <a:tailEnd/>
            </a:ln>
          </p:spPr>
          <p:txBody>
            <a:bodyPr wrap="none" anchor="ctr"/>
            <a:lstStyle/>
            <a:p>
              <a:endParaRPr lang="en-US"/>
            </a:p>
          </p:txBody>
        </p:sp>
        <p:sp>
          <p:nvSpPr>
            <p:cNvPr id="43" name="Oval 12"/>
            <p:cNvSpPr>
              <a:spLocks noChangeArrowheads="1"/>
            </p:cNvSpPr>
            <p:nvPr/>
          </p:nvSpPr>
          <p:spPr bwMode="auto">
            <a:xfrm>
              <a:off x="8096156" y="1262736"/>
              <a:ext cx="609600" cy="609600"/>
            </a:xfrm>
            <a:prstGeom prst="ellipse">
              <a:avLst/>
            </a:prstGeom>
            <a:solidFill>
              <a:srgbClr val="E3B81E"/>
            </a:solidFill>
            <a:ln w="19050">
              <a:solidFill>
                <a:schemeClr val="tx1"/>
              </a:solidFill>
              <a:round/>
              <a:headEnd/>
              <a:tailEnd/>
            </a:ln>
          </p:spPr>
          <p:txBody>
            <a:bodyPr wrap="none" anchor="ctr"/>
            <a:lstStyle/>
            <a:p>
              <a:endParaRPr lang="en-US"/>
            </a:p>
          </p:txBody>
        </p:sp>
        <p:sp>
          <p:nvSpPr>
            <p:cNvPr id="44" name="Rectangle 13"/>
            <p:cNvSpPr>
              <a:spLocks noChangeArrowheads="1"/>
            </p:cNvSpPr>
            <p:nvPr/>
          </p:nvSpPr>
          <p:spPr bwMode="auto">
            <a:xfrm>
              <a:off x="8477156" y="2177136"/>
              <a:ext cx="457200" cy="381000"/>
            </a:xfrm>
            <a:prstGeom prst="rect">
              <a:avLst/>
            </a:prstGeom>
            <a:solidFill>
              <a:srgbClr val="FF0000"/>
            </a:solidFill>
            <a:ln w="19050">
              <a:solidFill>
                <a:schemeClr val="tx1"/>
              </a:solidFill>
              <a:miter lim="800000"/>
              <a:headEnd/>
              <a:tailEnd/>
            </a:ln>
          </p:spPr>
          <p:txBody>
            <a:bodyPr wrap="none" anchor="ctr"/>
            <a:lstStyle/>
            <a:p>
              <a:endParaRPr lang="en-US"/>
            </a:p>
          </p:txBody>
        </p:sp>
        <p:sp>
          <p:nvSpPr>
            <p:cNvPr id="45" name="Rectangle 9"/>
            <p:cNvSpPr>
              <a:spLocks noChangeArrowheads="1"/>
            </p:cNvSpPr>
            <p:nvPr/>
          </p:nvSpPr>
          <p:spPr bwMode="auto">
            <a:xfrm rot="20328048">
              <a:off x="3486056" y="2504161"/>
              <a:ext cx="4724400" cy="304800"/>
            </a:xfrm>
            <a:prstGeom prst="rect">
              <a:avLst/>
            </a:prstGeom>
            <a:solidFill>
              <a:srgbClr val="261AE3"/>
            </a:solidFill>
            <a:ln w="9525">
              <a:solidFill>
                <a:schemeClr val="tx1"/>
              </a:solidFill>
              <a:miter lim="800000"/>
              <a:headEnd/>
              <a:tailEnd/>
            </a:ln>
          </p:spPr>
          <p:txBody>
            <a:bodyPr wrap="none" anchor="ctr"/>
            <a:lstStyle/>
            <a:p>
              <a:endParaRPr lang="en-US"/>
            </a:p>
          </p:txBody>
        </p:sp>
        <p:sp>
          <p:nvSpPr>
            <p:cNvPr id="46" name="Rectangle 11"/>
            <p:cNvSpPr>
              <a:spLocks noChangeArrowheads="1"/>
            </p:cNvSpPr>
            <p:nvPr/>
          </p:nvSpPr>
          <p:spPr bwMode="auto">
            <a:xfrm rot="20328048">
              <a:off x="4302031" y="2283499"/>
              <a:ext cx="914400" cy="609600"/>
            </a:xfrm>
            <a:prstGeom prst="rect">
              <a:avLst/>
            </a:prstGeom>
            <a:solidFill>
              <a:srgbClr val="00C201"/>
            </a:solidFill>
            <a:ln w="19050">
              <a:solidFill>
                <a:schemeClr val="tx1"/>
              </a:solidFill>
              <a:miter lim="800000"/>
              <a:headEnd/>
              <a:tailEnd/>
            </a:ln>
          </p:spPr>
          <p:txBody>
            <a:bodyPr wrap="none" anchor="ctr"/>
            <a:lstStyle/>
            <a:p>
              <a:endParaRPr lang="en-US"/>
            </a:p>
          </p:txBody>
        </p:sp>
        <p:sp>
          <p:nvSpPr>
            <p:cNvPr id="47" name="Line 15"/>
            <p:cNvSpPr>
              <a:spLocks noChangeShapeType="1"/>
            </p:cNvSpPr>
            <p:nvPr/>
          </p:nvSpPr>
          <p:spPr bwMode="auto">
            <a:xfrm>
              <a:off x="8705756" y="1567536"/>
              <a:ext cx="0" cy="60960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18"/>
            <p:cNvSpPr>
              <a:spLocks noChangeShapeType="1"/>
            </p:cNvSpPr>
            <p:nvPr/>
          </p:nvSpPr>
          <p:spPr bwMode="auto">
            <a:xfrm flipV="1">
              <a:off x="3524156" y="4220248"/>
              <a:ext cx="5410200" cy="1428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Freeform 20"/>
            <p:cNvSpPr>
              <a:spLocks/>
            </p:cNvSpPr>
            <p:nvPr/>
          </p:nvSpPr>
          <p:spPr bwMode="auto">
            <a:xfrm>
              <a:off x="7943756" y="1491336"/>
              <a:ext cx="609600" cy="381000"/>
            </a:xfrm>
            <a:custGeom>
              <a:avLst/>
              <a:gdLst>
                <a:gd name="T0" fmla="*/ 0 w 384"/>
                <a:gd name="T1" fmla="*/ 96 h 240"/>
                <a:gd name="T2" fmla="*/ 48 w 384"/>
                <a:gd name="T3" fmla="*/ 0 h 240"/>
                <a:gd name="T4" fmla="*/ 336 w 384"/>
                <a:gd name="T5" fmla="*/ 0 h 240"/>
                <a:gd name="T6" fmla="*/ 384 w 384"/>
                <a:gd name="T7" fmla="*/ 144 h 240"/>
                <a:gd name="T8" fmla="*/ 96 w 384"/>
                <a:gd name="T9" fmla="*/ 240 h 240"/>
                <a:gd name="T10" fmla="*/ 0 w 384"/>
                <a:gd name="T11" fmla="*/ 96 h 240"/>
                <a:gd name="T12" fmla="*/ 0 60000 65536"/>
                <a:gd name="T13" fmla="*/ 0 60000 65536"/>
                <a:gd name="T14" fmla="*/ 0 60000 65536"/>
                <a:gd name="T15" fmla="*/ 0 60000 65536"/>
                <a:gd name="T16" fmla="*/ 0 60000 65536"/>
                <a:gd name="T17" fmla="*/ 0 60000 65536"/>
                <a:gd name="T18" fmla="*/ 0 w 384"/>
                <a:gd name="T19" fmla="*/ 0 h 240"/>
                <a:gd name="T20" fmla="*/ 384 w 384"/>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384" h="240">
                  <a:moveTo>
                    <a:pt x="0" y="96"/>
                  </a:moveTo>
                  <a:lnTo>
                    <a:pt x="48" y="0"/>
                  </a:lnTo>
                  <a:lnTo>
                    <a:pt x="336" y="0"/>
                  </a:lnTo>
                  <a:lnTo>
                    <a:pt x="384" y="144"/>
                  </a:lnTo>
                  <a:lnTo>
                    <a:pt x="96" y="240"/>
                  </a:lnTo>
                  <a:lnTo>
                    <a:pt x="0" y="96"/>
                  </a:lnTo>
                  <a:close/>
                </a:path>
              </a:pathLst>
            </a:custGeom>
            <a:solidFill>
              <a:srgbClr val="DEE310"/>
            </a:solidFill>
            <a:ln w="9525">
              <a:solidFill>
                <a:schemeClr val="tx1"/>
              </a:solidFill>
              <a:round/>
              <a:headEnd/>
              <a:tailEnd/>
            </a:ln>
          </p:spPr>
          <p:txBody>
            <a:bodyPr wrap="none" anchor="ctr"/>
            <a:lstStyle/>
            <a:p>
              <a:endParaRPr lang="en-US"/>
            </a:p>
          </p:txBody>
        </p:sp>
        <p:graphicFrame>
          <p:nvGraphicFramePr>
            <p:cNvPr id="52" name="Object 3"/>
            <p:cNvGraphicFramePr>
              <a:graphicFrameLocks noChangeAspect="1"/>
            </p:cNvGraphicFramePr>
            <p:nvPr/>
          </p:nvGraphicFramePr>
          <p:xfrm>
            <a:off x="8324756" y="1518324"/>
            <a:ext cx="125413" cy="125412"/>
          </p:xfrm>
          <a:graphic>
            <a:graphicData uri="http://schemas.openxmlformats.org/presentationml/2006/ole">
              <mc:AlternateContent xmlns:mc="http://schemas.openxmlformats.org/markup-compatibility/2006">
                <mc:Choice xmlns:v="urn:schemas-microsoft-com:vml" Requires="v">
                  <p:oleObj name="Equation" r:id="rId20" imgW="63500" imgH="63500" progId="Equation.DSMT4">
                    <p:embed/>
                  </p:oleObj>
                </mc:Choice>
                <mc:Fallback>
                  <p:oleObj name="Equation" r:id="rId20" imgW="63500" imgH="63500" progId="Equation.DSMT4">
                    <p:embed/>
                    <p:pic>
                      <p:nvPicPr>
                        <p:cNvPr id="52" name="Object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324756" y="1518324"/>
                          <a:ext cx="125413" cy="125412"/>
                        </a:xfrm>
                        <a:prstGeom prst="rect">
                          <a:avLst/>
                        </a:prstGeom>
                        <a:noFill/>
                        <a:ln>
                          <a:noFill/>
                        </a:ln>
                        <a:effectLst/>
                      </p:spPr>
                    </p:pic>
                  </p:oleObj>
                </mc:Fallback>
              </mc:AlternateContent>
            </a:graphicData>
          </a:graphic>
        </p:graphicFrame>
        <p:cxnSp>
          <p:nvCxnSpPr>
            <p:cNvPr id="62" name="Straight Connector 28"/>
            <p:cNvCxnSpPr>
              <a:cxnSpLocks noChangeShapeType="1"/>
            </p:cNvCxnSpPr>
            <p:nvPr/>
          </p:nvCxnSpPr>
          <p:spPr bwMode="auto">
            <a:xfrm>
              <a:off x="3981356" y="3624936"/>
              <a:ext cx="2286000" cy="1588"/>
            </a:xfrm>
            <a:prstGeom prst="line">
              <a:avLst/>
            </a:prstGeom>
            <a:noFill/>
            <a:ln w="9525">
              <a:solidFill>
                <a:schemeClr val="tx1"/>
              </a:solidFill>
              <a:prstDash val="lgDash"/>
              <a:round/>
              <a:headEnd/>
              <a:tailEnd/>
            </a:ln>
          </p:spPr>
        </p:cxnSp>
        <p:sp>
          <p:nvSpPr>
            <p:cNvPr id="63" name="Freeform 29"/>
            <p:cNvSpPr>
              <a:spLocks noChangeArrowheads="1"/>
            </p:cNvSpPr>
            <p:nvPr/>
          </p:nvSpPr>
          <p:spPr bwMode="auto">
            <a:xfrm>
              <a:off x="4857656" y="3218536"/>
              <a:ext cx="165100" cy="406400"/>
            </a:xfrm>
            <a:custGeom>
              <a:avLst/>
              <a:gdLst>
                <a:gd name="T0" fmla="*/ 0 w 165100"/>
                <a:gd name="T1" fmla="*/ 0 h 406400"/>
                <a:gd name="T2" fmla="*/ 139700 w 165100"/>
                <a:gd name="T3" fmla="*/ 203200 h 406400"/>
                <a:gd name="T4" fmla="*/ 152400 w 165100"/>
                <a:gd name="T5" fmla="*/ 406400 h 406400"/>
                <a:gd name="T6" fmla="*/ 0 60000 65536"/>
                <a:gd name="T7" fmla="*/ 0 60000 65536"/>
                <a:gd name="T8" fmla="*/ 0 60000 65536"/>
                <a:gd name="T9" fmla="*/ 0 w 165100"/>
                <a:gd name="T10" fmla="*/ 0 h 406400"/>
                <a:gd name="T11" fmla="*/ 165100 w 165100"/>
                <a:gd name="T12" fmla="*/ 406400 h 406400"/>
              </a:gdLst>
              <a:ahLst/>
              <a:cxnLst>
                <a:cxn ang="T6">
                  <a:pos x="T0" y="T1"/>
                </a:cxn>
                <a:cxn ang="T7">
                  <a:pos x="T2" y="T3"/>
                </a:cxn>
                <a:cxn ang="T8">
                  <a:pos x="T4" y="T5"/>
                </a:cxn>
              </a:cxnLst>
              <a:rect l="T9" t="T10" r="T11" b="T12"/>
              <a:pathLst>
                <a:path w="165100" h="406400">
                  <a:moveTo>
                    <a:pt x="0" y="0"/>
                  </a:moveTo>
                  <a:cubicBezTo>
                    <a:pt x="57150" y="67733"/>
                    <a:pt x="114300" y="135467"/>
                    <a:pt x="139700" y="203200"/>
                  </a:cubicBezTo>
                  <a:cubicBezTo>
                    <a:pt x="165100" y="270933"/>
                    <a:pt x="152400" y="406400"/>
                    <a:pt x="152400" y="406400"/>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graphicFrame>
        <p:nvGraphicFramePr>
          <p:cNvPr id="68" name="Object 9"/>
          <p:cNvGraphicFramePr>
            <a:graphicFrameLocks noChangeAspect="1"/>
          </p:cNvGraphicFramePr>
          <p:nvPr/>
        </p:nvGraphicFramePr>
        <p:xfrm>
          <a:off x="6089670" y="2128348"/>
          <a:ext cx="212725" cy="300037"/>
        </p:xfrm>
        <a:graphic>
          <a:graphicData uri="http://schemas.openxmlformats.org/presentationml/2006/ole">
            <mc:AlternateContent xmlns:mc="http://schemas.openxmlformats.org/markup-compatibility/2006">
              <mc:Choice xmlns:v="urn:schemas-microsoft-com:vml" Requires="v">
                <p:oleObj name="Equation" r:id="rId22" imgW="127000" imgH="177800" progId="Equation.DSMT4">
                  <p:embed/>
                </p:oleObj>
              </mc:Choice>
              <mc:Fallback>
                <p:oleObj name="Equation" r:id="rId22" imgW="127000" imgH="177800" progId="Equation.DSMT4">
                  <p:embed/>
                  <p:pic>
                    <p:nvPicPr>
                      <p:cNvPr id="68" name="Object 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89670" y="2128348"/>
                        <a:ext cx="212725" cy="300037"/>
                      </a:xfrm>
                      <a:prstGeom prst="rect">
                        <a:avLst/>
                      </a:prstGeom>
                      <a:noFill/>
                      <a:ln>
                        <a:noFill/>
                      </a:ln>
                      <a:effectLst/>
                    </p:spPr>
                  </p:pic>
                </p:oleObj>
              </mc:Fallback>
            </mc:AlternateContent>
          </a:graphicData>
        </a:graphic>
      </p:graphicFrame>
      <p:graphicFrame>
        <p:nvGraphicFramePr>
          <p:cNvPr id="55" name="Object 8"/>
          <p:cNvGraphicFramePr>
            <a:graphicFrameLocks noChangeAspect="1"/>
          </p:cNvGraphicFramePr>
          <p:nvPr/>
        </p:nvGraphicFramePr>
        <p:xfrm>
          <a:off x="5137944" y="1245067"/>
          <a:ext cx="192088" cy="214313"/>
        </p:xfrm>
        <a:graphic>
          <a:graphicData uri="http://schemas.openxmlformats.org/presentationml/2006/ole">
            <mc:AlternateContent xmlns:mc="http://schemas.openxmlformats.org/markup-compatibility/2006">
              <mc:Choice xmlns:v="urn:schemas-microsoft-com:vml" Requires="v">
                <p:oleObj name="Equation" r:id="rId24" imgW="114300" imgH="127000" progId="Equation.DSMT4">
                  <p:embed/>
                </p:oleObj>
              </mc:Choice>
              <mc:Fallback>
                <p:oleObj name="Equation" r:id="rId24" imgW="114300" imgH="127000" progId="Equation.DSMT4">
                  <p:embed/>
                  <p:pic>
                    <p:nvPicPr>
                      <p:cNvPr id="55" name="Object 8"/>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137944" y="1245067"/>
                        <a:ext cx="192088" cy="214313"/>
                      </a:xfrm>
                      <a:prstGeom prst="rect">
                        <a:avLst/>
                      </a:prstGeom>
                      <a:noFill/>
                      <a:ln>
                        <a:noFill/>
                      </a:ln>
                      <a:effectLst/>
                    </p:spPr>
                  </p:pic>
                </p:oleObj>
              </mc:Fallback>
            </mc:AlternateContent>
          </a:graphicData>
        </a:graphic>
      </p:graphicFrame>
      <p:sp>
        <p:nvSpPr>
          <p:cNvPr id="57" name="Line 27"/>
          <p:cNvSpPr>
            <a:spLocks noChangeShapeType="1"/>
          </p:cNvSpPr>
          <p:nvPr/>
        </p:nvSpPr>
        <p:spPr bwMode="auto">
          <a:xfrm flipH="1">
            <a:off x="4985829" y="1311315"/>
            <a:ext cx="690912" cy="26573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cxnSp>
        <p:nvCxnSpPr>
          <p:cNvPr id="59" name="Straight Arrow Connector 58"/>
          <p:cNvCxnSpPr>
            <a:stCxn id="2" idx="0"/>
          </p:cNvCxnSpPr>
          <p:nvPr/>
        </p:nvCxnSpPr>
        <p:spPr>
          <a:xfrm flipH="1" flipV="1">
            <a:off x="1615084" y="1122005"/>
            <a:ext cx="247242" cy="581999"/>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0" name="Object 59"/>
          <p:cNvGraphicFramePr>
            <a:graphicFrameLocks noChangeAspect="1"/>
          </p:cNvGraphicFramePr>
          <p:nvPr/>
        </p:nvGraphicFramePr>
        <p:xfrm>
          <a:off x="1902258" y="939864"/>
          <a:ext cx="276225" cy="255587"/>
        </p:xfrm>
        <a:graphic>
          <a:graphicData uri="http://schemas.openxmlformats.org/presentationml/2006/ole">
            <mc:AlternateContent xmlns:mc="http://schemas.openxmlformats.org/markup-compatibility/2006">
              <mc:Choice xmlns:v="urn:schemas-microsoft-com:vml" Requires="v">
                <p:oleObj name="Equation" r:id="rId26" imgW="165100" imgH="152400" progId="Equation.DSMT4">
                  <p:embed/>
                </p:oleObj>
              </mc:Choice>
              <mc:Fallback>
                <p:oleObj name="Equation" r:id="rId26" imgW="165100" imgH="152400" progId="Equation.DSMT4">
                  <p:embed/>
                  <p:pic>
                    <p:nvPicPr>
                      <p:cNvPr id="60" name="Object 59"/>
                      <p:cNvPicPr/>
                      <p:nvPr/>
                    </p:nvPicPr>
                    <p:blipFill>
                      <a:blip r:embed="rId27"/>
                      <a:stretch>
                        <a:fillRect/>
                      </a:stretch>
                    </p:blipFill>
                    <p:spPr>
                      <a:xfrm>
                        <a:off x="1902258" y="939864"/>
                        <a:ext cx="276225" cy="255587"/>
                      </a:xfrm>
                      <a:prstGeom prst="rect">
                        <a:avLst/>
                      </a:prstGeom>
                    </p:spPr>
                  </p:pic>
                </p:oleObj>
              </mc:Fallback>
            </mc:AlternateContent>
          </a:graphicData>
        </a:graphic>
      </p:graphicFrame>
      <p:cxnSp>
        <p:nvCxnSpPr>
          <p:cNvPr id="67" name="Straight Arrow Connector 66"/>
          <p:cNvCxnSpPr/>
          <p:nvPr/>
        </p:nvCxnSpPr>
        <p:spPr>
          <a:xfrm>
            <a:off x="2002269" y="2058116"/>
            <a:ext cx="384176" cy="101376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2000683" y="3071876"/>
            <a:ext cx="385762" cy="164288"/>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72" name="Object 71"/>
          <p:cNvGraphicFramePr>
            <a:graphicFrameLocks noChangeAspect="1"/>
          </p:cNvGraphicFramePr>
          <p:nvPr/>
        </p:nvGraphicFramePr>
        <p:xfrm>
          <a:off x="2319770" y="2505139"/>
          <a:ext cx="1000125" cy="341312"/>
        </p:xfrm>
        <a:graphic>
          <a:graphicData uri="http://schemas.openxmlformats.org/presentationml/2006/ole">
            <mc:AlternateContent xmlns:mc="http://schemas.openxmlformats.org/markup-compatibility/2006">
              <mc:Choice xmlns:v="urn:schemas-microsoft-com:vml" Requires="v">
                <p:oleObj name="Equation" r:id="rId28" imgW="596900" imgH="203200" progId="Equation.DSMT4">
                  <p:embed/>
                </p:oleObj>
              </mc:Choice>
              <mc:Fallback>
                <p:oleObj name="Equation" r:id="rId28" imgW="596900" imgH="203200" progId="Equation.DSMT4">
                  <p:embed/>
                  <p:pic>
                    <p:nvPicPr>
                      <p:cNvPr id="72" name="Object 71"/>
                      <p:cNvPicPr/>
                      <p:nvPr/>
                    </p:nvPicPr>
                    <p:blipFill>
                      <a:blip r:embed="rId29"/>
                      <a:stretch>
                        <a:fillRect/>
                      </a:stretch>
                    </p:blipFill>
                    <p:spPr>
                      <a:xfrm>
                        <a:off x="2319770" y="2505139"/>
                        <a:ext cx="1000125" cy="341312"/>
                      </a:xfrm>
                      <a:prstGeom prst="rect">
                        <a:avLst/>
                      </a:prstGeom>
                    </p:spPr>
                  </p:pic>
                </p:oleObj>
              </mc:Fallback>
            </mc:AlternateContent>
          </a:graphicData>
        </a:graphic>
      </p:graphicFrame>
      <p:graphicFrame>
        <p:nvGraphicFramePr>
          <p:cNvPr id="73" name="Object 72"/>
          <p:cNvGraphicFramePr>
            <a:graphicFrameLocks noChangeAspect="1"/>
          </p:cNvGraphicFramePr>
          <p:nvPr/>
        </p:nvGraphicFramePr>
        <p:xfrm>
          <a:off x="2238808" y="3130614"/>
          <a:ext cx="957262" cy="341312"/>
        </p:xfrm>
        <a:graphic>
          <a:graphicData uri="http://schemas.openxmlformats.org/presentationml/2006/ole">
            <mc:AlternateContent xmlns:mc="http://schemas.openxmlformats.org/markup-compatibility/2006">
              <mc:Choice xmlns:v="urn:schemas-microsoft-com:vml" Requires="v">
                <p:oleObj name="Equation" r:id="rId30" imgW="571500" imgH="203200" progId="Equation.DSMT4">
                  <p:embed/>
                </p:oleObj>
              </mc:Choice>
              <mc:Fallback>
                <p:oleObj name="Equation" r:id="rId30" imgW="571500" imgH="203200" progId="Equation.DSMT4">
                  <p:embed/>
                  <p:pic>
                    <p:nvPicPr>
                      <p:cNvPr id="73" name="Object 72"/>
                      <p:cNvPicPr/>
                      <p:nvPr/>
                    </p:nvPicPr>
                    <p:blipFill>
                      <a:blip r:embed="rId31"/>
                      <a:stretch>
                        <a:fillRect/>
                      </a:stretch>
                    </p:blipFill>
                    <p:spPr>
                      <a:xfrm>
                        <a:off x="2238808" y="3130614"/>
                        <a:ext cx="957262" cy="341312"/>
                      </a:xfrm>
                      <a:prstGeom prst="rect">
                        <a:avLst/>
                      </a:prstGeom>
                    </p:spPr>
                  </p:pic>
                </p:oleObj>
              </mc:Fallback>
            </mc:AlternateContent>
          </a:graphicData>
        </a:graphic>
      </p:graphicFrame>
      <p:graphicFrame>
        <p:nvGraphicFramePr>
          <p:cNvPr id="80" name="Object 79"/>
          <p:cNvGraphicFramePr>
            <a:graphicFrameLocks noChangeAspect="1"/>
          </p:cNvGraphicFramePr>
          <p:nvPr/>
        </p:nvGraphicFramePr>
        <p:xfrm>
          <a:off x="1987984" y="2500438"/>
          <a:ext cx="167842" cy="235480"/>
        </p:xfrm>
        <a:graphic>
          <a:graphicData uri="http://schemas.openxmlformats.org/presentationml/2006/ole">
            <mc:AlternateContent xmlns:mc="http://schemas.openxmlformats.org/markup-compatibility/2006">
              <mc:Choice xmlns:v="urn:schemas-microsoft-com:vml" Requires="v">
                <p:oleObj name="Equation" r:id="rId32" imgW="127000" imgH="177800" progId="Equation.DSMT4">
                  <p:embed/>
                </p:oleObj>
              </mc:Choice>
              <mc:Fallback>
                <p:oleObj name="Equation" r:id="rId32" imgW="127000" imgH="177800" progId="Equation.DSMT4">
                  <p:embed/>
                  <p:pic>
                    <p:nvPicPr>
                      <p:cNvPr id="80" name="Object 79"/>
                      <p:cNvPicPr/>
                      <p:nvPr/>
                    </p:nvPicPr>
                    <p:blipFill>
                      <a:blip r:embed="rId33"/>
                      <a:stretch>
                        <a:fillRect/>
                      </a:stretch>
                    </p:blipFill>
                    <p:spPr>
                      <a:xfrm>
                        <a:off x="1987984" y="2500438"/>
                        <a:ext cx="167842" cy="235480"/>
                      </a:xfrm>
                      <a:prstGeom prst="rect">
                        <a:avLst/>
                      </a:prstGeom>
                    </p:spPr>
                  </p:pic>
                </p:oleObj>
              </mc:Fallback>
            </mc:AlternateContent>
          </a:graphicData>
        </a:graphic>
      </p:graphicFrame>
      <p:sp>
        <p:nvSpPr>
          <p:cNvPr id="27" name="Freeform 26"/>
          <p:cNvSpPr/>
          <p:nvPr/>
        </p:nvSpPr>
        <p:spPr>
          <a:xfrm>
            <a:off x="1955800" y="2463800"/>
            <a:ext cx="177800" cy="55688"/>
          </a:xfrm>
          <a:custGeom>
            <a:avLst/>
            <a:gdLst>
              <a:gd name="connsiteX0" fmla="*/ 0 w 177800"/>
              <a:gd name="connsiteY0" fmla="*/ 50800 h 55688"/>
              <a:gd name="connsiteX1" fmla="*/ 88900 w 177800"/>
              <a:gd name="connsiteY1" fmla="*/ 50800 h 55688"/>
              <a:gd name="connsiteX2" fmla="*/ 177800 w 177800"/>
              <a:gd name="connsiteY2" fmla="*/ 0 h 55688"/>
            </a:gdLst>
            <a:ahLst/>
            <a:cxnLst>
              <a:cxn ang="0">
                <a:pos x="connsiteX0" y="connsiteY0"/>
              </a:cxn>
              <a:cxn ang="0">
                <a:pos x="connsiteX1" y="connsiteY1"/>
              </a:cxn>
              <a:cxn ang="0">
                <a:pos x="connsiteX2" y="connsiteY2"/>
              </a:cxn>
            </a:cxnLst>
            <a:rect l="l" t="t" r="r" b="b"/>
            <a:pathLst>
              <a:path w="177800" h="55688">
                <a:moveTo>
                  <a:pt x="0" y="50800"/>
                </a:moveTo>
                <a:cubicBezTo>
                  <a:pt x="29633" y="55033"/>
                  <a:pt x="59267" y="59267"/>
                  <a:pt x="88900" y="50800"/>
                </a:cubicBezTo>
                <a:cubicBezTo>
                  <a:pt x="118533" y="42333"/>
                  <a:pt x="177800" y="0"/>
                  <a:pt x="177800" y="0"/>
                </a:cubicBez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5" name="Straight Arrow Connector 84"/>
          <p:cNvCxnSpPr/>
          <p:nvPr/>
        </p:nvCxnSpPr>
        <p:spPr>
          <a:xfrm flipV="1">
            <a:off x="2350844" y="1818468"/>
            <a:ext cx="561975" cy="231774"/>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86" name="Object 85"/>
          <p:cNvGraphicFramePr>
            <a:graphicFrameLocks noChangeAspect="1"/>
          </p:cNvGraphicFramePr>
          <p:nvPr/>
        </p:nvGraphicFramePr>
        <p:xfrm>
          <a:off x="2620169" y="1918480"/>
          <a:ext cx="954088" cy="341312"/>
        </p:xfrm>
        <a:graphic>
          <a:graphicData uri="http://schemas.openxmlformats.org/presentationml/2006/ole">
            <mc:AlternateContent xmlns:mc="http://schemas.openxmlformats.org/markup-compatibility/2006">
              <mc:Choice xmlns:v="urn:schemas-microsoft-com:vml" Requires="v">
                <p:oleObj name="Equation" r:id="rId34" imgW="571500" imgH="203200" progId="Equation.DSMT4">
                  <p:embed/>
                </p:oleObj>
              </mc:Choice>
              <mc:Fallback>
                <p:oleObj name="Equation" r:id="rId34" imgW="571500" imgH="203200" progId="Equation.DSMT4">
                  <p:embed/>
                  <p:pic>
                    <p:nvPicPr>
                      <p:cNvPr id="86" name="Object 85"/>
                      <p:cNvPicPr/>
                      <p:nvPr/>
                    </p:nvPicPr>
                    <p:blipFill>
                      <a:blip r:embed="rId35"/>
                      <a:stretch>
                        <a:fillRect/>
                      </a:stretch>
                    </p:blipFill>
                    <p:spPr>
                      <a:xfrm>
                        <a:off x="2620169" y="1918480"/>
                        <a:ext cx="954088" cy="341312"/>
                      </a:xfrm>
                      <a:prstGeom prst="rect">
                        <a:avLst/>
                      </a:prstGeom>
                    </p:spPr>
                  </p:pic>
                </p:oleObj>
              </mc:Fallback>
            </mc:AlternateContent>
          </a:graphicData>
        </a:graphic>
      </p:graphicFrame>
      <p:sp>
        <p:nvSpPr>
          <p:cNvPr id="87" name="TextBox 86"/>
          <p:cNvSpPr txBox="1"/>
          <p:nvPr/>
        </p:nvSpPr>
        <p:spPr>
          <a:xfrm>
            <a:off x="127000" y="3449503"/>
            <a:ext cx="8764221" cy="707886"/>
          </a:xfrm>
          <a:prstGeom prst="rect">
            <a:avLst/>
          </a:prstGeom>
          <a:noFill/>
        </p:spPr>
        <p:txBody>
          <a:bodyPr wrap="square" rtlCol="0">
            <a:spAutoFit/>
          </a:bodyPr>
          <a:lstStyle/>
          <a:p>
            <a:r>
              <a:rPr lang="en-US" sz="2000" dirty="0">
                <a:solidFill>
                  <a:srgbClr val="0000FF"/>
                </a:solidFill>
                <a:latin typeface="Times New Roman"/>
                <a:cs typeface="Times New Roman"/>
              </a:rPr>
              <a:t>From looking at the </a:t>
            </a:r>
            <a:r>
              <a:rPr lang="en-US" sz="2000" dirty="0" err="1">
                <a:solidFill>
                  <a:srgbClr val="0000FF"/>
                </a:solidFill>
                <a:latin typeface="Times New Roman"/>
                <a:cs typeface="Times New Roman"/>
              </a:rPr>
              <a:t>f.b.d</a:t>
            </a:r>
            <a:r>
              <a:rPr lang="en-US" sz="2000" dirty="0">
                <a:solidFill>
                  <a:srgbClr val="0000FF"/>
                </a:solidFill>
                <a:latin typeface="Times New Roman"/>
                <a:cs typeface="Times New Roman"/>
              </a:rPr>
              <a:t>., and noting that the </a:t>
            </a:r>
            <a:r>
              <a:rPr lang="en-US" sz="2000" dirty="0">
                <a:solidFill>
                  <a:srgbClr val="FF0000"/>
                </a:solidFill>
                <a:latin typeface="Times New Roman"/>
                <a:cs typeface="Times New Roman"/>
              </a:rPr>
              <a:t>acceleration</a:t>
            </a:r>
            <a:r>
              <a:rPr lang="en-US" sz="2000" dirty="0">
                <a:solidFill>
                  <a:srgbClr val="0000FF"/>
                </a:solidFill>
                <a:latin typeface="Times New Roman"/>
                <a:cs typeface="Times New Roman"/>
              </a:rPr>
              <a:t> of       is in the </a:t>
            </a:r>
            <a:r>
              <a:rPr lang="en-US" sz="2000" i="1" dirty="0">
                <a:solidFill>
                  <a:srgbClr val="FF0000"/>
                </a:solidFill>
                <a:latin typeface="Times New Roman"/>
                <a:cs typeface="Times New Roman"/>
              </a:rPr>
              <a:t>negative direction</a:t>
            </a:r>
            <a:r>
              <a:rPr lang="en-US" sz="2000" dirty="0">
                <a:solidFill>
                  <a:srgbClr val="0000FF"/>
                </a:solidFill>
                <a:latin typeface="Times New Roman"/>
                <a:cs typeface="Times New Roman"/>
              </a:rPr>
              <a:t>, as defined by our coordinate axis, we can write (with substitutions):</a:t>
            </a:r>
            <a:endParaRPr lang="en-US" sz="2400" dirty="0">
              <a:latin typeface="Apple Chancery"/>
              <a:cs typeface="Apple Chancery"/>
            </a:endParaRPr>
          </a:p>
        </p:txBody>
      </p:sp>
      <p:graphicFrame>
        <p:nvGraphicFramePr>
          <p:cNvPr id="58" name="Object 57"/>
          <p:cNvGraphicFramePr>
            <a:graphicFrameLocks noChangeAspect="1"/>
          </p:cNvGraphicFramePr>
          <p:nvPr/>
        </p:nvGraphicFramePr>
        <p:xfrm>
          <a:off x="6487960" y="3508375"/>
          <a:ext cx="340909" cy="344353"/>
        </p:xfrm>
        <a:graphic>
          <a:graphicData uri="http://schemas.openxmlformats.org/presentationml/2006/ole">
            <mc:AlternateContent xmlns:mc="http://schemas.openxmlformats.org/markup-compatibility/2006">
              <mc:Choice xmlns:v="urn:schemas-microsoft-com:vml" Requires="v">
                <p:oleObj name="Equation" r:id="rId36" imgW="203200" imgH="203200" progId="Equation.DSMT4">
                  <p:embed/>
                </p:oleObj>
              </mc:Choice>
              <mc:Fallback>
                <p:oleObj name="Equation" r:id="rId36" imgW="203200" imgH="203200" progId="Equation.DSMT4">
                  <p:embed/>
                  <p:pic>
                    <p:nvPicPr>
                      <p:cNvPr id="58" name="Object 57"/>
                      <p:cNvPicPr/>
                      <p:nvPr/>
                    </p:nvPicPr>
                    <p:blipFill>
                      <a:blip r:embed="rId37"/>
                      <a:stretch>
                        <a:fillRect/>
                      </a:stretch>
                    </p:blipFill>
                    <p:spPr>
                      <a:xfrm>
                        <a:off x="6487960" y="3508375"/>
                        <a:ext cx="340909" cy="344353"/>
                      </a:xfrm>
                      <a:prstGeom prst="rect">
                        <a:avLst/>
                      </a:prstGeom>
                    </p:spPr>
                  </p:pic>
                </p:oleObj>
              </mc:Fallback>
            </mc:AlternateContent>
          </a:graphicData>
        </a:graphic>
      </p:graphicFrame>
    </p:spTree>
    <p:extLst>
      <p:ext uri="{BB962C8B-B14F-4D97-AF65-F5344CB8AC3E}">
        <p14:creationId xmlns:p14="http://schemas.microsoft.com/office/powerpoint/2010/main" val="371685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61.)</a:t>
            </a:r>
          </a:p>
        </p:txBody>
      </p:sp>
      <p:sp>
        <p:nvSpPr>
          <p:cNvPr id="7" name="TextBox 6"/>
          <p:cNvSpPr txBox="1"/>
          <p:nvPr/>
        </p:nvSpPr>
        <p:spPr>
          <a:xfrm>
            <a:off x="203199" y="508398"/>
            <a:ext cx="3429001" cy="523220"/>
          </a:xfrm>
          <a:prstGeom prst="rect">
            <a:avLst/>
          </a:prstGeom>
          <a:noFill/>
        </p:spPr>
        <p:txBody>
          <a:bodyPr wrap="square" rtlCol="0">
            <a:spAutoFit/>
          </a:bodyPr>
          <a:lstStyle/>
          <a:p>
            <a:r>
              <a:rPr lang="en-US" sz="2800" dirty="0">
                <a:solidFill>
                  <a:srgbClr val="FF0000"/>
                </a:solidFill>
                <a:latin typeface="Apple Chancery"/>
                <a:cs typeface="Apple Chancery"/>
              </a:rPr>
              <a:t>Quick and Dirty! </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9" name="Object 88"/>
          <p:cNvGraphicFramePr>
            <a:graphicFrameLocks noChangeAspect="1"/>
          </p:cNvGraphicFramePr>
          <p:nvPr/>
        </p:nvGraphicFramePr>
        <p:xfrm>
          <a:off x="3944144" y="3633788"/>
          <a:ext cx="4605337" cy="2089150"/>
        </p:xfrm>
        <a:graphic>
          <a:graphicData uri="http://schemas.openxmlformats.org/presentationml/2006/ole">
            <mc:AlternateContent xmlns:mc="http://schemas.openxmlformats.org/markup-compatibility/2006">
              <mc:Choice xmlns:v="urn:schemas-microsoft-com:vml" Requires="v">
                <p:oleObj name="Equation" r:id="rId2" imgW="2755900" imgH="1244600" progId="Equation.DSMT4">
                  <p:embed/>
                </p:oleObj>
              </mc:Choice>
              <mc:Fallback>
                <p:oleObj name="Equation" r:id="rId2" imgW="2755900" imgH="1244600" progId="Equation.DSMT4">
                  <p:embed/>
                  <p:pic>
                    <p:nvPicPr>
                      <p:cNvPr id="89" name="Object 88"/>
                      <p:cNvPicPr/>
                      <p:nvPr/>
                    </p:nvPicPr>
                    <p:blipFill>
                      <a:blip r:embed="rId3"/>
                      <a:stretch>
                        <a:fillRect/>
                      </a:stretch>
                    </p:blipFill>
                    <p:spPr>
                      <a:xfrm>
                        <a:off x="3944144" y="3633788"/>
                        <a:ext cx="4605337" cy="2089150"/>
                      </a:xfrm>
                      <a:prstGeom prst="rect">
                        <a:avLst/>
                      </a:prstGeom>
                    </p:spPr>
                  </p:pic>
                </p:oleObj>
              </mc:Fallback>
            </mc:AlternateContent>
          </a:graphicData>
        </a:graphic>
      </p:graphicFrame>
      <p:graphicFrame>
        <p:nvGraphicFramePr>
          <p:cNvPr id="53" name="Object 4"/>
          <p:cNvGraphicFramePr>
            <a:graphicFrameLocks noChangeAspect="1"/>
          </p:cNvGraphicFramePr>
          <p:nvPr/>
        </p:nvGraphicFramePr>
        <p:xfrm>
          <a:off x="8056563" y="1441450"/>
          <a:ext cx="384175" cy="342900"/>
        </p:xfrm>
        <a:graphic>
          <a:graphicData uri="http://schemas.openxmlformats.org/presentationml/2006/ole">
            <mc:AlternateContent xmlns:mc="http://schemas.openxmlformats.org/markup-compatibility/2006">
              <mc:Choice xmlns:v="urn:schemas-microsoft-com:vml" Requires="v">
                <p:oleObj name="Equation" r:id="rId4" imgW="228600" imgH="203200" progId="Equation.DSMT4">
                  <p:embed/>
                </p:oleObj>
              </mc:Choice>
              <mc:Fallback>
                <p:oleObj name="Equation" r:id="rId4" imgW="228600" imgH="203200" progId="Equation.DSMT4">
                  <p:embed/>
                  <p:pic>
                    <p:nvPicPr>
                      <p:cNvPr id="53" name="Object 4"/>
                      <p:cNvPicPr>
                        <a:picLocks noChangeAspect="1" noChangeArrowheads="1"/>
                      </p:cNvPicPr>
                      <p:nvPr/>
                    </p:nvPicPr>
                    <p:blipFill>
                      <a:blip r:embed="rId5"/>
                      <a:srcRect/>
                      <a:stretch>
                        <a:fillRect/>
                      </a:stretch>
                    </p:blipFill>
                    <p:spPr bwMode="auto">
                      <a:xfrm>
                        <a:off x="8056563" y="1441450"/>
                        <a:ext cx="384175" cy="342900"/>
                      </a:xfrm>
                      <a:prstGeom prst="rect">
                        <a:avLst/>
                      </a:prstGeom>
                      <a:noFill/>
                      <a:ln>
                        <a:noFill/>
                      </a:ln>
                      <a:effectLst/>
                    </p:spPr>
                  </p:pic>
                </p:oleObj>
              </mc:Fallback>
            </mc:AlternateContent>
          </a:graphicData>
        </a:graphic>
      </p:graphicFrame>
      <p:graphicFrame>
        <p:nvGraphicFramePr>
          <p:cNvPr id="54" name="Object 5"/>
          <p:cNvGraphicFramePr>
            <a:graphicFrameLocks noChangeAspect="1"/>
          </p:cNvGraphicFramePr>
          <p:nvPr/>
        </p:nvGraphicFramePr>
        <p:xfrm>
          <a:off x="5905500" y="1123950"/>
          <a:ext cx="341313" cy="342900"/>
        </p:xfrm>
        <a:graphic>
          <a:graphicData uri="http://schemas.openxmlformats.org/presentationml/2006/ole">
            <mc:AlternateContent xmlns:mc="http://schemas.openxmlformats.org/markup-compatibility/2006">
              <mc:Choice xmlns:v="urn:schemas-microsoft-com:vml" Requires="v">
                <p:oleObj name="Equation" r:id="rId6" imgW="203200" imgH="203200" progId="Equation.DSMT4">
                  <p:embed/>
                </p:oleObj>
              </mc:Choice>
              <mc:Fallback>
                <p:oleObj name="Equation" r:id="rId6" imgW="203200" imgH="203200" progId="Equation.DSMT4">
                  <p:embed/>
                  <p:pic>
                    <p:nvPicPr>
                      <p:cNvPr id="54" name="Object 5"/>
                      <p:cNvPicPr>
                        <a:picLocks noChangeAspect="1" noChangeArrowheads="1"/>
                      </p:cNvPicPr>
                      <p:nvPr/>
                    </p:nvPicPr>
                    <p:blipFill>
                      <a:blip r:embed="rId7"/>
                      <a:srcRect/>
                      <a:stretch>
                        <a:fillRect/>
                      </a:stretch>
                    </p:blipFill>
                    <p:spPr bwMode="auto">
                      <a:xfrm>
                        <a:off x="5905500" y="1123950"/>
                        <a:ext cx="341313" cy="342900"/>
                      </a:xfrm>
                      <a:prstGeom prst="rect">
                        <a:avLst/>
                      </a:prstGeom>
                      <a:noFill/>
                      <a:ln>
                        <a:noFill/>
                      </a:ln>
                      <a:effectLst/>
                    </p:spPr>
                  </p:pic>
                </p:oleObj>
              </mc:Fallback>
            </mc:AlternateContent>
          </a:graphicData>
        </a:graphic>
      </p:graphicFrame>
      <p:graphicFrame>
        <p:nvGraphicFramePr>
          <p:cNvPr id="56" name="Object 6"/>
          <p:cNvGraphicFramePr>
            <a:graphicFrameLocks noChangeAspect="1"/>
          </p:cNvGraphicFramePr>
          <p:nvPr/>
        </p:nvGraphicFramePr>
        <p:xfrm>
          <a:off x="4960565" y="1872829"/>
          <a:ext cx="320675" cy="342900"/>
        </p:xfrm>
        <a:graphic>
          <a:graphicData uri="http://schemas.openxmlformats.org/presentationml/2006/ole">
            <mc:AlternateContent xmlns:mc="http://schemas.openxmlformats.org/markup-compatibility/2006">
              <mc:Choice xmlns:v="urn:schemas-microsoft-com:vml" Requires="v">
                <p:oleObj name="Equation" r:id="rId8" imgW="190500" imgH="203200" progId="Equation.DSMT4">
                  <p:embed/>
                </p:oleObj>
              </mc:Choice>
              <mc:Fallback>
                <p:oleObj name="Equation" r:id="rId8" imgW="190500" imgH="203200" progId="Equation.DSMT4">
                  <p:embed/>
                  <p:pic>
                    <p:nvPicPr>
                      <p:cNvPr id="56"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0565" y="1872829"/>
                        <a:ext cx="320675" cy="342900"/>
                      </a:xfrm>
                      <a:prstGeom prst="rect">
                        <a:avLst/>
                      </a:prstGeom>
                      <a:noFill/>
                      <a:ln>
                        <a:noFill/>
                      </a:ln>
                      <a:effectLst/>
                    </p:spPr>
                  </p:pic>
                </p:oleObj>
              </mc:Fallback>
            </mc:AlternateContent>
          </a:graphicData>
        </a:graphic>
      </p:graphicFrame>
      <p:graphicFrame>
        <p:nvGraphicFramePr>
          <p:cNvPr id="61" name="Object 8"/>
          <p:cNvGraphicFramePr>
            <a:graphicFrameLocks noChangeAspect="1"/>
          </p:cNvGraphicFramePr>
          <p:nvPr/>
        </p:nvGraphicFramePr>
        <p:xfrm>
          <a:off x="5137944" y="1245067"/>
          <a:ext cx="192088" cy="214313"/>
        </p:xfrm>
        <a:graphic>
          <a:graphicData uri="http://schemas.openxmlformats.org/presentationml/2006/ole">
            <mc:AlternateContent xmlns:mc="http://schemas.openxmlformats.org/markup-compatibility/2006">
              <mc:Choice xmlns:v="urn:schemas-microsoft-com:vml" Requires="v">
                <p:oleObj name="Equation" r:id="rId10" imgW="114300" imgH="127000" progId="Equation.DSMT4">
                  <p:embed/>
                </p:oleObj>
              </mc:Choice>
              <mc:Fallback>
                <p:oleObj name="Equation" r:id="rId10" imgW="114300" imgH="127000" progId="Equation.DSMT4">
                  <p:embed/>
                  <p:pic>
                    <p:nvPicPr>
                      <p:cNvPr id="61"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37944" y="1245067"/>
                        <a:ext cx="192088" cy="214313"/>
                      </a:xfrm>
                      <a:prstGeom prst="rect">
                        <a:avLst/>
                      </a:prstGeom>
                      <a:noFill/>
                      <a:ln>
                        <a:noFill/>
                      </a:ln>
                      <a:effectLst/>
                    </p:spPr>
                  </p:pic>
                </p:oleObj>
              </mc:Fallback>
            </mc:AlternateContent>
          </a:graphicData>
        </a:graphic>
      </p:graphicFrame>
      <p:sp>
        <p:nvSpPr>
          <p:cNvPr id="40" name="Rectangle 26"/>
          <p:cNvSpPr>
            <a:spLocks noChangeArrowheads="1"/>
          </p:cNvSpPr>
          <p:nvPr/>
        </p:nvSpPr>
        <p:spPr bwMode="auto">
          <a:xfrm>
            <a:off x="5676741" y="2039363"/>
            <a:ext cx="106294" cy="850353"/>
          </a:xfrm>
          <a:prstGeom prst="rect">
            <a:avLst/>
          </a:prstGeom>
          <a:solidFill>
            <a:srgbClr val="261AE3"/>
          </a:solidFill>
          <a:ln w="9525">
            <a:solidFill>
              <a:schemeClr val="tx1"/>
            </a:solidFill>
            <a:miter lim="800000"/>
            <a:headEnd/>
            <a:tailEnd/>
          </a:ln>
        </p:spPr>
        <p:txBody>
          <a:bodyPr wrap="none" anchor="ctr"/>
          <a:lstStyle/>
          <a:p>
            <a:endParaRPr lang="en-US"/>
          </a:p>
        </p:txBody>
      </p:sp>
      <p:sp>
        <p:nvSpPr>
          <p:cNvPr id="41" name="Line 14"/>
          <p:cNvSpPr>
            <a:spLocks noChangeShapeType="1"/>
          </p:cNvSpPr>
          <p:nvPr/>
        </p:nvSpPr>
        <p:spPr bwMode="auto">
          <a:xfrm rot="20328048" flipH="1" flipV="1">
            <a:off x="6059842" y="1275374"/>
            <a:ext cx="2303040" cy="2214"/>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Rectangle 10"/>
          <p:cNvSpPr>
            <a:spLocks noChangeArrowheads="1"/>
          </p:cNvSpPr>
          <p:nvPr/>
        </p:nvSpPr>
        <p:spPr bwMode="auto">
          <a:xfrm>
            <a:off x="7643182" y="1401598"/>
            <a:ext cx="106294" cy="1488118"/>
          </a:xfrm>
          <a:prstGeom prst="rect">
            <a:avLst/>
          </a:prstGeom>
          <a:solidFill>
            <a:srgbClr val="261AE3"/>
          </a:solidFill>
          <a:ln w="9525">
            <a:solidFill>
              <a:schemeClr val="tx1"/>
            </a:solidFill>
            <a:miter lim="800000"/>
            <a:headEnd/>
            <a:tailEnd/>
          </a:ln>
        </p:spPr>
        <p:txBody>
          <a:bodyPr wrap="none" anchor="ctr"/>
          <a:lstStyle/>
          <a:p>
            <a:endParaRPr lang="en-US"/>
          </a:p>
        </p:txBody>
      </p:sp>
      <p:sp>
        <p:nvSpPr>
          <p:cNvPr id="43" name="Oval 12"/>
          <p:cNvSpPr>
            <a:spLocks noChangeArrowheads="1"/>
          </p:cNvSpPr>
          <p:nvPr/>
        </p:nvSpPr>
        <p:spPr bwMode="auto">
          <a:xfrm>
            <a:off x="8174653" y="816980"/>
            <a:ext cx="425177" cy="425177"/>
          </a:xfrm>
          <a:prstGeom prst="ellipse">
            <a:avLst/>
          </a:prstGeom>
          <a:solidFill>
            <a:srgbClr val="E3B81E"/>
          </a:solidFill>
          <a:ln w="19050">
            <a:solidFill>
              <a:schemeClr val="tx1"/>
            </a:solidFill>
            <a:round/>
            <a:headEnd/>
            <a:tailEnd/>
          </a:ln>
        </p:spPr>
        <p:txBody>
          <a:bodyPr wrap="none" anchor="ctr"/>
          <a:lstStyle/>
          <a:p>
            <a:endParaRPr lang="en-US"/>
          </a:p>
        </p:txBody>
      </p:sp>
      <p:sp>
        <p:nvSpPr>
          <p:cNvPr id="44" name="Rectangle 13"/>
          <p:cNvSpPr>
            <a:spLocks noChangeArrowheads="1"/>
          </p:cNvSpPr>
          <p:nvPr/>
        </p:nvSpPr>
        <p:spPr bwMode="auto">
          <a:xfrm>
            <a:off x="8440389" y="1454745"/>
            <a:ext cx="318882" cy="265735"/>
          </a:xfrm>
          <a:prstGeom prst="rect">
            <a:avLst/>
          </a:prstGeom>
          <a:solidFill>
            <a:srgbClr val="FF0000"/>
          </a:solidFill>
          <a:ln w="19050">
            <a:solidFill>
              <a:schemeClr val="tx1"/>
            </a:solidFill>
            <a:miter lim="800000"/>
            <a:headEnd/>
            <a:tailEnd/>
          </a:ln>
        </p:spPr>
        <p:txBody>
          <a:bodyPr wrap="none" anchor="ctr"/>
          <a:lstStyle/>
          <a:p>
            <a:endParaRPr lang="en-US"/>
          </a:p>
        </p:txBody>
      </p:sp>
      <p:sp>
        <p:nvSpPr>
          <p:cNvPr id="45" name="Rectangle 9"/>
          <p:cNvSpPr>
            <a:spLocks noChangeArrowheads="1"/>
          </p:cNvSpPr>
          <p:nvPr/>
        </p:nvSpPr>
        <p:spPr bwMode="auto">
          <a:xfrm rot="20328048">
            <a:off x="4959255" y="1682834"/>
            <a:ext cx="3295119" cy="212588"/>
          </a:xfrm>
          <a:prstGeom prst="rect">
            <a:avLst/>
          </a:prstGeom>
          <a:solidFill>
            <a:srgbClr val="261AE3"/>
          </a:solidFill>
          <a:ln w="9525">
            <a:solidFill>
              <a:schemeClr val="tx1"/>
            </a:solidFill>
            <a:miter lim="800000"/>
            <a:headEnd/>
            <a:tailEnd/>
          </a:ln>
        </p:spPr>
        <p:txBody>
          <a:bodyPr wrap="none" anchor="ctr"/>
          <a:lstStyle/>
          <a:p>
            <a:endParaRPr lang="en-US"/>
          </a:p>
        </p:txBody>
      </p:sp>
      <p:sp>
        <p:nvSpPr>
          <p:cNvPr id="46" name="Rectangle 11"/>
          <p:cNvSpPr>
            <a:spLocks noChangeArrowheads="1"/>
          </p:cNvSpPr>
          <p:nvPr/>
        </p:nvSpPr>
        <p:spPr bwMode="auto">
          <a:xfrm rot="20328048">
            <a:off x="5528372" y="1528930"/>
            <a:ext cx="637765" cy="425177"/>
          </a:xfrm>
          <a:prstGeom prst="rect">
            <a:avLst/>
          </a:prstGeom>
          <a:solidFill>
            <a:srgbClr val="00C201"/>
          </a:solidFill>
          <a:ln w="19050">
            <a:solidFill>
              <a:schemeClr val="tx1"/>
            </a:solidFill>
            <a:miter lim="800000"/>
            <a:headEnd/>
            <a:tailEnd/>
          </a:ln>
        </p:spPr>
        <p:txBody>
          <a:bodyPr wrap="none" anchor="ctr"/>
          <a:lstStyle/>
          <a:p>
            <a:endParaRPr lang="en-US"/>
          </a:p>
        </p:txBody>
      </p:sp>
      <p:sp>
        <p:nvSpPr>
          <p:cNvPr id="47" name="Line 15"/>
          <p:cNvSpPr>
            <a:spLocks noChangeShapeType="1"/>
          </p:cNvSpPr>
          <p:nvPr/>
        </p:nvSpPr>
        <p:spPr bwMode="auto">
          <a:xfrm>
            <a:off x="8599830" y="1029568"/>
            <a:ext cx="0" cy="42517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18"/>
          <p:cNvSpPr>
            <a:spLocks noChangeShapeType="1"/>
          </p:cNvSpPr>
          <p:nvPr/>
        </p:nvSpPr>
        <p:spPr bwMode="auto">
          <a:xfrm flipV="1">
            <a:off x="4985829" y="2879751"/>
            <a:ext cx="3773442" cy="9965"/>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Freeform 20"/>
          <p:cNvSpPr>
            <a:spLocks/>
          </p:cNvSpPr>
          <p:nvPr/>
        </p:nvSpPr>
        <p:spPr bwMode="auto">
          <a:xfrm>
            <a:off x="8068359" y="976421"/>
            <a:ext cx="425177" cy="265735"/>
          </a:xfrm>
          <a:custGeom>
            <a:avLst/>
            <a:gdLst>
              <a:gd name="T0" fmla="*/ 0 w 384"/>
              <a:gd name="T1" fmla="*/ 96 h 240"/>
              <a:gd name="T2" fmla="*/ 48 w 384"/>
              <a:gd name="T3" fmla="*/ 0 h 240"/>
              <a:gd name="T4" fmla="*/ 336 w 384"/>
              <a:gd name="T5" fmla="*/ 0 h 240"/>
              <a:gd name="T6" fmla="*/ 384 w 384"/>
              <a:gd name="T7" fmla="*/ 144 h 240"/>
              <a:gd name="T8" fmla="*/ 96 w 384"/>
              <a:gd name="T9" fmla="*/ 240 h 240"/>
              <a:gd name="T10" fmla="*/ 0 w 384"/>
              <a:gd name="T11" fmla="*/ 96 h 240"/>
              <a:gd name="T12" fmla="*/ 0 60000 65536"/>
              <a:gd name="T13" fmla="*/ 0 60000 65536"/>
              <a:gd name="T14" fmla="*/ 0 60000 65536"/>
              <a:gd name="T15" fmla="*/ 0 60000 65536"/>
              <a:gd name="T16" fmla="*/ 0 60000 65536"/>
              <a:gd name="T17" fmla="*/ 0 60000 65536"/>
              <a:gd name="T18" fmla="*/ 0 w 384"/>
              <a:gd name="T19" fmla="*/ 0 h 240"/>
              <a:gd name="T20" fmla="*/ 384 w 384"/>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384" h="240">
                <a:moveTo>
                  <a:pt x="0" y="96"/>
                </a:moveTo>
                <a:lnTo>
                  <a:pt x="48" y="0"/>
                </a:lnTo>
                <a:lnTo>
                  <a:pt x="336" y="0"/>
                </a:lnTo>
                <a:lnTo>
                  <a:pt x="384" y="144"/>
                </a:lnTo>
                <a:lnTo>
                  <a:pt x="96" y="240"/>
                </a:lnTo>
                <a:lnTo>
                  <a:pt x="0" y="96"/>
                </a:lnTo>
                <a:close/>
              </a:path>
            </a:pathLst>
          </a:custGeom>
          <a:solidFill>
            <a:srgbClr val="DEE310"/>
          </a:solidFill>
          <a:ln w="9525">
            <a:solidFill>
              <a:schemeClr val="tx1"/>
            </a:solidFill>
            <a:round/>
            <a:headEnd/>
            <a:tailEnd/>
          </a:ln>
        </p:spPr>
        <p:txBody>
          <a:bodyPr wrap="none" anchor="ctr"/>
          <a:lstStyle/>
          <a:p>
            <a:endParaRPr lang="en-US"/>
          </a:p>
        </p:txBody>
      </p:sp>
      <p:graphicFrame>
        <p:nvGraphicFramePr>
          <p:cNvPr id="52" name="Object 3"/>
          <p:cNvGraphicFramePr>
            <a:graphicFrameLocks noChangeAspect="1"/>
          </p:cNvGraphicFramePr>
          <p:nvPr/>
        </p:nvGraphicFramePr>
        <p:xfrm>
          <a:off x="8334094" y="995245"/>
          <a:ext cx="87472" cy="87471"/>
        </p:xfrm>
        <a:graphic>
          <a:graphicData uri="http://schemas.openxmlformats.org/presentationml/2006/ole">
            <mc:AlternateContent xmlns:mc="http://schemas.openxmlformats.org/markup-compatibility/2006">
              <mc:Choice xmlns:v="urn:schemas-microsoft-com:vml" Requires="v">
                <p:oleObj name="Equation" r:id="rId12" imgW="63500" imgH="63500" progId="Equation.DSMT4">
                  <p:embed/>
                </p:oleObj>
              </mc:Choice>
              <mc:Fallback>
                <p:oleObj name="Equation" r:id="rId12" imgW="63500" imgH="63500" progId="Equation.DSMT4">
                  <p:embed/>
                  <p:pic>
                    <p:nvPicPr>
                      <p:cNvPr id="52" name="Object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34094" y="995245"/>
                        <a:ext cx="87472" cy="87471"/>
                      </a:xfrm>
                      <a:prstGeom prst="rect">
                        <a:avLst/>
                      </a:prstGeom>
                      <a:noFill/>
                      <a:ln>
                        <a:noFill/>
                      </a:ln>
                      <a:effectLst/>
                    </p:spPr>
                  </p:pic>
                </p:oleObj>
              </mc:Fallback>
            </mc:AlternateContent>
          </a:graphicData>
        </a:graphic>
      </p:graphicFrame>
      <p:sp>
        <p:nvSpPr>
          <p:cNvPr id="58" name="Line 27"/>
          <p:cNvSpPr>
            <a:spLocks noChangeShapeType="1"/>
          </p:cNvSpPr>
          <p:nvPr/>
        </p:nvSpPr>
        <p:spPr bwMode="auto">
          <a:xfrm flipH="1">
            <a:off x="4985829" y="1311315"/>
            <a:ext cx="690912" cy="265735"/>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cxnSp>
        <p:nvCxnSpPr>
          <p:cNvPr id="62" name="Straight Connector 28"/>
          <p:cNvCxnSpPr>
            <a:cxnSpLocks noChangeShapeType="1"/>
          </p:cNvCxnSpPr>
          <p:nvPr/>
        </p:nvCxnSpPr>
        <p:spPr bwMode="auto">
          <a:xfrm>
            <a:off x="5304711" y="2464539"/>
            <a:ext cx="1594412" cy="1108"/>
          </a:xfrm>
          <a:prstGeom prst="line">
            <a:avLst/>
          </a:prstGeom>
          <a:noFill/>
          <a:ln w="9525">
            <a:solidFill>
              <a:schemeClr val="tx1"/>
            </a:solidFill>
            <a:prstDash val="lgDash"/>
            <a:round/>
            <a:headEnd/>
            <a:tailEnd/>
          </a:ln>
        </p:spPr>
      </p:cxnSp>
      <p:sp>
        <p:nvSpPr>
          <p:cNvPr id="63" name="Freeform 29"/>
          <p:cNvSpPr>
            <a:spLocks noChangeArrowheads="1"/>
          </p:cNvSpPr>
          <p:nvPr/>
        </p:nvSpPr>
        <p:spPr bwMode="auto">
          <a:xfrm>
            <a:off x="5915902" y="2181088"/>
            <a:ext cx="115152" cy="283451"/>
          </a:xfrm>
          <a:custGeom>
            <a:avLst/>
            <a:gdLst>
              <a:gd name="T0" fmla="*/ 0 w 165100"/>
              <a:gd name="T1" fmla="*/ 0 h 406400"/>
              <a:gd name="T2" fmla="*/ 139700 w 165100"/>
              <a:gd name="T3" fmla="*/ 203200 h 406400"/>
              <a:gd name="T4" fmla="*/ 152400 w 165100"/>
              <a:gd name="T5" fmla="*/ 406400 h 406400"/>
              <a:gd name="T6" fmla="*/ 0 60000 65536"/>
              <a:gd name="T7" fmla="*/ 0 60000 65536"/>
              <a:gd name="T8" fmla="*/ 0 60000 65536"/>
              <a:gd name="T9" fmla="*/ 0 w 165100"/>
              <a:gd name="T10" fmla="*/ 0 h 406400"/>
              <a:gd name="T11" fmla="*/ 165100 w 165100"/>
              <a:gd name="T12" fmla="*/ 406400 h 406400"/>
            </a:gdLst>
            <a:ahLst/>
            <a:cxnLst>
              <a:cxn ang="T6">
                <a:pos x="T0" y="T1"/>
              </a:cxn>
              <a:cxn ang="T7">
                <a:pos x="T2" y="T3"/>
              </a:cxn>
              <a:cxn ang="T8">
                <a:pos x="T4" y="T5"/>
              </a:cxn>
            </a:cxnLst>
            <a:rect l="T9" t="T10" r="T11" b="T12"/>
            <a:pathLst>
              <a:path w="165100" h="406400">
                <a:moveTo>
                  <a:pt x="0" y="0"/>
                </a:moveTo>
                <a:cubicBezTo>
                  <a:pt x="57150" y="67733"/>
                  <a:pt x="114300" y="135467"/>
                  <a:pt x="139700" y="203200"/>
                </a:cubicBezTo>
                <a:cubicBezTo>
                  <a:pt x="165100" y="270933"/>
                  <a:pt x="152400" y="406400"/>
                  <a:pt x="152400" y="406400"/>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aphicFrame>
        <p:nvGraphicFramePr>
          <p:cNvPr id="68" name="Object 9"/>
          <p:cNvGraphicFramePr>
            <a:graphicFrameLocks noChangeAspect="1"/>
          </p:cNvGraphicFramePr>
          <p:nvPr/>
        </p:nvGraphicFramePr>
        <p:xfrm>
          <a:off x="6089670" y="2128348"/>
          <a:ext cx="212725" cy="300037"/>
        </p:xfrm>
        <a:graphic>
          <a:graphicData uri="http://schemas.openxmlformats.org/presentationml/2006/ole">
            <mc:AlternateContent xmlns:mc="http://schemas.openxmlformats.org/markup-compatibility/2006">
              <mc:Choice xmlns:v="urn:schemas-microsoft-com:vml" Requires="v">
                <p:oleObj name="Equation" r:id="rId14" imgW="127000" imgH="177800" progId="Equation.DSMT4">
                  <p:embed/>
                </p:oleObj>
              </mc:Choice>
              <mc:Fallback>
                <p:oleObj name="Equation" r:id="rId14" imgW="127000" imgH="177800" progId="Equation.DSMT4">
                  <p:embed/>
                  <p:pic>
                    <p:nvPicPr>
                      <p:cNvPr id="68"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89670" y="2128348"/>
                        <a:ext cx="212725" cy="300037"/>
                      </a:xfrm>
                      <a:prstGeom prst="rect">
                        <a:avLst/>
                      </a:prstGeom>
                      <a:noFill/>
                      <a:ln>
                        <a:noFill/>
                      </a:ln>
                      <a:effectLst/>
                    </p:spPr>
                  </p:pic>
                </p:oleObj>
              </mc:Fallback>
            </mc:AlternateContent>
          </a:graphicData>
        </a:graphic>
      </p:graphicFrame>
      <p:sp>
        <p:nvSpPr>
          <p:cNvPr id="50" name="TextBox 49"/>
          <p:cNvSpPr txBox="1"/>
          <p:nvPr/>
        </p:nvSpPr>
        <p:spPr>
          <a:xfrm>
            <a:off x="703658" y="1311315"/>
            <a:ext cx="2928542" cy="4401205"/>
          </a:xfrm>
          <a:prstGeom prst="rect">
            <a:avLst/>
          </a:prstGeom>
          <a:noFill/>
        </p:spPr>
        <p:txBody>
          <a:bodyPr wrap="square" rtlCol="0">
            <a:spAutoFit/>
          </a:bodyPr>
          <a:lstStyle/>
          <a:p>
            <a:r>
              <a:rPr lang="en-US" sz="2000" dirty="0">
                <a:latin typeface="Times New Roman"/>
                <a:cs typeface="Times New Roman"/>
              </a:rPr>
              <a:t>Showing more steps than are needed (but doing so to be complete), and remembering we are adding up all the forces that actively motivate the system to accelerate in one direction and subtracting those that actively motivate the system to accelerate in the other (then putting that equal to the total mass times acceleration), we get:</a:t>
            </a:r>
            <a:endParaRPr lang="en-US" sz="2400" dirty="0">
              <a:latin typeface="Apple Chancery"/>
              <a:cs typeface="Apple Chancery"/>
            </a:endParaRPr>
          </a:p>
        </p:txBody>
      </p:sp>
    </p:spTree>
    <p:extLst>
      <p:ext uri="{BB962C8B-B14F-4D97-AF65-F5344CB8AC3E}">
        <p14:creationId xmlns:p14="http://schemas.microsoft.com/office/powerpoint/2010/main" val="246745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p:cNvSpPr txBox="1"/>
          <p:nvPr/>
        </p:nvSpPr>
        <p:spPr>
          <a:xfrm>
            <a:off x="235742" y="5658175"/>
            <a:ext cx="8666957" cy="1015663"/>
          </a:xfrm>
          <a:prstGeom prst="rect">
            <a:avLst/>
          </a:prstGeom>
          <a:noFill/>
        </p:spPr>
        <p:txBody>
          <a:bodyPr wrap="square" rtlCol="0">
            <a:spAutoFit/>
          </a:bodyPr>
          <a:lstStyle/>
          <a:p>
            <a:r>
              <a:rPr lang="en-US" sz="2000" dirty="0">
                <a:solidFill>
                  <a:srgbClr val="FF0000"/>
                </a:solidFill>
                <a:latin typeface="Apple Chancery"/>
                <a:cs typeface="Apple Chancery"/>
              </a:rPr>
              <a:t>Does it matter?  </a:t>
            </a:r>
            <a:r>
              <a:rPr lang="en-US" sz="2000" dirty="0">
                <a:latin typeface="Times New Roman"/>
                <a:cs typeface="Times New Roman"/>
              </a:rPr>
              <a:t>You bet.  If you do the </a:t>
            </a:r>
            <a:r>
              <a:rPr lang="en-US" sz="2000" dirty="0" err="1">
                <a:latin typeface="Times New Roman"/>
                <a:cs typeface="Times New Roman"/>
              </a:rPr>
              <a:t>f.b.d</a:t>
            </a:r>
            <a:r>
              <a:rPr lang="en-US" sz="2000" dirty="0">
                <a:latin typeface="Times New Roman"/>
                <a:cs typeface="Times New Roman"/>
              </a:rPr>
              <a:t>. both ways and use N.S.L. with the wrong direction for    , you get different numerically values for     .  This makes sense as in the one case, friction will be working with gravity, and in the other, not.  </a:t>
            </a:r>
          </a:p>
        </p:txBody>
      </p:sp>
      <p:sp>
        <p:nvSpPr>
          <p:cNvPr id="17" name="TextBox 16"/>
          <p:cNvSpPr txBox="1"/>
          <p:nvPr/>
        </p:nvSpPr>
        <p:spPr>
          <a:xfrm>
            <a:off x="8661401" y="6503313"/>
            <a:ext cx="444499" cy="276999"/>
          </a:xfrm>
          <a:prstGeom prst="rect">
            <a:avLst/>
          </a:prstGeom>
          <a:noFill/>
        </p:spPr>
        <p:txBody>
          <a:bodyPr wrap="square" rtlCol="0">
            <a:spAutoFit/>
          </a:bodyPr>
          <a:lstStyle/>
          <a:p>
            <a:r>
              <a:rPr lang="en-US" sz="1200" dirty="0">
                <a:latin typeface="Times New Roman"/>
                <a:cs typeface="Times New Roman"/>
              </a:rPr>
              <a:t>62.)</a:t>
            </a:r>
          </a:p>
        </p:txBody>
      </p:sp>
      <p:sp>
        <p:nvSpPr>
          <p:cNvPr id="7" name="TextBox 6"/>
          <p:cNvSpPr txBox="1"/>
          <p:nvPr/>
        </p:nvSpPr>
        <p:spPr>
          <a:xfrm>
            <a:off x="203199" y="138836"/>
            <a:ext cx="4965701" cy="2985433"/>
          </a:xfrm>
          <a:prstGeom prst="rect">
            <a:avLst/>
          </a:prstGeom>
          <a:noFill/>
        </p:spPr>
        <p:txBody>
          <a:bodyPr wrap="square" rtlCol="0">
            <a:spAutoFit/>
          </a:bodyPr>
          <a:lstStyle/>
          <a:p>
            <a:r>
              <a:rPr lang="en-US" sz="2800" dirty="0">
                <a:solidFill>
                  <a:srgbClr val="FF0000"/>
                </a:solidFill>
                <a:latin typeface="Apple Chancery"/>
                <a:cs typeface="Apple Chancery"/>
              </a:rPr>
              <a:t>As a slight twist:  </a:t>
            </a:r>
            <a:r>
              <a:rPr lang="en-US" sz="2000" dirty="0">
                <a:solidFill>
                  <a:srgbClr val="000000"/>
                </a:solidFill>
                <a:latin typeface="Times New Roman"/>
                <a:cs typeface="Times New Roman"/>
              </a:rPr>
              <a:t>Same problem, but now you are told that the </a:t>
            </a:r>
            <a:r>
              <a:rPr lang="en-US" sz="2000" dirty="0">
                <a:solidFill>
                  <a:srgbClr val="FF0000"/>
                </a:solidFill>
                <a:latin typeface="Times New Roman"/>
                <a:cs typeface="Times New Roman"/>
              </a:rPr>
              <a:t>static frictional force </a:t>
            </a:r>
            <a:r>
              <a:rPr lang="en-US" sz="2000" dirty="0">
                <a:solidFill>
                  <a:srgbClr val="000000"/>
                </a:solidFill>
                <a:latin typeface="Times New Roman"/>
                <a:cs typeface="Times New Roman"/>
              </a:rPr>
              <a:t>between      and the incline is just large enough to keep      from breaking loose.  What can you deduce about the system and what additional information would you need (or would you have to assume) before you could derive an expression for that coefficient of static friction?  Is this a big deal?</a:t>
            </a:r>
            <a:endParaRPr lang="en-US" sz="2400" dirty="0">
              <a:solidFill>
                <a:srgbClr val="00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3" name="Object 4"/>
          <p:cNvGraphicFramePr>
            <a:graphicFrameLocks noChangeAspect="1"/>
          </p:cNvGraphicFramePr>
          <p:nvPr/>
        </p:nvGraphicFramePr>
        <p:xfrm>
          <a:off x="8196263" y="1441450"/>
          <a:ext cx="384175" cy="342900"/>
        </p:xfrm>
        <a:graphic>
          <a:graphicData uri="http://schemas.openxmlformats.org/presentationml/2006/ole">
            <mc:AlternateContent xmlns:mc="http://schemas.openxmlformats.org/markup-compatibility/2006">
              <mc:Choice xmlns:v="urn:schemas-microsoft-com:vml" Requires="v">
                <p:oleObj name="Equation" r:id="rId2" imgW="228600" imgH="203200" progId="Equation.DSMT4">
                  <p:embed/>
                </p:oleObj>
              </mc:Choice>
              <mc:Fallback>
                <p:oleObj name="Equation" r:id="rId2" imgW="228600" imgH="203200" progId="Equation.DSMT4">
                  <p:embed/>
                  <p:pic>
                    <p:nvPicPr>
                      <p:cNvPr id="53" name="Object 4"/>
                      <p:cNvPicPr>
                        <a:picLocks noChangeAspect="1" noChangeArrowheads="1"/>
                      </p:cNvPicPr>
                      <p:nvPr/>
                    </p:nvPicPr>
                    <p:blipFill>
                      <a:blip r:embed="rId3"/>
                      <a:srcRect/>
                      <a:stretch>
                        <a:fillRect/>
                      </a:stretch>
                    </p:blipFill>
                    <p:spPr bwMode="auto">
                      <a:xfrm>
                        <a:off x="8196263" y="1441450"/>
                        <a:ext cx="384175" cy="342900"/>
                      </a:xfrm>
                      <a:prstGeom prst="rect">
                        <a:avLst/>
                      </a:prstGeom>
                      <a:noFill/>
                      <a:ln>
                        <a:noFill/>
                      </a:ln>
                      <a:effectLst/>
                    </p:spPr>
                  </p:pic>
                </p:oleObj>
              </mc:Fallback>
            </mc:AlternateContent>
          </a:graphicData>
        </a:graphic>
      </p:graphicFrame>
      <p:graphicFrame>
        <p:nvGraphicFramePr>
          <p:cNvPr id="54" name="Object 5"/>
          <p:cNvGraphicFramePr>
            <a:graphicFrameLocks noChangeAspect="1"/>
          </p:cNvGraphicFramePr>
          <p:nvPr/>
        </p:nvGraphicFramePr>
        <p:xfrm>
          <a:off x="6045200" y="1123950"/>
          <a:ext cx="341313" cy="342900"/>
        </p:xfrm>
        <a:graphic>
          <a:graphicData uri="http://schemas.openxmlformats.org/presentationml/2006/ole">
            <mc:AlternateContent xmlns:mc="http://schemas.openxmlformats.org/markup-compatibility/2006">
              <mc:Choice xmlns:v="urn:schemas-microsoft-com:vml" Requires="v">
                <p:oleObj name="Equation" r:id="rId4" imgW="203200" imgH="203200" progId="Equation.DSMT4">
                  <p:embed/>
                </p:oleObj>
              </mc:Choice>
              <mc:Fallback>
                <p:oleObj name="Equation" r:id="rId4" imgW="203200" imgH="203200" progId="Equation.DSMT4">
                  <p:embed/>
                  <p:pic>
                    <p:nvPicPr>
                      <p:cNvPr id="54" name="Object 5"/>
                      <p:cNvPicPr>
                        <a:picLocks noChangeAspect="1" noChangeArrowheads="1"/>
                      </p:cNvPicPr>
                      <p:nvPr/>
                    </p:nvPicPr>
                    <p:blipFill>
                      <a:blip r:embed="rId5"/>
                      <a:srcRect/>
                      <a:stretch>
                        <a:fillRect/>
                      </a:stretch>
                    </p:blipFill>
                    <p:spPr bwMode="auto">
                      <a:xfrm>
                        <a:off x="6045200" y="1123950"/>
                        <a:ext cx="341313" cy="342900"/>
                      </a:xfrm>
                      <a:prstGeom prst="rect">
                        <a:avLst/>
                      </a:prstGeom>
                      <a:noFill/>
                      <a:ln>
                        <a:noFill/>
                      </a:ln>
                      <a:effectLst/>
                    </p:spPr>
                  </p:pic>
                </p:oleObj>
              </mc:Fallback>
            </mc:AlternateContent>
          </a:graphicData>
        </a:graphic>
      </p:graphicFrame>
      <p:graphicFrame>
        <p:nvGraphicFramePr>
          <p:cNvPr id="56" name="Object 6"/>
          <p:cNvGraphicFramePr>
            <a:graphicFrameLocks noChangeAspect="1"/>
          </p:cNvGraphicFramePr>
          <p:nvPr/>
        </p:nvGraphicFramePr>
        <p:xfrm>
          <a:off x="5111750" y="1873250"/>
          <a:ext cx="298450" cy="342900"/>
        </p:xfrm>
        <a:graphic>
          <a:graphicData uri="http://schemas.openxmlformats.org/presentationml/2006/ole">
            <mc:AlternateContent xmlns:mc="http://schemas.openxmlformats.org/markup-compatibility/2006">
              <mc:Choice xmlns:v="urn:schemas-microsoft-com:vml" Requires="v">
                <p:oleObj name="Equation" r:id="rId6" imgW="177800" imgH="203200" progId="Equation.DSMT4">
                  <p:embed/>
                </p:oleObj>
              </mc:Choice>
              <mc:Fallback>
                <p:oleObj name="Equation" r:id="rId6" imgW="177800" imgH="203200" progId="Equation.DSMT4">
                  <p:embed/>
                  <p:pic>
                    <p:nvPicPr>
                      <p:cNvPr id="56" name="Object 6"/>
                      <p:cNvPicPr>
                        <a:picLocks noChangeAspect="1" noChangeArrowheads="1"/>
                      </p:cNvPicPr>
                      <p:nvPr/>
                    </p:nvPicPr>
                    <p:blipFill>
                      <a:blip r:embed="rId7"/>
                      <a:srcRect/>
                      <a:stretch>
                        <a:fillRect/>
                      </a:stretch>
                    </p:blipFill>
                    <p:spPr bwMode="auto">
                      <a:xfrm>
                        <a:off x="5111750" y="1873250"/>
                        <a:ext cx="298450" cy="342900"/>
                      </a:xfrm>
                      <a:prstGeom prst="rect">
                        <a:avLst/>
                      </a:prstGeom>
                      <a:noFill/>
                      <a:ln>
                        <a:noFill/>
                      </a:ln>
                      <a:effectLst/>
                    </p:spPr>
                  </p:pic>
                </p:oleObj>
              </mc:Fallback>
            </mc:AlternateContent>
          </a:graphicData>
        </a:graphic>
      </p:graphicFrame>
      <p:sp>
        <p:nvSpPr>
          <p:cNvPr id="40" name="Rectangle 26"/>
          <p:cNvSpPr>
            <a:spLocks noChangeArrowheads="1"/>
          </p:cNvSpPr>
          <p:nvPr/>
        </p:nvSpPr>
        <p:spPr bwMode="auto">
          <a:xfrm>
            <a:off x="5816441" y="2039363"/>
            <a:ext cx="106294" cy="850353"/>
          </a:xfrm>
          <a:prstGeom prst="rect">
            <a:avLst/>
          </a:prstGeom>
          <a:solidFill>
            <a:srgbClr val="261AE3"/>
          </a:solidFill>
          <a:ln w="9525">
            <a:solidFill>
              <a:schemeClr val="tx1"/>
            </a:solidFill>
            <a:miter lim="800000"/>
            <a:headEnd/>
            <a:tailEnd/>
          </a:ln>
        </p:spPr>
        <p:txBody>
          <a:bodyPr wrap="none" anchor="ctr"/>
          <a:lstStyle/>
          <a:p>
            <a:endParaRPr lang="en-US"/>
          </a:p>
        </p:txBody>
      </p:sp>
      <p:sp>
        <p:nvSpPr>
          <p:cNvPr id="41" name="Line 14"/>
          <p:cNvSpPr>
            <a:spLocks noChangeShapeType="1"/>
          </p:cNvSpPr>
          <p:nvPr/>
        </p:nvSpPr>
        <p:spPr bwMode="auto">
          <a:xfrm rot="20328048" flipH="1" flipV="1">
            <a:off x="6199542" y="1275374"/>
            <a:ext cx="2303040" cy="2214"/>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Rectangle 10"/>
          <p:cNvSpPr>
            <a:spLocks noChangeArrowheads="1"/>
          </p:cNvSpPr>
          <p:nvPr/>
        </p:nvSpPr>
        <p:spPr bwMode="auto">
          <a:xfrm>
            <a:off x="7782882" y="1401598"/>
            <a:ext cx="106294" cy="1488118"/>
          </a:xfrm>
          <a:prstGeom prst="rect">
            <a:avLst/>
          </a:prstGeom>
          <a:solidFill>
            <a:srgbClr val="261AE3"/>
          </a:solidFill>
          <a:ln w="9525">
            <a:solidFill>
              <a:schemeClr val="tx1"/>
            </a:solidFill>
            <a:miter lim="800000"/>
            <a:headEnd/>
            <a:tailEnd/>
          </a:ln>
        </p:spPr>
        <p:txBody>
          <a:bodyPr wrap="none" anchor="ctr"/>
          <a:lstStyle/>
          <a:p>
            <a:endParaRPr lang="en-US"/>
          </a:p>
        </p:txBody>
      </p:sp>
      <p:sp>
        <p:nvSpPr>
          <p:cNvPr id="43" name="Oval 12"/>
          <p:cNvSpPr>
            <a:spLocks noChangeArrowheads="1"/>
          </p:cNvSpPr>
          <p:nvPr/>
        </p:nvSpPr>
        <p:spPr bwMode="auto">
          <a:xfrm>
            <a:off x="8314353" y="816980"/>
            <a:ext cx="425177" cy="425177"/>
          </a:xfrm>
          <a:prstGeom prst="ellipse">
            <a:avLst/>
          </a:prstGeom>
          <a:solidFill>
            <a:srgbClr val="E3B81E"/>
          </a:solidFill>
          <a:ln w="19050">
            <a:solidFill>
              <a:schemeClr val="tx1"/>
            </a:solidFill>
            <a:round/>
            <a:headEnd/>
            <a:tailEnd/>
          </a:ln>
        </p:spPr>
        <p:txBody>
          <a:bodyPr wrap="none" anchor="ctr"/>
          <a:lstStyle/>
          <a:p>
            <a:endParaRPr lang="en-US"/>
          </a:p>
        </p:txBody>
      </p:sp>
      <p:sp>
        <p:nvSpPr>
          <p:cNvPr id="44" name="Rectangle 13"/>
          <p:cNvSpPr>
            <a:spLocks noChangeArrowheads="1"/>
          </p:cNvSpPr>
          <p:nvPr/>
        </p:nvSpPr>
        <p:spPr bwMode="auto">
          <a:xfrm>
            <a:off x="8580089" y="1454745"/>
            <a:ext cx="318882" cy="265735"/>
          </a:xfrm>
          <a:prstGeom prst="rect">
            <a:avLst/>
          </a:prstGeom>
          <a:solidFill>
            <a:srgbClr val="FF0000"/>
          </a:solidFill>
          <a:ln w="19050">
            <a:solidFill>
              <a:schemeClr val="tx1"/>
            </a:solidFill>
            <a:miter lim="800000"/>
            <a:headEnd/>
            <a:tailEnd/>
          </a:ln>
        </p:spPr>
        <p:txBody>
          <a:bodyPr wrap="none" anchor="ctr"/>
          <a:lstStyle/>
          <a:p>
            <a:endParaRPr lang="en-US"/>
          </a:p>
        </p:txBody>
      </p:sp>
      <p:sp>
        <p:nvSpPr>
          <p:cNvPr id="45" name="Rectangle 9"/>
          <p:cNvSpPr>
            <a:spLocks noChangeArrowheads="1"/>
          </p:cNvSpPr>
          <p:nvPr/>
        </p:nvSpPr>
        <p:spPr bwMode="auto">
          <a:xfrm rot="20328048">
            <a:off x="5098955" y="1682834"/>
            <a:ext cx="3295119" cy="212588"/>
          </a:xfrm>
          <a:prstGeom prst="rect">
            <a:avLst/>
          </a:prstGeom>
          <a:solidFill>
            <a:srgbClr val="261AE3"/>
          </a:solidFill>
          <a:ln w="9525">
            <a:solidFill>
              <a:schemeClr val="tx1"/>
            </a:solidFill>
            <a:miter lim="800000"/>
            <a:headEnd/>
            <a:tailEnd/>
          </a:ln>
        </p:spPr>
        <p:txBody>
          <a:bodyPr wrap="none" anchor="ctr"/>
          <a:lstStyle/>
          <a:p>
            <a:endParaRPr lang="en-US"/>
          </a:p>
        </p:txBody>
      </p:sp>
      <p:sp>
        <p:nvSpPr>
          <p:cNvPr id="46" name="Rectangle 11"/>
          <p:cNvSpPr>
            <a:spLocks noChangeArrowheads="1"/>
          </p:cNvSpPr>
          <p:nvPr/>
        </p:nvSpPr>
        <p:spPr bwMode="auto">
          <a:xfrm rot="20328048">
            <a:off x="5668072" y="1528930"/>
            <a:ext cx="637765" cy="425177"/>
          </a:xfrm>
          <a:prstGeom prst="rect">
            <a:avLst/>
          </a:prstGeom>
          <a:solidFill>
            <a:srgbClr val="00C201"/>
          </a:solidFill>
          <a:ln w="19050">
            <a:solidFill>
              <a:schemeClr val="tx1"/>
            </a:solidFill>
            <a:miter lim="800000"/>
            <a:headEnd/>
            <a:tailEnd/>
          </a:ln>
        </p:spPr>
        <p:txBody>
          <a:bodyPr wrap="none" anchor="ctr"/>
          <a:lstStyle/>
          <a:p>
            <a:endParaRPr lang="en-US"/>
          </a:p>
        </p:txBody>
      </p:sp>
      <p:sp>
        <p:nvSpPr>
          <p:cNvPr id="47" name="Line 15"/>
          <p:cNvSpPr>
            <a:spLocks noChangeShapeType="1"/>
          </p:cNvSpPr>
          <p:nvPr/>
        </p:nvSpPr>
        <p:spPr bwMode="auto">
          <a:xfrm>
            <a:off x="8739530" y="1029568"/>
            <a:ext cx="0" cy="425177"/>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18"/>
          <p:cNvSpPr>
            <a:spLocks noChangeShapeType="1"/>
          </p:cNvSpPr>
          <p:nvPr/>
        </p:nvSpPr>
        <p:spPr bwMode="auto">
          <a:xfrm flipV="1">
            <a:off x="5125529" y="2879751"/>
            <a:ext cx="3773442" cy="9965"/>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Freeform 20"/>
          <p:cNvSpPr>
            <a:spLocks/>
          </p:cNvSpPr>
          <p:nvPr/>
        </p:nvSpPr>
        <p:spPr bwMode="auto">
          <a:xfrm>
            <a:off x="8208059" y="976421"/>
            <a:ext cx="425177" cy="265735"/>
          </a:xfrm>
          <a:custGeom>
            <a:avLst/>
            <a:gdLst>
              <a:gd name="T0" fmla="*/ 0 w 384"/>
              <a:gd name="T1" fmla="*/ 96 h 240"/>
              <a:gd name="T2" fmla="*/ 48 w 384"/>
              <a:gd name="T3" fmla="*/ 0 h 240"/>
              <a:gd name="T4" fmla="*/ 336 w 384"/>
              <a:gd name="T5" fmla="*/ 0 h 240"/>
              <a:gd name="T6" fmla="*/ 384 w 384"/>
              <a:gd name="T7" fmla="*/ 144 h 240"/>
              <a:gd name="T8" fmla="*/ 96 w 384"/>
              <a:gd name="T9" fmla="*/ 240 h 240"/>
              <a:gd name="T10" fmla="*/ 0 w 384"/>
              <a:gd name="T11" fmla="*/ 96 h 240"/>
              <a:gd name="T12" fmla="*/ 0 60000 65536"/>
              <a:gd name="T13" fmla="*/ 0 60000 65536"/>
              <a:gd name="T14" fmla="*/ 0 60000 65536"/>
              <a:gd name="T15" fmla="*/ 0 60000 65536"/>
              <a:gd name="T16" fmla="*/ 0 60000 65536"/>
              <a:gd name="T17" fmla="*/ 0 60000 65536"/>
              <a:gd name="T18" fmla="*/ 0 w 384"/>
              <a:gd name="T19" fmla="*/ 0 h 240"/>
              <a:gd name="T20" fmla="*/ 384 w 384"/>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384" h="240">
                <a:moveTo>
                  <a:pt x="0" y="96"/>
                </a:moveTo>
                <a:lnTo>
                  <a:pt x="48" y="0"/>
                </a:lnTo>
                <a:lnTo>
                  <a:pt x="336" y="0"/>
                </a:lnTo>
                <a:lnTo>
                  <a:pt x="384" y="144"/>
                </a:lnTo>
                <a:lnTo>
                  <a:pt x="96" y="240"/>
                </a:lnTo>
                <a:lnTo>
                  <a:pt x="0" y="96"/>
                </a:lnTo>
                <a:close/>
              </a:path>
            </a:pathLst>
          </a:custGeom>
          <a:solidFill>
            <a:srgbClr val="DEE310"/>
          </a:solidFill>
          <a:ln w="9525">
            <a:solidFill>
              <a:schemeClr val="tx1"/>
            </a:solidFill>
            <a:round/>
            <a:headEnd/>
            <a:tailEnd/>
          </a:ln>
        </p:spPr>
        <p:txBody>
          <a:bodyPr wrap="none" anchor="ctr"/>
          <a:lstStyle/>
          <a:p>
            <a:endParaRPr lang="en-US"/>
          </a:p>
        </p:txBody>
      </p:sp>
      <p:graphicFrame>
        <p:nvGraphicFramePr>
          <p:cNvPr id="52" name="Object 3"/>
          <p:cNvGraphicFramePr>
            <a:graphicFrameLocks noChangeAspect="1"/>
          </p:cNvGraphicFramePr>
          <p:nvPr/>
        </p:nvGraphicFramePr>
        <p:xfrm>
          <a:off x="8473794" y="995245"/>
          <a:ext cx="87472" cy="87471"/>
        </p:xfrm>
        <a:graphic>
          <a:graphicData uri="http://schemas.openxmlformats.org/presentationml/2006/ole">
            <mc:AlternateContent xmlns:mc="http://schemas.openxmlformats.org/markup-compatibility/2006">
              <mc:Choice xmlns:v="urn:schemas-microsoft-com:vml" Requires="v">
                <p:oleObj name="Equation" r:id="rId8" imgW="63500" imgH="63500" progId="Equation.DSMT4">
                  <p:embed/>
                </p:oleObj>
              </mc:Choice>
              <mc:Fallback>
                <p:oleObj name="Equation" r:id="rId8" imgW="63500" imgH="63500" progId="Equation.DSMT4">
                  <p:embed/>
                  <p:pic>
                    <p:nvPicPr>
                      <p:cNvPr id="52"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73794" y="995245"/>
                        <a:ext cx="87472" cy="87471"/>
                      </a:xfrm>
                      <a:prstGeom prst="rect">
                        <a:avLst/>
                      </a:prstGeom>
                      <a:noFill/>
                      <a:ln>
                        <a:noFill/>
                      </a:ln>
                      <a:effectLst/>
                    </p:spPr>
                  </p:pic>
                </p:oleObj>
              </mc:Fallback>
            </mc:AlternateContent>
          </a:graphicData>
        </a:graphic>
      </p:graphicFrame>
      <p:cxnSp>
        <p:nvCxnSpPr>
          <p:cNvPr id="62" name="Straight Connector 28"/>
          <p:cNvCxnSpPr>
            <a:cxnSpLocks noChangeShapeType="1"/>
          </p:cNvCxnSpPr>
          <p:nvPr/>
        </p:nvCxnSpPr>
        <p:spPr bwMode="auto">
          <a:xfrm>
            <a:off x="5444411" y="2464539"/>
            <a:ext cx="1594412" cy="1108"/>
          </a:xfrm>
          <a:prstGeom prst="line">
            <a:avLst/>
          </a:prstGeom>
          <a:noFill/>
          <a:ln w="9525">
            <a:solidFill>
              <a:schemeClr val="tx1"/>
            </a:solidFill>
            <a:prstDash val="lgDash"/>
            <a:round/>
            <a:headEnd/>
            <a:tailEnd/>
          </a:ln>
        </p:spPr>
      </p:cxnSp>
      <p:sp>
        <p:nvSpPr>
          <p:cNvPr id="63" name="Freeform 29"/>
          <p:cNvSpPr>
            <a:spLocks noChangeArrowheads="1"/>
          </p:cNvSpPr>
          <p:nvPr/>
        </p:nvSpPr>
        <p:spPr bwMode="auto">
          <a:xfrm>
            <a:off x="6055602" y="2181088"/>
            <a:ext cx="115152" cy="283451"/>
          </a:xfrm>
          <a:custGeom>
            <a:avLst/>
            <a:gdLst>
              <a:gd name="T0" fmla="*/ 0 w 165100"/>
              <a:gd name="T1" fmla="*/ 0 h 406400"/>
              <a:gd name="T2" fmla="*/ 139700 w 165100"/>
              <a:gd name="T3" fmla="*/ 203200 h 406400"/>
              <a:gd name="T4" fmla="*/ 152400 w 165100"/>
              <a:gd name="T5" fmla="*/ 406400 h 406400"/>
              <a:gd name="T6" fmla="*/ 0 60000 65536"/>
              <a:gd name="T7" fmla="*/ 0 60000 65536"/>
              <a:gd name="T8" fmla="*/ 0 60000 65536"/>
              <a:gd name="T9" fmla="*/ 0 w 165100"/>
              <a:gd name="T10" fmla="*/ 0 h 406400"/>
              <a:gd name="T11" fmla="*/ 165100 w 165100"/>
              <a:gd name="T12" fmla="*/ 406400 h 406400"/>
            </a:gdLst>
            <a:ahLst/>
            <a:cxnLst>
              <a:cxn ang="T6">
                <a:pos x="T0" y="T1"/>
              </a:cxn>
              <a:cxn ang="T7">
                <a:pos x="T2" y="T3"/>
              </a:cxn>
              <a:cxn ang="T8">
                <a:pos x="T4" y="T5"/>
              </a:cxn>
            </a:cxnLst>
            <a:rect l="T9" t="T10" r="T11" b="T12"/>
            <a:pathLst>
              <a:path w="165100" h="406400">
                <a:moveTo>
                  <a:pt x="0" y="0"/>
                </a:moveTo>
                <a:cubicBezTo>
                  <a:pt x="57150" y="67733"/>
                  <a:pt x="114300" y="135467"/>
                  <a:pt x="139700" y="203200"/>
                </a:cubicBezTo>
                <a:cubicBezTo>
                  <a:pt x="165100" y="270933"/>
                  <a:pt x="152400" y="406400"/>
                  <a:pt x="152400" y="406400"/>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aphicFrame>
        <p:nvGraphicFramePr>
          <p:cNvPr id="68" name="Object 9"/>
          <p:cNvGraphicFramePr>
            <a:graphicFrameLocks noChangeAspect="1"/>
          </p:cNvGraphicFramePr>
          <p:nvPr/>
        </p:nvGraphicFramePr>
        <p:xfrm>
          <a:off x="6229370" y="2128348"/>
          <a:ext cx="212725" cy="300037"/>
        </p:xfrm>
        <a:graphic>
          <a:graphicData uri="http://schemas.openxmlformats.org/presentationml/2006/ole">
            <mc:AlternateContent xmlns:mc="http://schemas.openxmlformats.org/markup-compatibility/2006">
              <mc:Choice xmlns:v="urn:schemas-microsoft-com:vml" Requires="v">
                <p:oleObj name="Equation" r:id="rId10" imgW="127000" imgH="177800" progId="Equation.DSMT4">
                  <p:embed/>
                </p:oleObj>
              </mc:Choice>
              <mc:Fallback>
                <p:oleObj name="Equation" r:id="rId10" imgW="127000" imgH="177800" progId="Equation.DSMT4">
                  <p:embed/>
                  <p:pic>
                    <p:nvPicPr>
                      <p:cNvPr id="68"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9370" y="2128348"/>
                        <a:ext cx="212725" cy="300037"/>
                      </a:xfrm>
                      <a:prstGeom prst="rect">
                        <a:avLst/>
                      </a:prstGeom>
                      <a:noFill/>
                      <a:ln>
                        <a:noFill/>
                      </a:ln>
                      <a:effectLst/>
                    </p:spPr>
                  </p:pic>
                </p:oleObj>
              </mc:Fallback>
            </mc:AlternateContent>
          </a:graphicData>
        </a:graphic>
      </p:graphicFrame>
      <p:sp>
        <p:nvSpPr>
          <p:cNvPr id="86" name="TextBox 85"/>
          <p:cNvSpPr txBox="1"/>
          <p:nvPr/>
        </p:nvSpPr>
        <p:spPr>
          <a:xfrm>
            <a:off x="235742" y="3127375"/>
            <a:ext cx="8666957" cy="2554545"/>
          </a:xfrm>
          <a:prstGeom prst="rect">
            <a:avLst/>
          </a:prstGeom>
          <a:noFill/>
        </p:spPr>
        <p:txBody>
          <a:bodyPr wrap="square" rtlCol="0">
            <a:spAutoFit/>
          </a:bodyPr>
          <a:lstStyle/>
          <a:p>
            <a:r>
              <a:rPr lang="en-US" sz="2000" dirty="0">
                <a:solidFill>
                  <a:srgbClr val="FF0000"/>
                </a:solidFill>
                <a:latin typeface="Apple Chancery"/>
                <a:cs typeface="Apple Chancery"/>
              </a:rPr>
              <a:t>To determine</a:t>
            </a:r>
            <a:r>
              <a:rPr lang="en-US" sz="2000" dirty="0">
                <a:latin typeface="Times New Roman"/>
                <a:cs typeface="Times New Roman"/>
              </a:rPr>
              <a:t> the direction of the static frictional force on the </a:t>
            </a:r>
            <a:r>
              <a:rPr lang="en-US" sz="2000" dirty="0" err="1">
                <a:latin typeface="Times New Roman"/>
                <a:cs typeface="Times New Roman"/>
              </a:rPr>
              <a:t>f.b.d</a:t>
            </a:r>
            <a:r>
              <a:rPr lang="en-US" sz="2000" dirty="0">
                <a:latin typeface="Times New Roman"/>
                <a:cs typeface="Times New Roman"/>
              </a:rPr>
              <a:t>., you need to know the direction the body would move if it DID break loose.  If       was tiny and the incline’s angle large,       would be tugging to accelerate DOWN the incline and the static frictional force would fight that, being oriented UP the incline.  If       was large the angle not too big,      would be tugged UP the incline and the static frictional force would be DOWN the incline.  Knowing which way the body will be tugged defines the direction of the static frictional force (i.e., opposite the tug).  Also, with </a:t>
            </a:r>
            <a:r>
              <a:rPr lang="en-US" sz="2000" dirty="0">
                <a:solidFill>
                  <a:srgbClr val="FF0000"/>
                </a:solidFill>
                <a:latin typeface="Times New Roman"/>
                <a:cs typeface="Times New Roman"/>
              </a:rPr>
              <a:t>a = 0</a:t>
            </a:r>
            <a:r>
              <a:rPr lang="en-US" sz="2000" dirty="0">
                <a:latin typeface="Times New Roman"/>
                <a:cs typeface="Times New Roman"/>
              </a:rPr>
              <a:t>, the tension </a:t>
            </a:r>
            <a:r>
              <a:rPr lang="en-US" sz="2000" dirty="0">
                <a:solidFill>
                  <a:srgbClr val="FF0000"/>
                </a:solidFill>
                <a:latin typeface="Times New Roman"/>
                <a:cs typeface="Times New Roman"/>
              </a:rPr>
              <a:t>T</a:t>
            </a:r>
            <a:r>
              <a:rPr lang="en-US" sz="2000" dirty="0">
                <a:latin typeface="Times New Roman"/>
                <a:cs typeface="Times New Roman"/>
              </a:rPr>
              <a:t> is just the weight of      .</a:t>
            </a:r>
          </a:p>
        </p:txBody>
      </p:sp>
      <p:graphicFrame>
        <p:nvGraphicFramePr>
          <p:cNvPr id="50" name="Object 49"/>
          <p:cNvGraphicFramePr>
            <a:graphicFrameLocks noChangeAspect="1"/>
          </p:cNvGraphicFramePr>
          <p:nvPr/>
        </p:nvGraphicFramePr>
        <p:xfrm>
          <a:off x="1060768" y="1227264"/>
          <a:ext cx="345439" cy="348668"/>
        </p:xfrm>
        <a:graphic>
          <a:graphicData uri="http://schemas.openxmlformats.org/presentationml/2006/ole">
            <mc:AlternateContent xmlns:mc="http://schemas.openxmlformats.org/markup-compatibility/2006">
              <mc:Choice xmlns:v="urn:schemas-microsoft-com:vml" Requires="v">
                <p:oleObj name="Equation" r:id="rId12" imgW="203200" imgH="203200" progId="Equation.DSMT4">
                  <p:embed/>
                </p:oleObj>
              </mc:Choice>
              <mc:Fallback>
                <p:oleObj name="Equation" r:id="rId12" imgW="203200" imgH="203200" progId="Equation.DSMT4">
                  <p:embed/>
                  <p:pic>
                    <p:nvPicPr>
                      <p:cNvPr id="50" name="Object 49"/>
                      <p:cNvPicPr/>
                      <p:nvPr/>
                    </p:nvPicPr>
                    <p:blipFill>
                      <a:blip r:embed="rId13"/>
                      <a:stretch>
                        <a:fillRect/>
                      </a:stretch>
                    </p:blipFill>
                    <p:spPr>
                      <a:xfrm>
                        <a:off x="1060768" y="1227264"/>
                        <a:ext cx="345439" cy="348668"/>
                      </a:xfrm>
                      <a:prstGeom prst="rect">
                        <a:avLst/>
                      </a:prstGeom>
                    </p:spPr>
                  </p:pic>
                </p:oleObj>
              </mc:Fallback>
            </mc:AlternateContent>
          </a:graphicData>
        </a:graphic>
      </p:graphicFrame>
      <p:graphicFrame>
        <p:nvGraphicFramePr>
          <p:cNvPr id="55" name="Object 54"/>
          <p:cNvGraphicFramePr>
            <a:graphicFrameLocks noChangeAspect="1"/>
          </p:cNvGraphicFramePr>
          <p:nvPr/>
        </p:nvGraphicFramePr>
        <p:xfrm>
          <a:off x="1165861" y="924257"/>
          <a:ext cx="345439" cy="348668"/>
        </p:xfrm>
        <a:graphic>
          <a:graphicData uri="http://schemas.openxmlformats.org/presentationml/2006/ole">
            <mc:AlternateContent xmlns:mc="http://schemas.openxmlformats.org/markup-compatibility/2006">
              <mc:Choice xmlns:v="urn:schemas-microsoft-com:vml" Requires="v">
                <p:oleObj name="Equation" r:id="rId14" imgW="203200" imgH="203200" progId="Equation.DSMT4">
                  <p:embed/>
                </p:oleObj>
              </mc:Choice>
              <mc:Fallback>
                <p:oleObj name="Equation" r:id="rId14" imgW="203200" imgH="203200" progId="Equation.DSMT4">
                  <p:embed/>
                  <p:pic>
                    <p:nvPicPr>
                      <p:cNvPr id="55" name="Object 54"/>
                      <p:cNvPicPr/>
                      <p:nvPr/>
                    </p:nvPicPr>
                    <p:blipFill>
                      <a:blip r:embed="rId13"/>
                      <a:stretch>
                        <a:fillRect/>
                      </a:stretch>
                    </p:blipFill>
                    <p:spPr>
                      <a:xfrm>
                        <a:off x="1165861" y="924257"/>
                        <a:ext cx="345439" cy="348668"/>
                      </a:xfrm>
                      <a:prstGeom prst="rect">
                        <a:avLst/>
                      </a:prstGeom>
                    </p:spPr>
                  </p:pic>
                </p:oleObj>
              </mc:Fallback>
            </mc:AlternateContent>
          </a:graphicData>
        </a:graphic>
      </p:graphicFrame>
      <p:graphicFrame>
        <p:nvGraphicFramePr>
          <p:cNvPr id="57" name="Object 56"/>
          <p:cNvGraphicFramePr>
            <a:graphicFrameLocks noChangeAspect="1"/>
          </p:cNvGraphicFramePr>
          <p:nvPr/>
        </p:nvGraphicFramePr>
        <p:xfrm>
          <a:off x="3074987" y="4407158"/>
          <a:ext cx="345439" cy="348668"/>
        </p:xfrm>
        <a:graphic>
          <a:graphicData uri="http://schemas.openxmlformats.org/presentationml/2006/ole">
            <mc:AlternateContent xmlns:mc="http://schemas.openxmlformats.org/markup-compatibility/2006">
              <mc:Choice xmlns:v="urn:schemas-microsoft-com:vml" Requires="v">
                <p:oleObj name="Equation" r:id="rId15" imgW="203200" imgH="203200" progId="Equation.DSMT4">
                  <p:embed/>
                </p:oleObj>
              </mc:Choice>
              <mc:Fallback>
                <p:oleObj name="Equation" r:id="rId15" imgW="203200" imgH="203200" progId="Equation.DSMT4">
                  <p:embed/>
                  <p:pic>
                    <p:nvPicPr>
                      <p:cNvPr id="57" name="Object 56"/>
                      <p:cNvPicPr/>
                      <p:nvPr/>
                    </p:nvPicPr>
                    <p:blipFill>
                      <a:blip r:embed="rId13"/>
                      <a:stretch>
                        <a:fillRect/>
                      </a:stretch>
                    </p:blipFill>
                    <p:spPr>
                      <a:xfrm>
                        <a:off x="3074987" y="4407158"/>
                        <a:ext cx="345439" cy="348668"/>
                      </a:xfrm>
                      <a:prstGeom prst="rect">
                        <a:avLst/>
                      </a:prstGeom>
                    </p:spPr>
                  </p:pic>
                </p:oleObj>
              </mc:Fallback>
            </mc:AlternateContent>
          </a:graphicData>
        </a:graphic>
      </p:graphicFrame>
      <p:graphicFrame>
        <p:nvGraphicFramePr>
          <p:cNvPr id="59" name="Object 58"/>
          <p:cNvGraphicFramePr>
            <a:graphicFrameLocks noChangeAspect="1"/>
          </p:cNvGraphicFramePr>
          <p:nvPr/>
        </p:nvGraphicFramePr>
        <p:xfrm>
          <a:off x="8021356" y="4100240"/>
          <a:ext cx="388937" cy="349250"/>
        </p:xfrm>
        <a:graphic>
          <a:graphicData uri="http://schemas.openxmlformats.org/presentationml/2006/ole">
            <mc:AlternateContent xmlns:mc="http://schemas.openxmlformats.org/markup-compatibility/2006">
              <mc:Choice xmlns:v="urn:schemas-microsoft-com:vml" Requires="v">
                <p:oleObj name="Equation" r:id="rId16" imgW="228600" imgH="203200" progId="Equation.DSMT4">
                  <p:embed/>
                </p:oleObj>
              </mc:Choice>
              <mc:Fallback>
                <p:oleObj name="Equation" r:id="rId16" imgW="228600" imgH="203200" progId="Equation.DSMT4">
                  <p:embed/>
                  <p:pic>
                    <p:nvPicPr>
                      <p:cNvPr id="59" name="Object 58"/>
                      <p:cNvPicPr/>
                      <p:nvPr/>
                    </p:nvPicPr>
                    <p:blipFill>
                      <a:blip r:embed="rId17"/>
                      <a:stretch>
                        <a:fillRect/>
                      </a:stretch>
                    </p:blipFill>
                    <p:spPr>
                      <a:xfrm>
                        <a:off x="8021356" y="4100240"/>
                        <a:ext cx="388937" cy="349250"/>
                      </a:xfrm>
                      <a:prstGeom prst="rect">
                        <a:avLst/>
                      </a:prstGeom>
                    </p:spPr>
                  </p:pic>
                </p:oleObj>
              </mc:Fallback>
            </mc:AlternateContent>
          </a:graphicData>
        </a:graphic>
      </p:graphicFrame>
      <p:graphicFrame>
        <p:nvGraphicFramePr>
          <p:cNvPr id="60" name="Object 59"/>
          <p:cNvGraphicFramePr>
            <a:graphicFrameLocks noChangeAspect="1"/>
          </p:cNvGraphicFramePr>
          <p:nvPr/>
        </p:nvGraphicFramePr>
        <p:xfrm>
          <a:off x="7085224" y="3491845"/>
          <a:ext cx="388937" cy="349250"/>
        </p:xfrm>
        <a:graphic>
          <a:graphicData uri="http://schemas.openxmlformats.org/presentationml/2006/ole">
            <mc:AlternateContent xmlns:mc="http://schemas.openxmlformats.org/markup-compatibility/2006">
              <mc:Choice xmlns:v="urn:schemas-microsoft-com:vml" Requires="v">
                <p:oleObj name="Equation" r:id="rId18" imgW="228600" imgH="203200" progId="Equation.DSMT4">
                  <p:embed/>
                </p:oleObj>
              </mc:Choice>
              <mc:Fallback>
                <p:oleObj name="Equation" r:id="rId18" imgW="228600" imgH="203200" progId="Equation.DSMT4">
                  <p:embed/>
                  <p:pic>
                    <p:nvPicPr>
                      <p:cNvPr id="60" name="Object 59"/>
                      <p:cNvPicPr/>
                      <p:nvPr/>
                    </p:nvPicPr>
                    <p:blipFill>
                      <a:blip r:embed="rId17"/>
                      <a:stretch>
                        <a:fillRect/>
                      </a:stretch>
                    </p:blipFill>
                    <p:spPr>
                      <a:xfrm>
                        <a:off x="7085224" y="3491845"/>
                        <a:ext cx="388937" cy="349250"/>
                      </a:xfrm>
                      <a:prstGeom prst="rect">
                        <a:avLst/>
                      </a:prstGeom>
                    </p:spPr>
                  </p:pic>
                </p:oleObj>
              </mc:Fallback>
            </mc:AlternateContent>
          </a:graphicData>
        </a:graphic>
      </p:graphicFrame>
      <p:graphicFrame>
        <p:nvGraphicFramePr>
          <p:cNvPr id="67" name="Object 66"/>
          <p:cNvGraphicFramePr>
            <a:graphicFrameLocks noChangeAspect="1"/>
          </p:cNvGraphicFramePr>
          <p:nvPr/>
        </p:nvGraphicFramePr>
        <p:xfrm>
          <a:off x="2851468" y="3798762"/>
          <a:ext cx="345439" cy="348668"/>
        </p:xfrm>
        <a:graphic>
          <a:graphicData uri="http://schemas.openxmlformats.org/presentationml/2006/ole">
            <mc:AlternateContent xmlns:mc="http://schemas.openxmlformats.org/markup-compatibility/2006">
              <mc:Choice xmlns:v="urn:schemas-microsoft-com:vml" Requires="v">
                <p:oleObj name="Equation" r:id="rId19" imgW="203200" imgH="203200" progId="Equation.DSMT4">
                  <p:embed/>
                </p:oleObj>
              </mc:Choice>
              <mc:Fallback>
                <p:oleObj name="Equation" r:id="rId19" imgW="203200" imgH="203200" progId="Equation.DSMT4">
                  <p:embed/>
                  <p:pic>
                    <p:nvPicPr>
                      <p:cNvPr id="67" name="Object 66"/>
                      <p:cNvPicPr/>
                      <p:nvPr/>
                    </p:nvPicPr>
                    <p:blipFill>
                      <a:blip r:embed="rId13"/>
                      <a:stretch>
                        <a:fillRect/>
                      </a:stretch>
                    </p:blipFill>
                    <p:spPr>
                      <a:xfrm>
                        <a:off x="2851468" y="3798762"/>
                        <a:ext cx="345439" cy="348668"/>
                      </a:xfrm>
                      <a:prstGeom prst="rect">
                        <a:avLst/>
                      </a:prstGeom>
                    </p:spPr>
                  </p:pic>
                </p:oleObj>
              </mc:Fallback>
            </mc:AlternateContent>
          </a:graphicData>
        </a:graphic>
      </p:graphicFrame>
      <p:graphicFrame>
        <p:nvGraphicFramePr>
          <p:cNvPr id="72" name="Object 71"/>
          <p:cNvGraphicFramePr>
            <a:graphicFrameLocks noChangeAspect="1"/>
          </p:cNvGraphicFramePr>
          <p:nvPr/>
        </p:nvGraphicFramePr>
        <p:xfrm>
          <a:off x="2338388" y="6022975"/>
          <a:ext cx="215900" cy="349250"/>
        </p:xfrm>
        <a:graphic>
          <a:graphicData uri="http://schemas.openxmlformats.org/presentationml/2006/ole">
            <mc:AlternateContent xmlns:mc="http://schemas.openxmlformats.org/markup-compatibility/2006">
              <mc:Choice xmlns:v="urn:schemas-microsoft-com:vml" Requires="v">
                <p:oleObj name="Equation" r:id="rId20" imgW="127000" imgH="203200" progId="Equation.DSMT4">
                  <p:embed/>
                </p:oleObj>
              </mc:Choice>
              <mc:Fallback>
                <p:oleObj name="Equation" r:id="rId20" imgW="127000" imgH="203200" progId="Equation.DSMT4">
                  <p:embed/>
                  <p:pic>
                    <p:nvPicPr>
                      <p:cNvPr id="72" name="Object 71"/>
                      <p:cNvPicPr/>
                      <p:nvPr/>
                    </p:nvPicPr>
                    <p:blipFill>
                      <a:blip r:embed="rId21"/>
                      <a:stretch>
                        <a:fillRect/>
                      </a:stretch>
                    </p:blipFill>
                    <p:spPr>
                      <a:xfrm>
                        <a:off x="2338388" y="6022975"/>
                        <a:ext cx="215900" cy="349250"/>
                      </a:xfrm>
                      <a:prstGeom prst="rect">
                        <a:avLst/>
                      </a:prstGeom>
                    </p:spPr>
                  </p:pic>
                </p:oleObj>
              </mc:Fallback>
            </mc:AlternateContent>
          </a:graphicData>
        </a:graphic>
      </p:graphicFrame>
      <p:graphicFrame>
        <p:nvGraphicFramePr>
          <p:cNvPr id="73" name="Object 72"/>
          <p:cNvGraphicFramePr>
            <a:graphicFrameLocks noChangeAspect="1"/>
          </p:cNvGraphicFramePr>
          <p:nvPr/>
        </p:nvGraphicFramePr>
        <p:xfrm>
          <a:off x="6775450" y="6029325"/>
          <a:ext cx="301625" cy="349250"/>
        </p:xfrm>
        <a:graphic>
          <a:graphicData uri="http://schemas.openxmlformats.org/presentationml/2006/ole">
            <mc:AlternateContent xmlns:mc="http://schemas.openxmlformats.org/markup-compatibility/2006">
              <mc:Choice xmlns:v="urn:schemas-microsoft-com:vml" Requires="v">
                <p:oleObj name="Equation" r:id="rId22" imgW="177800" imgH="203200" progId="Equation.DSMT4">
                  <p:embed/>
                </p:oleObj>
              </mc:Choice>
              <mc:Fallback>
                <p:oleObj name="Equation" r:id="rId22" imgW="177800" imgH="203200" progId="Equation.DSMT4">
                  <p:embed/>
                  <p:pic>
                    <p:nvPicPr>
                      <p:cNvPr id="73" name="Object 72"/>
                      <p:cNvPicPr/>
                      <p:nvPr/>
                    </p:nvPicPr>
                    <p:blipFill>
                      <a:blip r:embed="rId23"/>
                      <a:stretch>
                        <a:fillRect/>
                      </a:stretch>
                    </p:blipFill>
                    <p:spPr>
                      <a:xfrm>
                        <a:off x="6775450" y="6029325"/>
                        <a:ext cx="301625" cy="349250"/>
                      </a:xfrm>
                      <a:prstGeom prst="rect">
                        <a:avLst/>
                      </a:prstGeom>
                    </p:spPr>
                  </p:pic>
                </p:oleObj>
              </mc:Fallback>
            </mc:AlternateContent>
          </a:graphicData>
        </a:graphic>
      </p:graphicFrame>
      <p:graphicFrame>
        <p:nvGraphicFramePr>
          <p:cNvPr id="33" name="Object 32"/>
          <p:cNvGraphicFramePr>
            <a:graphicFrameLocks noChangeAspect="1"/>
          </p:cNvGraphicFramePr>
          <p:nvPr/>
        </p:nvGraphicFramePr>
        <p:xfrm>
          <a:off x="5511800" y="5322888"/>
          <a:ext cx="387350" cy="347662"/>
        </p:xfrm>
        <a:graphic>
          <a:graphicData uri="http://schemas.openxmlformats.org/presentationml/2006/ole">
            <mc:AlternateContent xmlns:mc="http://schemas.openxmlformats.org/markup-compatibility/2006">
              <mc:Choice xmlns:v="urn:schemas-microsoft-com:vml" Requires="v">
                <p:oleObj name="Equation" r:id="rId24" imgW="228600" imgH="203200" progId="Equation.DSMT4">
                  <p:embed/>
                </p:oleObj>
              </mc:Choice>
              <mc:Fallback>
                <p:oleObj name="Equation" r:id="rId24" imgW="228600" imgH="203200" progId="Equation.DSMT4">
                  <p:embed/>
                  <p:pic>
                    <p:nvPicPr>
                      <p:cNvPr id="33" name="Object 32"/>
                      <p:cNvPicPr/>
                      <p:nvPr/>
                    </p:nvPicPr>
                    <p:blipFill>
                      <a:blip r:embed="rId25"/>
                      <a:stretch>
                        <a:fillRect/>
                      </a:stretch>
                    </p:blipFill>
                    <p:spPr>
                      <a:xfrm>
                        <a:off x="5511800" y="5322888"/>
                        <a:ext cx="387350" cy="347662"/>
                      </a:xfrm>
                      <a:prstGeom prst="rect">
                        <a:avLst/>
                      </a:prstGeom>
                    </p:spPr>
                  </p:pic>
                </p:oleObj>
              </mc:Fallback>
            </mc:AlternateContent>
          </a:graphicData>
        </a:graphic>
      </p:graphicFrame>
    </p:spTree>
    <p:extLst>
      <p:ext uri="{BB962C8B-B14F-4D97-AF65-F5344CB8AC3E}">
        <p14:creationId xmlns:p14="http://schemas.microsoft.com/office/powerpoint/2010/main" val="146479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8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497231" y="693738"/>
            <a:ext cx="2743200" cy="1040130"/>
            <a:chOff x="4319431" y="693738"/>
            <a:chExt cx="2743200" cy="1040130"/>
          </a:xfrm>
        </p:grpSpPr>
        <p:sp>
          <p:nvSpPr>
            <p:cNvPr id="17410" name="Line 54"/>
            <p:cNvSpPr>
              <a:spLocks noChangeShapeType="1"/>
            </p:cNvSpPr>
            <p:nvPr/>
          </p:nvSpPr>
          <p:spPr bwMode="auto">
            <a:xfrm>
              <a:off x="5965351" y="1596708"/>
              <a:ext cx="61722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sp>
          <p:nvSpPr>
            <p:cNvPr id="17411" name="Text Box 61"/>
            <p:cNvSpPr txBox="1">
              <a:spLocks noChangeArrowheads="1"/>
            </p:cNvSpPr>
            <p:nvPr/>
          </p:nvSpPr>
          <p:spPr bwMode="auto">
            <a:xfrm>
              <a:off x="6102511" y="1310958"/>
              <a:ext cx="342900" cy="3300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1600">
                  <a:solidFill>
                    <a:schemeClr val="tx1"/>
                  </a:solidFill>
                  <a:latin typeface="Arial" charset="0"/>
                </a:rPr>
                <a:t>F</a:t>
              </a:r>
              <a:endParaRPr lang="en-US" sz="2200">
                <a:solidFill>
                  <a:schemeClr val="tx1"/>
                </a:solidFill>
                <a:latin typeface="Arial" charset="0"/>
              </a:endParaRPr>
            </a:p>
          </p:txBody>
        </p:sp>
        <p:sp>
          <p:nvSpPr>
            <p:cNvPr id="17412" name="Rectangle 62"/>
            <p:cNvSpPr>
              <a:spLocks noChangeArrowheads="1"/>
            </p:cNvSpPr>
            <p:nvPr/>
          </p:nvSpPr>
          <p:spPr bwMode="auto">
            <a:xfrm>
              <a:off x="4662331" y="1459548"/>
              <a:ext cx="1165860" cy="274320"/>
            </a:xfrm>
            <a:prstGeom prst="rect">
              <a:avLst/>
            </a:prstGeom>
            <a:solidFill>
              <a:srgbClr val="98E31D"/>
            </a:solidFill>
            <a:ln w="9525">
              <a:solidFill>
                <a:schemeClr val="tx1"/>
              </a:solidFill>
              <a:miter lim="800000"/>
              <a:headEnd/>
              <a:tailEnd/>
            </a:ln>
          </p:spPr>
          <p:txBody>
            <a:bodyPr wrap="none" lIns="82296" tIns="41148" rIns="82296" bIns="41148" anchor="ctr"/>
            <a:lstStyle/>
            <a:p>
              <a:endParaRPr lang="en-US"/>
            </a:p>
          </p:txBody>
        </p:sp>
        <p:sp>
          <p:nvSpPr>
            <p:cNvPr id="17413" name="Freeform 65"/>
            <p:cNvSpPr>
              <a:spLocks/>
            </p:cNvSpPr>
            <p:nvPr/>
          </p:nvSpPr>
          <p:spPr bwMode="auto">
            <a:xfrm>
              <a:off x="4996659" y="772320"/>
              <a:ext cx="388620" cy="735806"/>
            </a:xfrm>
            <a:custGeom>
              <a:avLst/>
              <a:gdLst>
                <a:gd name="T0" fmla="*/ 2147483647 w 272"/>
                <a:gd name="T1" fmla="*/ 2147483647 h 515"/>
                <a:gd name="T2" fmla="*/ 2147483647 w 272"/>
                <a:gd name="T3" fmla="*/ 2147483647 h 515"/>
                <a:gd name="T4" fmla="*/ 2147483647 w 272"/>
                <a:gd name="T5" fmla="*/ 2147483647 h 515"/>
                <a:gd name="T6" fmla="*/ 2147483647 w 272"/>
                <a:gd name="T7" fmla="*/ 2147483647 h 515"/>
                <a:gd name="T8" fmla="*/ 2147483647 w 272"/>
                <a:gd name="T9" fmla="*/ 0 h 515"/>
                <a:gd name="T10" fmla="*/ 2147483647 w 272"/>
                <a:gd name="T11" fmla="*/ 2147483647 h 515"/>
                <a:gd name="T12" fmla="*/ 2147483647 w 272"/>
                <a:gd name="T13" fmla="*/ 2147483647 h 515"/>
                <a:gd name="T14" fmla="*/ 2147483647 w 272"/>
                <a:gd name="T15" fmla="*/ 2147483647 h 515"/>
                <a:gd name="T16" fmla="*/ 0 w 272"/>
                <a:gd name="T17" fmla="*/ 2147483647 h 515"/>
                <a:gd name="T18" fmla="*/ 2147483647 w 272"/>
                <a:gd name="T19" fmla="*/ 2147483647 h 515"/>
                <a:gd name="T20" fmla="*/ 2147483647 w 272"/>
                <a:gd name="T21" fmla="*/ 2147483647 h 515"/>
                <a:gd name="T22" fmla="*/ 2147483647 w 272"/>
                <a:gd name="T23" fmla="*/ 2147483647 h 515"/>
                <a:gd name="T24" fmla="*/ 2147483647 w 272"/>
                <a:gd name="T25" fmla="*/ 2147483647 h 5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2"/>
                <a:gd name="T40" fmla="*/ 0 h 515"/>
                <a:gd name="T41" fmla="*/ 272 w 272"/>
                <a:gd name="T42" fmla="*/ 515 h 5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2" h="515">
                  <a:moveTo>
                    <a:pt x="264" y="31"/>
                  </a:moveTo>
                  <a:cubicBezTo>
                    <a:pt x="243" y="33"/>
                    <a:pt x="219" y="28"/>
                    <a:pt x="202" y="39"/>
                  </a:cubicBezTo>
                  <a:cubicBezTo>
                    <a:pt x="194" y="43"/>
                    <a:pt x="215" y="52"/>
                    <a:pt x="225" y="54"/>
                  </a:cubicBezTo>
                  <a:cubicBezTo>
                    <a:pt x="241" y="56"/>
                    <a:pt x="256" y="43"/>
                    <a:pt x="272" y="39"/>
                  </a:cubicBezTo>
                  <a:cubicBezTo>
                    <a:pt x="229" y="24"/>
                    <a:pt x="189" y="19"/>
                    <a:pt x="148" y="0"/>
                  </a:cubicBezTo>
                  <a:cubicBezTo>
                    <a:pt x="96" y="15"/>
                    <a:pt x="103" y="34"/>
                    <a:pt x="70" y="70"/>
                  </a:cubicBezTo>
                  <a:cubicBezTo>
                    <a:pt x="57" y="106"/>
                    <a:pt x="48" y="151"/>
                    <a:pt x="31" y="186"/>
                  </a:cubicBezTo>
                  <a:cubicBezTo>
                    <a:pt x="25" y="196"/>
                    <a:pt x="19" y="206"/>
                    <a:pt x="15" y="217"/>
                  </a:cubicBezTo>
                  <a:cubicBezTo>
                    <a:pt x="8" y="232"/>
                    <a:pt x="0" y="264"/>
                    <a:pt x="0" y="264"/>
                  </a:cubicBezTo>
                  <a:cubicBezTo>
                    <a:pt x="6" y="331"/>
                    <a:pt x="10" y="364"/>
                    <a:pt x="39" y="419"/>
                  </a:cubicBezTo>
                  <a:cubicBezTo>
                    <a:pt x="51" y="443"/>
                    <a:pt x="53" y="465"/>
                    <a:pt x="70" y="489"/>
                  </a:cubicBezTo>
                  <a:cubicBezTo>
                    <a:pt x="118" y="414"/>
                    <a:pt x="55" y="515"/>
                    <a:pt x="93" y="442"/>
                  </a:cubicBezTo>
                  <a:cubicBezTo>
                    <a:pt x="97" y="433"/>
                    <a:pt x="109" y="419"/>
                    <a:pt x="109" y="419"/>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7414" name="Freeform 66"/>
            <p:cNvSpPr>
              <a:spLocks/>
            </p:cNvSpPr>
            <p:nvPr/>
          </p:nvSpPr>
          <p:spPr bwMode="auto">
            <a:xfrm>
              <a:off x="5118103" y="860902"/>
              <a:ext cx="211455" cy="634365"/>
            </a:xfrm>
            <a:custGeom>
              <a:avLst/>
              <a:gdLst>
                <a:gd name="T0" fmla="*/ 2147483647 w 148"/>
                <a:gd name="T1" fmla="*/ 0 h 444"/>
                <a:gd name="T2" fmla="*/ 2147483647 w 148"/>
                <a:gd name="T3" fmla="*/ 2147483647 h 444"/>
                <a:gd name="T4" fmla="*/ 2147483647 w 148"/>
                <a:gd name="T5" fmla="*/ 2147483647 h 444"/>
                <a:gd name="T6" fmla="*/ 2147483647 w 148"/>
                <a:gd name="T7" fmla="*/ 2147483647 h 444"/>
                <a:gd name="T8" fmla="*/ 2147483647 w 148"/>
                <a:gd name="T9" fmla="*/ 2147483647 h 444"/>
                <a:gd name="T10" fmla="*/ 2147483647 w 148"/>
                <a:gd name="T11" fmla="*/ 2147483647 h 444"/>
                <a:gd name="T12" fmla="*/ 2147483647 w 148"/>
                <a:gd name="T13" fmla="*/ 2147483647 h 444"/>
                <a:gd name="T14" fmla="*/ 2147483647 w 148"/>
                <a:gd name="T15" fmla="*/ 2147483647 h 444"/>
                <a:gd name="T16" fmla="*/ 2147483647 w 148"/>
                <a:gd name="T17" fmla="*/ 2147483647 h 444"/>
                <a:gd name="T18" fmla="*/ 0 w 148"/>
                <a:gd name="T19" fmla="*/ 2147483647 h 4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444"/>
                <a:gd name="T32" fmla="*/ 148 w 148"/>
                <a:gd name="T33" fmla="*/ 444 h 4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444">
                  <a:moveTo>
                    <a:pt x="117" y="0"/>
                  </a:moveTo>
                  <a:cubicBezTo>
                    <a:pt x="108" y="33"/>
                    <a:pt x="111" y="50"/>
                    <a:pt x="78" y="62"/>
                  </a:cubicBezTo>
                  <a:cubicBezTo>
                    <a:pt x="95" y="111"/>
                    <a:pt x="71" y="63"/>
                    <a:pt x="109" y="93"/>
                  </a:cubicBezTo>
                  <a:cubicBezTo>
                    <a:pt x="127" y="108"/>
                    <a:pt x="140" y="141"/>
                    <a:pt x="148" y="163"/>
                  </a:cubicBezTo>
                  <a:cubicBezTo>
                    <a:pt x="145" y="204"/>
                    <a:pt x="148" y="286"/>
                    <a:pt x="125" y="334"/>
                  </a:cubicBezTo>
                  <a:cubicBezTo>
                    <a:pt x="111" y="361"/>
                    <a:pt x="63" y="404"/>
                    <a:pt x="63" y="404"/>
                  </a:cubicBezTo>
                  <a:cubicBezTo>
                    <a:pt x="86" y="406"/>
                    <a:pt x="111" y="400"/>
                    <a:pt x="132" y="411"/>
                  </a:cubicBezTo>
                  <a:cubicBezTo>
                    <a:pt x="140" y="415"/>
                    <a:pt x="118" y="424"/>
                    <a:pt x="109" y="427"/>
                  </a:cubicBezTo>
                  <a:cubicBezTo>
                    <a:pt x="86" y="432"/>
                    <a:pt x="62" y="432"/>
                    <a:pt x="39" y="435"/>
                  </a:cubicBezTo>
                  <a:cubicBezTo>
                    <a:pt x="10" y="444"/>
                    <a:pt x="24" y="443"/>
                    <a:pt x="0" y="443"/>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7415" name="Freeform 67"/>
            <p:cNvSpPr>
              <a:spLocks/>
            </p:cNvSpPr>
            <p:nvPr/>
          </p:nvSpPr>
          <p:spPr bwMode="auto">
            <a:xfrm>
              <a:off x="5108101" y="1040925"/>
              <a:ext cx="111443" cy="308610"/>
            </a:xfrm>
            <a:custGeom>
              <a:avLst/>
              <a:gdLst>
                <a:gd name="T0" fmla="*/ 0 w 78"/>
                <a:gd name="T1" fmla="*/ 2147483647 h 216"/>
                <a:gd name="T2" fmla="*/ 2147483647 w 78"/>
                <a:gd name="T3" fmla="*/ 2147483647 h 216"/>
                <a:gd name="T4" fmla="*/ 2147483647 w 78"/>
                <a:gd name="T5" fmla="*/ 2147483647 h 216"/>
                <a:gd name="T6" fmla="*/ 2147483647 w 78"/>
                <a:gd name="T7" fmla="*/ 2147483647 h 216"/>
                <a:gd name="T8" fmla="*/ 2147483647 w 78"/>
                <a:gd name="T9" fmla="*/ 2147483647 h 216"/>
                <a:gd name="T10" fmla="*/ 2147483647 w 78"/>
                <a:gd name="T11" fmla="*/ 2147483647 h 216"/>
                <a:gd name="T12" fmla="*/ 0 60000 65536"/>
                <a:gd name="T13" fmla="*/ 0 60000 65536"/>
                <a:gd name="T14" fmla="*/ 0 60000 65536"/>
                <a:gd name="T15" fmla="*/ 0 60000 65536"/>
                <a:gd name="T16" fmla="*/ 0 60000 65536"/>
                <a:gd name="T17" fmla="*/ 0 60000 65536"/>
                <a:gd name="T18" fmla="*/ 0 w 78"/>
                <a:gd name="T19" fmla="*/ 0 h 216"/>
                <a:gd name="T20" fmla="*/ 78 w 78"/>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78" h="216">
                  <a:moveTo>
                    <a:pt x="0" y="21"/>
                  </a:moveTo>
                  <a:cubicBezTo>
                    <a:pt x="57" y="60"/>
                    <a:pt x="41" y="154"/>
                    <a:pt x="62" y="216"/>
                  </a:cubicBezTo>
                  <a:cubicBezTo>
                    <a:pt x="76" y="158"/>
                    <a:pt x="78" y="165"/>
                    <a:pt x="62" y="76"/>
                  </a:cubicBezTo>
                  <a:cubicBezTo>
                    <a:pt x="61" y="72"/>
                    <a:pt x="22" y="11"/>
                    <a:pt x="31" y="6"/>
                  </a:cubicBezTo>
                  <a:cubicBezTo>
                    <a:pt x="40" y="0"/>
                    <a:pt x="51" y="11"/>
                    <a:pt x="62" y="14"/>
                  </a:cubicBezTo>
                  <a:cubicBezTo>
                    <a:pt x="64" y="33"/>
                    <a:pt x="77" y="75"/>
                    <a:pt x="77" y="99"/>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7416" name="Freeform 68"/>
            <p:cNvSpPr>
              <a:spLocks/>
            </p:cNvSpPr>
            <p:nvPr/>
          </p:nvSpPr>
          <p:spPr bwMode="auto">
            <a:xfrm>
              <a:off x="5046665" y="693738"/>
              <a:ext cx="194310" cy="122873"/>
            </a:xfrm>
            <a:custGeom>
              <a:avLst/>
              <a:gdLst>
                <a:gd name="T0" fmla="*/ 2147483647 w 136"/>
                <a:gd name="T1" fmla="*/ 2147483647 h 86"/>
                <a:gd name="T2" fmla="*/ 2147483647 w 136"/>
                <a:gd name="T3" fmla="*/ 2147483647 h 86"/>
                <a:gd name="T4" fmla="*/ 2147483647 w 136"/>
                <a:gd name="T5" fmla="*/ 0 h 86"/>
                <a:gd name="T6" fmla="*/ 2147483647 w 136"/>
                <a:gd name="T7" fmla="*/ 2147483647 h 86"/>
                <a:gd name="T8" fmla="*/ 2147483647 w 136"/>
                <a:gd name="T9" fmla="*/ 2147483647 h 86"/>
                <a:gd name="T10" fmla="*/ 2147483647 w 136"/>
                <a:gd name="T11" fmla="*/ 2147483647 h 86"/>
                <a:gd name="T12" fmla="*/ 2147483647 w 136"/>
                <a:gd name="T13" fmla="*/ 2147483647 h 86"/>
                <a:gd name="T14" fmla="*/ 2147483647 w 136"/>
                <a:gd name="T15" fmla="*/ 2147483647 h 86"/>
                <a:gd name="T16" fmla="*/ 2147483647 w 136"/>
                <a:gd name="T17" fmla="*/ 2147483647 h 86"/>
                <a:gd name="T18" fmla="*/ 2147483647 w 136"/>
                <a:gd name="T19" fmla="*/ 0 h 86"/>
                <a:gd name="T20" fmla="*/ 2147483647 w 136"/>
                <a:gd name="T21" fmla="*/ 2147483647 h 86"/>
                <a:gd name="T22" fmla="*/ 2147483647 w 136"/>
                <a:gd name="T23" fmla="*/ 2147483647 h 86"/>
                <a:gd name="T24" fmla="*/ 2147483647 w 136"/>
                <a:gd name="T25" fmla="*/ 2147483647 h 86"/>
                <a:gd name="T26" fmla="*/ 2147483647 w 136"/>
                <a:gd name="T27" fmla="*/ 2147483647 h 86"/>
                <a:gd name="T28" fmla="*/ 2147483647 w 136"/>
                <a:gd name="T29" fmla="*/ 2147483647 h 86"/>
                <a:gd name="T30" fmla="*/ 2147483647 w 136"/>
                <a:gd name="T31" fmla="*/ 2147483647 h 86"/>
                <a:gd name="T32" fmla="*/ 2147483647 w 136"/>
                <a:gd name="T33" fmla="*/ 2147483647 h 86"/>
                <a:gd name="T34" fmla="*/ 2147483647 w 136"/>
                <a:gd name="T35" fmla="*/ 2147483647 h 86"/>
                <a:gd name="T36" fmla="*/ 2147483647 w 136"/>
                <a:gd name="T37" fmla="*/ 2147483647 h 86"/>
                <a:gd name="T38" fmla="*/ 2147483647 w 136"/>
                <a:gd name="T39" fmla="*/ 2147483647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86"/>
                <a:gd name="T62" fmla="*/ 136 w 136"/>
                <a:gd name="T63" fmla="*/ 86 h 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86">
                  <a:moveTo>
                    <a:pt x="136" y="62"/>
                  </a:moveTo>
                  <a:cubicBezTo>
                    <a:pt x="121" y="47"/>
                    <a:pt x="103" y="38"/>
                    <a:pt x="89" y="24"/>
                  </a:cubicBezTo>
                  <a:cubicBezTo>
                    <a:pt x="82" y="17"/>
                    <a:pt x="74" y="0"/>
                    <a:pt x="74" y="0"/>
                  </a:cubicBezTo>
                  <a:cubicBezTo>
                    <a:pt x="91" y="28"/>
                    <a:pt x="100" y="38"/>
                    <a:pt x="89" y="70"/>
                  </a:cubicBezTo>
                  <a:cubicBezTo>
                    <a:pt x="81" y="62"/>
                    <a:pt x="74" y="54"/>
                    <a:pt x="66" y="47"/>
                  </a:cubicBezTo>
                  <a:cubicBezTo>
                    <a:pt x="58" y="40"/>
                    <a:pt x="36" y="37"/>
                    <a:pt x="43" y="31"/>
                  </a:cubicBezTo>
                  <a:cubicBezTo>
                    <a:pt x="45" y="28"/>
                    <a:pt x="91" y="45"/>
                    <a:pt x="97" y="47"/>
                  </a:cubicBezTo>
                  <a:cubicBezTo>
                    <a:pt x="102" y="36"/>
                    <a:pt x="117" y="26"/>
                    <a:pt x="113" y="16"/>
                  </a:cubicBezTo>
                  <a:cubicBezTo>
                    <a:pt x="108" y="5"/>
                    <a:pt x="91" y="11"/>
                    <a:pt x="81" y="8"/>
                  </a:cubicBezTo>
                  <a:cubicBezTo>
                    <a:pt x="73" y="5"/>
                    <a:pt x="65" y="2"/>
                    <a:pt x="58" y="0"/>
                  </a:cubicBezTo>
                  <a:cubicBezTo>
                    <a:pt x="43" y="57"/>
                    <a:pt x="72" y="28"/>
                    <a:pt x="58" y="86"/>
                  </a:cubicBezTo>
                  <a:cubicBezTo>
                    <a:pt x="50" y="83"/>
                    <a:pt x="41" y="83"/>
                    <a:pt x="35" y="78"/>
                  </a:cubicBezTo>
                  <a:cubicBezTo>
                    <a:pt x="33" y="76"/>
                    <a:pt x="4" y="38"/>
                    <a:pt x="12" y="31"/>
                  </a:cubicBezTo>
                  <a:cubicBezTo>
                    <a:pt x="17" y="25"/>
                    <a:pt x="27" y="36"/>
                    <a:pt x="35" y="39"/>
                  </a:cubicBezTo>
                  <a:cubicBezTo>
                    <a:pt x="40" y="49"/>
                    <a:pt x="53" y="59"/>
                    <a:pt x="50" y="70"/>
                  </a:cubicBezTo>
                  <a:cubicBezTo>
                    <a:pt x="45" y="83"/>
                    <a:pt x="0" y="41"/>
                    <a:pt x="12" y="39"/>
                  </a:cubicBezTo>
                  <a:cubicBezTo>
                    <a:pt x="39" y="33"/>
                    <a:pt x="68" y="44"/>
                    <a:pt x="97" y="47"/>
                  </a:cubicBezTo>
                  <a:cubicBezTo>
                    <a:pt x="104" y="49"/>
                    <a:pt x="128" y="55"/>
                    <a:pt x="120" y="55"/>
                  </a:cubicBezTo>
                  <a:cubicBezTo>
                    <a:pt x="109" y="55"/>
                    <a:pt x="97" y="53"/>
                    <a:pt x="89" y="47"/>
                  </a:cubicBezTo>
                  <a:cubicBezTo>
                    <a:pt x="71" y="32"/>
                    <a:pt x="94" y="8"/>
                    <a:pt x="50" y="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7419" name="Line 63"/>
            <p:cNvSpPr>
              <a:spLocks noChangeShapeType="1"/>
            </p:cNvSpPr>
            <p:nvPr/>
          </p:nvSpPr>
          <p:spPr bwMode="auto">
            <a:xfrm>
              <a:off x="4319431" y="1733868"/>
              <a:ext cx="2743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grpSp>
      <p:sp>
        <p:nvSpPr>
          <p:cNvPr id="17430" name="TextBox 40"/>
          <p:cNvSpPr txBox="1">
            <a:spLocks noChangeArrowheads="1"/>
          </p:cNvSpPr>
          <p:nvPr/>
        </p:nvSpPr>
        <p:spPr bwMode="auto">
          <a:xfrm>
            <a:off x="525780" y="218917"/>
            <a:ext cx="3906520" cy="2360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A penguin </a:t>
            </a:r>
            <a:r>
              <a:rPr lang="en-US" sz="2000" dirty="0">
                <a:solidFill>
                  <a:schemeClr val="tx1"/>
                </a:solidFill>
                <a:latin typeface="Times New Roman"/>
                <a:cs typeface="Times New Roman"/>
              </a:rPr>
              <a:t>(which took me a seriously long time to draw) </a:t>
            </a:r>
            <a:r>
              <a:rPr lang="en-US" sz="2000" dirty="0">
                <a:solidFill>
                  <a:srgbClr val="1A2AFF"/>
                </a:solidFill>
                <a:latin typeface="Times New Roman"/>
                <a:cs typeface="Times New Roman"/>
              </a:rPr>
              <a:t>sits on a slightly frictional block</a:t>
            </a:r>
            <a:r>
              <a:rPr lang="en-US" sz="2000" dirty="0">
                <a:solidFill>
                  <a:schemeClr val="tx1"/>
                </a:solidFill>
                <a:latin typeface="Times New Roman"/>
                <a:cs typeface="Times New Roman"/>
              </a:rPr>
              <a:t>.  When a </a:t>
            </a:r>
            <a:r>
              <a:rPr lang="en-US" sz="2000" dirty="0">
                <a:solidFill>
                  <a:srgbClr val="FF0000"/>
                </a:solidFill>
                <a:latin typeface="Times New Roman"/>
                <a:cs typeface="Times New Roman"/>
              </a:rPr>
              <a:t>large force F </a:t>
            </a:r>
            <a:r>
              <a:rPr lang="en-US" sz="2000" dirty="0">
                <a:solidFill>
                  <a:schemeClr val="tx1"/>
                </a:solidFill>
                <a:latin typeface="Times New Roman"/>
                <a:cs typeface="Times New Roman"/>
              </a:rPr>
              <a:t>is </a:t>
            </a:r>
            <a:r>
              <a:rPr lang="en-US" sz="2000" dirty="0">
                <a:solidFill>
                  <a:srgbClr val="1A2AFF"/>
                </a:solidFill>
                <a:latin typeface="Times New Roman"/>
                <a:cs typeface="Times New Roman"/>
              </a:rPr>
              <a:t>applied</a:t>
            </a:r>
            <a:r>
              <a:rPr lang="en-US" sz="2000" dirty="0">
                <a:solidFill>
                  <a:schemeClr val="tx1"/>
                </a:solidFill>
                <a:latin typeface="Times New Roman"/>
                <a:cs typeface="Times New Roman"/>
              </a:rPr>
              <a:t> to the block, the </a:t>
            </a:r>
            <a:r>
              <a:rPr lang="en-US" sz="2000" dirty="0">
                <a:solidFill>
                  <a:srgbClr val="FF0000"/>
                </a:solidFill>
                <a:latin typeface="Times New Roman"/>
                <a:cs typeface="Times New Roman"/>
              </a:rPr>
              <a:t>penguin breaks traction </a:t>
            </a:r>
            <a:r>
              <a:rPr lang="en-US" sz="2000" dirty="0">
                <a:solidFill>
                  <a:schemeClr val="tx1"/>
                </a:solidFill>
                <a:latin typeface="Times New Roman"/>
                <a:cs typeface="Times New Roman"/>
              </a:rPr>
              <a:t>and slides.  </a:t>
            </a:r>
            <a:r>
              <a:rPr lang="en-US" sz="2000" dirty="0">
                <a:solidFill>
                  <a:srgbClr val="FF0000"/>
                </a:solidFill>
                <a:latin typeface="Times New Roman"/>
                <a:cs typeface="Times New Roman"/>
              </a:rPr>
              <a:t>Draw a </a:t>
            </a:r>
            <a:r>
              <a:rPr lang="en-US" sz="2000" dirty="0" err="1">
                <a:solidFill>
                  <a:srgbClr val="FF0000"/>
                </a:solidFill>
                <a:latin typeface="Times New Roman"/>
                <a:cs typeface="Times New Roman"/>
              </a:rPr>
              <a:t>f.b.d</a:t>
            </a:r>
            <a:r>
              <a:rPr lang="en-US" sz="2000" dirty="0">
                <a:solidFill>
                  <a:srgbClr val="FF0000"/>
                </a:solidFill>
                <a:latin typeface="Times New Roman"/>
                <a:cs typeface="Times New Roman"/>
              </a:rPr>
              <a:t>.</a:t>
            </a:r>
            <a:r>
              <a:rPr lang="en-US" sz="2000" dirty="0">
                <a:solidFill>
                  <a:schemeClr val="tx1"/>
                </a:solidFill>
                <a:latin typeface="Times New Roman"/>
                <a:cs typeface="Times New Roman"/>
              </a:rPr>
              <a:t> for the forces acting on the penguin.  </a:t>
            </a:r>
            <a:endParaRPr lang="en-US" sz="2000" dirty="0">
              <a:latin typeface="Times New Roman"/>
              <a:cs typeface="Times New Roman"/>
            </a:endParaRPr>
          </a:p>
        </p:txBody>
      </p:sp>
      <p:grpSp>
        <p:nvGrpSpPr>
          <p:cNvPr id="50" name="Group 49"/>
          <p:cNvGrpSpPr/>
          <p:nvPr/>
        </p:nvGrpSpPr>
        <p:grpSpPr>
          <a:xfrm>
            <a:off x="7726680" y="903764"/>
            <a:ext cx="388620" cy="814388"/>
            <a:chOff x="5149059" y="1214438"/>
            <a:chExt cx="388620" cy="814388"/>
          </a:xfrm>
        </p:grpSpPr>
        <p:sp>
          <p:nvSpPr>
            <p:cNvPr id="51" name="Freeform 65"/>
            <p:cNvSpPr>
              <a:spLocks/>
            </p:cNvSpPr>
            <p:nvPr/>
          </p:nvSpPr>
          <p:spPr bwMode="auto">
            <a:xfrm>
              <a:off x="5149059" y="1293020"/>
              <a:ext cx="388620" cy="735806"/>
            </a:xfrm>
            <a:custGeom>
              <a:avLst/>
              <a:gdLst>
                <a:gd name="T0" fmla="*/ 2147483647 w 272"/>
                <a:gd name="T1" fmla="*/ 2147483647 h 515"/>
                <a:gd name="T2" fmla="*/ 2147483647 w 272"/>
                <a:gd name="T3" fmla="*/ 2147483647 h 515"/>
                <a:gd name="T4" fmla="*/ 2147483647 w 272"/>
                <a:gd name="T5" fmla="*/ 2147483647 h 515"/>
                <a:gd name="T6" fmla="*/ 2147483647 w 272"/>
                <a:gd name="T7" fmla="*/ 2147483647 h 515"/>
                <a:gd name="T8" fmla="*/ 2147483647 w 272"/>
                <a:gd name="T9" fmla="*/ 0 h 515"/>
                <a:gd name="T10" fmla="*/ 2147483647 w 272"/>
                <a:gd name="T11" fmla="*/ 2147483647 h 515"/>
                <a:gd name="T12" fmla="*/ 2147483647 w 272"/>
                <a:gd name="T13" fmla="*/ 2147483647 h 515"/>
                <a:gd name="T14" fmla="*/ 2147483647 w 272"/>
                <a:gd name="T15" fmla="*/ 2147483647 h 515"/>
                <a:gd name="T16" fmla="*/ 0 w 272"/>
                <a:gd name="T17" fmla="*/ 2147483647 h 515"/>
                <a:gd name="T18" fmla="*/ 2147483647 w 272"/>
                <a:gd name="T19" fmla="*/ 2147483647 h 515"/>
                <a:gd name="T20" fmla="*/ 2147483647 w 272"/>
                <a:gd name="T21" fmla="*/ 2147483647 h 515"/>
                <a:gd name="T22" fmla="*/ 2147483647 w 272"/>
                <a:gd name="T23" fmla="*/ 2147483647 h 515"/>
                <a:gd name="T24" fmla="*/ 2147483647 w 272"/>
                <a:gd name="T25" fmla="*/ 2147483647 h 5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2"/>
                <a:gd name="T40" fmla="*/ 0 h 515"/>
                <a:gd name="T41" fmla="*/ 272 w 272"/>
                <a:gd name="T42" fmla="*/ 515 h 5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2" h="515">
                  <a:moveTo>
                    <a:pt x="264" y="31"/>
                  </a:moveTo>
                  <a:cubicBezTo>
                    <a:pt x="243" y="33"/>
                    <a:pt x="219" y="28"/>
                    <a:pt x="202" y="39"/>
                  </a:cubicBezTo>
                  <a:cubicBezTo>
                    <a:pt x="194" y="43"/>
                    <a:pt x="215" y="52"/>
                    <a:pt x="225" y="54"/>
                  </a:cubicBezTo>
                  <a:cubicBezTo>
                    <a:pt x="241" y="56"/>
                    <a:pt x="256" y="43"/>
                    <a:pt x="272" y="39"/>
                  </a:cubicBezTo>
                  <a:cubicBezTo>
                    <a:pt x="229" y="24"/>
                    <a:pt x="189" y="19"/>
                    <a:pt x="148" y="0"/>
                  </a:cubicBezTo>
                  <a:cubicBezTo>
                    <a:pt x="96" y="15"/>
                    <a:pt x="103" y="34"/>
                    <a:pt x="70" y="70"/>
                  </a:cubicBezTo>
                  <a:cubicBezTo>
                    <a:pt x="57" y="106"/>
                    <a:pt x="48" y="151"/>
                    <a:pt x="31" y="186"/>
                  </a:cubicBezTo>
                  <a:cubicBezTo>
                    <a:pt x="25" y="196"/>
                    <a:pt x="19" y="206"/>
                    <a:pt x="15" y="217"/>
                  </a:cubicBezTo>
                  <a:cubicBezTo>
                    <a:pt x="8" y="232"/>
                    <a:pt x="0" y="264"/>
                    <a:pt x="0" y="264"/>
                  </a:cubicBezTo>
                  <a:cubicBezTo>
                    <a:pt x="6" y="331"/>
                    <a:pt x="10" y="364"/>
                    <a:pt x="39" y="419"/>
                  </a:cubicBezTo>
                  <a:cubicBezTo>
                    <a:pt x="51" y="443"/>
                    <a:pt x="53" y="465"/>
                    <a:pt x="70" y="489"/>
                  </a:cubicBezTo>
                  <a:cubicBezTo>
                    <a:pt x="118" y="414"/>
                    <a:pt x="55" y="515"/>
                    <a:pt x="93" y="442"/>
                  </a:cubicBezTo>
                  <a:cubicBezTo>
                    <a:pt x="97" y="433"/>
                    <a:pt x="109" y="419"/>
                    <a:pt x="109" y="419"/>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52" name="Freeform 66"/>
            <p:cNvSpPr>
              <a:spLocks/>
            </p:cNvSpPr>
            <p:nvPr/>
          </p:nvSpPr>
          <p:spPr bwMode="auto">
            <a:xfrm>
              <a:off x="5270503" y="1381602"/>
              <a:ext cx="211455" cy="634365"/>
            </a:xfrm>
            <a:custGeom>
              <a:avLst/>
              <a:gdLst>
                <a:gd name="T0" fmla="*/ 2147483647 w 148"/>
                <a:gd name="T1" fmla="*/ 0 h 444"/>
                <a:gd name="T2" fmla="*/ 2147483647 w 148"/>
                <a:gd name="T3" fmla="*/ 2147483647 h 444"/>
                <a:gd name="T4" fmla="*/ 2147483647 w 148"/>
                <a:gd name="T5" fmla="*/ 2147483647 h 444"/>
                <a:gd name="T6" fmla="*/ 2147483647 w 148"/>
                <a:gd name="T7" fmla="*/ 2147483647 h 444"/>
                <a:gd name="T8" fmla="*/ 2147483647 w 148"/>
                <a:gd name="T9" fmla="*/ 2147483647 h 444"/>
                <a:gd name="T10" fmla="*/ 2147483647 w 148"/>
                <a:gd name="T11" fmla="*/ 2147483647 h 444"/>
                <a:gd name="T12" fmla="*/ 2147483647 w 148"/>
                <a:gd name="T13" fmla="*/ 2147483647 h 444"/>
                <a:gd name="T14" fmla="*/ 2147483647 w 148"/>
                <a:gd name="T15" fmla="*/ 2147483647 h 444"/>
                <a:gd name="T16" fmla="*/ 2147483647 w 148"/>
                <a:gd name="T17" fmla="*/ 2147483647 h 444"/>
                <a:gd name="T18" fmla="*/ 0 w 148"/>
                <a:gd name="T19" fmla="*/ 2147483647 h 4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444"/>
                <a:gd name="T32" fmla="*/ 148 w 148"/>
                <a:gd name="T33" fmla="*/ 444 h 4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444">
                  <a:moveTo>
                    <a:pt x="117" y="0"/>
                  </a:moveTo>
                  <a:cubicBezTo>
                    <a:pt x="108" y="33"/>
                    <a:pt x="111" y="50"/>
                    <a:pt x="78" y="62"/>
                  </a:cubicBezTo>
                  <a:cubicBezTo>
                    <a:pt x="95" y="111"/>
                    <a:pt x="71" y="63"/>
                    <a:pt x="109" y="93"/>
                  </a:cubicBezTo>
                  <a:cubicBezTo>
                    <a:pt x="127" y="108"/>
                    <a:pt x="140" y="141"/>
                    <a:pt x="148" y="163"/>
                  </a:cubicBezTo>
                  <a:cubicBezTo>
                    <a:pt x="145" y="204"/>
                    <a:pt x="148" y="286"/>
                    <a:pt x="125" y="334"/>
                  </a:cubicBezTo>
                  <a:cubicBezTo>
                    <a:pt x="111" y="361"/>
                    <a:pt x="63" y="404"/>
                    <a:pt x="63" y="404"/>
                  </a:cubicBezTo>
                  <a:cubicBezTo>
                    <a:pt x="86" y="406"/>
                    <a:pt x="111" y="400"/>
                    <a:pt x="132" y="411"/>
                  </a:cubicBezTo>
                  <a:cubicBezTo>
                    <a:pt x="140" y="415"/>
                    <a:pt x="118" y="424"/>
                    <a:pt x="109" y="427"/>
                  </a:cubicBezTo>
                  <a:cubicBezTo>
                    <a:pt x="86" y="432"/>
                    <a:pt x="62" y="432"/>
                    <a:pt x="39" y="435"/>
                  </a:cubicBezTo>
                  <a:cubicBezTo>
                    <a:pt x="10" y="444"/>
                    <a:pt x="24" y="443"/>
                    <a:pt x="0" y="443"/>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53" name="Freeform 67"/>
            <p:cNvSpPr>
              <a:spLocks/>
            </p:cNvSpPr>
            <p:nvPr/>
          </p:nvSpPr>
          <p:spPr bwMode="auto">
            <a:xfrm>
              <a:off x="5260501" y="1561625"/>
              <a:ext cx="111443" cy="308610"/>
            </a:xfrm>
            <a:custGeom>
              <a:avLst/>
              <a:gdLst>
                <a:gd name="T0" fmla="*/ 0 w 78"/>
                <a:gd name="T1" fmla="*/ 2147483647 h 216"/>
                <a:gd name="T2" fmla="*/ 2147483647 w 78"/>
                <a:gd name="T3" fmla="*/ 2147483647 h 216"/>
                <a:gd name="T4" fmla="*/ 2147483647 w 78"/>
                <a:gd name="T5" fmla="*/ 2147483647 h 216"/>
                <a:gd name="T6" fmla="*/ 2147483647 w 78"/>
                <a:gd name="T7" fmla="*/ 2147483647 h 216"/>
                <a:gd name="T8" fmla="*/ 2147483647 w 78"/>
                <a:gd name="T9" fmla="*/ 2147483647 h 216"/>
                <a:gd name="T10" fmla="*/ 2147483647 w 78"/>
                <a:gd name="T11" fmla="*/ 2147483647 h 216"/>
                <a:gd name="T12" fmla="*/ 0 60000 65536"/>
                <a:gd name="T13" fmla="*/ 0 60000 65536"/>
                <a:gd name="T14" fmla="*/ 0 60000 65536"/>
                <a:gd name="T15" fmla="*/ 0 60000 65536"/>
                <a:gd name="T16" fmla="*/ 0 60000 65536"/>
                <a:gd name="T17" fmla="*/ 0 60000 65536"/>
                <a:gd name="T18" fmla="*/ 0 w 78"/>
                <a:gd name="T19" fmla="*/ 0 h 216"/>
                <a:gd name="T20" fmla="*/ 78 w 78"/>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78" h="216">
                  <a:moveTo>
                    <a:pt x="0" y="21"/>
                  </a:moveTo>
                  <a:cubicBezTo>
                    <a:pt x="57" y="60"/>
                    <a:pt x="41" y="154"/>
                    <a:pt x="62" y="216"/>
                  </a:cubicBezTo>
                  <a:cubicBezTo>
                    <a:pt x="76" y="158"/>
                    <a:pt x="78" y="165"/>
                    <a:pt x="62" y="76"/>
                  </a:cubicBezTo>
                  <a:cubicBezTo>
                    <a:pt x="61" y="72"/>
                    <a:pt x="22" y="11"/>
                    <a:pt x="31" y="6"/>
                  </a:cubicBezTo>
                  <a:cubicBezTo>
                    <a:pt x="40" y="0"/>
                    <a:pt x="51" y="11"/>
                    <a:pt x="62" y="14"/>
                  </a:cubicBezTo>
                  <a:cubicBezTo>
                    <a:pt x="64" y="33"/>
                    <a:pt x="77" y="75"/>
                    <a:pt x="77" y="99"/>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54" name="Freeform 68"/>
            <p:cNvSpPr>
              <a:spLocks/>
            </p:cNvSpPr>
            <p:nvPr/>
          </p:nvSpPr>
          <p:spPr bwMode="auto">
            <a:xfrm>
              <a:off x="5199065" y="1214438"/>
              <a:ext cx="194310" cy="122873"/>
            </a:xfrm>
            <a:custGeom>
              <a:avLst/>
              <a:gdLst>
                <a:gd name="T0" fmla="*/ 2147483647 w 136"/>
                <a:gd name="T1" fmla="*/ 2147483647 h 86"/>
                <a:gd name="T2" fmla="*/ 2147483647 w 136"/>
                <a:gd name="T3" fmla="*/ 2147483647 h 86"/>
                <a:gd name="T4" fmla="*/ 2147483647 w 136"/>
                <a:gd name="T5" fmla="*/ 0 h 86"/>
                <a:gd name="T6" fmla="*/ 2147483647 w 136"/>
                <a:gd name="T7" fmla="*/ 2147483647 h 86"/>
                <a:gd name="T8" fmla="*/ 2147483647 w 136"/>
                <a:gd name="T9" fmla="*/ 2147483647 h 86"/>
                <a:gd name="T10" fmla="*/ 2147483647 w 136"/>
                <a:gd name="T11" fmla="*/ 2147483647 h 86"/>
                <a:gd name="T12" fmla="*/ 2147483647 w 136"/>
                <a:gd name="T13" fmla="*/ 2147483647 h 86"/>
                <a:gd name="T14" fmla="*/ 2147483647 w 136"/>
                <a:gd name="T15" fmla="*/ 2147483647 h 86"/>
                <a:gd name="T16" fmla="*/ 2147483647 w 136"/>
                <a:gd name="T17" fmla="*/ 2147483647 h 86"/>
                <a:gd name="T18" fmla="*/ 2147483647 w 136"/>
                <a:gd name="T19" fmla="*/ 0 h 86"/>
                <a:gd name="T20" fmla="*/ 2147483647 w 136"/>
                <a:gd name="T21" fmla="*/ 2147483647 h 86"/>
                <a:gd name="T22" fmla="*/ 2147483647 w 136"/>
                <a:gd name="T23" fmla="*/ 2147483647 h 86"/>
                <a:gd name="T24" fmla="*/ 2147483647 w 136"/>
                <a:gd name="T25" fmla="*/ 2147483647 h 86"/>
                <a:gd name="T26" fmla="*/ 2147483647 w 136"/>
                <a:gd name="T27" fmla="*/ 2147483647 h 86"/>
                <a:gd name="T28" fmla="*/ 2147483647 w 136"/>
                <a:gd name="T29" fmla="*/ 2147483647 h 86"/>
                <a:gd name="T30" fmla="*/ 2147483647 w 136"/>
                <a:gd name="T31" fmla="*/ 2147483647 h 86"/>
                <a:gd name="T32" fmla="*/ 2147483647 w 136"/>
                <a:gd name="T33" fmla="*/ 2147483647 h 86"/>
                <a:gd name="T34" fmla="*/ 2147483647 w 136"/>
                <a:gd name="T35" fmla="*/ 2147483647 h 86"/>
                <a:gd name="T36" fmla="*/ 2147483647 w 136"/>
                <a:gd name="T37" fmla="*/ 2147483647 h 86"/>
                <a:gd name="T38" fmla="*/ 2147483647 w 136"/>
                <a:gd name="T39" fmla="*/ 2147483647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86"/>
                <a:gd name="T62" fmla="*/ 136 w 136"/>
                <a:gd name="T63" fmla="*/ 86 h 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86">
                  <a:moveTo>
                    <a:pt x="136" y="62"/>
                  </a:moveTo>
                  <a:cubicBezTo>
                    <a:pt x="121" y="47"/>
                    <a:pt x="103" y="38"/>
                    <a:pt x="89" y="24"/>
                  </a:cubicBezTo>
                  <a:cubicBezTo>
                    <a:pt x="82" y="17"/>
                    <a:pt x="74" y="0"/>
                    <a:pt x="74" y="0"/>
                  </a:cubicBezTo>
                  <a:cubicBezTo>
                    <a:pt x="91" y="28"/>
                    <a:pt x="100" y="38"/>
                    <a:pt x="89" y="70"/>
                  </a:cubicBezTo>
                  <a:cubicBezTo>
                    <a:pt x="81" y="62"/>
                    <a:pt x="74" y="54"/>
                    <a:pt x="66" y="47"/>
                  </a:cubicBezTo>
                  <a:cubicBezTo>
                    <a:pt x="58" y="40"/>
                    <a:pt x="36" y="37"/>
                    <a:pt x="43" y="31"/>
                  </a:cubicBezTo>
                  <a:cubicBezTo>
                    <a:pt x="45" y="28"/>
                    <a:pt x="91" y="45"/>
                    <a:pt x="97" y="47"/>
                  </a:cubicBezTo>
                  <a:cubicBezTo>
                    <a:pt x="102" y="36"/>
                    <a:pt x="117" y="26"/>
                    <a:pt x="113" y="16"/>
                  </a:cubicBezTo>
                  <a:cubicBezTo>
                    <a:pt x="108" y="5"/>
                    <a:pt x="91" y="11"/>
                    <a:pt x="81" y="8"/>
                  </a:cubicBezTo>
                  <a:cubicBezTo>
                    <a:pt x="73" y="5"/>
                    <a:pt x="65" y="2"/>
                    <a:pt x="58" y="0"/>
                  </a:cubicBezTo>
                  <a:cubicBezTo>
                    <a:pt x="43" y="57"/>
                    <a:pt x="72" y="28"/>
                    <a:pt x="58" y="86"/>
                  </a:cubicBezTo>
                  <a:cubicBezTo>
                    <a:pt x="50" y="83"/>
                    <a:pt x="41" y="83"/>
                    <a:pt x="35" y="78"/>
                  </a:cubicBezTo>
                  <a:cubicBezTo>
                    <a:pt x="33" y="76"/>
                    <a:pt x="4" y="38"/>
                    <a:pt x="12" y="31"/>
                  </a:cubicBezTo>
                  <a:cubicBezTo>
                    <a:pt x="17" y="25"/>
                    <a:pt x="27" y="36"/>
                    <a:pt x="35" y="39"/>
                  </a:cubicBezTo>
                  <a:cubicBezTo>
                    <a:pt x="40" y="49"/>
                    <a:pt x="53" y="59"/>
                    <a:pt x="50" y="70"/>
                  </a:cubicBezTo>
                  <a:cubicBezTo>
                    <a:pt x="45" y="83"/>
                    <a:pt x="0" y="41"/>
                    <a:pt x="12" y="39"/>
                  </a:cubicBezTo>
                  <a:cubicBezTo>
                    <a:pt x="39" y="33"/>
                    <a:pt x="68" y="44"/>
                    <a:pt x="97" y="47"/>
                  </a:cubicBezTo>
                  <a:cubicBezTo>
                    <a:pt x="104" y="49"/>
                    <a:pt x="128" y="55"/>
                    <a:pt x="120" y="55"/>
                  </a:cubicBezTo>
                  <a:cubicBezTo>
                    <a:pt x="109" y="55"/>
                    <a:pt x="97" y="53"/>
                    <a:pt x="89" y="47"/>
                  </a:cubicBezTo>
                  <a:cubicBezTo>
                    <a:pt x="71" y="32"/>
                    <a:pt x="94" y="8"/>
                    <a:pt x="50" y="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grpSp>
      <p:sp>
        <p:nvSpPr>
          <p:cNvPr id="67" name="TextBox 6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63.)</a:t>
            </a:r>
          </a:p>
        </p:txBody>
      </p:sp>
      <p:sp>
        <p:nvSpPr>
          <p:cNvPr id="68" name="Rectangle 67"/>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682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31"/>
          <p:cNvSpPr txBox="1">
            <a:spLocks noChangeArrowheads="1"/>
          </p:cNvSpPr>
          <p:nvPr/>
        </p:nvSpPr>
        <p:spPr bwMode="auto">
          <a:xfrm>
            <a:off x="525780" y="2564583"/>
            <a:ext cx="7200900" cy="2237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000" dirty="0">
                <a:solidFill>
                  <a:srgbClr val="FF0000"/>
                </a:solidFill>
                <a:latin typeface="Apple Chancery"/>
                <a:cs typeface="Apple Chancery"/>
              </a:rPr>
              <a:t>Some will notice </a:t>
            </a:r>
            <a:r>
              <a:rPr lang="en-US" sz="2000" dirty="0">
                <a:solidFill>
                  <a:schemeClr val="tx1"/>
                </a:solidFill>
                <a:latin typeface="Times New Roman"/>
                <a:cs typeface="Times New Roman"/>
              </a:rPr>
              <a:t>that the </a:t>
            </a:r>
            <a:r>
              <a:rPr lang="en-US" sz="2000" dirty="0">
                <a:solidFill>
                  <a:srgbClr val="1A2AFF"/>
                </a:solidFill>
                <a:latin typeface="Times New Roman"/>
                <a:cs typeface="Times New Roman"/>
              </a:rPr>
              <a:t>block moves right</a:t>
            </a:r>
            <a:r>
              <a:rPr lang="en-US" sz="2000" dirty="0">
                <a:solidFill>
                  <a:schemeClr val="tx1"/>
                </a:solidFill>
                <a:latin typeface="Times New Roman"/>
                <a:cs typeface="Times New Roman"/>
              </a:rPr>
              <a:t>, so they will automatic-ally put the frictional force to the left (this will be reinforced by the fact that the penguin will sooner or later slide off the back side of the block).  </a:t>
            </a:r>
            <a:r>
              <a:rPr lang="en-US" sz="2000" dirty="0">
                <a:solidFill>
                  <a:srgbClr val="1A2AFF"/>
                </a:solidFill>
                <a:latin typeface="Times New Roman"/>
                <a:cs typeface="Times New Roman"/>
              </a:rPr>
              <a:t>Problem is</a:t>
            </a:r>
            <a:r>
              <a:rPr lang="en-US" sz="2000" dirty="0">
                <a:solidFill>
                  <a:schemeClr val="tx1"/>
                </a:solidFill>
                <a:latin typeface="Times New Roman"/>
                <a:cs typeface="Times New Roman"/>
              </a:rPr>
              <a:t>, </a:t>
            </a:r>
            <a:r>
              <a:rPr lang="en-US" sz="2000" dirty="0">
                <a:solidFill>
                  <a:srgbClr val="1A2AFF"/>
                </a:solidFill>
                <a:latin typeface="Times New Roman"/>
                <a:cs typeface="Times New Roman"/>
              </a:rPr>
              <a:t>relative to </a:t>
            </a:r>
            <a:r>
              <a:rPr lang="en-US" sz="2000" dirty="0">
                <a:solidFill>
                  <a:schemeClr val="tx1"/>
                </a:solidFill>
                <a:latin typeface="Times New Roman"/>
                <a:cs typeface="Times New Roman"/>
              </a:rPr>
              <a:t>the ground—an </a:t>
            </a:r>
            <a:r>
              <a:rPr lang="en-US" sz="2000" dirty="0">
                <a:solidFill>
                  <a:srgbClr val="FF0000"/>
                </a:solidFill>
                <a:latin typeface="Times New Roman"/>
                <a:cs typeface="Times New Roman"/>
              </a:rPr>
              <a:t>inertial frame of reference</a:t>
            </a:r>
            <a:r>
              <a:rPr lang="en-US" sz="2000" dirty="0">
                <a:solidFill>
                  <a:schemeClr val="tx1"/>
                </a:solidFill>
                <a:latin typeface="Times New Roman"/>
                <a:cs typeface="Times New Roman"/>
              </a:rPr>
              <a:t>—the </a:t>
            </a:r>
            <a:r>
              <a:rPr lang="en-US" sz="2000" dirty="0">
                <a:solidFill>
                  <a:srgbClr val="1A2AFF"/>
                </a:solidFill>
                <a:latin typeface="Times New Roman"/>
                <a:cs typeface="Times New Roman"/>
              </a:rPr>
              <a:t>penguin is being dragged </a:t>
            </a:r>
            <a:r>
              <a:rPr lang="en-US" sz="2000" dirty="0">
                <a:solidFill>
                  <a:schemeClr val="tx1"/>
                </a:solidFill>
                <a:latin typeface="Times New Roman"/>
                <a:cs typeface="Times New Roman"/>
              </a:rPr>
              <a:t>(accelerated) </a:t>
            </a:r>
            <a:r>
              <a:rPr lang="en-US" sz="2000" dirty="0">
                <a:solidFill>
                  <a:srgbClr val="1A2AFF"/>
                </a:solidFill>
                <a:latin typeface="Times New Roman"/>
                <a:cs typeface="Times New Roman"/>
              </a:rPr>
              <a:t>to the right </a:t>
            </a:r>
            <a:r>
              <a:rPr lang="en-US" sz="2000" dirty="0">
                <a:solidFill>
                  <a:schemeClr val="tx1"/>
                </a:solidFill>
                <a:latin typeface="Times New Roman"/>
                <a:cs typeface="Times New Roman"/>
              </a:rPr>
              <a:t>(see sketches below)</a:t>
            </a:r>
            <a:r>
              <a:rPr lang="en-US" sz="2000" dirty="0">
                <a:latin typeface="Times New Roman"/>
                <a:cs typeface="Times New Roman"/>
              </a:rPr>
              <a:t>, which means you need a force to the right.  </a:t>
            </a:r>
            <a:r>
              <a:rPr lang="en-US" sz="2000" dirty="0">
                <a:solidFill>
                  <a:srgbClr val="FF0000"/>
                </a:solidFill>
                <a:latin typeface="Times New Roman"/>
                <a:cs typeface="Times New Roman"/>
              </a:rPr>
              <a:t>The only force available to do that is friction.  </a:t>
            </a:r>
            <a:r>
              <a:rPr lang="en-US" sz="2000" dirty="0" err="1">
                <a:solidFill>
                  <a:srgbClr val="1A2AFF"/>
                </a:solidFill>
                <a:latin typeface="Times New Roman"/>
                <a:cs typeface="Times New Roman"/>
              </a:rPr>
              <a:t>Gotta</a:t>
            </a:r>
            <a:r>
              <a:rPr lang="en-US" sz="2000" dirty="0">
                <a:solidFill>
                  <a:srgbClr val="1A2AFF"/>
                </a:solidFill>
                <a:latin typeface="Times New Roman"/>
                <a:cs typeface="Times New Roman"/>
              </a:rPr>
              <a:t> be careful!</a:t>
            </a:r>
          </a:p>
        </p:txBody>
      </p:sp>
      <p:grpSp>
        <p:nvGrpSpPr>
          <p:cNvPr id="5" name="Group 4"/>
          <p:cNvGrpSpPr/>
          <p:nvPr/>
        </p:nvGrpSpPr>
        <p:grpSpPr>
          <a:xfrm>
            <a:off x="4497231" y="693738"/>
            <a:ext cx="2743200" cy="1040130"/>
            <a:chOff x="4319431" y="693738"/>
            <a:chExt cx="2743200" cy="1040130"/>
          </a:xfrm>
        </p:grpSpPr>
        <p:sp>
          <p:nvSpPr>
            <p:cNvPr id="17410" name="Line 54"/>
            <p:cNvSpPr>
              <a:spLocks noChangeShapeType="1"/>
            </p:cNvSpPr>
            <p:nvPr/>
          </p:nvSpPr>
          <p:spPr bwMode="auto">
            <a:xfrm>
              <a:off x="5965351" y="1596708"/>
              <a:ext cx="61722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sp>
          <p:nvSpPr>
            <p:cNvPr id="17411" name="Text Box 61"/>
            <p:cNvSpPr txBox="1">
              <a:spLocks noChangeArrowheads="1"/>
            </p:cNvSpPr>
            <p:nvPr/>
          </p:nvSpPr>
          <p:spPr bwMode="auto">
            <a:xfrm>
              <a:off x="6102511" y="1310958"/>
              <a:ext cx="342900" cy="3300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1600">
                  <a:solidFill>
                    <a:schemeClr val="tx1"/>
                  </a:solidFill>
                  <a:latin typeface="Arial" charset="0"/>
                </a:rPr>
                <a:t>F</a:t>
              </a:r>
              <a:endParaRPr lang="en-US" sz="2200">
                <a:solidFill>
                  <a:schemeClr val="tx1"/>
                </a:solidFill>
                <a:latin typeface="Arial" charset="0"/>
              </a:endParaRPr>
            </a:p>
          </p:txBody>
        </p:sp>
        <p:sp>
          <p:nvSpPr>
            <p:cNvPr id="17412" name="Rectangle 62"/>
            <p:cNvSpPr>
              <a:spLocks noChangeArrowheads="1"/>
            </p:cNvSpPr>
            <p:nvPr/>
          </p:nvSpPr>
          <p:spPr bwMode="auto">
            <a:xfrm>
              <a:off x="4662331" y="1459548"/>
              <a:ext cx="1165860" cy="274320"/>
            </a:xfrm>
            <a:prstGeom prst="rect">
              <a:avLst/>
            </a:prstGeom>
            <a:solidFill>
              <a:srgbClr val="98E31D"/>
            </a:solidFill>
            <a:ln w="9525">
              <a:solidFill>
                <a:schemeClr val="tx1"/>
              </a:solidFill>
              <a:miter lim="800000"/>
              <a:headEnd/>
              <a:tailEnd/>
            </a:ln>
          </p:spPr>
          <p:txBody>
            <a:bodyPr wrap="none" lIns="82296" tIns="41148" rIns="82296" bIns="41148" anchor="ctr"/>
            <a:lstStyle/>
            <a:p>
              <a:endParaRPr lang="en-US"/>
            </a:p>
          </p:txBody>
        </p:sp>
        <p:sp>
          <p:nvSpPr>
            <p:cNvPr id="17413" name="Freeform 65"/>
            <p:cNvSpPr>
              <a:spLocks/>
            </p:cNvSpPr>
            <p:nvPr/>
          </p:nvSpPr>
          <p:spPr bwMode="auto">
            <a:xfrm>
              <a:off x="4996659" y="772320"/>
              <a:ext cx="388620" cy="735806"/>
            </a:xfrm>
            <a:custGeom>
              <a:avLst/>
              <a:gdLst>
                <a:gd name="T0" fmla="*/ 2147483647 w 272"/>
                <a:gd name="T1" fmla="*/ 2147483647 h 515"/>
                <a:gd name="T2" fmla="*/ 2147483647 w 272"/>
                <a:gd name="T3" fmla="*/ 2147483647 h 515"/>
                <a:gd name="T4" fmla="*/ 2147483647 w 272"/>
                <a:gd name="T5" fmla="*/ 2147483647 h 515"/>
                <a:gd name="T6" fmla="*/ 2147483647 w 272"/>
                <a:gd name="T7" fmla="*/ 2147483647 h 515"/>
                <a:gd name="T8" fmla="*/ 2147483647 w 272"/>
                <a:gd name="T9" fmla="*/ 0 h 515"/>
                <a:gd name="T10" fmla="*/ 2147483647 w 272"/>
                <a:gd name="T11" fmla="*/ 2147483647 h 515"/>
                <a:gd name="T12" fmla="*/ 2147483647 w 272"/>
                <a:gd name="T13" fmla="*/ 2147483647 h 515"/>
                <a:gd name="T14" fmla="*/ 2147483647 w 272"/>
                <a:gd name="T15" fmla="*/ 2147483647 h 515"/>
                <a:gd name="T16" fmla="*/ 0 w 272"/>
                <a:gd name="T17" fmla="*/ 2147483647 h 515"/>
                <a:gd name="T18" fmla="*/ 2147483647 w 272"/>
                <a:gd name="T19" fmla="*/ 2147483647 h 515"/>
                <a:gd name="T20" fmla="*/ 2147483647 w 272"/>
                <a:gd name="T21" fmla="*/ 2147483647 h 515"/>
                <a:gd name="T22" fmla="*/ 2147483647 w 272"/>
                <a:gd name="T23" fmla="*/ 2147483647 h 515"/>
                <a:gd name="T24" fmla="*/ 2147483647 w 272"/>
                <a:gd name="T25" fmla="*/ 2147483647 h 5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2"/>
                <a:gd name="T40" fmla="*/ 0 h 515"/>
                <a:gd name="T41" fmla="*/ 272 w 272"/>
                <a:gd name="T42" fmla="*/ 515 h 5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2" h="515">
                  <a:moveTo>
                    <a:pt x="264" y="31"/>
                  </a:moveTo>
                  <a:cubicBezTo>
                    <a:pt x="243" y="33"/>
                    <a:pt x="219" y="28"/>
                    <a:pt x="202" y="39"/>
                  </a:cubicBezTo>
                  <a:cubicBezTo>
                    <a:pt x="194" y="43"/>
                    <a:pt x="215" y="52"/>
                    <a:pt x="225" y="54"/>
                  </a:cubicBezTo>
                  <a:cubicBezTo>
                    <a:pt x="241" y="56"/>
                    <a:pt x="256" y="43"/>
                    <a:pt x="272" y="39"/>
                  </a:cubicBezTo>
                  <a:cubicBezTo>
                    <a:pt x="229" y="24"/>
                    <a:pt x="189" y="19"/>
                    <a:pt x="148" y="0"/>
                  </a:cubicBezTo>
                  <a:cubicBezTo>
                    <a:pt x="96" y="15"/>
                    <a:pt x="103" y="34"/>
                    <a:pt x="70" y="70"/>
                  </a:cubicBezTo>
                  <a:cubicBezTo>
                    <a:pt x="57" y="106"/>
                    <a:pt x="48" y="151"/>
                    <a:pt x="31" y="186"/>
                  </a:cubicBezTo>
                  <a:cubicBezTo>
                    <a:pt x="25" y="196"/>
                    <a:pt x="19" y="206"/>
                    <a:pt x="15" y="217"/>
                  </a:cubicBezTo>
                  <a:cubicBezTo>
                    <a:pt x="8" y="232"/>
                    <a:pt x="0" y="264"/>
                    <a:pt x="0" y="264"/>
                  </a:cubicBezTo>
                  <a:cubicBezTo>
                    <a:pt x="6" y="331"/>
                    <a:pt x="10" y="364"/>
                    <a:pt x="39" y="419"/>
                  </a:cubicBezTo>
                  <a:cubicBezTo>
                    <a:pt x="51" y="443"/>
                    <a:pt x="53" y="465"/>
                    <a:pt x="70" y="489"/>
                  </a:cubicBezTo>
                  <a:cubicBezTo>
                    <a:pt x="118" y="414"/>
                    <a:pt x="55" y="515"/>
                    <a:pt x="93" y="442"/>
                  </a:cubicBezTo>
                  <a:cubicBezTo>
                    <a:pt x="97" y="433"/>
                    <a:pt x="109" y="419"/>
                    <a:pt x="109" y="419"/>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7414" name="Freeform 66"/>
            <p:cNvSpPr>
              <a:spLocks/>
            </p:cNvSpPr>
            <p:nvPr/>
          </p:nvSpPr>
          <p:spPr bwMode="auto">
            <a:xfrm>
              <a:off x="5118103" y="860902"/>
              <a:ext cx="211455" cy="634365"/>
            </a:xfrm>
            <a:custGeom>
              <a:avLst/>
              <a:gdLst>
                <a:gd name="T0" fmla="*/ 2147483647 w 148"/>
                <a:gd name="T1" fmla="*/ 0 h 444"/>
                <a:gd name="T2" fmla="*/ 2147483647 w 148"/>
                <a:gd name="T3" fmla="*/ 2147483647 h 444"/>
                <a:gd name="T4" fmla="*/ 2147483647 w 148"/>
                <a:gd name="T5" fmla="*/ 2147483647 h 444"/>
                <a:gd name="T6" fmla="*/ 2147483647 w 148"/>
                <a:gd name="T7" fmla="*/ 2147483647 h 444"/>
                <a:gd name="T8" fmla="*/ 2147483647 w 148"/>
                <a:gd name="T9" fmla="*/ 2147483647 h 444"/>
                <a:gd name="T10" fmla="*/ 2147483647 w 148"/>
                <a:gd name="T11" fmla="*/ 2147483647 h 444"/>
                <a:gd name="T12" fmla="*/ 2147483647 w 148"/>
                <a:gd name="T13" fmla="*/ 2147483647 h 444"/>
                <a:gd name="T14" fmla="*/ 2147483647 w 148"/>
                <a:gd name="T15" fmla="*/ 2147483647 h 444"/>
                <a:gd name="T16" fmla="*/ 2147483647 w 148"/>
                <a:gd name="T17" fmla="*/ 2147483647 h 444"/>
                <a:gd name="T18" fmla="*/ 0 w 148"/>
                <a:gd name="T19" fmla="*/ 2147483647 h 4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444"/>
                <a:gd name="T32" fmla="*/ 148 w 148"/>
                <a:gd name="T33" fmla="*/ 444 h 4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444">
                  <a:moveTo>
                    <a:pt x="117" y="0"/>
                  </a:moveTo>
                  <a:cubicBezTo>
                    <a:pt x="108" y="33"/>
                    <a:pt x="111" y="50"/>
                    <a:pt x="78" y="62"/>
                  </a:cubicBezTo>
                  <a:cubicBezTo>
                    <a:pt x="95" y="111"/>
                    <a:pt x="71" y="63"/>
                    <a:pt x="109" y="93"/>
                  </a:cubicBezTo>
                  <a:cubicBezTo>
                    <a:pt x="127" y="108"/>
                    <a:pt x="140" y="141"/>
                    <a:pt x="148" y="163"/>
                  </a:cubicBezTo>
                  <a:cubicBezTo>
                    <a:pt x="145" y="204"/>
                    <a:pt x="148" y="286"/>
                    <a:pt x="125" y="334"/>
                  </a:cubicBezTo>
                  <a:cubicBezTo>
                    <a:pt x="111" y="361"/>
                    <a:pt x="63" y="404"/>
                    <a:pt x="63" y="404"/>
                  </a:cubicBezTo>
                  <a:cubicBezTo>
                    <a:pt x="86" y="406"/>
                    <a:pt x="111" y="400"/>
                    <a:pt x="132" y="411"/>
                  </a:cubicBezTo>
                  <a:cubicBezTo>
                    <a:pt x="140" y="415"/>
                    <a:pt x="118" y="424"/>
                    <a:pt x="109" y="427"/>
                  </a:cubicBezTo>
                  <a:cubicBezTo>
                    <a:pt x="86" y="432"/>
                    <a:pt x="62" y="432"/>
                    <a:pt x="39" y="435"/>
                  </a:cubicBezTo>
                  <a:cubicBezTo>
                    <a:pt x="10" y="444"/>
                    <a:pt x="24" y="443"/>
                    <a:pt x="0" y="443"/>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7415" name="Freeform 67"/>
            <p:cNvSpPr>
              <a:spLocks/>
            </p:cNvSpPr>
            <p:nvPr/>
          </p:nvSpPr>
          <p:spPr bwMode="auto">
            <a:xfrm>
              <a:off x="5108101" y="1040925"/>
              <a:ext cx="111443" cy="308610"/>
            </a:xfrm>
            <a:custGeom>
              <a:avLst/>
              <a:gdLst>
                <a:gd name="T0" fmla="*/ 0 w 78"/>
                <a:gd name="T1" fmla="*/ 2147483647 h 216"/>
                <a:gd name="T2" fmla="*/ 2147483647 w 78"/>
                <a:gd name="T3" fmla="*/ 2147483647 h 216"/>
                <a:gd name="T4" fmla="*/ 2147483647 w 78"/>
                <a:gd name="T5" fmla="*/ 2147483647 h 216"/>
                <a:gd name="T6" fmla="*/ 2147483647 w 78"/>
                <a:gd name="T7" fmla="*/ 2147483647 h 216"/>
                <a:gd name="T8" fmla="*/ 2147483647 w 78"/>
                <a:gd name="T9" fmla="*/ 2147483647 h 216"/>
                <a:gd name="T10" fmla="*/ 2147483647 w 78"/>
                <a:gd name="T11" fmla="*/ 2147483647 h 216"/>
                <a:gd name="T12" fmla="*/ 0 60000 65536"/>
                <a:gd name="T13" fmla="*/ 0 60000 65536"/>
                <a:gd name="T14" fmla="*/ 0 60000 65536"/>
                <a:gd name="T15" fmla="*/ 0 60000 65536"/>
                <a:gd name="T16" fmla="*/ 0 60000 65536"/>
                <a:gd name="T17" fmla="*/ 0 60000 65536"/>
                <a:gd name="T18" fmla="*/ 0 w 78"/>
                <a:gd name="T19" fmla="*/ 0 h 216"/>
                <a:gd name="T20" fmla="*/ 78 w 78"/>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78" h="216">
                  <a:moveTo>
                    <a:pt x="0" y="21"/>
                  </a:moveTo>
                  <a:cubicBezTo>
                    <a:pt x="57" y="60"/>
                    <a:pt x="41" y="154"/>
                    <a:pt x="62" y="216"/>
                  </a:cubicBezTo>
                  <a:cubicBezTo>
                    <a:pt x="76" y="158"/>
                    <a:pt x="78" y="165"/>
                    <a:pt x="62" y="76"/>
                  </a:cubicBezTo>
                  <a:cubicBezTo>
                    <a:pt x="61" y="72"/>
                    <a:pt x="22" y="11"/>
                    <a:pt x="31" y="6"/>
                  </a:cubicBezTo>
                  <a:cubicBezTo>
                    <a:pt x="40" y="0"/>
                    <a:pt x="51" y="11"/>
                    <a:pt x="62" y="14"/>
                  </a:cubicBezTo>
                  <a:cubicBezTo>
                    <a:pt x="64" y="33"/>
                    <a:pt x="77" y="75"/>
                    <a:pt x="77" y="99"/>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7416" name="Freeform 68"/>
            <p:cNvSpPr>
              <a:spLocks/>
            </p:cNvSpPr>
            <p:nvPr/>
          </p:nvSpPr>
          <p:spPr bwMode="auto">
            <a:xfrm>
              <a:off x="5046665" y="693738"/>
              <a:ext cx="194310" cy="122873"/>
            </a:xfrm>
            <a:custGeom>
              <a:avLst/>
              <a:gdLst>
                <a:gd name="T0" fmla="*/ 2147483647 w 136"/>
                <a:gd name="T1" fmla="*/ 2147483647 h 86"/>
                <a:gd name="T2" fmla="*/ 2147483647 w 136"/>
                <a:gd name="T3" fmla="*/ 2147483647 h 86"/>
                <a:gd name="T4" fmla="*/ 2147483647 w 136"/>
                <a:gd name="T5" fmla="*/ 0 h 86"/>
                <a:gd name="T6" fmla="*/ 2147483647 w 136"/>
                <a:gd name="T7" fmla="*/ 2147483647 h 86"/>
                <a:gd name="T8" fmla="*/ 2147483647 w 136"/>
                <a:gd name="T9" fmla="*/ 2147483647 h 86"/>
                <a:gd name="T10" fmla="*/ 2147483647 w 136"/>
                <a:gd name="T11" fmla="*/ 2147483647 h 86"/>
                <a:gd name="T12" fmla="*/ 2147483647 w 136"/>
                <a:gd name="T13" fmla="*/ 2147483647 h 86"/>
                <a:gd name="T14" fmla="*/ 2147483647 w 136"/>
                <a:gd name="T15" fmla="*/ 2147483647 h 86"/>
                <a:gd name="T16" fmla="*/ 2147483647 w 136"/>
                <a:gd name="T17" fmla="*/ 2147483647 h 86"/>
                <a:gd name="T18" fmla="*/ 2147483647 w 136"/>
                <a:gd name="T19" fmla="*/ 0 h 86"/>
                <a:gd name="T20" fmla="*/ 2147483647 w 136"/>
                <a:gd name="T21" fmla="*/ 2147483647 h 86"/>
                <a:gd name="T22" fmla="*/ 2147483647 w 136"/>
                <a:gd name="T23" fmla="*/ 2147483647 h 86"/>
                <a:gd name="T24" fmla="*/ 2147483647 w 136"/>
                <a:gd name="T25" fmla="*/ 2147483647 h 86"/>
                <a:gd name="T26" fmla="*/ 2147483647 w 136"/>
                <a:gd name="T27" fmla="*/ 2147483647 h 86"/>
                <a:gd name="T28" fmla="*/ 2147483647 w 136"/>
                <a:gd name="T29" fmla="*/ 2147483647 h 86"/>
                <a:gd name="T30" fmla="*/ 2147483647 w 136"/>
                <a:gd name="T31" fmla="*/ 2147483647 h 86"/>
                <a:gd name="T32" fmla="*/ 2147483647 w 136"/>
                <a:gd name="T33" fmla="*/ 2147483647 h 86"/>
                <a:gd name="T34" fmla="*/ 2147483647 w 136"/>
                <a:gd name="T35" fmla="*/ 2147483647 h 86"/>
                <a:gd name="T36" fmla="*/ 2147483647 w 136"/>
                <a:gd name="T37" fmla="*/ 2147483647 h 86"/>
                <a:gd name="T38" fmla="*/ 2147483647 w 136"/>
                <a:gd name="T39" fmla="*/ 2147483647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86"/>
                <a:gd name="T62" fmla="*/ 136 w 136"/>
                <a:gd name="T63" fmla="*/ 86 h 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86">
                  <a:moveTo>
                    <a:pt x="136" y="62"/>
                  </a:moveTo>
                  <a:cubicBezTo>
                    <a:pt x="121" y="47"/>
                    <a:pt x="103" y="38"/>
                    <a:pt x="89" y="24"/>
                  </a:cubicBezTo>
                  <a:cubicBezTo>
                    <a:pt x="82" y="17"/>
                    <a:pt x="74" y="0"/>
                    <a:pt x="74" y="0"/>
                  </a:cubicBezTo>
                  <a:cubicBezTo>
                    <a:pt x="91" y="28"/>
                    <a:pt x="100" y="38"/>
                    <a:pt x="89" y="70"/>
                  </a:cubicBezTo>
                  <a:cubicBezTo>
                    <a:pt x="81" y="62"/>
                    <a:pt x="74" y="54"/>
                    <a:pt x="66" y="47"/>
                  </a:cubicBezTo>
                  <a:cubicBezTo>
                    <a:pt x="58" y="40"/>
                    <a:pt x="36" y="37"/>
                    <a:pt x="43" y="31"/>
                  </a:cubicBezTo>
                  <a:cubicBezTo>
                    <a:pt x="45" y="28"/>
                    <a:pt x="91" y="45"/>
                    <a:pt x="97" y="47"/>
                  </a:cubicBezTo>
                  <a:cubicBezTo>
                    <a:pt x="102" y="36"/>
                    <a:pt x="117" y="26"/>
                    <a:pt x="113" y="16"/>
                  </a:cubicBezTo>
                  <a:cubicBezTo>
                    <a:pt x="108" y="5"/>
                    <a:pt x="91" y="11"/>
                    <a:pt x="81" y="8"/>
                  </a:cubicBezTo>
                  <a:cubicBezTo>
                    <a:pt x="73" y="5"/>
                    <a:pt x="65" y="2"/>
                    <a:pt x="58" y="0"/>
                  </a:cubicBezTo>
                  <a:cubicBezTo>
                    <a:pt x="43" y="57"/>
                    <a:pt x="72" y="28"/>
                    <a:pt x="58" y="86"/>
                  </a:cubicBezTo>
                  <a:cubicBezTo>
                    <a:pt x="50" y="83"/>
                    <a:pt x="41" y="83"/>
                    <a:pt x="35" y="78"/>
                  </a:cubicBezTo>
                  <a:cubicBezTo>
                    <a:pt x="33" y="76"/>
                    <a:pt x="4" y="38"/>
                    <a:pt x="12" y="31"/>
                  </a:cubicBezTo>
                  <a:cubicBezTo>
                    <a:pt x="17" y="25"/>
                    <a:pt x="27" y="36"/>
                    <a:pt x="35" y="39"/>
                  </a:cubicBezTo>
                  <a:cubicBezTo>
                    <a:pt x="40" y="49"/>
                    <a:pt x="53" y="59"/>
                    <a:pt x="50" y="70"/>
                  </a:cubicBezTo>
                  <a:cubicBezTo>
                    <a:pt x="45" y="83"/>
                    <a:pt x="0" y="41"/>
                    <a:pt x="12" y="39"/>
                  </a:cubicBezTo>
                  <a:cubicBezTo>
                    <a:pt x="39" y="33"/>
                    <a:pt x="68" y="44"/>
                    <a:pt x="97" y="47"/>
                  </a:cubicBezTo>
                  <a:cubicBezTo>
                    <a:pt x="104" y="49"/>
                    <a:pt x="128" y="55"/>
                    <a:pt x="120" y="55"/>
                  </a:cubicBezTo>
                  <a:cubicBezTo>
                    <a:pt x="109" y="55"/>
                    <a:pt x="97" y="53"/>
                    <a:pt x="89" y="47"/>
                  </a:cubicBezTo>
                  <a:cubicBezTo>
                    <a:pt x="71" y="32"/>
                    <a:pt x="94" y="8"/>
                    <a:pt x="50" y="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7419" name="Line 63"/>
            <p:cNvSpPr>
              <a:spLocks noChangeShapeType="1"/>
            </p:cNvSpPr>
            <p:nvPr/>
          </p:nvSpPr>
          <p:spPr bwMode="auto">
            <a:xfrm>
              <a:off x="4319431" y="1733868"/>
              <a:ext cx="2743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grpSp>
      <p:grpSp>
        <p:nvGrpSpPr>
          <p:cNvPr id="4" name="Group 3"/>
          <p:cNvGrpSpPr/>
          <p:nvPr/>
        </p:nvGrpSpPr>
        <p:grpSpPr>
          <a:xfrm>
            <a:off x="3709356" y="5185795"/>
            <a:ext cx="2743200" cy="1508760"/>
            <a:chOff x="5340986" y="3071178"/>
            <a:chExt cx="2743200" cy="1508760"/>
          </a:xfrm>
        </p:grpSpPr>
        <p:sp>
          <p:nvSpPr>
            <p:cNvPr id="17420" name="Line 54"/>
            <p:cNvSpPr>
              <a:spLocks noChangeShapeType="1"/>
            </p:cNvSpPr>
            <p:nvPr/>
          </p:nvSpPr>
          <p:spPr bwMode="auto">
            <a:xfrm>
              <a:off x="7329806" y="4237038"/>
              <a:ext cx="61722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sp>
          <p:nvSpPr>
            <p:cNvPr id="17421" name="Text Box 61"/>
            <p:cNvSpPr txBox="1">
              <a:spLocks noChangeArrowheads="1"/>
            </p:cNvSpPr>
            <p:nvPr/>
          </p:nvSpPr>
          <p:spPr bwMode="auto">
            <a:xfrm>
              <a:off x="7466966" y="3951288"/>
              <a:ext cx="342900" cy="3300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1600">
                  <a:solidFill>
                    <a:schemeClr val="tx1"/>
                  </a:solidFill>
                  <a:latin typeface="Arial" charset="0"/>
                </a:rPr>
                <a:t>F</a:t>
              </a:r>
              <a:endParaRPr lang="en-US" sz="2200">
                <a:solidFill>
                  <a:schemeClr val="tx1"/>
                </a:solidFill>
                <a:latin typeface="Arial" charset="0"/>
              </a:endParaRPr>
            </a:p>
          </p:txBody>
        </p:sp>
        <p:sp>
          <p:nvSpPr>
            <p:cNvPr id="17422" name="Rectangle 62"/>
            <p:cNvSpPr>
              <a:spLocks noChangeArrowheads="1"/>
            </p:cNvSpPr>
            <p:nvPr/>
          </p:nvSpPr>
          <p:spPr bwMode="auto">
            <a:xfrm>
              <a:off x="6026786" y="4099878"/>
              <a:ext cx="1165860" cy="274320"/>
            </a:xfrm>
            <a:prstGeom prst="rect">
              <a:avLst/>
            </a:prstGeom>
            <a:solidFill>
              <a:srgbClr val="98E31D"/>
            </a:solidFill>
            <a:ln w="9525">
              <a:solidFill>
                <a:schemeClr val="tx1"/>
              </a:solidFill>
              <a:miter lim="800000"/>
              <a:headEnd/>
              <a:tailEnd/>
            </a:ln>
          </p:spPr>
          <p:txBody>
            <a:bodyPr wrap="none" lIns="82296" tIns="41148" rIns="82296" bIns="41148" anchor="ctr"/>
            <a:lstStyle/>
            <a:p>
              <a:endParaRPr lang="en-US"/>
            </a:p>
          </p:txBody>
        </p:sp>
        <p:sp>
          <p:nvSpPr>
            <p:cNvPr id="17423" name="Freeform 65"/>
            <p:cNvSpPr>
              <a:spLocks/>
            </p:cNvSpPr>
            <p:nvPr/>
          </p:nvSpPr>
          <p:spPr bwMode="auto">
            <a:xfrm>
              <a:off x="6163946" y="3412650"/>
              <a:ext cx="388620" cy="735806"/>
            </a:xfrm>
            <a:custGeom>
              <a:avLst/>
              <a:gdLst>
                <a:gd name="T0" fmla="*/ 2147483647 w 272"/>
                <a:gd name="T1" fmla="*/ 2147483647 h 515"/>
                <a:gd name="T2" fmla="*/ 2147483647 w 272"/>
                <a:gd name="T3" fmla="*/ 2147483647 h 515"/>
                <a:gd name="T4" fmla="*/ 2147483647 w 272"/>
                <a:gd name="T5" fmla="*/ 2147483647 h 515"/>
                <a:gd name="T6" fmla="*/ 2147483647 w 272"/>
                <a:gd name="T7" fmla="*/ 2147483647 h 515"/>
                <a:gd name="T8" fmla="*/ 2147483647 w 272"/>
                <a:gd name="T9" fmla="*/ 0 h 515"/>
                <a:gd name="T10" fmla="*/ 2147483647 w 272"/>
                <a:gd name="T11" fmla="*/ 2147483647 h 515"/>
                <a:gd name="T12" fmla="*/ 2147483647 w 272"/>
                <a:gd name="T13" fmla="*/ 2147483647 h 515"/>
                <a:gd name="T14" fmla="*/ 2147483647 w 272"/>
                <a:gd name="T15" fmla="*/ 2147483647 h 515"/>
                <a:gd name="T16" fmla="*/ 0 w 272"/>
                <a:gd name="T17" fmla="*/ 2147483647 h 515"/>
                <a:gd name="T18" fmla="*/ 2147483647 w 272"/>
                <a:gd name="T19" fmla="*/ 2147483647 h 515"/>
                <a:gd name="T20" fmla="*/ 2147483647 w 272"/>
                <a:gd name="T21" fmla="*/ 2147483647 h 515"/>
                <a:gd name="T22" fmla="*/ 2147483647 w 272"/>
                <a:gd name="T23" fmla="*/ 2147483647 h 515"/>
                <a:gd name="T24" fmla="*/ 2147483647 w 272"/>
                <a:gd name="T25" fmla="*/ 2147483647 h 5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2"/>
                <a:gd name="T40" fmla="*/ 0 h 515"/>
                <a:gd name="T41" fmla="*/ 272 w 272"/>
                <a:gd name="T42" fmla="*/ 515 h 5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2" h="515">
                  <a:moveTo>
                    <a:pt x="264" y="31"/>
                  </a:moveTo>
                  <a:cubicBezTo>
                    <a:pt x="243" y="33"/>
                    <a:pt x="219" y="28"/>
                    <a:pt x="202" y="39"/>
                  </a:cubicBezTo>
                  <a:cubicBezTo>
                    <a:pt x="194" y="43"/>
                    <a:pt x="215" y="52"/>
                    <a:pt x="225" y="54"/>
                  </a:cubicBezTo>
                  <a:cubicBezTo>
                    <a:pt x="241" y="56"/>
                    <a:pt x="256" y="43"/>
                    <a:pt x="272" y="39"/>
                  </a:cubicBezTo>
                  <a:cubicBezTo>
                    <a:pt x="229" y="24"/>
                    <a:pt x="189" y="19"/>
                    <a:pt x="148" y="0"/>
                  </a:cubicBezTo>
                  <a:cubicBezTo>
                    <a:pt x="96" y="15"/>
                    <a:pt x="103" y="34"/>
                    <a:pt x="70" y="70"/>
                  </a:cubicBezTo>
                  <a:cubicBezTo>
                    <a:pt x="57" y="106"/>
                    <a:pt x="48" y="151"/>
                    <a:pt x="31" y="186"/>
                  </a:cubicBezTo>
                  <a:cubicBezTo>
                    <a:pt x="25" y="196"/>
                    <a:pt x="19" y="206"/>
                    <a:pt x="15" y="217"/>
                  </a:cubicBezTo>
                  <a:cubicBezTo>
                    <a:pt x="8" y="232"/>
                    <a:pt x="0" y="264"/>
                    <a:pt x="0" y="264"/>
                  </a:cubicBezTo>
                  <a:cubicBezTo>
                    <a:pt x="6" y="331"/>
                    <a:pt x="10" y="364"/>
                    <a:pt x="39" y="419"/>
                  </a:cubicBezTo>
                  <a:cubicBezTo>
                    <a:pt x="51" y="443"/>
                    <a:pt x="53" y="465"/>
                    <a:pt x="70" y="489"/>
                  </a:cubicBezTo>
                  <a:cubicBezTo>
                    <a:pt x="118" y="414"/>
                    <a:pt x="55" y="515"/>
                    <a:pt x="93" y="442"/>
                  </a:cubicBezTo>
                  <a:cubicBezTo>
                    <a:pt x="97" y="433"/>
                    <a:pt x="109" y="419"/>
                    <a:pt x="109" y="419"/>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7424" name="Freeform 66"/>
            <p:cNvSpPr>
              <a:spLocks/>
            </p:cNvSpPr>
            <p:nvPr/>
          </p:nvSpPr>
          <p:spPr bwMode="auto">
            <a:xfrm>
              <a:off x="6285390" y="3501232"/>
              <a:ext cx="211455" cy="634365"/>
            </a:xfrm>
            <a:custGeom>
              <a:avLst/>
              <a:gdLst>
                <a:gd name="T0" fmla="*/ 2147483647 w 148"/>
                <a:gd name="T1" fmla="*/ 0 h 444"/>
                <a:gd name="T2" fmla="*/ 2147483647 w 148"/>
                <a:gd name="T3" fmla="*/ 2147483647 h 444"/>
                <a:gd name="T4" fmla="*/ 2147483647 w 148"/>
                <a:gd name="T5" fmla="*/ 2147483647 h 444"/>
                <a:gd name="T6" fmla="*/ 2147483647 w 148"/>
                <a:gd name="T7" fmla="*/ 2147483647 h 444"/>
                <a:gd name="T8" fmla="*/ 2147483647 w 148"/>
                <a:gd name="T9" fmla="*/ 2147483647 h 444"/>
                <a:gd name="T10" fmla="*/ 2147483647 w 148"/>
                <a:gd name="T11" fmla="*/ 2147483647 h 444"/>
                <a:gd name="T12" fmla="*/ 2147483647 w 148"/>
                <a:gd name="T13" fmla="*/ 2147483647 h 444"/>
                <a:gd name="T14" fmla="*/ 2147483647 w 148"/>
                <a:gd name="T15" fmla="*/ 2147483647 h 444"/>
                <a:gd name="T16" fmla="*/ 2147483647 w 148"/>
                <a:gd name="T17" fmla="*/ 2147483647 h 444"/>
                <a:gd name="T18" fmla="*/ 0 w 148"/>
                <a:gd name="T19" fmla="*/ 2147483647 h 4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444"/>
                <a:gd name="T32" fmla="*/ 148 w 148"/>
                <a:gd name="T33" fmla="*/ 444 h 4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444">
                  <a:moveTo>
                    <a:pt x="117" y="0"/>
                  </a:moveTo>
                  <a:cubicBezTo>
                    <a:pt x="108" y="33"/>
                    <a:pt x="111" y="50"/>
                    <a:pt x="78" y="62"/>
                  </a:cubicBezTo>
                  <a:cubicBezTo>
                    <a:pt x="95" y="111"/>
                    <a:pt x="71" y="63"/>
                    <a:pt x="109" y="93"/>
                  </a:cubicBezTo>
                  <a:cubicBezTo>
                    <a:pt x="127" y="108"/>
                    <a:pt x="140" y="141"/>
                    <a:pt x="148" y="163"/>
                  </a:cubicBezTo>
                  <a:cubicBezTo>
                    <a:pt x="145" y="204"/>
                    <a:pt x="148" y="286"/>
                    <a:pt x="125" y="334"/>
                  </a:cubicBezTo>
                  <a:cubicBezTo>
                    <a:pt x="111" y="361"/>
                    <a:pt x="63" y="404"/>
                    <a:pt x="63" y="404"/>
                  </a:cubicBezTo>
                  <a:cubicBezTo>
                    <a:pt x="86" y="406"/>
                    <a:pt x="111" y="400"/>
                    <a:pt x="132" y="411"/>
                  </a:cubicBezTo>
                  <a:cubicBezTo>
                    <a:pt x="140" y="415"/>
                    <a:pt x="118" y="424"/>
                    <a:pt x="109" y="427"/>
                  </a:cubicBezTo>
                  <a:cubicBezTo>
                    <a:pt x="86" y="432"/>
                    <a:pt x="62" y="432"/>
                    <a:pt x="39" y="435"/>
                  </a:cubicBezTo>
                  <a:cubicBezTo>
                    <a:pt x="10" y="444"/>
                    <a:pt x="24" y="443"/>
                    <a:pt x="0" y="443"/>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7425" name="Freeform 67"/>
            <p:cNvSpPr>
              <a:spLocks/>
            </p:cNvSpPr>
            <p:nvPr/>
          </p:nvSpPr>
          <p:spPr bwMode="auto">
            <a:xfrm>
              <a:off x="6275389" y="3681255"/>
              <a:ext cx="111443" cy="308610"/>
            </a:xfrm>
            <a:custGeom>
              <a:avLst/>
              <a:gdLst>
                <a:gd name="T0" fmla="*/ 0 w 78"/>
                <a:gd name="T1" fmla="*/ 2147483647 h 216"/>
                <a:gd name="T2" fmla="*/ 2147483647 w 78"/>
                <a:gd name="T3" fmla="*/ 2147483647 h 216"/>
                <a:gd name="T4" fmla="*/ 2147483647 w 78"/>
                <a:gd name="T5" fmla="*/ 2147483647 h 216"/>
                <a:gd name="T6" fmla="*/ 2147483647 w 78"/>
                <a:gd name="T7" fmla="*/ 2147483647 h 216"/>
                <a:gd name="T8" fmla="*/ 2147483647 w 78"/>
                <a:gd name="T9" fmla="*/ 2147483647 h 216"/>
                <a:gd name="T10" fmla="*/ 2147483647 w 78"/>
                <a:gd name="T11" fmla="*/ 2147483647 h 216"/>
                <a:gd name="T12" fmla="*/ 0 60000 65536"/>
                <a:gd name="T13" fmla="*/ 0 60000 65536"/>
                <a:gd name="T14" fmla="*/ 0 60000 65536"/>
                <a:gd name="T15" fmla="*/ 0 60000 65536"/>
                <a:gd name="T16" fmla="*/ 0 60000 65536"/>
                <a:gd name="T17" fmla="*/ 0 60000 65536"/>
                <a:gd name="T18" fmla="*/ 0 w 78"/>
                <a:gd name="T19" fmla="*/ 0 h 216"/>
                <a:gd name="T20" fmla="*/ 78 w 78"/>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78" h="216">
                  <a:moveTo>
                    <a:pt x="0" y="21"/>
                  </a:moveTo>
                  <a:cubicBezTo>
                    <a:pt x="57" y="60"/>
                    <a:pt x="41" y="154"/>
                    <a:pt x="62" y="216"/>
                  </a:cubicBezTo>
                  <a:cubicBezTo>
                    <a:pt x="76" y="158"/>
                    <a:pt x="78" y="165"/>
                    <a:pt x="62" y="76"/>
                  </a:cubicBezTo>
                  <a:cubicBezTo>
                    <a:pt x="61" y="72"/>
                    <a:pt x="22" y="11"/>
                    <a:pt x="31" y="6"/>
                  </a:cubicBezTo>
                  <a:cubicBezTo>
                    <a:pt x="40" y="0"/>
                    <a:pt x="51" y="11"/>
                    <a:pt x="62" y="14"/>
                  </a:cubicBezTo>
                  <a:cubicBezTo>
                    <a:pt x="64" y="33"/>
                    <a:pt x="77" y="75"/>
                    <a:pt x="77" y="99"/>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7426" name="Freeform 68"/>
            <p:cNvSpPr>
              <a:spLocks/>
            </p:cNvSpPr>
            <p:nvPr/>
          </p:nvSpPr>
          <p:spPr bwMode="auto">
            <a:xfrm>
              <a:off x="6213953" y="3334068"/>
              <a:ext cx="194310" cy="122873"/>
            </a:xfrm>
            <a:custGeom>
              <a:avLst/>
              <a:gdLst>
                <a:gd name="T0" fmla="*/ 2147483647 w 136"/>
                <a:gd name="T1" fmla="*/ 2147483647 h 86"/>
                <a:gd name="T2" fmla="*/ 2147483647 w 136"/>
                <a:gd name="T3" fmla="*/ 2147483647 h 86"/>
                <a:gd name="T4" fmla="*/ 2147483647 w 136"/>
                <a:gd name="T5" fmla="*/ 0 h 86"/>
                <a:gd name="T6" fmla="*/ 2147483647 w 136"/>
                <a:gd name="T7" fmla="*/ 2147483647 h 86"/>
                <a:gd name="T8" fmla="*/ 2147483647 w 136"/>
                <a:gd name="T9" fmla="*/ 2147483647 h 86"/>
                <a:gd name="T10" fmla="*/ 2147483647 w 136"/>
                <a:gd name="T11" fmla="*/ 2147483647 h 86"/>
                <a:gd name="T12" fmla="*/ 2147483647 w 136"/>
                <a:gd name="T13" fmla="*/ 2147483647 h 86"/>
                <a:gd name="T14" fmla="*/ 2147483647 w 136"/>
                <a:gd name="T15" fmla="*/ 2147483647 h 86"/>
                <a:gd name="T16" fmla="*/ 2147483647 w 136"/>
                <a:gd name="T17" fmla="*/ 2147483647 h 86"/>
                <a:gd name="T18" fmla="*/ 2147483647 w 136"/>
                <a:gd name="T19" fmla="*/ 0 h 86"/>
                <a:gd name="T20" fmla="*/ 2147483647 w 136"/>
                <a:gd name="T21" fmla="*/ 2147483647 h 86"/>
                <a:gd name="T22" fmla="*/ 2147483647 w 136"/>
                <a:gd name="T23" fmla="*/ 2147483647 h 86"/>
                <a:gd name="T24" fmla="*/ 2147483647 w 136"/>
                <a:gd name="T25" fmla="*/ 2147483647 h 86"/>
                <a:gd name="T26" fmla="*/ 2147483647 w 136"/>
                <a:gd name="T27" fmla="*/ 2147483647 h 86"/>
                <a:gd name="T28" fmla="*/ 2147483647 w 136"/>
                <a:gd name="T29" fmla="*/ 2147483647 h 86"/>
                <a:gd name="T30" fmla="*/ 2147483647 w 136"/>
                <a:gd name="T31" fmla="*/ 2147483647 h 86"/>
                <a:gd name="T32" fmla="*/ 2147483647 w 136"/>
                <a:gd name="T33" fmla="*/ 2147483647 h 86"/>
                <a:gd name="T34" fmla="*/ 2147483647 w 136"/>
                <a:gd name="T35" fmla="*/ 2147483647 h 86"/>
                <a:gd name="T36" fmla="*/ 2147483647 w 136"/>
                <a:gd name="T37" fmla="*/ 2147483647 h 86"/>
                <a:gd name="T38" fmla="*/ 2147483647 w 136"/>
                <a:gd name="T39" fmla="*/ 2147483647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86"/>
                <a:gd name="T62" fmla="*/ 136 w 136"/>
                <a:gd name="T63" fmla="*/ 86 h 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86">
                  <a:moveTo>
                    <a:pt x="136" y="62"/>
                  </a:moveTo>
                  <a:cubicBezTo>
                    <a:pt x="121" y="47"/>
                    <a:pt x="103" y="38"/>
                    <a:pt x="89" y="24"/>
                  </a:cubicBezTo>
                  <a:cubicBezTo>
                    <a:pt x="82" y="17"/>
                    <a:pt x="74" y="0"/>
                    <a:pt x="74" y="0"/>
                  </a:cubicBezTo>
                  <a:cubicBezTo>
                    <a:pt x="91" y="28"/>
                    <a:pt x="100" y="38"/>
                    <a:pt x="89" y="70"/>
                  </a:cubicBezTo>
                  <a:cubicBezTo>
                    <a:pt x="81" y="62"/>
                    <a:pt x="74" y="54"/>
                    <a:pt x="66" y="47"/>
                  </a:cubicBezTo>
                  <a:cubicBezTo>
                    <a:pt x="58" y="40"/>
                    <a:pt x="36" y="37"/>
                    <a:pt x="43" y="31"/>
                  </a:cubicBezTo>
                  <a:cubicBezTo>
                    <a:pt x="45" y="28"/>
                    <a:pt x="91" y="45"/>
                    <a:pt x="97" y="47"/>
                  </a:cubicBezTo>
                  <a:cubicBezTo>
                    <a:pt x="102" y="36"/>
                    <a:pt x="117" y="26"/>
                    <a:pt x="113" y="16"/>
                  </a:cubicBezTo>
                  <a:cubicBezTo>
                    <a:pt x="108" y="5"/>
                    <a:pt x="91" y="11"/>
                    <a:pt x="81" y="8"/>
                  </a:cubicBezTo>
                  <a:cubicBezTo>
                    <a:pt x="73" y="5"/>
                    <a:pt x="65" y="2"/>
                    <a:pt x="58" y="0"/>
                  </a:cubicBezTo>
                  <a:cubicBezTo>
                    <a:pt x="43" y="57"/>
                    <a:pt x="72" y="28"/>
                    <a:pt x="58" y="86"/>
                  </a:cubicBezTo>
                  <a:cubicBezTo>
                    <a:pt x="50" y="83"/>
                    <a:pt x="41" y="83"/>
                    <a:pt x="35" y="78"/>
                  </a:cubicBezTo>
                  <a:cubicBezTo>
                    <a:pt x="33" y="76"/>
                    <a:pt x="4" y="38"/>
                    <a:pt x="12" y="31"/>
                  </a:cubicBezTo>
                  <a:cubicBezTo>
                    <a:pt x="17" y="25"/>
                    <a:pt x="27" y="36"/>
                    <a:pt x="35" y="39"/>
                  </a:cubicBezTo>
                  <a:cubicBezTo>
                    <a:pt x="40" y="49"/>
                    <a:pt x="53" y="59"/>
                    <a:pt x="50" y="70"/>
                  </a:cubicBezTo>
                  <a:cubicBezTo>
                    <a:pt x="45" y="83"/>
                    <a:pt x="0" y="41"/>
                    <a:pt x="12" y="39"/>
                  </a:cubicBezTo>
                  <a:cubicBezTo>
                    <a:pt x="39" y="33"/>
                    <a:pt x="68" y="44"/>
                    <a:pt x="97" y="47"/>
                  </a:cubicBezTo>
                  <a:cubicBezTo>
                    <a:pt x="104" y="49"/>
                    <a:pt x="128" y="55"/>
                    <a:pt x="120" y="55"/>
                  </a:cubicBezTo>
                  <a:cubicBezTo>
                    <a:pt x="109" y="55"/>
                    <a:pt x="97" y="53"/>
                    <a:pt x="89" y="47"/>
                  </a:cubicBezTo>
                  <a:cubicBezTo>
                    <a:pt x="71" y="32"/>
                    <a:pt x="94" y="8"/>
                    <a:pt x="50" y="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cxnSp>
          <p:nvCxnSpPr>
            <p:cNvPr id="17427" name="Straight Connector 53"/>
            <p:cNvCxnSpPr>
              <a:cxnSpLocks noChangeShapeType="1"/>
            </p:cNvCxnSpPr>
            <p:nvPr/>
          </p:nvCxnSpPr>
          <p:spPr bwMode="auto">
            <a:xfrm>
              <a:off x="5615306" y="3071178"/>
              <a:ext cx="1234440" cy="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cxnSp>
        <p:sp>
          <p:nvSpPr>
            <p:cNvPr id="17428" name="Line 63"/>
            <p:cNvSpPr>
              <a:spLocks noChangeShapeType="1"/>
            </p:cNvSpPr>
            <p:nvPr/>
          </p:nvSpPr>
          <p:spPr bwMode="auto">
            <a:xfrm>
              <a:off x="5340986" y="4374198"/>
              <a:ext cx="2743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cxnSp>
          <p:nvCxnSpPr>
            <p:cNvPr id="17429" name="Straight Connector 56"/>
            <p:cNvCxnSpPr>
              <a:cxnSpLocks noChangeShapeType="1"/>
            </p:cNvCxnSpPr>
            <p:nvPr/>
          </p:nvCxnSpPr>
          <p:spPr bwMode="auto">
            <a:xfrm>
              <a:off x="6163946" y="3071178"/>
              <a:ext cx="0" cy="1508760"/>
            </a:xfrm>
            <a:prstGeom prst="line">
              <a:avLst/>
            </a:prstGeom>
            <a:noFill/>
            <a:ln w="12700">
              <a:solidFill>
                <a:schemeClr val="tx1"/>
              </a:solidFill>
              <a:prstDash val="dash"/>
              <a:round/>
              <a:headEnd/>
              <a:tailEnd/>
            </a:ln>
            <a:extLst>
              <a:ext uri="{909E8E84-426E-40dd-AFC4-6F175D3DCCD1}">
                <a14:hiddenFill xmlns="" xmlns:a14="http://schemas.microsoft.com/office/drawing/2010/main">
                  <a:noFill/>
                </a14:hiddenFill>
              </a:ext>
            </a:extLst>
          </p:spPr>
        </p:cxnSp>
      </p:grpSp>
      <p:grpSp>
        <p:nvGrpSpPr>
          <p:cNvPr id="3" name="Group 2"/>
          <p:cNvGrpSpPr/>
          <p:nvPr/>
        </p:nvGrpSpPr>
        <p:grpSpPr>
          <a:xfrm>
            <a:off x="655960" y="5185795"/>
            <a:ext cx="2743200" cy="1508760"/>
            <a:chOff x="6986906" y="2384903"/>
            <a:chExt cx="2743200" cy="1508760"/>
          </a:xfrm>
        </p:grpSpPr>
        <p:sp>
          <p:nvSpPr>
            <p:cNvPr id="26" name="Line 54"/>
            <p:cNvSpPr>
              <a:spLocks noChangeShapeType="1"/>
            </p:cNvSpPr>
            <p:nvPr/>
          </p:nvSpPr>
          <p:spPr bwMode="auto">
            <a:xfrm>
              <a:off x="8632826" y="3550763"/>
              <a:ext cx="617220"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sp>
          <p:nvSpPr>
            <p:cNvPr id="27" name="Text Box 61"/>
            <p:cNvSpPr txBox="1">
              <a:spLocks noChangeArrowheads="1"/>
            </p:cNvSpPr>
            <p:nvPr/>
          </p:nvSpPr>
          <p:spPr bwMode="auto">
            <a:xfrm>
              <a:off x="8769986" y="3265013"/>
              <a:ext cx="342900" cy="3300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eaLnBrk="1" hangingPunct="1"/>
              <a:r>
                <a:rPr lang="en-US" sz="1600">
                  <a:solidFill>
                    <a:schemeClr val="tx1"/>
                  </a:solidFill>
                  <a:latin typeface="Arial" charset="0"/>
                </a:rPr>
                <a:t>F</a:t>
              </a:r>
              <a:endParaRPr lang="en-US" sz="2200">
                <a:solidFill>
                  <a:schemeClr val="tx1"/>
                </a:solidFill>
                <a:latin typeface="Arial" charset="0"/>
              </a:endParaRPr>
            </a:p>
          </p:txBody>
        </p:sp>
        <p:sp>
          <p:nvSpPr>
            <p:cNvPr id="28" name="Rectangle 62"/>
            <p:cNvSpPr>
              <a:spLocks noChangeArrowheads="1"/>
            </p:cNvSpPr>
            <p:nvPr/>
          </p:nvSpPr>
          <p:spPr bwMode="auto">
            <a:xfrm>
              <a:off x="7329806" y="3413603"/>
              <a:ext cx="1165860" cy="274320"/>
            </a:xfrm>
            <a:prstGeom prst="rect">
              <a:avLst/>
            </a:prstGeom>
            <a:solidFill>
              <a:srgbClr val="98E31D"/>
            </a:solidFill>
            <a:ln w="9525">
              <a:solidFill>
                <a:schemeClr val="tx1"/>
              </a:solidFill>
              <a:miter lim="800000"/>
              <a:headEnd/>
              <a:tailEnd/>
            </a:ln>
          </p:spPr>
          <p:txBody>
            <a:bodyPr wrap="none" lIns="82296" tIns="41148" rIns="82296" bIns="41148" anchor="ctr"/>
            <a:lstStyle/>
            <a:p>
              <a:endParaRPr lang="en-US"/>
            </a:p>
          </p:txBody>
        </p:sp>
        <p:sp>
          <p:nvSpPr>
            <p:cNvPr id="29" name="Freeform 65"/>
            <p:cNvSpPr>
              <a:spLocks/>
            </p:cNvSpPr>
            <p:nvPr/>
          </p:nvSpPr>
          <p:spPr bwMode="auto">
            <a:xfrm>
              <a:off x="7664134" y="2726375"/>
              <a:ext cx="388620" cy="735806"/>
            </a:xfrm>
            <a:custGeom>
              <a:avLst/>
              <a:gdLst>
                <a:gd name="T0" fmla="*/ 2147483647 w 272"/>
                <a:gd name="T1" fmla="*/ 2147483647 h 515"/>
                <a:gd name="T2" fmla="*/ 2147483647 w 272"/>
                <a:gd name="T3" fmla="*/ 2147483647 h 515"/>
                <a:gd name="T4" fmla="*/ 2147483647 w 272"/>
                <a:gd name="T5" fmla="*/ 2147483647 h 515"/>
                <a:gd name="T6" fmla="*/ 2147483647 w 272"/>
                <a:gd name="T7" fmla="*/ 2147483647 h 515"/>
                <a:gd name="T8" fmla="*/ 2147483647 w 272"/>
                <a:gd name="T9" fmla="*/ 0 h 515"/>
                <a:gd name="T10" fmla="*/ 2147483647 w 272"/>
                <a:gd name="T11" fmla="*/ 2147483647 h 515"/>
                <a:gd name="T12" fmla="*/ 2147483647 w 272"/>
                <a:gd name="T13" fmla="*/ 2147483647 h 515"/>
                <a:gd name="T14" fmla="*/ 2147483647 w 272"/>
                <a:gd name="T15" fmla="*/ 2147483647 h 515"/>
                <a:gd name="T16" fmla="*/ 0 w 272"/>
                <a:gd name="T17" fmla="*/ 2147483647 h 515"/>
                <a:gd name="T18" fmla="*/ 2147483647 w 272"/>
                <a:gd name="T19" fmla="*/ 2147483647 h 515"/>
                <a:gd name="T20" fmla="*/ 2147483647 w 272"/>
                <a:gd name="T21" fmla="*/ 2147483647 h 515"/>
                <a:gd name="T22" fmla="*/ 2147483647 w 272"/>
                <a:gd name="T23" fmla="*/ 2147483647 h 515"/>
                <a:gd name="T24" fmla="*/ 2147483647 w 272"/>
                <a:gd name="T25" fmla="*/ 2147483647 h 5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2"/>
                <a:gd name="T40" fmla="*/ 0 h 515"/>
                <a:gd name="T41" fmla="*/ 272 w 272"/>
                <a:gd name="T42" fmla="*/ 515 h 5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2" h="515">
                  <a:moveTo>
                    <a:pt x="264" y="31"/>
                  </a:moveTo>
                  <a:cubicBezTo>
                    <a:pt x="243" y="33"/>
                    <a:pt x="219" y="28"/>
                    <a:pt x="202" y="39"/>
                  </a:cubicBezTo>
                  <a:cubicBezTo>
                    <a:pt x="194" y="43"/>
                    <a:pt x="215" y="52"/>
                    <a:pt x="225" y="54"/>
                  </a:cubicBezTo>
                  <a:cubicBezTo>
                    <a:pt x="241" y="56"/>
                    <a:pt x="256" y="43"/>
                    <a:pt x="272" y="39"/>
                  </a:cubicBezTo>
                  <a:cubicBezTo>
                    <a:pt x="229" y="24"/>
                    <a:pt x="189" y="19"/>
                    <a:pt x="148" y="0"/>
                  </a:cubicBezTo>
                  <a:cubicBezTo>
                    <a:pt x="96" y="15"/>
                    <a:pt x="103" y="34"/>
                    <a:pt x="70" y="70"/>
                  </a:cubicBezTo>
                  <a:cubicBezTo>
                    <a:pt x="57" y="106"/>
                    <a:pt x="48" y="151"/>
                    <a:pt x="31" y="186"/>
                  </a:cubicBezTo>
                  <a:cubicBezTo>
                    <a:pt x="25" y="196"/>
                    <a:pt x="19" y="206"/>
                    <a:pt x="15" y="217"/>
                  </a:cubicBezTo>
                  <a:cubicBezTo>
                    <a:pt x="8" y="232"/>
                    <a:pt x="0" y="264"/>
                    <a:pt x="0" y="264"/>
                  </a:cubicBezTo>
                  <a:cubicBezTo>
                    <a:pt x="6" y="331"/>
                    <a:pt x="10" y="364"/>
                    <a:pt x="39" y="419"/>
                  </a:cubicBezTo>
                  <a:cubicBezTo>
                    <a:pt x="51" y="443"/>
                    <a:pt x="53" y="465"/>
                    <a:pt x="70" y="489"/>
                  </a:cubicBezTo>
                  <a:cubicBezTo>
                    <a:pt x="118" y="414"/>
                    <a:pt x="55" y="515"/>
                    <a:pt x="93" y="442"/>
                  </a:cubicBezTo>
                  <a:cubicBezTo>
                    <a:pt x="97" y="433"/>
                    <a:pt x="109" y="419"/>
                    <a:pt x="109" y="419"/>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30" name="Freeform 66"/>
            <p:cNvSpPr>
              <a:spLocks/>
            </p:cNvSpPr>
            <p:nvPr/>
          </p:nvSpPr>
          <p:spPr bwMode="auto">
            <a:xfrm>
              <a:off x="7785578" y="2814957"/>
              <a:ext cx="211455" cy="634365"/>
            </a:xfrm>
            <a:custGeom>
              <a:avLst/>
              <a:gdLst>
                <a:gd name="T0" fmla="*/ 2147483647 w 148"/>
                <a:gd name="T1" fmla="*/ 0 h 444"/>
                <a:gd name="T2" fmla="*/ 2147483647 w 148"/>
                <a:gd name="T3" fmla="*/ 2147483647 h 444"/>
                <a:gd name="T4" fmla="*/ 2147483647 w 148"/>
                <a:gd name="T5" fmla="*/ 2147483647 h 444"/>
                <a:gd name="T6" fmla="*/ 2147483647 w 148"/>
                <a:gd name="T7" fmla="*/ 2147483647 h 444"/>
                <a:gd name="T8" fmla="*/ 2147483647 w 148"/>
                <a:gd name="T9" fmla="*/ 2147483647 h 444"/>
                <a:gd name="T10" fmla="*/ 2147483647 w 148"/>
                <a:gd name="T11" fmla="*/ 2147483647 h 444"/>
                <a:gd name="T12" fmla="*/ 2147483647 w 148"/>
                <a:gd name="T13" fmla="*/ 2147483647 h 444"/>
                <a:gd name="T14" fmla="*/ 2147483647 w 148"/>
                <a:gd name="T15" fmla="*/ 2147483647 h 444"/>
                <a:gd name="T16" fmla="*/ 2147483647 w 148"/>
                <a:gd name="T17" fmla="*/ 2147483647 h 444"/>
                <a:gd name="T18" fmla="*/ 0 w 148"/>
                <a:gd name="T19" fmla="*/ 2147483647 h 4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444"/>
                <a:gd name="T32" fmla="*/ 148 w 148"/>
                <a:gd name="T33" fmla="*/ 444 h 4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444">
                  <a:moveTo>
                    <a:pt x="117" y="0"/>
                  </a:moveTo>
                  <a:cubicBezTo>
                    <a:pt x="108" y="33"/>
                    <a:pt x="111" y="50"/>
                    <a:pt x="78" y="62"/>
                  </a:cubicBezTo>
                  <a:cubicBezTo>
                    <a:pt x="95" y="111"/>
                    <a:pt x="71" y="63"/>
                    <a:pt x="109" y="93"/>
                  </a:cubicBezTo>
                  <a:cubicBezTo>
                    <a:pt x="127" y="108"/>
                    <a:pt x="140" y="141"/>
                    <a:pt x="148" y="163"/>
                  </a:cubicBezTo>
                  <a:cubicBezTo>
                    <a:pt x="145" y="204"/>
                    <a:pt x="148" y="286"/>
                    <a:pt x="125" y="334"/>
                  </a:cubicBezTo>
                  <a:cubicBezTo>
                    <a:pt x="111" y="361"/>
                    <a:pt x="63" y="404"/>
                    <a:pt x="63" y="404"/>
                  </a:cubicBezTo>
                  <a:cubicBezTo>
                    <a:pt x="86" y="406"/>
                    <a:pt x="111" y="400"/>
                    <a:pt x="132" y="411"/>
                  </a:cubicBezTo>
                  <a:cubicBezTo>
                    <a:pt x="140" y="415"/>
                    <a:pt x="118" y="424"/>
                    <a:pt x="109" y="427"/>
                  </a:cubicBezTo>
                  <a:cubicBezTo>
                    <a:pt x="86" y="432"/>
                    <a:pt x="62" y="432"/>
                    <a:pt x="39" y="435"/>
                  </a:cubicBezTo>
                  <a:cubicBezTo>
                    <a:pt x="10" y="444"/>
                    <a:pt x="24" y="443"/>
                    <a:pt x="0" y="443"/>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31" name="Freeform 67"/>
            <p:cNvSpPr>
              <a:spLocks/>
            </p:cNvSpPr>
            <p:nvPr/>
          </p:nvSpPr>
          <p:spPr bwMode="auto">
            <a:xfrm>
              <a:off x="7775576" y="2994980"/>
              <a:ext cx="111443" cy="308610"/>
            </a:xfrm>
            <a:custGeom>
              <a:avLst/>
              <a:gdLst>
                <a:gd name="T0" fmla="*/ 0 w 78"/>
                <a:gd name="T1" fmla="*/ 2147483647 h 216"/>
                <a:gd name="T2" fmla="*/ 2147483647 w 78"/>
                <a:gd name="T3" fmla="*/ 2147483647 h 216"/>
                <a:gd name="T4" fmla="*/ 2147483647 w 78"/>
                <a:gd name="T5" fmla="*/ 2147483647 h 216"/>
                <a:gd name="T6" fmla="*/ 2147483647 w 78"/>
                <a:gd name="T7" fmla="*/ 2147483647 h 216"/>
                <a:gd name="T8" fmla="*/ 2147483647 w 78"/>
                <a:gd name="T9" fmla="*/ 2147483647 h 216"/>
                <a:gd name="T10" fmla="*/ 2147483647 w 78"/>
                <a:gd name="T11" fmla="*/ 2147483647 h 216"/>
                <a:gd name="T12" fmla="*/ 0 60000 65536"/>
                <a:gd name="T13" fmla="*/ 0 60000 65536"/>
                <a:gd name="T14" fmla="*/ 0 60000 65536"/>
                <a:gd name="T15" fmla="*/ 0 60000 65536"/>
                <a:gd name="T16" fmla="*/ 0 60000 65536"/>
                <a:gd name="T17" fmla="*/ 0 60000 65536"/>
                <a:gd name="T18" fmla="*/ 0 w 78"/>
                <a:gd name="T19" fmla="*/ 0 h 216"/>
                <a:gd name="T20" fmla="*/ 78 w 78"/>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78" h="216">
                  <a:moveTo>
                    <a:pt x="0" y="21"/>
                  </a:moveTo>
                  <a:cubicBezTo>
                    <a:pt x="57" y="60"/>
                    <a:pt x="41" y="154"/>
                    <a:pt x="62" y="216"/>
                  </a:cubicBezTo>
                  <a:cubicBezTo>
                    <a:pt x="76" y="158"/>
                    <a:pt x="78" y="165"/>
                    <a:pt x="62" y="76"/>
                  </a:cubicBezTo>
                  <a:cubicBezTo>
                    <a:pt x="61" y="72"/>
                    <a:pt x="22" y="11"/>
                    <a:pt x="31" y="6"/>
                  </a:cubicBezTo>
                  <a:cubicBezTo>
                    <a:pt x="40" y="0"/>
                    <a:pt x="51" y="11"/>
                    <a:pt x="62" y="14"/>
                  </a:cubicBezTo>
                  <a:cubicBezTo>
                    <a:pt x="64" y="33"/>
                    <a:pt x="77" y="75"/>
                    <a:pt x="77" y="99"/>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32" name="Freeform 68"/>
            <p:cNvSpPr>
              <a:spLocks/>
            </p:cNvSpPr>
            <p:nvPr/>
          </p:nvSpPr>
          <p:spPr bwMode="auto">
            <a:xfrm>
              <a:off x="7714140" y="2647793"/>
              <a:ext cx="194310" cy="122873"/>
            </a:xfrm>
            <a:custGeom>
              <a:avLst/>
              <a:gdLst>
                <a:gd name="T0" fmla="*/ 2147483647 w 136"/>
                <a:gd name="T1" fmla="*/ 2147483647 h 86"/>
                <a:gd name="T2" fmla="*/ 2147483647 w 136"/>
                <a:gd name="T3" fmla="*/ 2147483647 h 86"/>
                <a:gd name="T4" fmla="*/ 2147483647 w 136"/>
                <a:gd name="T5" fmla="*/ 0 h 86"/>
                <a:gd name="T6" fmla="*/ 2147483647 w 136"/>
                <a:gd name="T7" fmla="*/ 2147483647 h 86"/>
                <a:gd name="T8" fmla="*/ 2147483647 w 136"/>
                <a:gd name="T9" fmla="*/ 2147483647 h 86"/>
                <a:gd name="T10" fmla="*/ 2147483647 w 136"/>
                <a:gd name="T11" fmla="*/ 2147483647 h 86"/>
                <a:gd name="T12" fmla="*/ 2147483647 w 136"/>
                <a:gd name="T13" fmla="*/ 2147483647 h 86"/>
                <a:gd name="T14" fmla="*/ 2147483647 w 136"/>
                <a:gd name="T15" fmla="*/ 2147483647 h 86"/>
                <a:gd name="T16" fmla="*/ 2147483647 w 136"/>
                <a:gd name="T17" fmla="*/ 2147483647 h 86"/>
                <a:gd name="T18" fmla="*/ 2147483647 w 136"/>
                <a:gd name="T19" fmla="*/ 0 h 86"/>
                <a:gd name="T20" fmla="*/ 2147483647 w 136"/>
                <a:gd name="T21" fmla="*/ 2147483647 h 86"/>
                <a:gd name="T22" fmla="*/ 2147483647 w 136"/>
                <a:gd name="T23" fmla="*/ 2147483647 h 86"/>
                <a:gd name="T24" fmla="*/ 2147483647 w 136"/>
                <a:gd name="T25" fmla="*/ 2147483647 h 86"/>
                <a:gd name="T26" fmla="*/ 2147483647 w 136"/>
                <a:gd name="T27" fmla="*/ 2147483647 h 86"/>
                <a:gd name="T28" fmla="*/ 2147483647 w 136"/>
                <a:gd name="T29" fmla="*/ 2147483647 h 86"/>
                <a:gd name="T30" fmla="*/ 2147483647 w 136"/>
                <a:gd name="T31" fmla="*/ 2147483647 h 86"/>
                <a:gd name="T32" fmla="*/ 2147483647 w 136"/>
                <a:gd name="T33" fmla="*/ 2147483647 h 86"/>
                <a:gd name="T34" fmla="*/ 2147483647 w 136"/>
                <a:gd name="T35" fmla="*/ 2147483647 h 86"/>
                <a:gd name="T36" fmla="*/ 2147483647 w 136"/>
                <a:gd name="T37" fmla="*/ 2147483647 h 86"/>
                <a:gd name="T38" fmla="*/ 2147483647 w 136"/>
                <a:gd name="T39" fmla="*/ 2147483647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86"/>
                <a:gd name="T62" fmla="*/ 136 w 136"/>
                <a:gd name="T63" fmla="*/ 86 h 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86">
                  <a:moveTo>
                    <a:pt x="136" y="62"/>
                  </a:moveTo>
                  <a:cubicBezTo>
                    <a:pt x="121" y="47"/>
                    <a:pt x="103" y="38"/>
                    <a:pt x="89" y="24"/>
                  </a:cubicBezTo>
                  <a:cubicBezTo>
                    <a:pt x="82" y="17"/>
                    <a:pt x="74" y="0"/>
                    <a:pt x="74" y="0"/>
                  </a:cubicBezTo>
                  <a:cubicBezTo>
                    <a:pt x="91" y="28"/>
                    <a:pt x="100" y="38"/>
                    <a:pt x="89" y="70"/>
                  </a:cubicBezTo>
                  <a:cubicBezTo>
                    <a:pt x="81" y="62"/>
                    <a:pt x="74" y="54"/>
                    <a:pt x="66" y="47"/>
                  </a:cubicBezTo>
                  <a:cubicBezTo>
                    <a:pt x="58" y="40"/>
                    <a:pt x="36" y="37"/>
                    <a:pt x="43" y="31"/>
                  </a:cubicBezTo>
                  <a:cubicBezTo>
                    <a:pt x="45" y="28"/>
                    <a:pt x="91" y="45"/>
                    <a:pt x="97" y="47"/>
                  </a:cubicBezTo>
                  <a:cubicBezTo>
                    <a:pt x="102" y="36"/>
                    <a:pt x="117" y="26"/>
                    <a:pt x="113" y="16"/>
                  </a:cubicBezTo>
                  <a:cubicBezTo>
                    <a:pt x="108" y="5"/>
                    <a:pt x="91" y="11"/>
                    <a:pt x="81" y="8"/>
                  </a:cubicBezTo>
                  <a:cubicBezTo>
                    <a:pt x="73" y="5"/>
                    <a:pt x="65" y="2"/>
                    <a:pt x="58" y="0"/>
                  </a:cubicBezTo>
                  <a:cubicBezTo>
                    <a:pt x="43" y="57"/>
                    <a:pt x="72" y="28"/>
                    <a:pt x="58" y="86"/>
                  </a:cubicBezTo>
                  <a:cubicBezTo>
                    <a:pt x="50" y="83"/>
                    <a:pt x="41" y="83"/>
                    <a:pt x="35" y="78"/>
                  </a:cubicBezTo>
                  <a:cubicBezTo>
                    <a:pt x="33" y="76"/>
                    <a:pt x="4" y="38"/>
                    <a:pt x="12" y="31"/>
                  </a:cubicBezTo>
                  <a:cubicBezTo>
                    <a:pt x="17" y="25"/>
                    <a:pt x="27" y="36"/>
                    <a:pt x="35" y="39"/>
                  </a:cubicBezTo>
                  <a:cubicBezTo>
                    <a:pt x="40" y="49"/>
                    <a:pt x="53" y="59"/>
                    <a:pt x="50" y="70"/>
                  </a:cubicBezTo>
                  <a:cubicBezTo>
                    <a:pt x="45" y="83"/>
                    <a:pt x="0" y="41"/>
                    <a:pt x="12" y="39"/>
                  </a:cubicBezTo>
                  <a:cubicBezTo>
                    <a:pt x="39" y="33"/>
                    <a:pt x="68" y="44"/>
                    <a:pt x="97" y="47"/>
                  </a:cubicBezTo>
                  <a:cubicBezTo>
                    <a:pt x="104" y="49"/>
                    <a:pt x="128" y="55"/>
                    <a:pt x="120" y="55"/>
                  </a:cubicBezTo>
                  <a:cubicBezTo>
                    <a:pt x="109" y="55"/>
                    <a:pt x="97" y="53"/>
                    <a:pt x="89" y="47"/>
                  </a:cubicBezTo>
                  <a:cubicBezTo>
                    <a:pt x="71" y="32"/>
                    <a:pt x="94" y="8"/>
                    <a:pt x="50" y="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cxnSp>
          <p:nvCxnSpPr>
            <p:cNvPr id="33" name="Straight Connector 4"/>
            <p:cNvCxnSpPr>
              <a:cxnSpLocks noChangeShapeType="1"/>
            </p:cNvCxnSpPr>
            <p:nvPr/>
          </p:nvCxnSpPr>
          <p:spPr bwMode="auto">
            <a:xfrm>
              <a:off x="7261226" y="2384903"/>
              <a:ext cx="1234440" cy="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cxnSp>
        <p:cxnSp>
          <p:nvCxnSpPr>
            <p:cNvPr id="34" name="Straight Connector 41"/>
            <p:cNvCxnSpPr>
              <a:cxnSpLocks noChangeShapeType="1"/>
            </p:cNvCxnSpPr>
            <p:nvPr/>
          </p:nvCxnSpPr>
          <p:spPr bwMode="auto">
            <a:xfrm>
              <a:off x="7809866" y="2384903"/>
              <a:ext cx="0" cy="1508760"/>
            </a:xfrm>
            <a:prstGeom prst="line">
              <a:avLst/>
            </a:prstGeom>
            <a:noFill/>
            <a:ln w="12700">
              <a:solidFill>
                <a:schemeClr val="tx1"/>
              </a:solidFill>
              <a:prstDash val="dash"/>
              <a:round/>
              <a:headEnd/>
              <a:tailEnd/>
            </a:ln>
            <a:extLst>
              <a:ext uri="{909E8E84-426E-40dd-AFC4-6F175D3DCCD1}">
                <a14:hiddenFill xmlns="" xmlns:a14="http://schemas.microsoft.com/office/drawing/2010/main">
                  <a:noFill/>
                </a14:hiddenFill>
              </a:ext>
            </a:extLst>
          </p:spPr>
        </p:cxnSp>
        <p:sp>
          <p:nvSpPr>
            <p:cNvPr id="35" name="Line 63"/>
            <p:cNvSpPr>
              <a:spLocks noChangeShapeType="1"/>
            </p:cNvSpPr>
            <p:nvPr/>
          </p:nvSpPr>
          <p:spPr bwMode="auto">
            <a:xfrm>
              <a:off x="6986906" y="3687923"/>
              <a:ext cx="27432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grpSp>
      <p:grpSp>
        <p:nvGrpSpPr>
          <p:cNvPr id="7" name="Group 6"/>
          <p:cNvGrpSpPr/>
          <p:nvPr/>
        </p:nvGrpSpPr>
        <p:grpSpPr>
          <a:xfrm>
            <a:off x="7622223" y="2359450"/>
            <a:ext cx="1241425" cy="1633216"/>
            <a:chOff x="7206454" y="2371033"/>
            <a:chExt cx="1241425" cy="1633216"/>
          </a:xfrm>
        </p:grpSpPr>
        <p:grpSp>
          <p:nvGrpSpPr>
            <p:cNvPr id="2" name="Group 1"/>
            <p:cNvGrpSpPr/>
            <p:nvPr/>
          </p:nvGrpSpPr>
          <p:grpSpPr>
            <a:xfrm>
              <a:off x="7755255" y="2740030"/>
              <a:ext cx="388620" cy="814388"/>
              <a:chOff x="5149059" y="1214438"/>
              <a:chExt cx="388620" cy="814388"/>
            </a:xfrm>
          </p:grpSpPr>
          <p:sp>
            <p:nvSpPr>
              <p:cNvPr id="36" name="Freeform 65"/>
              <p:cNvSpPr>
                <a:spLocks/>
              </p:cNvSpPr>
              <p:nvPr/>
            </p:nvSpPr>
            <p:spPr bwMode="auto">
              <a:xfrm>
                <a:off x="5149059" y="1293020"/>
                <a:ext cx="388620" cy="735806"/>
              </a:xfrm>
              <a:custGeom>
                <a:avLst/>
                <a:gdLst>
                  <a:gd name="T0" fmla="*/ 2147483647 w 272"/>
                  <a:gd name="T1" fmla="*/ 2147483647 h 515"/>
                  <a:gd name="T2" fmla="*/ 2147483647 w 272"/>
                  <a:gd name="T3" fmla="*/ 2147483647 h 515"/>
                  <a:gd name="T4" fmla="*/ 2147483647 w 272"/>
                  <a:gd name="T5" fmla="*/ 2147483647 h 515"/>
                  <a:gd name="T6" fmla="*/ 2147483647 w 272"/>
                  <a:gd name="T7" fmla="*/ 2147483647 h 515"/>
                  <a:gd name="T8" fmla="*/ 2147483647 w 272"/>
                  <a:gd name="T9" fmla="*/ 0 h 515"/>
                  <a:gd name="T10" fmla="*/ 2147483647 w 272"/>
                  <a:gd name="T11" fmla="*/ 2147483647 h 515"/>
                  <a:gd name="T12" fmla="*/ 2147483647 w 272"/>
                  <a:gd name="T13" fmla="*/ 2147483647 h 515"/>
                  <a:gd name="T14" fmla="*/ 2147483647 w 272"/>
                  <a:gd name="T15" fmla="*/ 2147483647 h 515"/>
                  <a:gd name="T16" fmla="*/ 0 w 272"/>
                  <a:gd name="T17" fmla="*/ 2147483647 h 515"/>
                  <a:gd name="T18" fmla="*/ 2147483647 w 272"/>
                  <a:gd name="T19" fmla="*/ 2147483647 h 515"/>
                  <a:gd name="T20" fmla="*/ 2147483647 w 272"/>
                  <a:gd name="T21" fmla="*/ 2147483647 h 515"/>
                  <a:gd name="T22" fmla="*/ 2147483647 w 272"/>
                  <a:gd name="T23" fmla="*/ 2147483647 h 515"/>
                  <a:gd name="T24" fmla="*/ 2147483647 w 272"/>
                  <a:gd name="T25" fmla="*/ 2147483647 h 5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2"/>
                  <a:gd name="T40" fmla="*/ 0 h 515"/>
                  <a:gd name="T41" fmla="*/ 272 w 272"/>
                  <a:gd name="T42" fmla="*/ 515 h 5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2" h="515">
                    <a:moveTo>
                      <a:pt x="264" y="31"/>
                    </a:moveTo>
                    <a:cubicBezTo>
                      <a:pt x="243" y="33"/>
                      <a:pt x="219" y="28"/>
                      <a:pt x="202" y="39"/>
                    </a:cubicBezTo>
                    <a:cubicBezTo>
                      <a:pt x="194" y="43"/>
                      <a:pt x="215" y="52"/>
                      <a:pt x="225" y="54"/>
                    </a:cubicBezTo>
                    <a:cubicBezTo>
                      <a:pt x="241" y="56"/>
                      <a:pt x="256" y="43"/>
                      <a:pt x="272" y="39"/>
                    </a:cubicBezTo>
                    <a:cubicBezTo>
                      <a:pt x="229" y="24"/>
                      <a:pt x="189" y="19"/>
                      <a:pt x="148" y="0"/>
                    </a:cubicBezTo>
                    <a:cubicBezTo>
                      <a:pt x="96" y="15"/>
                      <a:pt x="103" y="34"/>
                      <a:pt x="70" y="70"/>
                    </a:cubicBezTo>
                    <a:cubicBezTo>
                      <a:pt x="57" y="106"/>
                      <a:pt x="48" y="151"/>
                      <a:pt x="31" y="186"/>
                    </a:cubicBezTo>
                    <a:cubicBezTo>
                      <a:pt x="25" y="196"/>
                      <a:pt x="19" y="206"/>
                      <a:pt x="15" y="217"/>
                    </a:cubicBezTo>
                    <a:cubicBezTo>
                      <a:pt x="8" y="232"/>
                      <a:pt x="0" y="264"/>
                      <a:pt x="0" y="264"/>
                    </a:cubicBezTo>
                    <a:cubicBezTo>
                      <a:pt x="6" y="331"/>
                      <a:pt x="10" y="364"/>
                      <a:pt x="39" y="419"/>
                    </a:cubicBezTo>
                    <a:cubicBezTo>
                      <a:pt x="51" y="443"/>
                      <a:pt x="53" y="465"/>
                      <a:pt x="70" y="489"/>
                    </a:cubicBezTo>
                    <a:cubicBezTo>
                      <a:pt x="118" y="414"/>
                      <a:pt x="55" y="515"/>
                      <a:pt x="93" y="442"/>
                    </a:cubicBezTo>
                    <a:cubicBezTo>
                      <a:pt x="97" y="433"/>
                      <a:pt x="109" y="419"/>
                      <a:pt x="109" y="419"/>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37" name="Freeform 66"/>
              <p:cNvSpPr>
                <a:spLocks/>
              </p:cNvSpPr>
              <p:nvPr/>
            </p:nvSpPr>
            <p:spPr bwMode="auto">
              <a:xfrm>
                <a:off x="5270503" y="1381602"/>
                <a:ext cx="211455" cy="634365"/>
              </a:xfrm>
              <a:custGeom>
                <a:avLst/>
                <a:gdLst>
                  <a:gd name="T0" fmla="*/ 2147483647 w 148"/>
                  <a:gd name="T1" fmla="*/ 0 h 444"/>
                  <a:gd name="T2" fmla="*/ 2147483647 w 148"/>
                  <a:gd name="T3" fmla="*/ 2147483647 h 444"/>
                  <a:gd name="T4" fmla="*/ 2147483647 w 148"/>
                  <a:gd name="T5" fmla="*/ 2147483647 h 444"/>
                  <a:gd name="T6" fmla="*/ 2147483647 w 148"/>
                  <a:gd name="T7" fmla="*/ 2147483647 h 444"/>
                  <a:gd name="T8" fmla="*/ 2147483647 w 148"/>
                  <a:gd name="T9" fmla="*/ 2147483647 h 444"/>
                  <a:gd name="T10" fmla="*/ 2147483647 w 148"/>
                  <a:gd name="T11" fmla="*/ 2147483647 h 444"/>
                  <a:gd name="T12" fmla="*/ 2147483647 w 148"/>
                  <a:gd name="T13" fmla="*/ 2147483647 h 444"/>
                  <a:gd name="T14" fmla="*/ 2147483647 w 148"/>
                  <a:gd name="T15" fmla="*/ 2147483647 h 444"/>
                  <a:gd name="T16" fmla="*/ 2147483647 w 148"/>
                  <a:gd name="T17" fmla="*/ 2147483647 h 444"/>
                  <a:gd name="T18" fmla="*/ 0 w 148"/>
                  <a:gd name="T19" fmla="*/ 2147483647 h 4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444"/>
                  <a:gd name="T32" fmla="*/ 148 w 148"/>
                  <a:gd name="T33" fmla="*/ 444 h 4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444">
                    <a:moveTo>
                      <a:pt x="117" y="0"/>
                    </a:moveTo>
                    <a:cubicBezTo>
                      <a:pt x="108" y="33"/>
                      <a:pt x="111" y="50"/>
                      <a:pt x="78" y="62"/>
                    </a:cubicBezTo>
                    <a:cubicBezTo>
                      <a:pt x="95" y="111"/>
                      <a:pt x="71" y="63"/>
                      <a:pt x="109" y="93"/>
                    </a:cubicBezTo>
                    <a:cubicBezTo>
                      <a:pt x="127" y="108"/>
                      <a:pt x="140" y="141"/>
                      <a:pt x="148" y="163"/>
                    </a:cubicBezTo>
                    <a:cubicBezTo>
                      <a:pt x="145" y="204"/>
                      <a:pt x="148" y="286"/>
                      <a:pt x="125" y="334"/>
                    </a:cubicBezTo>
                    <a:cubicBezTo>
                      <a:pt x="111" y="361"/>
                      <a:pt x="63" y="404"/>
                      <a:pt x="63" y="404"/>
                    </a:cubicBezTo>
                    <a:cubicBezTo>
                      <a:pt x="86" y="406"/>
                      <a:pt x="111" y="400"/>
                      <a:pt x="132" y="411"/>
                    </a:cubicBezTo>
                    <a:cubicBezTo>
                      <a:pt x="140" y="415"/>
                      <a:pt x="118" y="424"/>
                      <a:pt x="109" y="427"/>
                    </a:cubicBezTo>
                    <a:cubicBezTo>
                      <a:pt x="86" y="432"/>
                      <a:pt x="62" y="432"/>
                      <a:pt x="39" y="435"/>
                    </a:cubicBezTo>
                    <a:cubicBezTo>
                      <a:pt x="10" y="444"/>
                      <a:pt x="24" y="443"/>
                      <a:pt x="0" y="443"/>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38" name="Freeform 67"/>
              <p:cNvSpPr>
                <a:spLocks/>
              </p:cNvSpPr>
              <p:nvPr/>
            </p:nvSpPr>
            <p:spPr bwMode="auto">
              <a:xfrm>
                <a:off x="5260501" y="1561625"/>
                <a:ext cx="111443" cy="308610"/>
              </a:xfrm>
              <a:custGeom>
                <a:avLst/>
                <a:gdLst>
                  <a:gd name="T0" fmla="*/ 0 w 78"/>
                  <a:gd name="T1" fmla="*/ 2147483647 h 216"/>
                  <a:gd name="T2" fmla="*/ 2147483647 w 78"/>
                  <a:gd name="T3" fmla="*/ 2147483647 h 216"/>
                  <a:gd name="T4" fmla="*/ 2147483647 w 78"/>
                  <a:gd name="T5" fmla="*/ 2147483647 h 216"/>
                  <a:gd name="T6" fmla="*/ 2147483647 w 78"/>
                  <a:gd name="T7" fmla="*/ 2147483647 h 216"/>
                  <a:gd name="T8" fmla="*/ 2147483647 w 78"/>
                  <a:gd name="T9" fmla="*/ 2147483647 h 216"/>
                  <a:gd name="T10" fmla="*/ 2147483647 w 78"/>
                  <a:gd name="T11" fmla="*/ 2147483647 h 216"/>
                  <a:gd name="T12" fmla="*/ 0 60000 65536"/>
                  <a:gd name="T13" fmla="*/ 0 60000 65536"/>
                  <a:gd name="T14" fmla="*/ 0 60000 65536"/>
                  <a:gd name="T15" fmla="*/ 0 60000 65536"/>
                  <a:gd name="T16" fmla="*/ 0 60000 65536"/>
                  <a:gd name="T17" fmla="*/ 0 60000 65536"/>
                  <a:gd name="T18" fmla="*/ 0 w 78"/>
                  <a:gd name="T19" fmla="*/ 0 h 216"/>
                  <a:gd name="T20" fmla="*/ 78 w 78"/>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78" h="216">
                    <a:moveTo>
                      <a:pt x="0" y="21"/>
                    </a:moveTo>
                    <a:cubicBezTo>
                      <a:pt x="57" y="60"/>
                      <a:pt x="41" y="154"/>
                      <a:pt x="62" y="216"/>
                    </a:cubicBezTo>
                    <a:cubicBezTo>
                      <a:pt x="76" y="158"/>
                      <a:pt x="78" y="165"/>
                      <a:pt x="62" y="76"/>
                    </a:cubicBezTo>
                    <a:cubicBezTo>
                      <a:pt x="61" y="72"/>
                      <a:pt x="22" y="11"/>
                      <a:pt x="31" y="6"/>
                    </a:cubicBezTo>
                    <a:cubicBezTo>
                      <a:pt x="40" y="0"/>
                      <a:pt x="51" y="11"/>
                      <a:pt x="62" y="14"/>
                    </a:cubicBezTo>
                    <a:cubicBezTo>
                      <a:pt x="64" y="33"/>
                      <a:pt x="77" y="75"/>
                      <a:pt x="77" y="99"/>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39" name="Freeform 68"/>
              <p:cNvSpPr>
                <a:spLocks/>
              </p:cNvSpPr>
              <p:nvPr/>
            </p:nvSpPr>
            <p:spPr bwMode="auto">
              <a:xfrm>
                <a:off x="5199065" y="1214438"/>
                <a:ext cx="194310" cy="122873"/>
              </a:xfrm>
              <a:custGeom>
                <a:avLst/>
                <a:gdLst>
                  <a:gd name="T0" fmla="*/ 2147483647 w 136"/>
                  <a:gd name="T1" fmla="*/ 2147483647 h 86"/>
                  <a:gd name="T2" fmla="*/ 2147483647 w 136"/>
                  <a:gd name="T3" fmla="*/ 2147483647 h 86"/>
                  <a:gd name="T4" fmla="*/ 2147483647 w 136"/>
                  <a:gd name="T5" fmla="*/ 0 h 86"/>
                  <a:gd name="T6" fmla="*/ 2147483647 w 136"/>
                  <a:gd name="T7" fmla="*/ 2147483647 h 86"/>
                  <a:gd name="T8" fmla="*/ 2147483647 w 136"/>
                  <a:gd name="T9" fmla="*/ 2147483647 h 86"/>
                  <a:gd name="T10" fmla="*/ 2147483647 w 136"/>
                  <a:gd name="T11" fmla="*/ 2147483647 h 86"/>
                  <a:gd name="T12" fmla="*/ 2147483647 w 136"/>
                  <a:gd name="T13" fmla="*/ 2147483647 h 86"/>
                  <a:gd name="T14" fmla="*/ 2147483647 w 136"/>
                  <a:gd name="T15" fmla="*/ 2147483647 h 86"/>
                  <a:gd name="T16" fmla="*/ 2147483647 w 136"/>
                  <a:gd name="T17" fmla="*/ 2147483647 h 86"/>
                  <a:gd name="T18" fmla="*/ 2147483647 w 136"/>
                  <a:gd name="T19" fmla="*/ 0 h 86"/>
                  <a:gd name="T20" fmla="*/ 2147483647 w 136"/>
                  <a:gd name="T21" fmla="*/ 2147483647 h 86"/>
                  <a:gd name="T22" fmla="*/ 2147483647 w 136"/>
                  <a:gd name="T23" fmla="*/ 2147483647 h 86"/>
                  <a:gd name="T24" fmla="*/ 2147483647 w 136"/>
                  <a:gd name="T25" fmla="*/ 2147483647 h 86"/>
                  <a:gd name="T26" fmla="*/ 2147483647 w 136"/>
                  <a:gd name="T27" fmla="*/ 2147483647 h 86"/>
                  <a:gd name="T28" fmla="*/ 2147483647 w 136"/>
                  <a:gd name="T29" fmla="*/ 2147483647 h 86"/>
                  <a:gd name="T30" fmla="*/ 2147483647 w 136"/>
                  <a:gd name="T31" fmla="*/ 2147483647 h 86"/>
                  <a:gd name="T32" fmla="*/ 2147483647 w 136"/>
                  <a:gd name="T33" fmla="*/ 2147483647 h 86"/>
                  <a:gd name="T34" fmla="*/ 2147483647 w 136"/>
                  <a:gd name="T35" fmla="*/ 2147483647 h 86"/>
                  <a:gd name="T36" fmla="*/ 2147483647 w 136"/>
                  <a:gd name="T37" fmla="*/ 2147483647 h 86"/>
                  <a:gd name="T38" fmla="*/ 2147483647 w 136"/>
                  <a:gd name="T39" fmla="*/ 2147483647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86"/>
                  <a:gd name="T62" fmla="*/ 136 w 136"/>
                  <a:gd name="T63" fmla="*/ 86 h 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86">
                    <a:moveTo>
                      <a:pt x="136" y="62"/>
                    </a:moveTo>
                    <a:cubicBezTo>
                      <a:pt x="121" y="47"/>
                      <a:pt x="103" y="38"/>
                      <a:pt x="89" y="24"/>
                    </a:cubicBezTo>
                    <a:cubicBezTo>
                      <a:pt x="82" y="17"/>
                      <a:pt x="74" y="0"/>
                      <a:pt x="74" y="0"/>
                    </a:cubicBezTo>
                    <a:cubicBezTo>
                      <a:pt x="91" y="28"/>
                      <a:pt x="100" y="38"/>
                      <a:pt x="89" y="70"/>
                    </a:cubicBezTo>
                    <a:cubicBezTo>
                      <a:pt x="81" y="62"/>
                      <a:pt x="74" y="54"/>
                      <a:pt x="66" y="47"/>
                    </a:cubicBezTo>
                    <a:cubicBezTo>
                      <a:pt x="58" y="40"/>
                      <a:pt x="36" y="37"/>
                      <a:pt x="43" y="31"/>
                    </a:cubicBezTo>
                    <a:cubicBezTo>
                      <a:pt x="45" y="28"/>
                      <a:pt x="91" y="45"/>
                      <a:pt x="97" y="47"/>
                    </a:cubicBezTo>
                    <a:cubicBezTo>
                      <a:pt x="102" y="36"/>
                      <a:pt x="117" y="26"/>
                      <a:pt x="113" y="16"/>
                    </a:cubicBezTo>
                    <a:cubicBezTo>
                      <a:pt x="108" y="5"/>
                      <a:pt x="91" y="11"/>
                      <a:pt x="81" y="8"/>
                    </a:cubicBezTo>
                    <a:cubicBezTo>
                      <a:pt x="73" y="5"/>
                      <a:pt x="65" y="2"/>
                      <a:pt x="58" y="0"/>
                    </a:cubicBezTo>
                    <a:cubicBezTo>
                      <a:pt x="43" y="57"/>
                      <a:pt x="72" y="28"/>
                      <a:pt x="58" y="86"/>
                    </a:cubicBezTo>
                    <a:cubicBezTo>
                      <a:pt x="50" y="83"/>
                      <a:pt x="41" y="83"/>
                      <a:pt x="35" y="78"/>
                    </a:cubicBezTo>
                    <a:cubicBezTo>
                      <a:pt x="33" y="76"/>
                      <a:pt x="4" y="38"/>
                      <a:pt x="12" y="31"/>
                    </a:cubicBezTo>
                    <a:cubicBezTo>
                      <a:pt x="17" y="25"/>
                      <a:pt x="27" y="36"/>
                      <a:pt x="35" y="39"/>
                    </a:cubicBezTo>
                    <a:cubicBezTo>
                      <a:pt x="40" y="49"/>
                      <a:pt x="53" y="59"/>
                      <a:pt x="50" y="70"/>
                    </a:cubicBezTo>
                    <a:cubicBezTo>
                      <a:pt x="45" y="83"/>
                      <a:pt x="0" y="41"/>
                      <a:pt x="12" y="39"/>
                    </a:cubicBezTo>
                    <a:cubicBezTo>
                      <a:pt x="39" y="33"/>
                      <a:pt x="68" y="44"/>
                      <a:pt x="97" y="47"/>
                    </a:cubicBezTo>
                    <a:cubicBezTo>
                      <a:pt x="104" y="49"/>
                      <a:pt x="128" y="55"/>
                      <a:pt x="120" y="55"/>
                    </a:cubicBezTo>
                    <a:cubicBezTo>
                      <a:pt x="109" y="55"/>
                      <a:pt x="97" y="53"/>
                      <a:pt x="89" y="47"/>
                    </a:cubicBezTo>
                    <a:cubicBezTo>
                      <a:pt x="71" y="32"/>
                      <a:pt x="94" y="8"/>
                      <a:pt x="50" y="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grpSp>
        <p:sp>
          <p:nvSpPr>
            <p:cNvPr id="43" name="Line 54"/>
            <p:cNvSpPr>
              <a:spLocks noChangeShapeType="1"/>
            </p:cNvSpPr>
            <p:nvPr/>
          </p:nvSpPr>
          <p:spPr bwMode="auto">
            <a:xfrm flipH="1">
              <a:off x="7206454" y="3541559"/>
              <a:ext cx="594521"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sp>
          <p:nvSpPr>
            <p:cNvPr id="45" name="Line 54"/>
            <p:cNvSpPr>
              <a:spLocks noChangeShapeType="1"/>
            </p:cNvSpPr>
            <p:nvPr/>
          </p:nvSpPr>
          <p:spPr bwMode="auto">
            <a:xfrm flipH="1">
              <a:off x="7942740" y="3395827"/>
              <a:ext cx="3810" cy="58969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sp>
          <p:nvSpPr>
            <p:cNvPr id="46" name="Line 54"/>
            <p:cNvSpPr>
              <a:spLocks noChangeShapeType="1"/>
            </p:cNvSpPr>
            <p:nvPr/>
          </p:nvSpPr>
          <p:spPr bwMode="auto">
            <a:xfrm flipH="1" flipV="1">
              <a:off x="7942740" y="2421833"/>
              <a:ext cx="3810" cy="58969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graphicFrame>
          <p:nvGraphicFramePr>
            <p:cNvPr id="47" name="Object 46"/>
            <p:cNvGraphicFramePr>
              <a:graphicFrameLocks noChangeAspect="1"/>
            </p:cNvGraphicFramePr>
            <p:nvPr/>
          </p:nvGraphicFramePr>
          <p:xfrm>
            <a:off x="8042275" y="2371033"/>
            <a:ext cx="276225" cy="255587"/>
          </p:xfrm>
          <a:graphic>
            <a:graphicData uri="http://schemas.openxmlformats.org/presentationml/2006/ole">
              <mc:AlternateContent xmlns:mc="http://schemas.openxmlformats.org/markup-compatibility/2006">
                <mc:Choice xmlns:v="urn:schemas-microsoft-com:vml" Requires="v">
                  <p:oleObj name="Equation" r:id="rId3" imgW="165100" imgH="152400" progId="Equation.DSMT4">
                    <p:embed/>
                  </p:oleObj>
                </mc:Choice>
                <mc:Fallback>
                  <p:oleObj name="Equation" r:id="rId3" imgW="165100" imgH="152400" progId="Equation.DSMT4">
                    <p:embed/>
                    <p:pic>
                      <p:nvPicPr>
                        <p:cNvPr id="47" name="Object 46"/>
                        <p:cNvPicPr/>
                        <p:nvPr/>
                      </p:nvPicPr>
                      <p:blipFill>
                        <a:blip r:embed="rId4"/>
                        <a:stretch>
                          <a:fillRect/>
                        </a:stretch>
                      </p:blipFill>
                      <p:spPr>
                        <a:xfrm>
                          <a:off x="8042275" y="2371033"/>
                          <a:ext cx="276225" cy="255587"/>
                        </a:xfrm>
                        <a:prstGeom prst="rect">
                          <a:avLst/>
                        </a:prstGeom>
                      </p:spPr>
                    </p:pic>
                  </p:oleObj>
                </mc:Fallback>
              </mc:AlternateContent>
            </a:graphicData>
          </a:graphic>
        </p:graphicFrame>
        <p:graphicFrame>
          <p:nvGraphicFramePr>
            <p:cNvPr id="48" name="Object 47"/>
            <p:cNvGraphicFramePr>
              <a:graphicFrameLocks noChangeAspect="1"/>
            </p:cNvGraphicFramePr>
            <p:nvPr/>
          </p:nvGraphicFramePr>
          <p:xfrm>
            <a:off x="8044654" y="3728024"/>
            <a:ext cx="403225" cy="276225"/>
          </p:xfrm>
          <a:graphic>
            <a:graphicData uri="http://schemas.openxmlformats.org/presentationml/2006/ole">
              <mc:AlternateContent xmlns:mc="http://schemas.openxmlformats.org/markup-compatibility/2006">
                <mc:Choice xmlns:v="urn:schemas-microsoft-com:vml" Requires="v">
                  <p:oleObj name="Equation" r:id="rId5" imgW="241300" imgH="165100" progId="Equation.DSMT4">
                    <p:embed/>
                  </p:oleObj>
                </mc:Choice>
                <mc:Fallback>
                  <p:oleObj name="Equation" r:id="rId5" imgW="241300" imgH="165100" progId="Equation.DSMT4">
                    <p:embed/>
                    <p:pic>
                      <p:nvPicPr>
                        <p:cNvPr id="48" name="Object 47"/>
                        <p:cNvPicPr/>
                        <p:nvPr/>
                      </p:nvPicPr>
                      <p:blipFill>
                        <a:blip r:embed="rId6"/>
                        <a:stretch>
                          <a:fillRect/>
                        </a:stretch>
                      </p:blipFill>
                      <p:spPr>
                        <a:xfrm>
                          <a:off x="8044654" y="3728024"/>
                          <a:ext cx="403225" cy="276225"/>
                        </a:xfrm>
                        <a:prstGeom prst="rect">
                          <a:avLst/>
                        </a:prstGeom>
                      </p:spPr>
                    </p:pic>
                  </p:oleObj>
                </mc:Fallback>
              </mc:AlternateContent>
            </a:graphicData>
          </a:graphic>
        </p:graphicFrame>
        <p:graphicFrame>
          <p:nvGraphicFramePr>
            <p:cNvPr id="49" name="Object 48"/>
            <p:cNvGraphicFramePr>
              <a:graphicFrameLocks noChangeAspect="1"/>
            </p:cNvGraphicFramePr>
            <p:nvPr/>
          </p:nvGraphicFramePr>
          <p:xfrm>
            <a:off x="7346154" y="3558162"/>
            <a:ext cx="233363" cy="339725"/>
          </p:xfrm>
          <a:graphic>
            <a:graphicData uri="http://schemas.openxmlformats.org/presentationml/2006/ole">
              <mc:AlternateContent xmlns:mc="http://schemas.openxmlformats.org/markup-compatibility/2006">
                <mc:Choice xmlns:v="urn:schemas-microsoft-com:vml" Requires="v">
                  <p:oleObj name="Equation" r:id="rId7" imgW="139700" imgH="203200" progId="Equation.DSMT4">
                    <p:embed/>
                  </p:oleObj>
                </mc:Choice>
                <mc:Fallback>
                  <p:oleObj name="Equation" r:id="rId7" imgW="139700" imgH="203200" progId="Equation.DSMT4">
                    <p:embed/>
                    <p:pic>
                      <p:nvPicPr>
                        <p:cNvPr id="49" name="Object 48"/>
                        <p:cNvPicPr/>
                        <p:nvPr/>
                      </p:nvPicPr>
                      <p:blipFill>
                        <a:blip r:embed="rId8"/>
                        <a:stretch>
                          <a:fillRect/>
                        </a:stretch>
                      </p:blipFill>
                      <p:spPr>
                        <a:xfrm>
                          <a:off x="7346154" y="3558162"/>
                          <a:ext cx="233363" cy="339725"/>
                        </a:xfrm>
                        <a:prstGeom prst="rect">
                          <a:avLst/>
                        </a:prstGeom>
                      </p:spPr>
                    </p:pic>
                  </p:oleObj>
                </mc:Fallback>
              </mc:AlternateContent>
            </a:graphicData>
          </a:graphic>
        </p:graphicFrame>
      </p:grpSp>
      <p:grpSp>
        <p:nvGrpSpPr>
          <p:cNvPr id="50" name="Group 49"/>
          <p:cNvGrpSpPr/>
          <p:nvPr/>
        </p:nvGrpSpPr>
        <p:grpSpPr>
          <a:xfrm>
            <a:off x="7726680" y="903764"/>
            <a:ext cx="388620" cy="814388"/>
            <a:chOff x="5149059" y="1214438"/>
            <a:chExt cx="388620" cy="814388"/>
          </a:xfrm>
        </p:grpSpPr>
        <p:sp>
          <p:nvSpPr>
            <p:cNvPr id="51" name="Freeform 65"/>
            <p:cNvSpPr>
              <a:spLocks/>
            </p:cNvSpPr>
            <p:nvPr/>
          </p:nvSpPr>
          <p:spPr bwMode="auto">
            <a:xfrm>
              <a:off x="5149059" y="1293020"/>
              <a:ext cx="388620" cy="735806"/>
            </a:xfrm>
            <a:custGeom>
              <a:avLst/>
              <a:gdLst>
                <a:gd name="T0" fmla="*/ 2147483647 w 272"/>
                <a:gd name="T1" fmla="*/ 2147483647 h 515"/>
                <a:gd name="T2" fmla="*/ 2147483647 w 272"/>
                <a:gd name="T3" fmla="*/ 2147483647 h 515"/>
                <a:gd name="T4" fmla="*/ 2147483647 w 272"/>
                <a:gd name="T5" fmla="*/ 2147483647 h 515"/>
                <a:gd name="T6" fmla="*/ 2147483647 w 272"/>
                <a:gd name="T7" fmla="*/ 2147483647 h 515"/>
                <a:gd name="T8" fmla="*/ 2147483647 w 272"/>
                <a:gd name="T9" fmla="*/ 0 h 515"/>
                <a:gd name="T10" fmla="*/ 2147483647 w 272"/>
                <a:gd name="T11" fmla="*/ 2147483647 h 515"/>
                <a:gd name="T12" fmla="*/ 2147483647 w 272"/>
                <a:gd name="T13" fmla="*/ 2147483647 h 515"/>
                <a:gd name="T14" fmla="*/ 2147483647 w 272"/>
                <a:gd name="T15" fmla="*/ 2147483647 h 515"/>
                <a:gd name="T16" fmla="*/ 0 w 272"/>
                <a:gd name="T17" fmla="*/ 2147483647 h 515"/>
                <a:gd name="T18" fmla="*/ 2147483647 w 272"/>
                <a:gd name="T19" fmla="*/ 2147483647 h 515"/>
                <a:gd name="T20" fmla="*/ 2147483647 w 272"/>
                <a:gd name="T21" fmla="*/ 2147483647 h 515"/>
                <a:gd name="T22" fmla="*/ 2147483647 w 272"/>
                <a:gd name="T23" fmla="*/ 2147483647 h 515"/>
                <a:gd name="T24" fmla="*/ 2147483647 w 272"/>
                <a:gd name="T25" fmla="*/ 2147483647 h 5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2"/>
                <a:gd name="T40" fmla="*/ 0 h 515"/>
                <a:gd name="T41" fmla="*/ 272 w 272"/>
                <a:gd name="T42" fmla="*/ 515 h 5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2" h="515">
                  <a:moveTo>
                    <a:pt x="264" y="31"/>
                  </a:moveTo>
                  <a:cubicBezTo>
                    <a:pt x="243" y="33"/>
                    <a:pt x="219" y="28"/>
                    <a:pt x="202" y="39"/>
                  </a:cubicBezTo>
                  <a:cubicBezTo>
                    <a:pt x="194" y="43"/>
                    <a:pt x="215" y="52"/>
                    <a:pt x="225" y="54"/>
                  </a:cubicBezTo>
                  <a:cubicBezTo>
                    <a:pt x="241" y="56"/>
                    <a:pt x="256" y="43"/>
                    <a:pt x="272" y="39"/>
                  </a:cubicBezTo>
                  <a:cubicBezTo>
                    <a:pt x="229" y="24"/>
                    <a:pt x="189" y="19"/>
                    <a:pt x="148" y="0"/>
                  </a:cubicBezTo>
                  <a:cubicBezTo>
                    <a:pt x="96" y="15"/>
                    <a:pt x="103" y="34"/>
                    <a:pt x="70" y="70"/>
                  </a:cubicBezTo>
                  <a:cubicBezTo>
                    <a:pt x="57" y="106"/>
                    <a:pt x="48" y="151"/>
                    <a:pt x="31" y="186"/>
                  </a:cubicBezTo>
                  <a:cubicBezTo>
                    <a:pt x="25" y="196"/>
                    <a:pt x="19" y="206"/>
                    <a:pt x="15" y="217"/>
                  </a:cubicBezTo>
                  <a:cubicBezTo>
                    <a:pt x="8" y="232"/>
                    <a:pt x="0" y="264"/>
                    <a:pt x="0" y="264"/>
                  </a:cubicBezTo>
                  <a:cubicBezTo>
                    <a:pt x="6" y="331"/>
                    <a:pt x="10" y="364"/>
                    <a:pt x="39" y="419"/>
                  </a:cubicBezTo>
                  <a:cubicBezTo>
                    <a:pt x="51" y="443"/>
                    <a:pt x="53" y="465"/>
                    <a:pt x="70" y="489"/>
                  </a:cubicBezTo>
                  <a:cubicBezTo>
                    <a:pt x="118" y="414"/>
                    <a:pt x="55" y="515"/>
                    <a:pt x="93" y="442"/>
                  </a:cubicBezTo>
                  <a:cubicBezTo>
                    <a:pt x="97" y="433"/>
                    <a:pt x="109" y="419"/>
                    <a:pt x="109" y="419"/>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52" name="Freeform 66"/>
            <p:cNvSpPr>
              <a:spLocks/>
            </p:cNvSpPr>
            <p:nvPr/>
          </p:nvSpPr>
          <p:spPr bwMode="auto">
            <a:xfrm>
              <a:off x="5270503" y="1381602"/>
              <a:ext cx="211455" cy="634365"/>
            </a:xfrm>
            <a:custGeom>
              <a:avLst/>
              <a:gdLst>
                <a:gd name="T0" fmla="*/ 2147483647 w 148"/>
                <a:gd name="T1" fmla="*/ 0 h 444"/>
                <a:gd name="T2" fmla="*/ 2147483647 w 148"/>
                <a:gd name="T3" fmla="*/ 2147483647 h 444"/>
                <a:gd name="T4" fmla="*/ 2147483647 w 148"/>
                <a:gd name="T5" fmla="*/ 2147483647 h 444"/>
                <a:gd name="T6" fmla="*/ 2147483647 w 148"/>
                <a:gd name="T7" fmla="*/ 2147483647 h 444"/>
                <a:gd name="T8" fmla="*/ 2147483647 w 148"/>
                <a:gd name="T9" fmla="*/ 2147483647 h 444"/>
                <a:gd name="T10" fmla="*/ 2147483647 w 148"/>
                <a:gd name="T11" fmla="*/ 2147483647 h 444"/>
                <a:gd name="T12" fmla="*/ 2147483647 w 148"/>
                <a:gd name="T13" fmla="*/ 2147483647 h 444"/>
                <a:gd name="T14" fmla="*/ 2147483647 w 148"/>
                <a:gd name="T15" fmla="*/ 2147483647 h 444"/>
                <a:gd name="T16" fmla="*/ 2147483647 w 148"/>
                <a:gd name="T17" fmla="*/ 2147483647 h 444"/>
                <a:gd name="T18" fmla="*/ 0 w 148"/>
                <a:gd name="T19" fmla="*/ 2147483647 h 4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444"/>
                <a:gd name="T32" fmla="*/ 148 w 148"/>
                <a:gd name="T33" fmla="*/ 444 h 4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444">
                  <a:moveTo>
                    <a:pt x="117" y="0"/>
                  </a:moveTo>
                  <a:cubicBezTo>
                    <a:pt x="108" y="33"/>
                    <a:pt x="111" y="50"/>
                    <a:pt x="78" y="62"/>
                  </a:cubicBezTo>
                  <a:cubicBezTo>
                    <a:pt x="95" y="111"/>
                    <a:pt x="71" y="63"/>
                    <a:pt x="109" y="93"/>
                  </a:cubicBezTo>
                  <a:cubicBezTo>
                    <a:pt x="127" y="108"/>
                    <a:pt x="140" y="141"/>
                    <a:pt x="148" y="163"/>
                  </a:cubicBezTo>
                  <a:cubicBezTo>
                    <a:pt x="145" y="204"/>
                    <a:pt x="148" y="286"/>
                    <a:pt x="125" y="334"/>
                  </a:cubicBezTo>
                  <a:cubicBezTo>
                    <a:pt x="111" y="361"/>
                    <a:pt x="63" y="404"/>
                    <a:pt x="63" y="404"/>
                  </a:cubicBezTo>
                  <a:cubicBezTo>
                    <a:pt x="86" y="406"/>
                    <a:pt x="111" y="400"/>
                    <a:pt x="132" y="411"/>
                  </a:cubicBezTo>
                  <a:cubicBezTo>
                    <a:pt x="140" y="415"/>
                    <a:pt x="118" y="424"/>
                    <a:pt x="109" y="427"/>
                  </a:cubicBezTo>
                  <a:cubicBezTo>
                    <a:pt x="86" y="432"/>
                    <a:pt x="62" y="432"/>
                    <a:pt x="39" y="435"/>
                  </a:cubicBezTo>
                  <a:cubicBezTo>
                    <a:pt x="10" y="444"/>
                    <a:pt x="24" y="443"/>
                    <a:pt x="0" y="443"/>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53" name="Freeform 67"/>
            <p:cNvSpPr>
              <a:spLocks/>
            </p:cNvSpPr>
            <p:nvPr/>
          </p:nvSpPr>
          <p:spPr bwMode="auto">
            <a:xfrm>
              <a:off x="5260501" y="1561625"/>
              <a:ext cx="111443" cy="308610"/>
            </a:xfrm>
            <a:custGeom>
              <a:avLst/>
              <a:gdLst>
                <a:gd name="T0" fmla="*/ 0 w 78"/>
                <a:gd name="T1" fmla="*/ 2147483647 h 216"/>
                <a:gd name="T2" fmla="*/ 2147483647 w 78"/>
                <a:gd name="T3" fmla="*/ 2147483647 h 216"/>
                <a:gd name="T4" fmla="*/ 2147483647 w 78"/>
                <a:gd name="T5" fmla="*/ 2147483647 h 216"/>
                <a:gd name="T6" fmla="*/ 2147483647 w 78"/>
                <a:gd name="T7" fmla="*/ 2147483647 h 216"/>
                <a:gd name="T8" fmla="*/ 2147483647 w 78"/>
                <a:gd name="T9" fmla="*/ 2147483647 h 216"/>
                <a:gd name="T10" fmla="*/ 2147483647 w 78"/>
                <a:gd name="T11" fmla="*/ 2147483647 h 216"/>
                <a:gd name="T12" fmla="*/ 0 60000 65536"/>
                <a:gd name="T13" fmla="*/ 0 60000 65536"/>
                <a:gd name="T14" fmla="*/ 0 60000 65536"/>
                <a:gd name="T15" fmla="*/ 0 60000 65536"/>
                <a:gd name="T16" fmla="*/ 0 60000 65536"/>
                <a:gd name="T17" fmla="*/ 0 60000 65536"/>
                <a:gd name="T18" fmla="*/ 0 w 78"/>
                <a:gd name="T19" fmla="*/ 0 h 216"/>
                <a:gd name="T20" fmla="*/ 78 w 78"/>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78" h="216">
                  <a:moveTo>
                    <a:pt x="0" y="21"/>
                  </a:moveTo>
                  <a:cubicBezTo>
                    <a:pt x="57" y="60"/>
                    <a:pt x="41" y="154"/>
                    <a:pt x="62" y="216"/>
                  </a:cubicBezTo>
                  <a:cubicBezTo>
                    <a:pt x="76" y="158"/>
                    <a:pt x="78" y="165"/>
                    <a:pt x="62" y="76"/>
                  </a:cubicBezTo>
                  <a:cubicBezTo>
                    <a:pt x="61" y="72"/>
                    <a:pt x="22" y="11"/>
                    <a:pt x="31" y="6"/>
                  </a:cubicBezTo>
                  <a:cubicBezTo>
                    <a:pt x="40" y="0"/>
                    <a:pt x="51" y="11"/>
                    <a:pt x="62" y="14"/>
                  </a:cubicBezTo>
                  <a:cubicBezTo>
                    <a:pt x="64" y="33"/>
                    <a:pt x="77" y="75"/>
                    <a:pt x="77" y="99"/>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54" name="Freeform 68"/>
            <p:cNvSpPr>
              <a:spLocks/>
            </p:cNvSpPr>
            <p:nvPr/>
          </p:nvSpPr>
          <p:spPr bwMode="auto">
            <a:xfrm>
              <a:off x="5199065" y="1214438"/>
              <a:ext cx="194310" cy="122873"/>
            </a:xfrm>
            <a:custGeom>
              <a:avLst/>
              <a:gdLst>
                <a:gd name="T0" fmla="*/ 2147483647 w 136"/>
                <a:gd name="T1" fmla="*/ 2147483647 h 86"/>
                <a:gd name="T2" fmla="*/ 2147483647 w 136"/>
                <a:gd name="T3" fmla="*/ 2147483647 h 86"/>
                <a:gd name="T4" fmla="*/ 2147483647 w 136"/>
                <a:gd name="T5" fmla="*/ 0 h 86"/>
                <a:gd name="T6" fmla="*/ 2147483647 w 136"/>
                <a:gd name="T7" fmla="*/ 2147483647 h 86"/>
                <a:gd name="T8" fmla="*/ 2147483647 w 136"/>
                <a:gd name="T9" fmla="*/ 2147483647 h 86"/>
                <a:gd name="T10" fmla="*/ 2147483647 w 136"/>
                <a:gd name="T11" fmla="*/ 2147483647 h 86"/>
                <a:gd name="T12" fmla="*/ 2147483647 w 136"/>
                <a:gd name="T13" fmla="*/ 2147483647 h 86"/>
                <a:gd name="T14" fmla="*/ 2147483647 w 136"/>
                <a:gd name="T15" fmla="*/ 2147483647 h 86"/>
                <a:gd name="T16" fmla="*/ 2147483647 w 136"/>
                <a:gd name="T17" fmla="*/ 2147483647 h 86"/>
                <a:gd name="T18" fmla="*/ 2147483647 w 136"/>
                <a:gd name="T19" fmla="*/ 0 h 86"/>
                <a:gd name="T20" fmla="*/ 2147483647 w 136"/>
                <a:gd name="T21" fmla="*/ 2147483647 h 86"/>
                <a:gd name="T22" fmla="*/ 2147483647 w 136"/>
                <a:gd name="T23" fmla="*/ 2147483647 h 86"/>
                <a:gd name="T24" fmla="*/ 2147483647 w 136"/>
                <a:gd name="T25" fmla="*/ 2147483647 h 86"/>
                <a:gd name="T26" fmla="*/ 2147483647 w 136"/>
                <a:gd name="T27" fmla="*/ 2147483647 h 86"/>
                <a:gd name="T28" fmla="*/ 2147483647 w 136"/>
                <a:gd name="T29" fmla="*/ 2147483647 h 86"/>
                <a:gd name="T30" fmla="*/ 2147483647 w 136"/>
                <a:gd name="T31" fmla="*/ 2147483647 h 86"/>
                <a:gd name="T32" fmla="*/ 2147483647 w 136"/>
                <a:gd name="T33" fmla="*/ 2147483647 h 86"/>
                <a:gd name="T34" fmla="*/ 2147483647 w 136"/>
                <a:gd name="T35" fmla="*/ 2147483647 h 86"/>
                <a:gd name="T36" fmla="*/ 2147483647 w 136"/>
                <a:gd name="T37" fmla="*/ 2147483647 h 86"/>
                <a:gd name="T38" fmla="*/ 2147483647 w 136"/>
                <a:gd name="T39" fmla="*/ 2147483647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86"/>
                <a:gd name="T62" fmla="*/ 136 w 136"/>
                <a:gd name="T63" fmla="*/ 86 h 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86">
                  <a:moveTo>
                    <a:pt x="136" y="62"/>
                  </a:moveTo>
                  <a:cubicBezTo>
                    <a:pt x="121" y="47"/>
                    <a:pt x="103" y="38"/>
                    <a:pt x="89" y="24"/>
                  </a:cubicBezTo>
                  <a:cubicBezTo>
                    <a:pt x="82" y="17"/>
                    <a:pt x="74" y="0"/>
                    <a:pt x="74" y="0"/>
                  </a:cubicBezTo>
                  <a:cubicBezTo>
                    <a:pt x="91" y="28"/>
                    <a:pt x="100" y="38"/>
                    <a:pt x="89" y="70"/>
                  </a:cubicBezTo>
                  <a:cubicBezTo>
                    <a:pt x="81" y="62"/>
                    <a:pt x="74" y="54"/>
                    <a:pt x="66" y="47"/>
                  </a:cubicBezTo>
                  <a:cubicBezTo>
                    <a:pt x="58" y="40"/>
                    <a:pt x="36" y="37"/>
                    <a:pt x="43" y="31"/>
                  </a:cubicBezTo>
                  <a:cubicBezTo>
                    <a:pt x="45" y="28"/>
                    <a:pt x="91" y="45"/>
                    <a:pt x="97" y="47"/>
                  </a:cubicBezTo>
                  <a:cubicBezTo>
                    <a:pt x="102" y="36"/>
                    <a:pt x="117" y="26"/>
                    <a:pt x="113" y="16"/>
                  </a:cubicBezTo>
                  <a:cubicBezTo>
                    <a:pt x="108" y="5"/>
                    <a:pt x="91" y="11"/>
                    <a:pt x="81" y="8"/>
                  </a:cubicBezTo>
                  <a:cubicBezTo>
                    <a:pt x="73" y="5"/>
                    <a:pt x="65" y="2"/>
                    <a:pt x="58" y="0"/>
                  </a:cubicBezTo>
                  <a:cubicBezTo>
                    <a:pt x="43" y="57"/>
                    <a:pt x="72" y="28"/>
                    <a:pt x="58" y="86"/>
                  </a:cubicBezTo>
                  <a:cubicBezTo>
                    <a:pt x="50" y="83"/>
                    <a:pt x="41" y="83"/>
                    <a:pt x="35" y="78"/>
                  </a:cubicBezTo>
                  <a:cubicBezTo>
                    <a:pt x="33" y="76"/>
                    <a:pt x="4" y="38"/>
                    <a:pt x="12" y="31"/>
                  </a:cubicBezTo>
                  <a:cubicBezTo>
                    <a:pt x="17" y="25"/>
                    <a:pt x="27" y="36"/>
                    <a:pt x="35" y="39"/>
                  </a:cubicBezTo>
                  <a:cubicBezTo>
                    <a:pt x="40" y="49"/>
                    <a:pt x="53" y="59"/>
                    <a:pt x="50" y="70"/>
                  </a:cubicBezTo>
                  <a:cubicBezTo>
                    <a:pt x="45" y="83"/>
                    <a:pt x="0" y="41"/>
                    <a:pt x="12" y="39"/>
                  </a:cubicBezTo>
                  <a:cubicBezTo>
                    <a:pt x="39" y="33"/>
                    <a:pt x="68" y="44"/>
                    <a:pt x="97" y="47"/>
                  </a:cubicBezTo>
                  <a:cubicBezTo>
                    <a:pt x="104" y="49"/>
                    <a:pt x="128" y="55"/>
                    <a:pt x="120" y="55"/>
                  </a:cubicBezTo>
                  <a:cubicBezTo>
                    <a:pt x="109" y="55"/>
                    <a:pt x="97" y="53"/>
                    <a:pt x="89" y="47"/>
                  </a:cubicBezTo>
                  <a:cubicBezTo>
                    <a:pt x="71" y="32"/>
                    <a:pt x="94" y="8"/>
                    <a:pt x="50" y="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grpSp>
      <p:grpSp>
        <p:nvGrpSpPr>
          <p:cNvPr id="6" name="Group 5"/>
          <p:cNvGrpSpPr/>
          <p:nvPr/>
        </p:nvGrpSpPr>
        <p:grpSpPr>
          <a:xfrm>
            <a:off x="7233603" y="4993711"/>
            <a:ext cx="1099822" cy="1633216"/>
            <a:chOff x="7770180" y="4993711"/>
            <a:chExt cx="1099822" cy="1633216"/>
          </a:xfrm>
        </p:grpSpPr>
        <p:grpSp>
          <p:nvGrpSpPr>
            <p:cNvPr id="55" name="Group 54"/>
            <p:cNvGrpSpPr/>
            <p:nvPr/>
          </p:nvGrpSpPr>
          <p:grpSpPr>
            <a:xfrm>
              <a:off x="7770180" y="5362708"/>
              <a:ext cx="388620" cy="814388"/>
              <a:chOff x="5149059" y="1214438"/>
              <a:chExt cx="388620" cy="814388"/>
            </a:xfrm>
          </p:grpSpPr>
          <p:sp>
            <p:nvSpPr>
              <p:cNvPr id="56" name="Freeform 65"/>
              <p:cNvSpPr>
                <a:spLocks/>
              </p:cNvSpPr>
              <p:nvPr/>
            </p:nvSpPr>
            <p:spPr bwMode="auto">
              <a:xfrm>
                <a:off x="5149059" y="1293020"/>
                <a:ext cx="388620" cy="735806"/>
              </a:xfrm>
              <a:custGeom>
                <a:avLst/>
                <a:gdLst>
                  <a:gd name="T0" fmla="*/ 2147483647 w 272"/>
                  <a:gd name="T1" fmla="*/ 2147483647 h 515"/>
                  <a:gd name="T2" fmla="*/ 2147483647 w 272"/>
                  <a:gd name="T3" fmla="*/ 2147483647 h 515"/>
                  <a:gd name="T4" fmla="*/ 2147483647 w 272"/>
                  <a:gd name="T5" fmla="*/ 2147483647 h 515"/>
                  <a:gd name="T6" fmla="*/ 2147483647 w 272"/>
                  <a:gd name="T7" fmla="*/ 2147483647 h 515"/>
                  <a:gd name="T8" fmla="*/ 2147483647 w 272"/>
                  <a:gd name="T9" fmla="*/ 0 h 515"/>
                  <a:gd name="T10" fmla="*/ 2147483647 w 272"/>
                  <a:gd name="T11" fmla="*/ 2147483647 h 515"/>
                  <a:gd name="T12" fmla="*/ 2147483647 w 272"/>
                  <a:gd name="T13" fmla="*/ 2147483647 h 515"/>
                  <a:gd name="T14" fmla="*/ 2147483647 w 272"/>
                  <a:gd name="T15" fmla="*/ 2147483647 h 515"/>
                  <a:gd name="T16" fmla="*/ 0 w 272"/>
                  <a:gd name="T17" fmla="*/ 2147483647 h 515"/>
                  <a:gd name="T18" fmla="*/ 2147483647 w 272"/>
                  <a:gd name="T19" fmla="*/ 2147483647 h 515"/>
                  <a:gd name="T20" fmla="*/ 2147483647 w 272"/>
                  <a:gd name="T21" fmla="*/ 2147483647 h 515"/>
                  <a:gd name="T22" fmla="*/ 2147483647 w 272"/>
                  <a:gd name="T23" fmla="*/ 2147483647 h 515"/>
                  <a:gd name="T24" fmla="*/ 2147483647 w 272"/>
                  <a:gd name="T25" fmla="*/ 2147483647 h 5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2"/>
                  <a:gd name="T40" fmla="*/ 0 h 515"/>
                  <a:gd name="T41" fmla="*/ 272 w 272"/>
                  <a:gd name="T42" fmla="*/ 515 h 5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2" h="515">
                    <a:moveTo>
                      <a:pt x="264" y="31"/>
                    </a:moveTo>
                    <a:cubicBezTo>
                      <a:pt x="243" y="33"/>
                      <a:pt x="219" y="28"/>
                      <a:pt x="202" y="39"/>
                    </a:cubicBezTo>
                    <a:cubicBezTo>
                      <a:pt x="194" y="43"/>
                      <a:pt x="215" y="52"/>
                      <a:pt x="225" y="54"/>
                    </a:cubicBezTo>
                    <a:cubicBezTo>
                      <a:pt x="241" y="56"/>
                      <a:pt x="256" y="43"/>
                      <a:pt x="272" y="39"/>
                    </a:cubicBezTo>
                    <a:cubicBezTo>
                      <a:pt x="229" y="24"/>
                      <a:pt x="189" y="19"/>
                      <a:pt x="148" y="0"/>
                    </a:cubicBezTo>
                    <a:cubicBezTo>
                      <a:pt x="96" y="15"/>
                      <a:pt x="103" y="34"/>
                      <a:pt x="70" y="70"/>
                    </a:cubicBezTo>
                    <a:cubicBezTo>
                      <a:pt x="57" y="106"/>
                      <a:pt x="48" y="151"/>
                      <a:pt x="31" y="186"/>
                    </a:cubicBezTo>
                    <a:cubicBezTo>
                      <a:pt x="25" y="196"/>
                      <a:pt x="19" y="206"/>
                      <a:pt x="15" y="217"/>
                    </a:cubicBezTo>
                    <a:cubicBezTo>
                      <a:pt x="8" y="232"/>
                      <a:pt x="0" y="264"/>
                      <a:pt x="0" y="264"/>
                    </a:cubicBezTo>
                    <a:cubicBezTo>
                      <a:pt x="6" y="331"/>
                      <a:pt x="10" y="364"/>
                      <a:pt x="39" y="419"/>
                    </a:cubicBezTo>
                    <a:cubicBezTo>
                      <a:pt x="51" y="443"/>
                      <a:pt x="53" y="465"/>
                      <a:pt x="70" y="489"/>
                    </a:cubicBezTo>
                    <a:cubicBezTo>
                      <a:pt x="118" y="414"/>
                      <a:pt x="55" y="515"/>
                      <a:pt x="93" y="442"/>
                    </a:cubicBezTo>
                    <a:cubicBezTo>
                      <a:pt x="97" y="433"/>
                      <a:pt x="109" y="419"/>
                      <a:pt x="109" y="419"/>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57" name="Freeform 66"/>
              <p:cNvSpPr>
                <a:spLocks/>
              </p:cNvSpPr>
              <p:nvPr/>
            </p:nvSpPr>
            <p:spPr bwMode="auto">
              <a:xfrm>
                <a:off x="5270503" y="1381602"/>
                <a:ext cx="211455" cy="634365"/>
              </a:xfrm>
              <a:custGeom>
                <a:avLst/>
                <a:gdLst>
                  <a:gd name="T0" fmla="*/ 2147483647 w 148"/>
                  <a:gd name="T1" fmla="*/ 0 h 444"/>
                  <a:gd name="T2" fmla="*/ 2147483647 w 148"/>
                  <a:gd name="T3" fmla="*/ 2147483647 h 444"/>
                  <a:gd name="T4" fmla="*/ 2147483647 w 148"/>
                  <a:gd name="T5" fmla="*/ 2147483647 h 444"/>
                  <a:gd name="T6" fmla="*/ 2147483647 w 148"/>
                  <a:gd name="T7" fmla="*/ 2147483647 h 444"/>
                  <a:gd name="T8" fmla="*/ 2147483647 w 148"/>
                  <a:gd name="T9" fmla="*/ 2147483647 h 444"/>
                  <a:gd name="T10" fmla="*/ 2147483647 w 148"/>
                  <a:gd name="T11" fmla="*/ 2147483647 h 444"/>
                  <a:gd name="T12" fmla="*/ 2147483647 w 148"/>
                  <a:gd name="T13" fmla="*/ 2147483647 h 444"/>
                  <a:gd name="T14" fmla="*/ 2147483647 w 148"/>
                  <a:gd name="T15" fmla="*/ 2147483647 h 444"/>
                  <a:gd name="T16" fmla="*/ 2147483647 w 148"/>
                  <a:gd name="T17" fmla="*/ 2147483647 h 444"/>
                  <a:gd name="T18" fmla="*/ 0 w 148"/>
                  <a:gd name="T19" fmla="*/ 2147483647 h 4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8"/>
                  <a:gd name="T31" fmla="*/ 0 h 444"/>
                  <a:gd name="T32" fmla="*/ 148 w 148"/>
                  <a:gd name="T33" fmla="*/ 444 h 4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8" h="444">
                    <a:moveTo>
                      <a:pt x="117" y="0"/>
                    </a:moveTo>
                    <a:cubicBezTo>
                      <a:pt x="108" y="33"/>
                      <a:pt x="111" y="50"/>
                      <a:pt x="78" y="62"/>
                    </a:cubicBezTo>
                    <a:cubicBezTo>
                      <a:pt x="95" y="111"/>
                      <a:pt x="71" y="63"/>
                      <a:pt x="109" y="93"/>
                    </a:cubicBezTo>
                    <a:cubicBezTo>
                      <a:pt x="127" y="108"/>
                      <a:pt x="140" y="141"/>
                      <a:pt x="148" y="163"/>
                    </a:cubicBezTo>
                    <a:cubicBezTo>
                      <a:pt x="145" y="204"/>
                      <a:pt x="148" y="286"/>
                      <a:pt x="125" y="334"/>
                    </a:cubicBezTo>
                    <a:cubicBezTo>
                      <a:pt x="111" y="361"/>
                      <a:pt x="63" y="404"/>
                      <a:pt x="63" y="404"/>
                    </a:cubicBezTo>
                    <a:cubicBezTo>
                      <a:pt x="86" y="406"/>
                      <a:pt x="111" y="400"/>
                      <a:pt x="132" y="411"/>
                    </a:cubicBezTo>
                    <a:cubicBezTo>
                      <a:pt x="140" y="415"/>
                      <a:pt x="118" y="424"/>
                      <a:pt x="109" y="427"/>
                    </a:cubicBezTo>
                    <a:cubicBezTo>
                      <a:pt x="86" y="432"/>
                      <a:pt x="62" y="432"/>
                      <a:pt x="39" y="435"/>
                    </a:cubicBezTo>
                    <a:cubicBezTo>
                      <a:pt x="10" y="444"/>
                      <a:pt x="24" y="443"/>
                      <a:pt x="0" y="443"/>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58" name="Freeform 67"/>
              <p:cNvSpPr>
                <a:spLocks/>
              </p:cNvSpPr>
              <p:nvPr/>
            </p:nvSpPr>
            <p:spPr bwMode="auto">
              <a:xfrm>
                <a:off x="5260501" y="1561625"/>
                <a:ext cx="111443" cy="308610"/>
              </a:xfrm>
              <a:custGeom>
                <a:avLst/>
                <a:gdLst>
                  <a:gd name="T0" fmla="*/ 0 w 78"/>
                  <a:gd name="T1" fmla="*/ 2147483647 h 216"/>
                  <a:gd name="T2" fmla="*/ 2147483647 w 78"/>
                  <a:gd name="T3" fmla="*/ 2147483647 h 216"/>
                  <a:gd name="T4" fmla="*/ 2147483647 w 78"/>
                  <a:gd name="T5" fmla="*/ 2147483647 h 216"/>
                  <a:gd name="T6" fmla="*/ 2147483647 w 78"/>
                  <a:gd name="T7" fmla="*/ 2147483647 h 216"/>
                  <a:gd name="T8" fmla="*/ 2147483647 w 78"/>
                  <a:gd name="T9" fmla="*/ 2147483647 h 216"/>
                  <a:gd name="T10" fmla="*/ 2147483647 w 78"/>
                  <a:gd name="T11" fmla="*/ 2147483647 h 216"/>
                  <a:gd name="T12" fmla="*/ 0 60000 65536"/>
                  <a:gd name="T13" fmla="*/ 0 60000 65536"/>
                  <a:gd name="T14" fmla="*/ 0 60000 65536"/>
                  <a:gd name="T15" fmla="*/ 0 60000 65536"/>
                  <a:gd name="T16" fmla="*/ 0 60000 65536"/>
                  <a:gd name="T17" fmla="*/ 0 60000 65536"/>
                  <a:gd name="T18" fmla="*/ 0 w 78"/>
                  <a:gd name="T19" fmla="*/ 0 h 216"/>
                  <a:gd name="T20" fmla="*/ 78 w 78"/>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78" h="216">
                    <a:moveTo>
                      <a:pt x="0" y="21"/>
                    </a:moveTo>
                    <a:cubicBezTo>
                      <a:pt x="57" y="60"/>
                      <a:pt x="41" y="154"/>
                      <a:pt x="62" y="216"/>
                    </a:cubicBezTo>
                    <a:cubicBezTo>
                      <a:pt x="76" y="158"/>
                      <a:pt x="78" y="165"/>
                      <a:pt x="62" y="76"/>
                    </a:cubicBezTo>
                    <a:cubicBezTo>
                      <a:pt x="61" y="72"/>
                      <a:pt x="22" y="11"/>
                      <a:pt x="31" y="6"/>
                    </a:cubicBezTo>
                    <a:cubicBezTo>
                      <a:pt x="40" y="0"/>
                      <a:pt x="51" y="11"/>
                      <a:pt x="62" y="14"/>
                    </a:cubicBezTo>
                    <a:cubicBezTo>
                      <a:pt x="64" y="33"/>
                      <a:pt x="77" y="75"/>
                      <a:pt x="77" y="99"/>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59" name="Freeform 68"/>
              <p:cNvSpPr>
                <a:spLocks/>
              </p:cNvSpPr>
              <p:nvPr/>
            </p:nvSpPr>
            <p:spPr bwMode="auto">
              <a:xfrm>
                <a:off x="5199065" y="1214438"/>
                <a:ext cx="194310" cy="122873"/>
              </a:xfrm>
              <a:custGeom>
                <a:avLst/>
                <a:gdLst>
                  <a:gd name="T0" fmla="*/ 2147483647 w 136"/>
                  <a:gd name="T1" fmla="*/ 2147483647 h 86"/>
                  <a:gd name="T2" fmla="*/ 2147483647 w 136"/>
                  <a:gd name="T3" fmla="*/ 2147483647 h 86"/>
                  <a:gd name="T4" fmla="*/ 2147483647 w 136"/>
                  <a:gd name="T5" fmla="*/ 0 h 86"/>
                  <a:gd name="T6" fmla="*/ 2147483647 w 136"/>
                  <a:gd name="T7" fmla="*/ 2147483647 h 86"/>
                  <a:gd name="T8" fmla="*/ 2147483647 w 136"/>
                  <a:gd name="T9" fmla="*/ 2147483647 h 86"/>
                  <a:gd name="T10" fmla="*/ 2147483647 w 136"/>
                  <a:gd name="T11" fmla="*/ 2147483647 h 86"/>
                  <a:gd name="T12" fmla="*/ 2147483647 w 136"/>
                  <a:gd name="T13" fmla="*/ 2147483647 h 86"/>
                  <a:gd name="T14" fmla="*/ 2147483647 w 136"/>
                  <a:gd name="T15" fmla="*/ 2147483647 h 86"/>
                  <a:gd name="T16" fmla="*/ 2147483647 w 136"/>
                  <a:gd name="T17" fmla="*/ 2147483647 h 86"/>
                  <a:gd name="T18" fmla="*/ 2147483647 w 136"/>
                  <a:gd name="T19" fmla="*/ 0 h 86"/>
                  <a:gd name="T20" fmla="*/ 2147483647 w 136"/>
                  <a:gd name="T21" fmla="*/ 2147483647 h 86"/>
                  <a:gd name="T22" fmla="*/ 2147483647 w 136"/>
                  <a:gd name="T23" fmla="*/ 2147483647 h 86"/>
                  <a:gd name="T24" fmla="*/ 2147483647 w 136"/>
                  <a:gd name="T25" fmla="*/ 2147483647 h 86"/>
                  <a:gd name="T26" fmla="*/ 2147483647 w 136"/>
                  <a:gd name="T27" fmla="*/ 2147483647 h 86"/>
                  <a:gd name="T28" fmla="*/ 2147483647 w 136"/>
                  <a:gd name="T29" fmla="*/ 2147483647 h 86"/>
                  <a:gd name="T30" fmla="*/ 2147483647 w 136"/>
                  <a:gd name="T31" fmla="*/ 2147483647 h 86"/>
                  <a:gd name="T32" fmla="*/ 2147483647 w 136"/>
                  <a:gd name="T33" fmla="*/ 2147483647 h 86"/>
                  <a:gd name="T34" fmla="*/ 2147483647 w 136"/>
                  <a:gd name="T35" fmla="*/ 2147483647 h 86"/>
                  <a:gd name="T36" fmla="*/ 2147483647 w 136"/>
                  <a:gd name="T37" fmla="*/ 2147483647 h 86"/>
                  <a:gd name="T38" fmla="*/ 2147483647 w 136"/>
                  <a:gd name="T39" fmla="*/ 2147483647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6"/>
                  <a:gd name="T61" fmla="*/ 0 h 86"/>
                  <a:gd name="T62" fmla="*/ 136 w 136"/>
                  <a:gd name="T63" fmla="*/ 86 h 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6" h="86">
                    <a:moveTo>
                      <a:pt x="136" y="62"/>
                    </a:moveTo>
                    <a:cubicBezTo>
                      <a:pt x="121" y="47"/>
                      <a:pt x="103" y="38"/>
                      <a:pt x="89" y="24"/>
                    </a:cubicBezTo>
                    <a:cubicBezTo>
                      <a:pt x="82" y="17"/>
                      <a:pt x="74" y="0"/>
                      <a:pt x="74" y="0"/>
                    </a:cubicBezTo>
                    <a:cubicBezTo>
                      <a:pt x="91" y="28"/>
                      <a:pt x="100" y="38"/>
                      <a:pt x="89" y="70"/>
                    </a:cubicBezTo>
                    <a:cubicBezTo>
                      <a:pt x="81" y="62"/>
                      <a:pt x="74" y="54"/>
                      <a:pt x="66" y="47"/>
                    </a:cubicBezTo>
                    <a:cubicBezTo>
                      <a:pt x="58" y="40"/>
                      <a:pt x="36" y="37"/>
                      <a:pt x="43" y="31"/>
                    </a:cubicBezTo>
                    <a:cubicBezTo>
                      <a:pt x="45" y="28"/>
                      <a:pt x="91" y="45"/>
                      <a:pt x="97" y="47"/>
                    </a:cubicBezTo>
                    <a:cubicBezTo>
                      <a:pt x="102" y="36"/>
                      <a:pt x="117" y="26"/>
                      <a:pt x="113" y="16"/>
                    </a:cubicBezTo>
                    <a:cubicBezTo>
                      <a:pt x="108" y="5"/>
                      <a:pt x="91" y="11"/>
                      <a:pt x="81" y="8"/>
                    </a:cubicBezTo>
                    <a:cubicBezTo>
                      <a:pt x="73" y="5"/>
                      <a:pt x="65" y="2"/>
                      <a:pt x="58" y="0"/>
                    </a:cubicBezTo>
                    <a:cubicBezTo>
                      <a:pt x="43" y="57"/>
                      <a:pt x="72" y="28"/>
                      <a:pt x="58" y="86"/>
                    </a:cubicBezTo>
                    <a:cubicBezTo>
                      <a:pt x="50" y="83"/>
                      <a:pt x="41" y="83"/>
                      <a:pt x="35" y="78"/>
                    </a:cubicBezTo>
                    <a:cubicBezTo>
                      <a:pt x="33" y="76"/>
                      <a:pt x="4" y="38"/>
                      <a:pt x="12" y="31"/>
                    </a:cubicBezTo>
                    <a:cubicBezTo>
                      <a:pt x="17" y="25"/>
                      <a:pt x="27" y="36"/>
                      <a:pt x="35" y="39"/>
                    </a:cubicBezTo>
                    <a:cubicBezTo>
                      <a:pt x="40" y="49"/>
                      <a:pt x="53" y="59"/>
                      <a:pt x="50" y="70"/>
                    </a:cubicBezTo>
                    <a:cubicBezTo>
                      <a:pt x="45" y="83"/>
                      <a:pt x="0" y="41"/>
                      <a:pt x="12" y="39"/>
                    </a:cubicBezTo>
                    <a:cubicBezTo>
                      <a:pt x="39" y="33"/>
                      <a:pt x="68" y="44"/>
                      <a:pt x="97" y="47"/>
                    </a:cubicBezTo>
                    <a:cubicBezTo>
                      <a:pt x="104" y="49"/>
                      <a:pt x="128" y="55"/>
                      <a:pt x="120" y="55"/>
                    </a:cubicBezTo>
                    <a:cubicBezTo>
                      <a:pt x="109" y="55"/>
                      <a:pt x="97" y="53"/>
                      <a:pt x="89" y="47"/>
                    </a:cubicBezTo>
                    <a:cubicBezTo>
                      <a:pt x="71" y="32"/>
                      <a:pt x="94" y="8"/>
                      <a:pt x="50" y="8"/>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grpSp>
        <p:sp>
          <p:nvSpPr>
            <p:cNvPr id="60" name="Line 54"/>
            <p:cNvSpPr>
              <a:spLocks noChangeShapeType="1"/>
            </p:cNvSpPr>
            <p:nvPr/>
          </p:nvSpPr>
          <p:spPr bwMode="auto">
            <a:xfrm>
              <a:off x="8158800" y="6164237"/>
              <a:ext cx="594521" cy="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sp>
          <p:nvSpPr>
            <p:cNvPr id="61" name="Line 54"/>
            <p:cNvSpPr>
              <a:spLocks noChangeShapeType="1"/>
            </p:cNvSpPr>
            <p:nvPr/>
          </p:nvSpPr>
          <p:spPr bwMode="auto">
            <a:xfrm flipH="1">
              <a:off x="7957665" y="6018505"/>
              <a:ext cx="3810" cy="58969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sp>
          <p:nvSpPr>
            <p:cNvPr id="62" name="Line 54"/>
            <p:cNvSpPr>
              <a:spLocks noChangeShapeType="1"/>
            </p:cNvSpPr>
            <p:nvPr/>
          </p:nvSpPr>
          <p:spPr bwMode="auto">
            <a:xfrm flipH="1" flipV="1">
              <a:off x="7957665" y="5044511"/>
              <a:ext cx="3810" cy="589690"/>
            </a:xfrm>
            <a:prstGeom prst="line">
              <a:avLst/>
            </a:prstGeom>
            <a:noFill/>
            <a:ln w="381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graphicFrame>
          <p:nvGraphicFramePr>
            <p:cNvPr id="63" name="Object 62"/>
            <p:cNvGraphicFramePr>
              <a:graphicFrameLocks noChangeAspect="1"/>
            </p:cNvGraphicFramePr>
            <p:nvPr/>
          </p:nvGraphicFramePr>
          <p:xfrm>
            <a:off x="8057200" y="4993711"/>
            <a:ext cx="276225" cy="255587"/>
          </p:xfrm>
          <a:graphic>
            <a:graphicData uri="http://schemas.openxmlformats.org/presentationml/2006/ole">
              <mc:AlternateContent xmlns:mc="http://schemas.openxmlformats.org/markup-compatibility/2006">
                <mc:Choice xmlns:v="urn:schemas-microsoft-com:vml" Requires="v">
                  <p:oleObj name="Equation" r:id="rId9" imgW="165100" imgH="152400" progId="Equation.DSMT4">
                    <p:embed/>
                  </p:oleObj>
                </mc:Choice>
                <mc:Fallback>
                  <p:oleObj name="Equation" r:id="rId9" imgW="165100" imgH="152400" progId="Equation.DSMT4">
                    <p:embed/>
                    <p:pic>
                      <p:nvPicPr>
                        <p:cNvPr id="63" name="Object 62"/>
                        <p:cNvPicPr/>
                        <p:nvPr/>
                      </p:nvPicPr>
                      <p:blipFill>
                        <a:blip r:embed="rId4"/>
                        <a:stretch>
                          <a:fillRect/>
                        </a:stretch>
                      </p:blipFill>
                      <p:spPr>
                        <a:xfrm>
                          <a:off x="8057200" y="4993711"/>
                          <a:ext cx="276225" cy="255587"/>
                        </a:xfrm>
                        <a:prstGeom prst="rect">
                          <a:avLst/>
                        </a:prstGeom>
                      </p:spPr>
                    </p:pic>
                  </p:oleObj>
                </mc:Fallback>
              </mc:AlternateContent>
            </a:graphicData>
          </a:graphic>
        </p:graphicFrame>
        <p:graphicFrame>
          <p:nvGraphicFramePr>
            <p:cNvPr id="64" name="Object 63"/>
            <p:cNvGraphicFramePr>
              <a:graphicFrameLocks noChangeAspect="1"/>
            </p:cNvGraphicFramePr>
            <p:nvPr/>
          </p:nvGraphicFramePr>
          <p:xfrm>
            <a:off x="8059579" y="6350702"/>
            <a:ext cx="403225" cy="276225"/>
          </p:xfrm>
          <a:graphic>
            <a:graphicData uri="http://schemas.openxmlformats.org/presentationml/2006/ole">
              <mc:AlternateContent xmlns:mc="http://schemas.openxmlformats.org/markup-compatibility/2006">
                <mc:Choice xmlns:v="urn:schemas-microsoft-com:vml" Requires="v">
                  <p:oleObj name="Equation" r:id="rId10" imgW="241300" imgH="165100" progId="Equation.DSMT4">
                    <p:embed/>
                  </p:oleObj>
                </mc:Choice>
                <mc:Fallback>
                  <p:oleObj name="Equation" r:id="rId10" imgW="241300" imgH="165100" progId="Equation.DSMT4">
                    <p:embed/>
                    <p:pic>
                      <p:nvPicPr>
                        <p:cNvPr id="64" name="Object 63"/>
                        <p:cNvPicPr/>
                        <p:nvPr/>
                      </p:nvPicPr>
                      <p:blipFill>
                        <a:blip r:embed="rId6"/>
                        <a:stretch>
                          <a:fillRect/>
                        </a:stretch>
                      </p:blipFill>
                      <p:spPr>
                        <a:xfrm>
                          <a:off x="8059579" y="6350702"/>
                          <a:ext cx="403225" cy="276225"/>
                        </a:xfrm>
                        <a:prstGeom prst="rect">
                          <a:avLst/>
                        </a:prstGeom>
                      </p:spPr>
                    </p:pic>
                  </p:oleObj>
                </mc:Fallback>
              </mc:AlternateContent>
            </a:graphicData>
          </a:graphic>
        </p:graphicFrame>
        <p:graphicFrame>
          <p:nvGraphicFramePr>
            <p:cNvPr id="65" name="Object 64"/>
            <p:cNvGraphicFramePr>
              <a:graphicFrameLocks noChangeAspect="1"/>
            </p:cNvGraphicFramePr>
            <p:nvPr/>
          </p:nvGraphicFramePr>
          <p:xfrm>
            <a:off x="8636639" y="6169795"/>
            <a:ext cx="233363" cy="339725"/>
          </p:xfrm>
          <a:graphic>
            <a:graphicData uri="http://schemas.openxmlformats.org/presentationml/2006/ole">
              <mc:AlternateContent xmlns:mc="http://schemas.openxmlformats.org/markup-compatibility/2006">
                <mc:Choice xmlns:v="urn:schemas-microsoft-com:vml" Requires="v">
                  <p:oleObj name="Equation" r:id="rId11" imgW="139700" imgH="203200" progId="Equation.DSMT4">
                    <p:embed/>
                  </p:oleObj>
                </mc:Choice>
                <mc:Fallback>
                  <p:oleObj name="Equation" r:id="rId11" imgW="139700" imgH="203200" progId="Equation.DSMT4">
                    <p:embed/>
                    <p:pic>
                      <p:nvPicPr>
                        <p:cNvPr id="65" name="Object 64"/>
                        <p:cNvPicPr/>
                        <p:nvPr/>
                      </p:nvPicPr>
                      <p:blipFill>
                        <a:blip r:embed="rId8"/>
                        <a:stretch>
                          <a:fillRect/>
                        </a:stretch>
                      </p:blipFill>
                      <p:spPr>
                        <a:xfrm>
                          <a:off x="8636639" y="6169795"/>
                          <a:ext cx="233363" cy="339725"/>
                        </a:xfrm>
                        <a:prstGeom prst="rect">
                          <a:avLst/>
                        </a:prstGeom>
                      </p:spPr>
                    </p:pic>
                  </p:oleObj>
                </mc:Fallback>
              </mc:AlternateContent>
            </a:graphicData>
          </a:graphic>
        </p:graphicFrame>
      </p:grpSp>
      <p:sp>
        <p:nvSpPr>
          <p:cNvPr id="66" name="TextBox 65"/>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64.)</a:t>
            </a:r>
          </a:p>
        </p:txBody>
      </p:sp>
      <p:sp>
        <p:nvSpPr>
          <p:cNvPr id="67" name="Rectangle 66"/>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40"/>
          <p:cNvSpPr txBox="1">
            <a:spLocks noChangeArrowheads="1"/>
          </p:cNvSpPr>
          <p:nvPr/>
        </p:nvSpPr>
        <p:spPr bwMode="auto">
          <a:xfrm>
            <a:off x="7926227" y="3973934"/>
            <a:ext cx="779299"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1800" dirty="0">
                <a:solidFill>
                  <a:srgbClr val="FF0000"/>
                </a:solidFill>
                <a:latin typeface="Apple Chancery"/>
                <a:cs typeface="Apple Chancery"/>
              </a:rPr>
              <a:t>wrong</a:t>
            </a:r>
            <a:endParaRPr lang="en-US" sz="1400" dirty="0">
              <a:latin typeface="Times New Roman"/>
              <a:cs typeface="Times New Roman"/>
            </a:endParaRPr>
          </a:p>
        </p:txBody>
      </p:sp>
      <p:sp>
        <p:nvSpPr>
          <p:cNvPr id="69" name="TextBox 40">
            <a:extLst>
              <a:ext uri="{FF2B5EF4-FFF2-40B4-BE49-F238E27FC236}">
                <a16:creationId xmlns:a16="http://schemas.microsoft.com/office/drawing/2014/main" id="{30386F03-5582-B948-B618-6EF8366B790A}"/>
              </a:ext>
            </a:extLst>
          </p:cNvPr>
          <p:cNvSpPr txBox="1">
            <a:spLocks noChangeArrowheads="1"/>
          </p:cNvSpPr>
          <p:nvPr/>
        </p:nvSpPr>
        <p:spPr bwMode="auto">
          <a:xfrm>
            <a:off x="525780" y="218917"/>
            <a:ext cx="3906520" cy="2360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ＭＳ Ｐゴシック" charset="0"/>
                <a:sym typeface="Gill Sans" charset="0"/>
              </a:defRPr>
            </a:lvl1pPr>
            <a:lvl2pPr marL="742950" indent="-285750" eaLnBrk="0" hangingPunct="0">
              <a:defRPr sz="3200">
                <a:solidFill>
                  <a:srgbClr val="000000"/>
                </a:solidFill>
                <a:latin typeface="Gill Sans" charset="0"/>
                <a:ea typeface="ＭＳ Ｐゴシック" charset="0"/>
                <a:sym typeface="Gill Sans" charset="0"/>
              </a:defRPr>
            </a:lvl2pPr>
            <a:lvl3pPr marL="1143000" indent="-228600" eaLnBrk="0" hangingPunct="0">
              <a:defRPr sz="3200">
                <a:solidFill>
                  <a:srgbClr val="000000"/>
                </a:solidFill>
                <a:latin typeface="Gill Sans" charset="0"/>
                <a:ea typeface="ＭＳ Ｐゴシック" charset="0"/>
                <a:sym typeface="Gill Sans" charset="0"/>
              </a:defRPr>
            </a:lvl3pPr>
            <a:lvl4pPr marL="1600200" indent="-228600" eaLnBrk="0" hangingPunct="0">
              <a:defRPr sz="3200">
                <a:solidFill>
                  <a:srgbClr val="000000"/>
                </a:solidFill>
                <a:latin typeface="Gill Sans" charset="0"/>
                <a:ea typeface="ＭＳ Ｐゴシック" charset="0"/>
                <a:sym typeface="Gill Sans" charset="0"/>
              </a:defRPr>
            </a:lvl4pPr>
            <a:lvl5pPr marL="2057400" indent="-228600" eaLnBrk="0" hangingPunct="0">
              <a:defRPr sz="3200">
                <a:solidFill>
                  <a:srgbClr val="000000"/>
                </a:solidFill>
                <a:latin typeface="Gill Sans" charset="0"/>
                <a:ea typeface="ＭＳ Ｐゴシック" charset="0"/>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0"/>
                <a:sym typeface="Gill Sans" charset="0"/>
              </a:defRPr>
            </a:lvl9pPr>
          </a:lstStyle>
          <a:p>
            <a:pPr algn="l" eaLnBrk="1" hangingPunct="1"/>
            <a:r>
              <a:rPr lang="en-US" sz="2800" dirty="0">
                <a:solidFill>
                  <a:srgbClr val="FF0000"/>
                </a:solidFill>
                <a:latin typeface="Apple Chancery"/>
                <a:cs typeface="Apple Chancery"/>
              </a:rPr>
              <a:t>A penguin </a:t>
            </a:r>
            <a:r>
              <a:rPr lang="en-US" sz="2000" dirty="0">
                <a:solidFill>
                  <a:schemeClr val="tx1"/>
                </a:solidFill>
                <a:latin typeface="Times New Roman"/>
                <a:cs typeface="Times New Roman"/>
              </a:rPr>
              <a:t>(which took me a seriously long time to draw) </a:t>
            </a:r>
            <a:r>
              <a:rPr lang="en-US" sz="2000" dirty="0">
                <a:solidFill>
                  <a:srgbClr val="1A2AFF"/>
                </a:solidFill>
                <a:latin typeface="Times New Roman"/>
                <a:cs typeface="Times New Roman"/>
              </a:rPr>
              <a:t>sits on a slightly frictional block</a:t>
            </a:r>
            <a:r>
              <a:rPr lang="en-US" sz="2000" dirty="0">
                <a:solidFill>
                  <a:schemeClr val="tx1"/>
                </a:solidFill>
                <a:latin typeface="Times New Roman"/>
                <a:cs typeface="Times New Roman"/>
              </a:rPr>
              <a:t>.  When a </a:t>
            </a:r>
            <a:r>
              <a:rPr lang="en-US" sz="2000" dirty="0">
                <a:solidFill>
                  <a:srgbClr val="FF0000"/>
                </a:solidFill>
                <a:latin typeface="Times New Roman"/>
                <a:cs typeface="Times New Roman"/>
              </a:rPr>
              <a:t>large force F </a:t>
            </a:r>
            <a:r>
              <a:rPr lang="en-US" sz="2000" dirty="0">
                <a:solidFill>
                  <a:schemeClr val="tx1"/>
                </a:solidFill>
                <a:latin typeface="Times New Roman"/>
                <a:cs typeface="Times New Roman"/>
              </a:rPr>
              <a:t>is </a:t>
            </a:r>
            <a:r>
              <a:rPr lang="en-US" sz="2000" dirty="0">
                <a:solidFill>
                  <a:srgbClr val="1A2AFF"/>
                </a:solidFill>
                <a:latin typeface="Times New Roman"/>
                <a:cs typeface="Times New Roman"/>
              </a:rPr>
              <a:t>applied</a:t>
            </a:r>
            <a:r>
              <a:rPr lang="en-US" sz="2000" dirty="0">
                <a:solidFill>
                  <a:schemeClr val="tx1"/>
                </a:solidFill>
                <a:latin typeface="Times New Roman"/>
                <a:cs typeface="Times New Roman"/>
              </a:rPr>
              <a:t> to the block, the </a:t>
            </a:r>
            <a:r>
              <a:rPr lang="en-US" sz="2000" dirty="0">
                <a:solidFill>
                  <a:srgbClr val="FF0000"/>
                </a:solidFill>
                <a:latin typeface="Times New Roman"/>
                <a:cs typeface="Times New Roman"/>
              </a:rPr>
              <a:t>penguin breaks traction </a:t>
            </a:r>
            <a:r>
              <a:rPr lang="en-US" sz="2000" dirty="0">
                <a:solidFill>
                  <a:schemeClr val="tx1"/>
                </a:solidFill>
                <a:latin typeface="Times New Roman"/>
                <a:cs typeface="Times New Roman"/>
              </a:rPr>
              <a:t>and slides.  </a:t>
            </a:r>
            <a:r>
              <a:rPr lang="en-US" sz="2000" dirty="0">
                <a:solidFill>
                  <a:srgbClr val="FF0000"/>
                </a:solidFill>
                <a:latin typeface="Times New Roman"/>
                <a:cs typeface="Times New Roman"/>
              </a:rPr>
              <a:t>Draw a </a:t>
            </a:r>
            <a:r>
              <a:rPr lang="en-US" sz="2000" dirty="0" err="1">
                <a:solidFill>
                  <a:srgbClr val="FF0000"/>
                </a:solidFill>
                <a:latin typeface="Times New Roman"/>
                <a:cs typeface="Times New Roman"/>
              </a:rPr>
              <a:t>f.b.d</a:t>
            </a:r>
            <a:r>
              <a:rPr lang="en-US" sz="2000" dirty="0">
                <a:solidFill>
                  <a:srgbClr val="FF0000"/>
                </a:solidFill>
                <a:latin typeface="Times New Roman"/>
                <a:cs typeface="Times New Roman"/>
              </a:rPr>
              <a:t>.</a:t>
            </a:r>
            <a:r>
              <a:rPr lang="en-US" sz="2000" dirty="0">
                <a:solidFill>
                  <a:schemeClr val="tx1"/>
                </a:solidFill>
                <a:latin typeface="Times New Roman"/>
                <a:cs typeface="Times New Roman"/>
              </a:rPr>
              <a:t> for the forces acting on the penguin.  </a:t>
            </a:r>
            <a:endParaRPr lang="en-US" sz="2000" dirty="0">
              <a:latin typeface="Times New Roman"/>
              <a:cs typeface="Times New Roman"/>
            </a:endParaRPr>
          </a:p>
        </p:txBody>
      </p:sp>
    </p:spTree>
    <p:extLst>
      <p:ext uri="{BB962C8B-B14F-4D97-AF65-F5344CB8AC3E}">
        <p14:creationId xmlns:p14="http://schemas.microsoft.com/office/powerpoint/2010/main" val="45780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dissolv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 grpId="0"/>
      <p:bldP spid="6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186245"/>
            <a:ext cx="7543800" cy="674096"/>
          </a:xfrm>
        </p:spPr>
        <p:txBody>
          <a:bodyPr/>
          <a:lstStyle/>
          <a:p>
            <a:r>
              <a:rPr lang="en-US" sz="4000" dirty="0">
                <a:solidFill>
                  <a:srgbClr val="FF0000"/>
                </a:solidFill>
                <a:latin typeface="Apple Chancery" panose="03020702040506060504" pitchFamily="66" charset="-79"/>
                <a:cs typeface="Apple Chancery" panose="03020702040506060504" pitchFamily="66" charset="-79"/>
              </a:rPr>
              <a:t>Kinetic friction</a:t>
            </a:r>
          </a:p>
        </p:txBody>
      </p:sp>
      <p:sp>
        <p:nvSpPr>
          <p:cNvPr id="3" name="Content Placeholder 2"/>
          <p:cNvSpPr>
            <a:spLocks noGrp="1"/>
          </p:cNvSpPr>
          <p:nvPr>
            <p:ph idx="4294967295"/>
          </p:nvPr>
        </p:nvSpPr>
        <p:spPr>
          <a:xfrm>
            <a:off x="139390" y="788996"/>
            <a:ext cx="8865219" cy="4630603"/>
          </a:xfrm>
        </p:spPr>
        <p:txBody>
          <a:bodyPr/>
          <a:lstStyle/>
          <a:p>
            <a:r>
              <a:rPr lang="en-US" sz="2400" dirty="0">
                <a:solidFill>
                  <a:srgbClr val="FF0000"/>
                </a:solidFill>
              </a:rPr>
              <a:t>Summary</a:t>
            </a:r>
            <a:r>
              <a:rPr lang="en-US" sz="2400" dirty="0"/>
              <a:t>:</a:t>
            </a:r>
            <a:endParaRPr lang="en-US" dirty="0"/>
          </a:p>
          <a:p>
            <a:pPr lvl="1"/>
            <a:r>
              <a:rPr lang="en-US" sz="2000" dirty="0">
                <a:solidFill>
                  <a:srgbClr val="00C201"/>
                </a:solidFill>
              </a:rPr>
              <a:t>Kinetic friction </a:t>
            </a:r>
            <a:r>
              <a:rPr lang="en-US" sz="2000" dirty="0">
                <a:solidFill>
                  <a:srgbClr val="1C3FD9"/>
                </a:solidFill>
              </a:rPr>
              <a:t>always points </a:t>
            </a:r>
            <a:r>
              <a:rPr lang="en-US" sz="2000" dirty="0"/>
              <a:t>in the </a:t>
            </a:r>
            <a:r>
              <a:rPr lang="en-US" sz="2000" dirty="0">
                <a:solidFill>
                  <a:srgbClr val="1C3FD9"/>
                </a:solidFill>
              </a:rPr>
              <a:t>direction </a:t>
            </a:r>
            <a:r>
              <a:rPr lang="en-US" sz="2000" b="1" dirty="0">
                <a:solidFill>
                  <a:srgbClr val="1C3FD9"/>
                </a:solidFill>
              </a:rPr>
              <a:t>opposite relative motion of the body</a:t>
            </a:r>
            <a:r>
              <a:rPr lang="en-US" sz="2000" dirty="0"/>
              <a:t>, and </a:t>
            </a:r>
            <a:r>
              <a:rPr lang="en-US" sz="2000" dirty="0">
                <a:solidFill>
                  <a:srgbClr val="1C3FD9"/>
                </a:solidFill>
              </a:rPr>
              <a:t>parallel to the surfaces</a:t>
            </a:r>
            <a:r>
              <a:rPr lang="en-US" sz="2000" dirty="0"/>
              <a:t>;</a:t>
            </a:r>
          </a:p>
          <a:p>
            <a:pPr lvl="1"/>
            <a:r>
              <a:rPr lang="en-US" sz="2000" dirty="0"/>
              <a:t>Assuming you don’t actually change the surfaces (e.g. melt something, significantly smooth out), the </a:t>
            </a:r>
            <a:r>
              <a:rPr lang="en-US" sz="2000" dirty="0">
                <a:solidFill>
                  <a:srgbClr val="1C3FD9"/>
                </a:solidFill>
              </a:rPr>
              <a:t>kinetic frictional force </a:t>
            </a:r>
            <a:r>
              <a:rPr lang="en-US" sz="2000" dirty="0"/>
              <a:t>will </a:t>
            </a:r>
            <a:r>
              <a:rPr lang="en-US" sz="2000" dirty="0">
                <a:solidFill>
                  <a:srgbClr val="1C3FD9"/>
                </a:solidFill>
              </a:rPr>
              <a:t>remain constant</a:t>
            </a:r>
          </a:p>
          <a:p>
            <a:pPr lvl="1"/>
            <a:r>
              <a:rPr lang="en-US" sz="2000" dirty="0">
                <a:solidFill>
                  <a:srgbClr val="00C201"/>
                </a:solidFill>
              </a:rPr>
              <a:t>Kinetic friction</a:t>
            </a:r>
            <a:r>
              <a:rPr lang="en-US" sz="2000" dirty="0"/>
              <a:t>:</a:t>
            </a:r>
          </a:p>
          <a:p>
            <a:pPr lvl="2"/>
            <a:r>
              <a:rPr lang="en-US" sz="2000" b="1" u="sng" dirty="0"/>
              <a:t>Does</a:t>
            </a:r>
            <a:r>
              <a:rPr lang="en-US" sz="2000" dirty="0"/>
              <a:t> </a:t>
            </a:r>
            <a:r>
              <a:rPr lang="en-US" sz="2000" dirty="0">
                <a:solidFill>
                  <a:srgbClr val="1C3FD9"/>
                </a:solidFill>
              </a:rPr>
              <a:t>depend</a:t>
            </a:r>
            <a:r>
              <a:rPr lang="en-US" sz="2000" dirty="0"/>
              <a:t> </a:t>
            </a:r>
            <a:r>
              <a:rPr lang="en-US" sz="2000" dirty="0">
                <a:solidFill>
                  <a:srgbClr val="1C3FD9"/>
                </a:solidFill>
              </a:rPr>
              <a:t>on the normal force </a:t>
            </a:r>
            <a:r>
              <a:rPr lang="en-US" sz="2000" dirty="0"/>
              <a:t>between the surfaces and the surface interface itself (texture)</a:t>
            </a:r>
          </a:p>
          <a:p>
            <a:pPr lvl="2"/>
            <a:r>
              <a:rPr lang="en-US" sz="2000" b="1" u="sng" dirty="0"/>
              <a:t>Does not</a:t>
            </a:r>
            <a:r>
              <a:rPr lang="en-US" sz="2000" dirty="0"/>
              <a:t> </a:t>
            </a:r>
            <a:r>
              <a:rPr lang="en-US" sz="2000" dirty="0">
                <a:solidFill>
                  <a:srgbClr val="1C3FD9"/>
                </a:solidFill>
              </a:rPr>
              <a:t>depend</a:t>
            </a:r>
            <a:r>
              <a:rPr lang="en-US" sz="2000" dirty="0"/>
              <a:t> </a:t>
            </a:r>
            <a:r>
              <a:rPr lang="en-US" sz="2000" dirty="0">
                <a:solidFill>
                  <a:srgbClr val="1C3FD9"/>
                </a:solidFill>
              </a:rPr>
              <a:t>on surface area </a:t>
            </a:r>
            <a:r>
              <a:rPr lang="en-US" sz="2000" dirty="0">
                <a:solidFill>
                  <a:srgbClr val="FF0000"/>
                </a:solidFill>
              </a:rPr>
              <a:t>or</a:t>
            </a:r>
            <a:r>
              <a:rPr lang="en-US" sz="2000" dirty="0"/>
              <a:t> (most generally, at the scales we’re talking about) the </a:t>
            </a:r>
            <a:r>
              <a:rPr lang="en-US" sz="2000" dirty="0">
                <a:solidFill>
                  <a:srgbClr val="1C3FD9"/>
                </a:solidFill>
              </a:rPr>
              <a:t>velocity of the object</a:t>
            </a:r>
            <a:endParaRPr lang="en-US" sz="2000" b="1" u="sng" dirty="0">
              <a:solidFill>
                <a:srgbClr val="1C3FD9"/>
              </a:solidFill>
            </a:endParaRPr>
          </a:p>
        </p:txBody>
      </p:sp>
      <mc:AlternateContent xmlns:mc="http://schemas.openxmlformats.org/markup-compatibility/2006" xmlns:a14="http://schemas.microsoft.com/office/drawing/2010/main">
        <mc:Choice Requires="a14">
          <p:sp>
            <p:nvSpPr>
              <p:cNvPr id="4" name="TextBox 3"/>
              <p:cNvSpPr txBox="1"/>
              <p:nvPr/>
            </p:nvSpPr>
            <p:spPr>
              <a:xfrm>
                <a:off x="1959176" y="4605454"/>
                <a:ext cx="1178656"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charset="0"/>
                            </a:rPr>
                            <m:t>𝐹</m:t>
                          </m:r>
                        </m:e>
                        <m:sub>
                          <m:r>
                            <a:rPr lang="en-US" i="1">
                              <a:latin typeface="Cambria Math" charset="0"/>
                            </a:rPr>
                            <m:t>𝑓𝑘</m:t>
                          </m:r>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ea typeface="Cambria Math" charset="0"/>
                              <a:cs typeface="Cambria Math" charset="0"/>
                            </a:rPr>
                            <m:t>𝜇</m:t>
                          </m:r>
                        </m:e>
                        <m:sub>
                          <m:r>
                            <a:rPr lang="en-US" i="1">
                              <a:latin typeface="Cambria Math" charset="0"/>
                            </a:rPr>
                            <m:t>𝑘</m:t>
                          </m:r>
                        </m:sub>
                      </m:sSub>
                      <m:sSub>
                        <m:sSubPr>
                          <m:ctrlPr>
                            <a:rPr lang="en-US" i="1">
                              <a:latin typeface="Cambria Math" panose="02040503050406030204" pitchFamily="18" charset="0"/>
                            </a:rPr>
                          </m:ctrlPr>
                        </m:sSubPr>
                        <m:e>
                          <m:r>
                            <a:rPr lang="en-US" i="1">
                              <a:latin typeface="Cambria Math" charset="0"/>
                            </a:rPr>
                            <m:t>𝐹</m:t>
                          </m:r>
                        </m:e>
                        <m:sub>
                          <m:r>
                            <a:rPr lang="en-US" i="1">
                              <a:latin typeface="Cambria Math" charset="0"/>
                            </a:rPr>
                            <m:t>𝑁</m:t>
                          </m:r>
                        </m:sub>
                      </m:sSub>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1959176" y="4605454"/>
                <a:ext cx="1178656" cy="299249"/>
              </a:xfrm>
              <a:prstGeom prst="rect">
                <a:avLst/>
              </a:prstGeom>
              <a:blipFill>
                <a:blip r:embed="rId2"/>
                <a:stretch>
                  <a:fillRect l="-3191" b="-25000"/>
                </a:stretch>
              </a:blipFill>
            </p:spPr>
            <p:txBody>
              <a:bodyPr/>
              <a:lstStyle/>
              <a:p>
                <a:r>
                  <a:rPr lang="en-US">
                    <a:noFill/>
                  </a:rPr>
                  <a:t> </a:t>
                </a:r>
              </a:p>
            </p:txBody>
          </p:sp>
        </mc:Fallback>
      </mc:AlternateContent>
      <p:sp>
        <p:nvSpPr>
          <p:cNvPr id="5" name="Oval 4"/>
          <p:cNvSpPr/>
          <p:nvPr/>
        </p:nvSpPr>
        <p:spPr>
          <a:xfrm>
            <a:off x="2803819" y="4605454"/>
            <a:ext cx="347049" cy="31517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reeform 6"/>
          <p:cNvSpPr/>
          <p:nvPr/>
        </p:nvSpPr>
        <p:spPr>
          <a:xfrm>
            <a:off x="3132961" y="4766928"/>
            <a:ext cx="719238" cy="158231"/>
          </a:xfrm>
          <a:custGeom>
            <a:avLst/>
            <a:gdLst>
              <a:gd name="connsiteX0" fmla="*/ 0 w 682906"/>
              <a:gd name="connsiteY0" fmla="*/ 0 h 150239"/>
              <a:gd name="connsiteX1" fmla="*/ 46298 w 682906"/>
              <a:gd name="connsiteY1" fmla="*/ 11575 h 150239"/>
              <a:gd name="connsiteX2" fmla="*/ 335665 w 682906"/>
              <a:gd name="connsiteY2" fmla="*/ 23150 h 150239"/>
              <a:gd name="connsiteX3" fmla="*/ 300941 w 682906"/>
              <a:gd name="connsiteY3" fmla="*/ 57874 h 150239"/>
              <a:gd name="connsiteX4" fmla="*/ 266217 w 682906"/>
              <a:gd name="connsiteY4" fmla="*/ 127322 h 150239"/>
              <a:gd name="connsiteX5" fmla="*/ 625033 w 682906"/>
              <a:gd name="connsiteY5" fmla="*/ 127322 h 150239"/>
              <a:gd name="connsiteX6" fmla="*/ 682906 w 682906"/>
              <a:gd name="connsiteY6" fmla="*/ 127322 h 15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906" h="150239">
                <a:moveTo>
                  <a:pt x="0" y="0"/>
                </a:moveTo>
                <a:cubicBezTo>
                  <a:pt x="15433" y="3858"/>
                  <a:pt x="30428" y="10480"/>
                  <a:pt x="46298" y="11575"/>
                </a:cubicBezTo>
                <a:cubicBezTo>
                  <a:pt x="142602" y="18217"/>
                  <a:pt x="240689" y="5882"/>
                  <a:pt x="335665" y="23150"/>
                </a:cubicBezTo>
                <a:cubicBezTo>
                  <a:pt x="351770" y="26078"/>
                  <a:pt x="311420" y="45299"/>
                  <a:pt x="300941" y="57874"/>
                </a:cubicBezTo>
                <a:cubicBezTo>
                  <a:pt x="276011" y="87790"/>
                  <a:pt x="277818" y="92521"/>
                  <a:pt x="266217" y="127322"/>
                </a:cubicBezTo>
                <a:cubicBezTo>
                  <a:pt x="404059" y="173267"/>
                  <a:pt x="283744" y="137663"/>
                  <a:pt x="625033" y="127322"/>
                </a:cubicBezTo>
                <a:cubicBezTo>
                  <a:pt x="644315" y="126738"/>
                  <a:pt x="663615" y="127322"/>
                  <a:pt x="682906" y="12732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3852199" y="4714275"/>
            <a:ext cx="3132950" cy="369332"/>
          </a:xfrm>
          <a:prstGeom prst="rect">
            <a:avLst/>
          </a:prstGeom>
          <a:noFill/>
        </p:spPr>
        <p:txBody>
          <a:bodyPr wrap="square" rtlCol="0">
            <a:spAutoFit/>
          </a:bodyPr>
          <a:lstStyle/>
          <a:p>
            <a:r>
              <a:rPr lang="en-US" dirty="0"/>
              <a:t>Why F</a:t>
            </a:r>
            <a:r>
              <a:rPr lang="en-US" baseline="-25000" dirty="0"/>
              <a:t>N</a:t>
            </a:r>
            <a:r>
              <a:rPr lang="en-US" dirty="0"/>
              <a:t> and not weight (</a:t>
            </a:r>
            <a:r>
              <a:rPr lang="en-US" dirty="0" err="1"/>
              <a:t>F</a:t>
            </a:r>
            <a:r>
              <a:rPr lang="en-US" baseline="-25000" dirty="0" err="1"/>
              <a:t>g</a:t>
            </a:r>
            <a:r>
              <a:rPr lang="en-US" dirty="0"/>
              <a:t>)?</a:t>
            </a:r>
          </a:p>
        </p:txBody>
      </p:sp>
      <p:cxnSp>
        <p:nvCxnSpPr>
          <p:cNvPr id="9" name="Straight Connector 8"/>
          <p:cNvCxnSpPr/>
          <p:nvPr/>
        </p:nvCxnSpPr>
        <p:spPr>
          <a:xfrm>
            <a:off x="1453269" y="6237256"/>
            <a:ext cx="3266551"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494401" y="5755735"/>
            <a:ext cx="1197301" cy="45511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Arrow Connector 10"/>
          <p:cNvCxnSpPr/>
          <p:nvPr/>
        </p:nvCxnSpPr>
        <p:spPr>
          <a:xfrm flipH="1">
            <a:off x="2681868" y="5469421"/>
            <a:ext cx="68447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929113" y="5132497"/>
            <a:ext cx="741806" cy="421395"/>
          </a:xfrm>
          <a:prstGeom prst="rect">
            <a:avLst/>
          </a:prstGeom>
          <a:noFill/>
        </p:spPr>
        <p:txBody>
          <a:bodyPr wrap="square" rtlCol="0">
            <a:spAutoFit/>
          </a:bodyPr>
          <a:lstStyle/>
          <a:p>
            <a:r>
              <a:rPr lang="en-US" sz="1350"/>
              <a:t>v</a:t>
            </a:r>
          </a:p>
        </p:txBody>
      </p:sp>
      <p:cxnSp>
        <p:nvCxnSpPr>
          <p:cNvPr id="13" name="Straight Connector 12"/>
          <p:cNvCxnSpPr/>
          <p:nvPr/>
        </p:nvCxnSpPr>
        <p:spPr>
          <a:xfrm flipV="1">
            <a:off x="7461043" y="4938284"/>
            <a:ext cx="0" cy="1585283"/>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rot="16200000">
            <a:off x="6851660" y="5641950"/>
            <a:ext cx="722090" cy="45511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Arrow Connector 14"/>
          <p:cNvCxnSpPr/>
          <p:nvPr/>
        </p:nvCxnSpPr>
        <p:spPr>
          <a:xfrm flipV="1">
            <a:off x="6185971" y="5944248"/>
            <a:ext cx="687623" cy="40588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20756" y="5784519"/>
            <a:ext cx="1093189" cy="421395"/>
          </a:xfrm>
          <a:prstGeom prst="rect">
            <a:avLst/>
          </a:prstGeom>
          <a:noFill/>
        </p:spPr>
        <p:txBody>
          <a:bodyPr wrap="square" rtlCol="0">
            <a:spAutoFit/>
          </a:bodyPr>
          <a:lstStyle/>
          <a:p>
            <a:r>
              <a:rPr lang="en-US" sz="1350"/>
              <a:t>F</a:t>
            </a:r>
          </a:p>
        </p:txBody>
      </p:sp>
      <p:cxnSp>
        <p:nvCxnSpPr>
          <p:cNvPr id="17" name="Straight Arrow Connector 16"/>
          <p:cNvCxnSpPr/>
          <p:nvPr/>
        </p:nvCxnSpPr>
        <p:spPr>
          <a:xfrm rot="5400000" flipH="1">
            <a:off x="6531353" y="5320288"/>
            <a:ext cx="68447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72139" y="5107581"/>
            <a:ext cx="741806" cy="421395"/>
          </a:xfrm>
          <a:prstGeom prst="rect">
            <a:avLst/>
          </a:prstGeom>
          <a:noFill/>
        </p:spPr>
        <p:txBody>
          <a:bodyPr wrap="square" rtlCol="0">
            <a:spAutoFit/>
          </a:bodyPr>
          <a:lstStyle/>
          <a:p>
            <a:r>
              <a:rPr lang="en-US" sz="1350"/>
              <a:t>v</a:t>
            </a:r>
          </a:p>
        </p:txBody>
      </p:sp>
    </p:spTree>
    <p:extLst>
      <p:ext uri="{BB962C8B-B14F-4D97-AF65-F5344CB8AC3E}">
        <p14:creationId xmlns:p14="http://schemas.microsoft.com/office/powerpoint/2010/main" val="69210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dissolv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dissolve">
                                      <p:cBhvr>
                                        <p:cTn id="35" dur="500"/>
                                        <p:tgtEl>
                                          <p:spTgt spid="5"/>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dissolve">
                                      <p:cBhvr>
                                        <p:cTn id="38" dur="500"/>
                                        <p:tgtEl>
                                          <p:spTgt spid="7"/>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tgtEl>
                                          <p:spTgt spid="8"/>
                                        </p:tgtEl>
                                      </p:cBhvr>
                                    </p:animEffect>
                                  </p:childTnLst>
                                </p:cTn>
                              </p:par>
                              <p:par>
                                <p:cTn id="42" presetID="9"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dissolve">
                                      <p:cBhvr>
                                        <p:cTn id="44" dur="500"/>
                                        <p:tgtEl>
                                          <p:spTgt spid="9"/>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par>
                                <p:cTn id="48" presetID="9"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dissolve">
                                      <p:cBhvr>
                                        <p:cTn id="50" dur="500"/>
                                        <p:tgtEl>
                                          <p:spTgt spid="11"/>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dissolve">
                                      <p:cBhvr>
                                        <p:cTn id="53" dur="500"/>
                                        <p:tgtEl>
                                          <p:spTgt spid="12"/>
                                        </p:tgtEl>
                                      </p:cBhvr>
                                    </p:animEffect>
                                  </p:childTnLst>
                                </p:cTn>
                              </p:par>
                              <p:par>
                                <p:cTn id="54" presetID="9"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dissolve">
                                      <p:cBhvr>
                                        <p:cTn id="56" dur="500"/>
                                        <p:tgtEl>
                                          <p:spTgt spid="13"/>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dissolve">
                                      <p:cBhvr>
                                        <p:cTn id="59" dur="500"/>
                                        <p:tgtEl>
                                          <p:spTgt spid="14"/>
                                        </p:tgtEl>
                                      </p:cBhvr>
                                    </p:animEffect>
                                  </p:childTnLst>
                                </p:cTn>
                              </p:par>
                              <p:par>
                                <p:cTn id="60" presetID="9"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dissolve">
                                      <p:cBhvr>
                                        <p:cTn id="62" dur="500"/>
                                        <p:tgtEl>
                                          <p:spTgt spid="15"/>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dissolve">
                                      <p:cBhvr>
                                        <p:cTn id="65" dur="500"/>
                                        <p:tgtEl>
                                          <p:spTgt spid="16"/>
                                        </p:tgtEl>
                                      </p:cBhvr>
                                    </p:animEffect>
                                  </p:childTnLst>
                                </p:cTn>
                              </p:par>
                              <p:par>
                                <p:cTn id="66" presetID="9" presetClass="entr" presetSubtype="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dissolve">
                                      <p:cBhvr>
                                        <p:cTn id="68" dur="500"/>
                                        <p:tgtEl>
                                          <p:spTgt spid="17"/>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dissolve">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p:bldP spid="10" grpId="0" animBg="1"/>
      <p:bldP spid="12" grpId="0"/>
      <p:bldP spid="14" grpId="0" animBg="1"/>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197396"/>
            <a:ext cx="7543800" cy="674096"/>
          </a:xfrm>
        </p:spPr>
        <p:txBody>
          <a:bodyPr/>
          <a:lstStyle/>
          <a:p>
            <a:r>
              <a:rPr lang="en-US" sz="4000" dirty="0">
                <a:solidFill>
                  <a:srgbClr val="FF0000"/>
                </a:solidFill>
                <a:latin typeface="Apple Chancery" panose="03020702040506060504" pitchFamily="66" charset="-79"/>
                <a:cs typeface="Apple Chancery" panose="03020702040506060504" pitchFamily="66" charset="-79"/>
              </a:rPr>
              <a:t>Static friction</a:t>
            </a:r>
          </a:p>
        </p:txBody>
      </p:sp>
      <p:sp>
        <p:nvSpPr>
          <p:cNvPr id="3" name="Content Placeholder 2"/>
          <p:cNvSpPr>
            <a:spLocks noGrp="1"/>
          </p:cNvSpPr>
          <p:nvPr>
            <p:ph idx="4294967295"/>
          </p:nvPr>
        </p:nvSpPr>
        <p:spPr>
          <a:xfrm>
            <a:off x="189570" y="993166"/>
            <a:ext cx="8764859" cy="4630603"/>
          </a:xfrm>
        </p:spPr>
        <p:txBody>
          <a:bodyPr/>
          <a:lstStyle/>
          <a:p>
            <a:r>
              <a:rPr lang="en-US" sz="2400" dirty="0">
                <a:solidFill>
                  <a:srgbClr val="FF0000"/>
                </a:solidFill>
              </a:rPr>
              <a:t>Summary</a:t>
            </a:r>
            <a:r>
              <a:rPr lang="en-US" sz="2400" dirty="0"/>
              <a:t>:</a:t>
            </a:r>
          </a:p>
          <a:p>
            <a:pPr lvl="1">
              <a:buFont typeface="Courier New" charset="0"/>
              <a:buChar char="o"/>
            </a:pPr>
            <a:r>
              <a:rPr lang="en-US" sz="2000" b="1" u="sng" dirty="0">
                <a:solidFill>
                  <a:srgbClr val="00C201"/>
                </a:solidFill>
              </a:rPr>
              <a:t>Static friction</a:t>
            </a:r>
            <a:r>
              <a:rPr lang="en-US" sz="2000" dirty="0">
                <a:solidFill>
                  <a:srgbClr val="00C201"/>
                </a:solidFill>
              </a:rPr>
              <a:t> </a:t>
            </a:r>
            <a:r>
              <a:rPr lang="en-US" sz="2000" dirty="0"/>
              <a:t>is a </a:t>
            </a:r>
            <a:r>
              <a:rPr lang="en-US" sz="2000" dirty="0">
                <a:solidFill>
                  <a:srgbClr val="1C3FD9"/>
                </a:solidFill>
              </a:rPr>
              <a:t>force that </a:t>
            </a:r>
            <a:r>
              <a:rPr lang="en-US" sz="2000" dirty="0">
                <a:solidFill>
                  <a:srgbClr val="FF0000"/>
                </a:solidFill>
              </a:rPr>
              <a:t>opposes</a:t>
            </a:r>
            <a:r>
              <a:rPr lang="en-US" sz="2000" dirty="0">
                <a:solidFill>
                  <a:srgbClr val="1C3FD9"/>
                </a:solidFill>
              </a:rPr>
              <a:t> the </a:t>
            </a:r>
            <a:r>
              <a:rPr lang="en-US" sz="2000" u="sng" dirty="0">
                <a:solidFill>
                  <a:srgbClr val="FF0000"/>
                </a:solidFill>
              </a:rPr>
              <a:t>start</a:t>
            </a:r>
            <a:r>
              <a:rPr lang="en-US" sz="2000" dirty="0">
                <a:solidFill>
                  <a:srgbClr val="FF0000"/>
                </a:solidFill>
              </a:rPr>
              <a:t> of motion </a:t>
            </a:r>
            <a:r>
              <a:rPr lang="mr-IN" sz="2000" dirty="0"/>
              <a:t>–</a:t>
            </a:r>
            <a:r>
              <a:rPr lang="en-US" sz="2000" dirty="0"/>
              <a:t> what keeps something from sliding in the first place.  </a:t>
            </a:r>
          </a:p>
          <a:p>
            <a:pPr lvl="2">
              <a:buFont typeface="Courier New" charset="0"/>
              <a:buChar char="o"/>
            </a:pPr>
            <a:r>
              <a:rPr lang="en-US" sz="1800" dirty="0"/>
              <a:t>Static friction </a:t>
            </a:r>
            <a:r>
              <a:rPr lang="en-US" sz="1800" dirty="0">
                <a:solidFill>
                  <a:srgbClr val="1C3FD9"/>
                </a:solidFill>
              </a:rPr>
              <a:t>always opposes the direction an object would accelerate if cut loose </a:t>
            </a:r>
            <a:r>
              <a:rPr lang="en-US" sz="1800" dirty="0"/>
              <a:t>(this can be tricky to figure out!)</a:t>
            </a:r>
          </a:p>
          <a:p>
            <a:pPr lvl="1"/>
            <a:r>
              <a:rPr lang="en-US" sz="2000" dirty="0">
                <a:solidFill>
                  <a:srgbClr val="00C201"/>
                </a:solidFill>
              </a:rPr>
              <a:t>Static friction </a:t>
            </a:r>
            <a:r>
              <a:rPr lang="en-US" sz="2000" dirty="0"/>
              <a:t>is weird: unlike kinetic friction, </a:t>
            </a:r>
            <a:r>
              <a:rPr lang="en-US" sz="2000" dirty="0">
                <a:solidFill>
                  <a:srgbClr val="1C3FD9"/>
                </a:solidFill>
              </a:rPr>
              <a:t>there isn’t just one value</a:t>
            </a:r>
            <a:r>
              <a:rPr lang="en-US" sz="2000" dirty="0"/>
              <a:t>. </a:t>
            </a:r>
          </a:p>
          <a:p>
            <a:pPr lvl="2"/>
            <a:r>
              <a:rPr lang="en-US" sz="1800" dirty="0">
                <a:solidFill>
                  <a:srgbClr val="1C3FD9"/>
                </a:solidFill>
              </a:rPr>
              <a:t>If nothing is trying to make the object move</a:t>
            </a:r>
            <a:r>
              <a:rPr lang="en-US" sz="1800" dirty="0"/>
              <a:t>, </a:t>
            </a:r>
            <a:r>
              <a:rPr lang="en-US" sz="1800" dirty="0">
                <a:solidFill>
                  <a:srgbClr val="FF0000"/>
                </a:solidFill>
              </a:rPr>
              <a:t>static friction is 0</a:t>
            </a:r>
            <a:r>
              <a:rPr lang="en-US" sz="1800" dirty="0"/>
              <a:t>.</a:t>
            </a:r>
          </a:p>
          <a:p>
            <a:pPr lvl="2"/>
            <a:r>
              <a:rPr lang="en-US" sz="1800" dirty="0">
                <a:solidFill>
                  <a:srgbClr val="1C3FD9"/>
                </a:solidFill>
              </a:rPr>
              <a:t>As force </a:t>
            </a:r>
            <a:r>
              <a:rPr lang="en-US" sz="1800" dirty="0"/>
              <a:t>is </a:t>
            </a:r>
            <a:r>
              <a:rPr lang="en-US" sz="1800" dirty="0">
                <a:solidFill>
                  <a:srgbClr val="1C3FD9"/>
                </a:solidFill>
              </a:rPr>
              <a:t>applied</a:t>
            </a:r>
            <a:r>
              <a:rPr lang="en-US" sz="1800" dirty="0"/>
              <a:t> to the object, </a:t>
            </a:r>
            <a:r>
              <a:rPr lang="en-US" sz="1800" dirty="0">
                <a:solidFill>
                  <a:srgbClr val="1C3FD9"/>
                </a:solidFill>
              </a:rPr>
              <a:t>static friction </a:t>
            </a:r>
            <a:r>
              <a:rPr lang="en-US" sz="1800" dirty="0"/>
              <a:t>will </a:t>
            </a:r>
            <a:r>
              <a:rPr lang="en-US" sz="1800" dirty="0">
                <a:solidFill>
                  <a:srgbClr val="1C3FD9"/>
                </a:solidFill>
              </a:rPr>
              <a:t>increase</a:t>
            </a:r>
            <a:r>
              <a:rPr lang="en-US" sz="1800" dirty="0"/>
              <a:t> to keep the object stationary </a:t>
            </a:r>
            <a:r>
              <a:rPr lang="en-US" sz="1800" dirty="0">
                <a:solidFill>
                  <a:srgbClr val="1C3FD9"/>
                </a:solidFill>
              </a:rPr>
              <a:t>until some threshold point</a:t>
            </a:r>
            <a:r>
              <a:rPr lang="en-US" sz="1800" dirty="0"/>
              <a:t>, at which point the object moves and friction becomes kinetic friction!</a:t>
            </a:r>
          </a:p>
          <a:p>
            <a:pPr lvl="2"/>
            <a:r>
              <a:rPr lang="en-US" sz="1800" dirty="0"/>
              <a:t>Thus, there are an infinite number of possible static friction forces between 0 and the maximum value.</a:t>
            </a:r>
          </a:p>
          <a:p>
            <a:pPr lvl="1"/>
            <a:r>
              <a:rPr lang="en-US" sz="2000" u="sng" dirty="0">
                <a:solidFill>
                  <a:srgbClr val="00C201"/>
                </a:solidFill>
              </a:rPr>
              <a:t>Maximum</a:t>
            </a:r>
            <a:r>
              <a:rPr lang="en-US" sz="2000" dirty="0"/>
              <a:t> possible </a:t>
            </a:r>
            <a:r>
              <a:rPr lang="en-US" sz="2000" dirty="0">
                <a:solidFill>
                  <a:srgbClr val="00C201"/>
                </a:solidFill>
              </a:rPr>
              <a:t>static friction force </a:t>
            </a:r>
            <a:r>
              <a:rPr lang="en-US" sz="2000" dirty="0">
                <a:solidFill>
                  <a:srgbClr val="1C3FD9"/>
                </a:solidFill>
              </a:rPr>
              <a:t>depends on normal force </a:t>
            </a:r>
            <a:r>
              <a:rPr lang="en-US" sz="2000" dirty="0"/>
              <a:t>(weight) and the </a:t>
            </a:r>
            <a:r>
              <a:rPr lang="en-US" sz="2000" dirty="0">
                <a:solidFill>
                  <a:srgbClr val="1C3FD9"/>
                </a:solidFill>
              </a:rPr>
              <a:t>surface proportionality constant 𝝁</a:t>
            </a:r>
            <a:r>
              <a:rPr lang="en-US" sz="2000" baseline="-25000" dirty="0">
                <a:solidFill>
                  <a:srgbClr val="1C3FD9"/>
                </a:solidFill>
              </a:rPr>
              <a:t>s</a:t>
            </a:r>
            <a:r>
              <a:rPr lang="en-US" sz="2000" dirty="0"/>
              <a:t> such that:</a:t>
            </a:r>
          </a:p>
          <a:p>
            <a:endParaRPr lang="en-US" sz="2400" dirty="0"/>
          </a:p>
          <a:p>
            <a:endParaRPr lang="en-US" sz="2400" dirty="0"/>
          </a:p>
        </p:txBody>
      </p:sp>
      <mc:AlternateContent xmlns:mc="http://schemas.openxmlformats.org/markup-compatibility/2006" xmlns:a14="http://schemas.microsoft.com/office/drawing/2010/main">
        <mc:Choice Requires="a14">
          <p:sp>
            <p:nvSpPr>
              <p:cNvPr id="4" name="TextBox 3"/>
              <p:cNvSpPr txBox="1"/>
              <p:nvPr/>
            </p:nvSpPr>
            <p:spPr>
              <a:xfrm>
                <a:off x="3825143" y="5745443"/>
                <a:ext cx="1539433" cy="3989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𝐹</m:t>
                          </m:r>
                        </m:e>
                        <m:sub>
                          <m:r>
                            <a:rPr lang="en-US" sz="2400" i="1">
                              <a:latin typeface="Cambria Math" charset="0"/>
                            </a:rPr>
                            <m:t>𝑓𝑠</m:t>
                          </m:r>
                        </m:sub>
                      </m:sSub>
                      <m:r>
                        <a:rPr lang="en-US" sz="2400" i="1">
                          <a:latin typeface="Cambria Math" charset="0"/>
                          <a:ea typeface="Cambria Math" charset="0"/>
                          <a:cs typeface="Cambria Math" charset="0"/>
                        </a:rPr>
                        <m:t>≤</m:t>
                      </m:r>
                      <m:sSub>
                        <m:sSubPr>
                          <m:ctrlPr>
                            <a:rPr lang="en-US" sz="2400" i="1">
                              <a:latin typeface="Cambria Math" panose="02040503050406030204" pitchFamily="18" charset="0"/>
                            </a:rPr>
                          </m:ctrlPr>
                        </m:sSubPr>
                        <m:e>
                          <m:r>
                            <a:rPr lang="en-US" sz="2400" i="1">
                              <a:latin typeface="Cambria Math" charset="0"/>
                              <a:ea typeface="Cambria Math" charset="0"/>
                              <a:cs typeface="Cambria Math" charset="0"/>
                            </a:rPr>
                            <m:t>𝜇</m:t>
                          </m:r>
                        </m:e>
                        <m:sub>
                          <m:r>
                            <a:rPr lang="en-US" sz="2400" i="1">
                              <a:latin typeface="Cambria Math" charset="0"/>
                            </a:rPr>
                            <m:t>𝑠</m:t>
                          </m:r>
                        </m:sub>
                      </m:sSub>
                      <m:sSub>
                        <m:sSubPr>
                          <m:ctrlPr>
                            <a:rPr lang="en-US" sz="2400" i="1">
                              <a:latin typeface="Cambria Math" panose="02040503050406030204" pitchFamily="18" charset="0"/>
                            </a:rPr>
                          </m:ctrlPr>
                        </m:sSubPr>
                        <m:e>
                          <m:r>
                            <a:rPr lang="en-US" sz="2400" i="1">
                              <a:latin typeface="Cambria Math" charset="0"/>
                            </a:rPr>
                            <m:t>𝐹</m:t>
                          </m:r>
                        </m:e>
                        <m:sub>
                          <m:r>
                            <a:rPr lang="en-US" sz="2400" i="1">
                              <a:latin typeface="Cambria Math" charset="0"/>
                            </a:rPr>
                            <m:t>𝑁</m:t>
                          </m:r>
                        </m:sub>
                      </m:sSub>
                    </m:oMath>
                  </m:oMathPara>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3825143" y="5745443"/>
                <a:ext cx="1539433" cy="398955"/>
              </a:xfrm>
              <a:prstGeom prst="rect">
                <a:avLst/>
              </a:prstGeom>
              <a:blipFill>
                <a:blip r:embed="rId2"/>
                <a:stretch>
                  <a:fillRect l="-2459" b="-24242"/>
                </a:stretch>
              </a:blipFill>
            </p:spPr>
            <p:txBody>
              <a:bodyPr/>
              <a:lstStyle/>
              <a:p>
                <a:r>
                  <a:rPr lang="en-US">
                    <a:noFill/>
                  </a:rPr>
                  <a:t> </a:t>
                </a:r>
              </a:p>
            </p:txBody>
          </p:sp>
        </mc:Fallback>
      </mc:AlternateContent>
    </p:spTree>
    <p:extLst>
      <p:ext uri="{BB962C8B-B14F-4D97-AF65-F5344CB8AC3E}">
        <p14:creationId xmlns:p14="http://schemas.microsoft.com/office/powerpoint/2010/main" val="118126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74956" y="3834079"/>
            <a:ext cx="4043044" cy="2554545"/>
          </a:xfrm>
          <a:prstGeom prst="rect">
            <a:avLst/>
          </a:prstGeom>
          <a:noFill/>
        </p:spPr>
        <p:txBody>
          <a:bodyPr wrap="square" rtlCol="0">
            <a:spAutoFit/>
          </a:bodyPr>
          <a:lstStyle/>
          <a:p>
            <a:r>
              <a:rPr lang="en-US" sz="2000" dirty="0">
                <a:latin typeface="Times New Roman"/>
                <a:cs typeface="Times New Roman"/>
              </a:rPr>
              <a:t>Ours acknowledges the fact that </a:t>
            </a:r>
            <a:r>
              <a:rPr lang="en-US" sz="2000" dirty="0">
                <a:solidFill>
                  <a:srgbClr val="0C34DC"/>
                </a:solidFill>
                <a:latin typeface="Times New Roman"/>
                <a:cs typeface="Times New Roman"/>
              </a:rPr>
              <a:t>when two objects are in contact </a:t>
            </a:r>
            <a:r>
              <a:rPr lang="en-US" sz="2000" dirty="0">
                <a:latin typeface="Times New Roman"/>
                <a:cs typeface="Times New Roman"/>
              </a:rPr>
              <a:t>with one another, their </a:t>
            </a:r>
            <a:r>
              <a:rPr lang="en-US" sz="2000" dirty="0">
                <a:solidFill>
                  <a:srgbClr val="0C34DC"/>
                </a:solidFill>
                <a:latin typeface="Times New Roman"/>
                <a:cs typeface="Times New Roman"/>
              </a:rPr>
              <a:t>molecular and atomic structures both jam </a:t>
            </a:r>
            <a:r>
              <a:rPr lang="en-US" sz="2000" dirty="0">
                <a:latin typeface="Times New Roman"/>
                <a:cs typeface="Times New Roman"/>
              </a:rPr>
              <a:t>up </a:t>
            </a:r>
            <a:r>
              <a:rPr lang="en-US" sz="2000" dirty="0">
                <a:solidFill>
                  <a:srgbClr val="0C34DC"/>
                </a:solidFill>
                <a:latin typeface="Times New Roman"/>
                <a:cs typeface="Times New Roman"/>
              </a:rPr>
              <a:t>against one another </a:t>
            </a:r>
            <a:r>
              <a:rPr lang="en-US" sz="2000" dirty="0">
                <a:latin typeface="Times New Roman"/>
                <a:cs typeface="Times New Roman"/>
              </a:rPr>
              <a:t>and, to some degree, </a:t>
            </a:r>
            <a:r>
              <a:rPr lang="en-US" sz="2000" dirty="0">
                <a:solidFill>
                  <a:srgbClr val="0C34DC"/>
                </a:solidFill>
                <a:latin typeface="Times New Roman"/>
                <a:cs typeface="Times New Roman"/>
              </a:rPr>
              <a:t>meld into one another</a:t>
            </a:r>
            <a:r>
              <a:rPr lang="en-US" sz="2000" dirty="0">
                <a:latin typeface="Times New Roman"/>
                <a:cs typeface="Times New Roman"/>
              </a:rPr>
              <a:t>.  </a:t>
            </a:r>
            <a:r>
              <a:rPr lang="en-US" sz="2000" i="1" dirty="0">
                <a:solidFill>
                  <a:srgbClr val="FF0000"/>
                </a:solidFill>
                <a:latin typeface="Times New Roman"/>
                <a:cs typeface="Times New Roman"/>
              </a:rPr>
              <a:t>Shearing that meld </a:t>
            </a:r>
            <a:r>
              <a:rPr lang="en-US" sz="2000" dirty="0">
                <a:solidFill>
                  <a:srgbClr val="0C34DC"/>
                </a:solidFill>
                <a:latin typeface="Times New Roman"/>
                <a:cs typeface="Times New Roman"/>
              </a:rPr>
              <a:t>(or attempting to do so) </a:t>
            </a:r>
            <a:r>
              <a:rPr lang="en-US" sz="2000" dirty="0">
                <a:latin typeface="Times New Roman"/>
                <a:cs typeface="Times New Roman"/>
              </a:rPr>
              <a:t>is what </a:t>
            </a:r>
            <a:r>
              <a:rPr lang="en-US" sz="2000" dirty="0">
                <a:solidFill>
                  <a:srgbClr val="FF0000"/>
                </a:solidFill>
                <a:latin typeface="Times New Roman"/>
                <a:cs typeface="Times New Roman"/>
              </a:rPr>
              <a:t>causes friction</a:t>
            </a:r>
            <a:r>
              <a:rPr lang="en-US" sz="2000" dirty="0">
                <a:latin typeface="Times New Roman"/>
                <a:cs typeface="Times New Roman"/>
              </a:rPr>
              <a:t>.</a:t>
            </a:r>
            <a:endParaRPr lang="en-US" sz="2400" dirty="0">
              <a:latin typeface="Apple Chancery"/>
              <a:cs typeface="Apple Chancery"/>
            </a:endParaRPr>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51.)</a:t>
            </a:r>
          </a:p>
        </p:txBody>
      </p:sp>
      <p:sp>
        <p:nvSpPr>
          <p:cNvPr id="10" name="TextBox 9"/>
          <p:cNvSpPr txBox="1"/>
          <p:nvPr/>
        </p:nvSpPr>
        <p:spPr>
          <a:xfrm>
            <a:off x="97156" y="184834"/>
            <a:ext cx="6456044" cy="646331"/>
          </a:xfrm>
          <a:prstGeom prst="rect">
            <a:avLst/>
          </a:prstGeom>
          <a:noFill/>
        </p:spPr>
        <p:txBody>
          <a:bodyPr wrap="square" rtlCol="0">
            <a:spAutoFit/>
          </a:bodyPr>
          <a:lstStyle/>
          <a:p>
            <a:r>
              <a:rPr lang="en-US" sz="3200" dirty="0">
                <a:solidFill>
                  <a:srgbClr val="FF0000"/>
                </a:solidFill>
                <a:latin typeface="Apple Chancery"/>
                <a:cs typeface="Apple Chancery"/>
              </a:rPr>
              <a:t>Kinetic </a:t>
            </a:r>
            <a:r>
              <a:rPr lang="en-US" sz="2800" dirty="0">
                <a:solidFill>
                  <a:srgbClr val="FF0000"/>
                </a:solidFill>
                <a:latin typeface="Apple Chancery"/>
                <a:cs typeface="Apple Chancery"/>
              </a:rPr>
              <a:t>and </a:t>
            </a:r>
            <a:r>
              <a:rPr lang="en-US" sz="3600" dirty="0">
                <a:solidFill>
                  <a:srgbClr val="FF0000"/>
                </a:solidFill>
                <a:latin typeface="Apple Chancery"/>
                <a:cs typeface="Apple Chancery"/>
              </a:rPr>
              <a:t>S</a:t>
            </a:r>
            <a:r>
              <a:rPr lang="en-US" sz="3200" dirty="0">
                <a:solidFill>
                  <a:srgbClr val="FF0000"/>
                </a:solidFill>
                <a:latin typeface="Apple Chancery"/>
                <a:cs typeface="Apple Chancery"/>
              </a:rPr>
              <a:t>tatic frictional force</a:t>
            </a:r>
            <a:r>
              <a:rPr lang="en-US" sz="2800" dirty="0">
                <a:solidFill>
                  <a:srgbClr val="FF0000"/>
                </a:solidFill>
                <a:latin typeface="Apple Chancery"/>
                <a:cs typeface="Apple Chancery"/>
              </a:rPr>
              <a:t>:</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74956" y="2753470"/>
            <a:ext cx="8589644" cy="1015663"/>
          </a:xfrm>
          <a:prstGeom prst="rect">
            <a:avLst/>
          </a:prstGeom>
          <a:noFill/>
        </p:spPr>
        <p:txBody>
          <a:bodyPr wrap="square" rtlCol="0">
            <a:spAutoFit/>
          </a:bodyPr>
          <a:lstStyle/>
          <a:p>
            <a:r>
              <a:rPr lang="en-US" sz="2000" dirty="0">
                <a:latin typeface="Times New Roman"/>
                <a:cs typeface="Times New Roman"/>
              </a:rPr>
              <a:t>There are lots of ways friction can be generated.  A dragster, for instance, literally melts its tires, creating a “scotch tape dragged across a surface” effect.  That model is NOT going to be ours.</a:t>
            </a:r>
          </a:p>
        </p:txBody>
      </p:sp>
      <p:sp>
        <p:nvSpPr>
          <p:cNvPr id="9" name="TextBox 8"/>
          <p:cNvSpPr txBox="1"/>
          <p:nvPr/>
        </p:nvSpPr>
        <p:spPr>
          <a:xfrm>
            <a:off x="274956" y="945201"/>
            <a:ext cx="8754744" cy="1754327"/>
          </a:xfrm>
          <a:prstGeom prst="rect">
            <a:avLst/>
          </a:prstGeom>
          <a:noFill/>
        </p:spPr>
        <p:txBody>
          <a:bodyPr wrap="square" rtlCol="0">
            <a:spAutoFit/>
          </a:bodyPr>
          <a:lstStyle/>
          <a:p>
            <a:r>
              <a:rPr lang="en-US" sz="2800" dirty="0">
                <a:solidFill>
                  <a:srgbClr val="0000FF"/>
                </a:solidFill>
                <a:latin typeface="Apple Chancery"/>
                <a:cs typeface="Apple Chancery"/>
              </a:rPr>
              <a:t>Time to talk friction.</a:t>
            </a:r>
            <a:r>
              <a:rPr lang="en-US" sz="2000" dirty="0">
                <a:latin typeface="Times New Roman"/>
                <a:cs typeface="Times New Roman"/>
              </a:rPr>
              <a:t>  As I said above, there are two types that we are interested in.  </a:t>
            </a:r>
            <a:r>
              <a:rPr lang="en-US" sz="2000" dirty="0">
                <a:solidFill>
                  <a:srgbClr val="FF0000"/>
                </a:solidFill>
                <a:latin typeface="Times New Roman"/>
                <a:cs typeface="Times New Roman"/>
              </a:rPr>
              <a:t>Kinetic friction </a:t>
            </a:r>
            <a:r>
              <a:rPr lang="en-US" sz="2000" dirty="0">
                <a:latin typeface="Times New Roman"/>
                <a:cs typeface="Times New Roman"/>
              </a:rPr>
              <a:t>occurs when </a:t>
            </a:r>
            <a:r>
              <a:rPr lang="en-US" sz="2000" dirty="0">
                <a:solidFill>
                  <a:srgbClr val="0C34DC"/>
                </a:solidFill>
                <a:latin typeface="Times New Roman"/>
                <a:cs typeface="Times New Roman"/>
              </a:rPr>
              <a:t>two bodies are in contact </a:t>
            </a:r>
            <a:r>
              <a:rPr lang="en-US" sz="2000" dirty="0">
                <a:latin typeface="Times New Roman"/>
                <a:cs typeface="Times New Roman"/>
              </a:rPr>
              <a:t>and </a:t>
            </a:r>
            <a:r>
              <a:rPr lang="en-US" sz="2000" dirty="0">
                <a:solidFill>
                  <a:srgbClr val="0C34DC"/>
                </a:solidFill>
                <a:latin typeface="Times New Roman"/>
                <a:cs typeface="Times New Roman"/>
              </a:rPr>
              <a:t>one is moving relative to the other </a:t>
            </a:r>
            <a:r>
              <a:rPr lang="en-US" sz="2000" dirty="0">
                <a:latin typeface="Times New Roman"/>
                <a:cs typeface="Times New Roman"/>
              </a:rPr>
              <a:t>(think </a:t>
            </a:r>
            <a:r>
              <a:rPr lang="en-US" sz="2000" i="1" dirty="0">
                <a:solidFill>
                  <a:srgbClr val="00C201"/>
                </a:solidFill>
                <a:latin typeface="Times New Roman"/>
                <a:cs typeface="Times New Roman"/>
              </a:rPr>
              <a:t>pushing a box across a floor</a:t>
            </a:r>
            <a:r>
              <a:rPr lang="en-US" sz="2000" dirty="0">
                <a:latin typeface="Times New Roman"/>
                <a:cs typeface="Times New Roman"/>
              </a:rPr>
              <a:t>).  </a:t>
            </a:r>
            <a:r>
              <a:rPr lang="en-US" sz="2000" dirty="0">
                <a:solidFill>
                  <a:srgbClr val="FF0000"/>
                </a:solidFill>
                <a:latin typeface="Times New Roman"/>
                <a:cs typeface="Times New Roman"/>
              </a:rPr>
              <a:t>Static friction </a:t>
            </a:r>
            <a:r>
              <a:rPr lang="en-US" sz="2000" dirty="0">
                <a:latin typeface="Times New Roman"/>
                <a:cs typeface="Times New Roman"/>
              </a:rPr>
              <a:t>occurs when </a:t>
            </a:r>
            <a:r>
              <a:rPr lang="en-US" sz="2000" dirty="0">
                <a:solidFill>
                  <a:srgbClr val="0C34DC"/>
                </a:solidFill>
                <a:latin typeface="Times New Roman"/>
                <a:cs typeface="Times New Roman"/>
              </a:rPr>
              <a:t>two bodies are in contact </a:t>
            </a:r>
            <a:r>
              <a:rPr lang="en-US" sz="2000" dirty="0">
                <a:latin typeface="Times New Roman"/>
                <a:cs typeface="Times New Roman"/>
              </a:rPr>
              <a:t>but are </a:t>
            </a:r>
            <a:r>
              <a:rPr lang="en-US" sz="2000" dirty="0">
                <a:solidFill>
                  <a:srgbClr val="FF0000"/>
                </a:solidFill>
                <a:latin typeface="Times New Roman"/>
                <a:cs typeface="Times New Roman"/>
              </a:rPr>
              <a:t>not slipping</a:t>
            </a:r>
            <a:r>
              <a:rPr lang="en-US" sz="2000" dirty="0">
                <a:latin typeface="Times New Roman"/>
                <a:cs typeface="Times New Roman"/>
              </a:rPr>
              <a:t>, relative to one another (think </a:t>
            </a:r>
            <a:r>
              <a:rPr lang="en-US" sz="2000" i="1" dirty="0">
                <a:solidFill>
                  <a:srgbClr val="00C201"/>
                </a:solidFill>
                <a:latin typeface="Times New Roman"/>
                <a:cs typeface="Times New Roman"/>
              </a:rPr>
              <a:t>holding traction </a:t>
            </a:r>
            <a:r>
              <a:rPr lang="en-US" sz="2000" dirty="0">
                <a:solidFill>
                  <a:srgbClr val="00C201"/>
                </a:solidFill>
                <a:latin typeface="Times New Roman"/>
                <a:cs typeface="Times New Roman"/>
              </a:rPr>
              <a:t>as you drive through a curve on a freeway</a:t>
            </a:r>
            <a:r>
              <a:rPr lang="en-US" sz="2000" dirty="0">
                <a:latin typeface="Times New Roman"/>
                <a:cs typeface="Times New Roman"/>
              </a:rPr>
              <a:t>).  </a:t>
            </a:r>
            <a:endParaRPr lang="en-US" sz="2400" dirty="0">
              <a:latin typeface="Apple Chancery"/>
              <a:cs typeface="Apple Chancery"/>
            </a:endParaRPr>
          </a:p>
        </p:txBody>
      </p:sp>
      <p:pic>
        <p:nvPicPr>
          <p:cNvPr id="19"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4725" y="3922979"/>
            <a:ext cx="3282950"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34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9"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2960" y="286604"/>
            <a:ext cx="7543800" cy="674096"/>
          </a:xfrm>
        </p:spPr>
        <p:txBody>
          <a:bodyPr/>
          <a:lstStyle/>
          <a:p>
            <a:r>
              <a:rPr lang="en-US" sz="4000" dirty="0">
                <a:solidFill>
                  <a:srgbClr val="FF0000"/>
                </a:solidFill>
                <a:latin typeface="Apple Chancery" panose="03020702040506060504" pitchFamily="66" charset="-79"/>
                <a:cs typeface="Apple Chancery" panose="03020702040506060504" pitchFamily="66" charset="-79"/>
              </a:rPr>
              <a:t>Static </a:t>
            </a:r>
            <a:r>
              <a:rPr lang="en-US" sz="4000" dirty="0">
                <a:solidFill>
                  <a:srgbClr val="FF0000"/>
                </a:solidFill>
                <a:latin typeface="Apple Chancery" panose="03020702040506060504" pitchFamily="66" charset="-79"/>
                <a:cs typeface="Apple Chancery" panose="03020702040506060504" pitchFamily="66" charset="-79"/>
                <a:sym typeface="Wingdings"/>
              </a:rPr>
              <a:t> kinetic friction</a:t>
            </a:r>
            <a:endParaRPr lang="en-US" sz="4000" dirty="0">
              <a:solidFill>
                <a:srgbClr val="FF0000"/>
              </a:solidFill>
              <a:latin typeface="Apple Chancery" panose="03020702040506060504" pitchFamily="66" charset="-79"/>
              <a:cs typeface="Apple Chancery" panose="03020702040506060504" pitchFamily="66" charset="-79"/>
            </a:endParaRPr>
          </a:p>
        </p:txBody>
      </p:sp>
      <p:sp>
        <p:nvSpPr>
          <p:cNvPr id="3" name="Content Placeholder 2"/>
          <p:cNvSpPr>
            <a:spLocks noGrp="1"/>
          </p:cNvSpPr>
          <p:nvPr>
            <p:ph idx="4294967295"/>
          </p:nvPr>
        </p:nvSpPr>
        <p:spPr>
          <a:xfrm>
            <a:off x="206855" y="1496752"/>
            <a:ext cx="8776009" cy="3472952"/>
          </a:xfrm>
        </p:spPr>
        <p:txBody>
          <a:bodyPr/>
          <a:lstStyle/>
          <a:p>
            <a:pPr marL="0" indent="0">
              <a:buNone/>
            </a:pPr>
            <a:r>
              <a:rPr lang="en-US" sz="2000" dirty="0">
                <a:solidFill>
                  <a:srgbClr val="1C3FD9"/>
                </a:solidFill>
                <a:latin typeface="Times New Roman" panose="02020603050405020304" pitchFamily="18" charset="0"/>
                <a:cs typeface="Times New Roman" panose="02020603050405020304" pitchFamily="18" charset="0"/>
              </a:rPr>
              <a:t>Static friction </a:t>
            </a:r>
            <a:r>
              <a:rPr lang="en-US" sz="2000" dirty="0">
                <a:solidFill>
                  <a:srgbClr val="FF0000"/>
                </a:solidFill>
                <a:latin typeface="Times New Roman" panose="02020603050405020304" pitchFamily="18" charset="0"/>
                <a:cs typeface="Times New Roman" panose="02020603050405020304" pitchFamily="18" charset="0"/>
              </a:rPr>
              <a:t>transitions</a:t>
            </a:r>
            <a:r>
              <a:rPr lang="en-US" sz="2000" dirty="0">
                <a:latin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cs typeface="Times New Roman" panose="02020603050405020304" pitchFamily="18" charset="0"/>
              </a:rPr>
              <a:t>to</a:t>
            </a:r>
            <a:r>
              <a:rPr lang="en-US" sz="2000" dirty="0">
                <a:latin typeface="Times New Roman" panose="02020603050405020304" pitchFamily="18" charset="0"/>
                <a:cs typeface="Times New Roman" panose="02020603050405020304" pitchFamily="18" charset="0"/>
              </a:rPr>
              <a:t> </a:t>
            </a:r>
            <a:r>
              <a:rPr lang="en-US" sz="2000" dirty="0">
                <a:solidFill>
                  <a:srgbClr val="1C3FD9"/>
                </a:solidFill>
                <a:latin typeface="Times New Roman" panose="02020603050405020304" pitchFamily="18" charset="0"/>
                <a:cs typeface="Times New Roman" panose="02020603050405020304" pitchFamily="18" charset="0"/>
              </a:rPr>
              <a:t>kinetic friction </a:t>
            </a:r>
            <a:r>
              <a:rPr lang="en-US" sz="2000" dirty="0">
                <a:solidFill>
                  <a:srgbClr val="00C201"/>
                </a:solidFill>
                <a:latin typeface="Times New Roman" panose="02020603050405020304" pitchFamily="18" charset="0"/>
                <a:cs typeface="Times New Roman" panose="02020603050405020304" pitchFamily="18" charset="0"/>
              </a:rPr>
              <a:t>once an object moves</a:t>
            </a: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en-US" sz="2000" dirty="0">
                <a:solidFill>
                  <a:srgbClr val="1C3FD9"/>
                </a:solidFill>
                <a:latin typeface="Times New Roman" panose="02020603050405020304" pitchFamily="18" charset="0"/>
                <a:cs typeface="Times New Roman" panose="02020603050405020304" pitchFamily="18" charset="0"/>
              </a:rPr>
              <a:t>Both types </a:t>
            </a:r>
            <a:r>
              <a:rPr lang="en-US" sz="2000" dirty="0">
                <a:latin typeface="Times New Roman" panose="02020603050405020304" pitchFamily="18" charset="0"/>
                <a:cs typeface="Times New Roman" panose="02020603050405020304" pitchFamily="18" charset="0"/>
              </a:rPr>
              <a:t>of friction </a:t>
            </a:r>
            <a:r>
              <a:rPr lang="en-US" sz="2000" dirty="0">
                <a:solidFill>
                  <a:srgbClr val="1C3FD9"/>
                </a:solidFill>
                <a:latin typeface="Times New Roman" panose="02020603050405020304" pitchFamily="18" charset="0"/>
                <a:cs typeface="Times New Roman" panose="02020603050405020304" pitchFamily="18" charset="0"/>
              </a:rPr>
              <a:t>depend on F</a:t>
            </a:r>
            <a:r>
              <a:rPr lang="en-US" sz="2000" baseline="-25000" dirty="0">
                <a:solidFill>
                  <a:srgbClr val="1C3FD9"/>
                </a:solidFill>
                <a:latin typeface="Times New Roman" panose="02020603050405020304" pitchFamily="18" charset="0"/>
                <a:cs typeface="Times New Roman" panose="02020603050405020304" pitchFamily="18" charset="0"/>
              </a:rPr>
              <a:t>N</a:t>
            </a:r>
            <a:r>
              <a:rPr lang="en-US" sz="2000" dirty="0">
                <a:solidFill>
                  <a:srgbClr val="1C3FD9"/>
                </a:solidFill>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(same for both), but they have unique coefficients (𝝁</a:t>
            </a:r>
            <a:r>
              <a:rPr lang="en-US" sz="2000" baseline="-25000" dirty="0">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 vs 𝝁</a:t>
            </a:r>
            <a:r>
              <a:rPr lang="en-US" sz="2000" baseline="-25000" dirty="0">
                <a:latin typeface="Times New Roman" panose="02020603050405020304" pitchFamily="18" charset="0"/>
                <a:cs typeface="Times New Roman" panose="02020603050405020304" pitchFamily="18" charset="0"/>
              </a:rPr>
              <a:t>k</a:t>
            </a:r>
            <a:r>
              <a:rPr lang="en-US" sz="2000" dirty="0">
                <a:latin typeface="Times New Roman" panose="02020603050405020304" pitchFamily="18" charset="0"/>
                <a:cs typeface="Times New Roman" panose="02020603050405020304" pitchFamily="18" charset="0"/>
              </a:rPr>
              <a:t>). (</a:t>
            </a:r>
            <a:r>
              <a:rPr lang="en-US" sz="2000" dirty="0">
                <a:solidFill>
                  <a:srgbClr val="1C3FD9"/>
                </a:solidFill>
                <a:latin typeface="Times New Roman" panose="02020603050405020304" pitchFamily="18" charset="0"/>
                <a:cs typeface="Times New Roman" panose="02020603050405020304" pitchFamily="18" charset="0"/>
              </a:rPr>
              <a:t>Which</a:t>
            </a:r>
            <a:r>
              <a:rPr lang="en-US" sz="2000" dirty="0">
                <a:latin typeface="Times New Roman" panose="02020603050405020304" pitchFamily="18" charset="0"/>
                <a:cs typeface="Times New Roman" panose="02020603050405020304" pitchFamily="18" charset="0"/>
              </a:rPr>
              <a:t> is </a:t>
            </a:r>
            <a:r>
              <a:rPr lang="en-US" sz="2000" dirty="0">
                <a:solidFill>
                  <a:srgbClr val="1C3FD9"/>
                </a:solidFill>
                <a:latin typeface="Times New Roman" panose="02020603050405020304" pitchFamily="18" charset="0"/>
                <a:cs typeface="Times New Roman" panose="02020603050405020304" pitchFamily="18" charset="0"/>
              </a:rPr>
              <a:t>greater</a:t>
            </a:r>
            <a:r>
              <a:rPr lang="en-US" sz="2000" dirty="0">
                <a:latin typeface="Times New Roman" panose="02020603050405020304" pitchFamily="18" charset="0"/>
                <a:cs typeface="Times New Roman" panose="02020603050405020304" pitchFamily="18" charset="0"/>
              </a:rPr>
              <a:t>, 𝝁</a:t>
            </a:r>
            <a:r>
              <a:rPr lang="en-US" sz="2000" baseline="-25000" dirty="0">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 or 𝝁</a:t>
            </a:r>
            <a:r>
              <a:rPr lang="en-US" sz="2000" baseline="-25000" dirty="0">
                <a:latin typeface="Times New Roman" panose="02020603050405020304" pitchFamily="18" charset="0"/>
                <a:cs typeface="Times New Roman" panose="02020603050405020304" pitchFamily="18" charset="0"/>
              </a:rPr>
              <a:t>k </a:t>
            </a:r>
            <a:r>
              <a:rPr lang="en-US" sz="2000" dirty="0">
                <a:latin typeface="Times New Roman" panose="02020603050405020304" pitchFamily="18" charset="0"/>
                <a:cs typeface="Times New Roman" panose="02020603050405020304" pitchFamily="18" charset="0"/>
              </a:rPr>
              <a:t>and why?)</a:t>
            </a:r>
          </a:p>
          <a:p>
            <a:pPr marL="457200" lvl="1" indent="0">
              <a:buNone/>
            </a:pPr>
            <a:r>
              <a:rPr lang="en-US" sz="2000" dirty="0">
                <a:latin typeface="Times New Roman" panose="02020603050405020304" pitchFamily="18" charset="0"/>
                <a:cs typeface="Times New Roman" panose="02020603050405020304" pitchFamily="18" charset="0"/>
              </a:rPr>
              <a:t> 𝝁</a:t>
            </a:r>
            <a:r>
              <a:rPr lang="en-US" sz="2000" baseline="-25000" dirty="0">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 : harder to get something moving than keep it moving (N.F.L.!)</a:t>
            </a:r>
          </a:p>
        </p:txBody>
      </p:sp>
    </p:spTree>
    <p:extLst>
      <p:ext uri="{BB962C8B-B14F-4D97-AF65-F5344CB8AC3E}">
        <p14:creationId xmlns:p14="http://schemas.microsoft.com/office/powerpoint/2010/main" val="165179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824697" y="4008594"/>
            <a:ext cx="7526438" cy="3210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337" name="Text Box 3"/>
          <p:cNvSpPr txBox="1">
            <a:spLocks noChangeArrowheads="1"/>
          </p:cNvSpPr>
          <p:nvPr/>
        </p:nvSpPr>
        <p:spPr bwMode="auto">
          <a:xfrm>
            <a:off x="243933" y="308046"/>
            <a:ext cx="6286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dirty="0">
                <a:solidFill>
                  <a:srgbClr val="FF0000"/>
                </a:solidFill>
                <a:latin typeface="Apple Chancery" panose="03020702040506060504" pitchFamily="66" charset="-79"/>
                <a:cs typeface="Apple Chancery" panose="03020702040506060504" pitchFamily="66" charset="-79"/>
              </a:rPr>
              <a:t>Example 1 (kinetic friction):</a:t>
            </a:r>
          </a:p>
        </p:txBody>
      </p:sp>
      <p:sp>
        <p:nvSpPr>
          <p:cNvPr id="14338" name="Text Box 8"/>
          <p:cNvSpPr txBox="1">
            <a:spLocks noChangeArrowheads="1"/>
          </p:cNvSpPr>
          <p:nvPr/>
        </p:nvSpPr>
        <p:spPr bwMode="auto">
          <a:xfrm>
            <a:off x="441868" y="806561"/>
            <a:ext cx="7526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t>A block slowing down as it moves on a table to the right:</a:t>
            </a:r>
          </a:p>
        </p:txBody>
      </p:sp>
      <p:sp>
        <p:nvSpPr>
          <p:cNvPr id="14341" name="Rectangle 10"/>
          <p:cNvSpPr>
            <a:spLocks noChangeArrowheads="1"/>
          </p:cNvSpPr>
          <p:nvPr/>
        </p:nvSpPr>
        <p:spPr bwMode="auto">
          <a:xfrm>
            <a:off x="6229349" y="1563957"/>
            <a:ext cx="400050" cy="342900"/>
          </a:xfrm>
          <a:prstGeom prst="rect">
            <a:avLst/>
          </a:prstGeom>
          <a:solidFill>
            <a:srgbClr val="FF0000"/>
          </a:solidFill>
          <a:ln w="12700">
            <a:solidFill>
              <a:srgbClr val="000000"/>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cxnSp>
        <p:nvCxnSpPr>
          <p:cNvPr id="14342" name="Straight Connector 12"/>
          <p:cNvCxnSpPr>
            <a:cxnSpLocks noChangeShapeType="1"/>
          </p:cNvCxnSpPr>
          <p:nvPr/>
        </p:nvCxnSpPr>
        <p:spPr bwMode="auto">
          <a:xfrm>
            <a:off x="5829299" y="1906857"/>
            <a:ext cx="2171700" cy="119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4343" name="Straight Connector 16"/>
          <p:cNvCxnSpPr>
            <a:cxnSpLocks noChangeShapeType="1"/>
          </p:cNvCxnSpPr>
          <p:nvPr/>
        </p:nvCxnSpPr>
        <p:spPr bwMode="auto">
          <a:xfrm rot="5400000">
            <a:off x="5886449" y="1906857"/>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44" name="Straight Connector 17"/>
          <p:cNvCxnSpPr>
            <a:cxnSpLocks noChangeShapeType="1"/>
          </p:cNvCxnSpPr>
          <p:nvPr/>
        </p:nvCxnSpPr>
        <p:spPr bwMode="auto">
          <a:xfrm rot="5400000">
            <a:off x="6000749" y="1906857"/>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45" name="Straight Connector 18"/>
          <p:cNvCxnSpPr>
            <a:cxnSpLocks noChangeShapeType="1"/>
          </p:cNvCxnSpPr>
          <p:nvPr/>
        </p:nvCxnSpPr>
        <p:spPr bwMode="auto">
          <a:xfrm rot="5400000">
            <a:off x="6115049" y="1906857"/>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46" name="Straight Connector 19"/>
          <p:cNvCxnSpPr>
            <a:cxnSpLocks noChangeShapeType="1"/>
          </p:cNvCxnSpPr>
          <p:nvPr/>
        </p:nvCxnSpPr>
        <p:spPr bwMode="auto">
          <a:xfrm rot="5400000">
            <a:off x="6229349" y="1906857"/>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47" name="Straight Connector 20"/>
          <p:cNvCxnSpPr>
            <a:cxnSpLocks noChangeShapeType="1"/>
          </p:cNvCxnSpPr>
          <p:nvPr/>
        </p:nvCxnSpPr>
        <p:spPr bwMode="auto">
          <a:xfrm rot="5400000">
            <a:off x="6343649" y="1906857"/>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48" name="Straight Connector 21"/>
          <p:cNvCxnSpPr>
            <a:cxnSpLocks noChangeShapeType="1"/>
          </p:cNvCxnSpPr>
          <p:nvPr/>
        </p:nvCxnSpPr>
        <p:spPr bwMode="auto">
          <a:xfrm rot="5400000">
            <a:off x="6457949" y="1906857"/>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49" name="Straight Connector 22"/>
          <p:cNvCxnSpPr>
            <a:cxnSpLocks noChangeShapeType="1"/>
          </p:cNvCxnSpPr>
          <p:nvPr/>
        </p:nvCxnSpPr>
        <p:spPr bwMode="auto">
          <a:xfrm rot="5400000">
            <a:off x="6572249" y="1906857"/>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50" name="Straight Connector 23"/>
          <p:cNvCxnSpPr>
            <a:cxnSpLocks noChangeShapeType="1"/>
          </p:cNvCxnSpPr>
          <p:nvPr/>
        </p:nvCxnSpPr>
        <p:spPr bwMode="auto">
          <a:xfrm rot="5400000">
            <a:off x="6686549" y="1906857"/>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51" name="Straight Connector 24"/>
          <p:cNvCxnSpPr>
            <a:cxnSpLocks noChangeShapeType="1"/>
          </p:cNvCxnSpPr>
          <p:nvPr/>
        </p:nvCxnSpPr>
        <p:spPr bwMode="auto">
          <a:xfrm rot="5400000">
            <a:off x="6800849" y="1906857"/>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52" name="Straight Connector 25"/>
          <p:cNvCxnSpPr>
            <a:cxnSpLocks noChangeShapeType="1"/>
          </p:cNvCxnSpPr>
          <p:nvPr/>
        </p:nvCxnSpPr>
        <p:spPr bwMode="auto">
          <a:xfrm rot="5400000">
            <a:off x="6915149" y="1906857"/>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53" name="Straight Connector 26"/>
          <p:cNvCxnSpPr>
            <a:cxnSpLocks noChangeShapeType="1"/>
          </p:cNvCxnSpPr>
          <p:nvPr/>
        </p:nvCxnSpPr>
        <p:spPr bwMode="auto">
          <a:xfrm rot="5400000">
            <a:off x="7029449" y="1906857"/>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54" name="Straight Connector 27"/>
          <p:cNvCxnSpPr>
            <a:cxnSpLocks noChangeShapeType="1"/>
          </p:cNvCxnSpPr>
          <p:nvPr/>
        </p:nvCxnSpPr>
        <p:spPr bwMode="auto">
          <a:xfrm rot="5400000">
            <a:off x="7143749" y="1906857"/>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55" name="Straight Connector 28"/>
          <p:cNvCxnSpPr>
            <a:cxnSpLocks noChangeShapeType="1"/>
          </p:cNvCxnSpPr>
          <p:nvPr/>
        </p:nvCxnSpPr>
        <p:spPr bwMode="auto">
          <a:xfrm rot="5400000">
            <a:off x="7258049" y="1906857"/>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56" name="Straight Connector 29"/>
          <p:cNvCxnSpPr>
            <a:cxnSpLocks noChangeShapeType="1"/>
          </p:cNvCxnSpPr>
          <p:nvPr/>
        </p:nvCxnSpPr>
        <p:spPr bwMode="auto">
          <a:xfrm rot="5400000">
            <a:off x="7372349" y="1906857"/>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57" name="Straight Connector 30"/>
          <p:cNvCxnSpPr>
            <a:cxnSpLocks noChangeShapeType="1"/>
          </p:cNvCxnSpPr>
          <p:nvPr/>
        </p:nvCxnSpPr>
        <p:spPr bwMode="auto">
          <a:xfrm rot="5400000">
            <a:off x="7486649" y="1906857"/>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58" name="Straight Connector 31"/>
          <p:cNvCxnSpPr>
            <a:cxnSpLocks noChangeShapeType="1"/>
          </p:cNvCxnSpPr>
          <p:nvPr/>
        </p:nvCxnSpPr>
        <p:spPr bwMode="auto">
          <a:xfrm rot="5400000">
            <a:off x="7600949" y="1906857"/>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59" name="Straight Connector 32"/>
          <p:cNvCxnSpPr>
            <a:cxnSpLocks noChangeShapeType="1"/>
          </p:cNvCxnSpPr>
          <p:nvPr/>
        </p:nvCxnSpPr>
        <p:spPr bwMode="auto">
          <a:xfrm rot="5400000">
            <a:off x="7715249" y="1906857"/>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60" name="Straight Connector 33"/>
          <p:cNvCxnSpPr>
            <a:cxnSpLocks noChangeShapeType="1"/>
          </p:cNvCxnSpPr>
          <p:nvPr/>
        </p:nvCxnSpPr>
        <p:spPr bwMode="auto">
          <a:xfrm rot="5400000">
            <a:off x="7829549" y="1906857"/>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4361" name="Straight Arrow Connector 38"/>
          <p:cNvCxnSpPr>
            <a:cxnSpLocks noChangeShapeType="1"/>
          </p:cNvCxnSpPr>
          <p:nvPr/>
        </p:nvCxnSpPr>
        <p:spPr bwMode="auto">
          <a:xfrm>
            <a:off x="6172199" y="1392507"/>
            <a:ext cx="400050" cy="1191"/>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aphicFrame>
        <p:nvGraphicFramePr>
          <p:cNvPr id="14362" name="Object 2"/>
          <p:cNvGraphicFramePr>
            <a:graphicFrameLocks noChangeAspect="1"/>
          </p:cNvGraphicFramePr>
          <p:nvPr>
            <p:extLst>
              <p:ext uri="{D42A27DB-BD31-4B8C-83A1-F6EECF244321}">
                <p14:modId xmlns:p14="http://schemas.microsoft.com/office/powerpoint/2010/main" val="3119055984"/>
              </p:ext>
            </p:extLst>
          </p:nvPr>
        </p:nvGraphicFramePr>
        <p:xfrm>
          <a:off x="6300788" y="1240107"/>
          <a:ext cx="136922" cy="152400"/>
        </p:xfrm>
        <a:graphic>
          <a:graphicData uri="http://schemas.openxmlformats.org/presentationml/2006/ole">
            <mc:AlternateContent xmlns:mc="http://schemas.openxmlformats.org/markup-compatibility/2006">
              <mc:Choice xmlns:v="urn:schemas-microsoft-com:vml" Requires="v">
                <p:oleObj name="Equation" r:id="rId2" imgW="114300" imgH="127000" progId="Equation.DSMT4">
                  <p:embed/>
                </p:oleObj>
              </mc:Choice>
              <mc:Fallback>
                <p:oleObj name="Equation" r:id="rId2" imgW="114300" imgH="127000" progId="Equation.DSMT4">
                  <p:embed/>
                  <p:pic>
                    <p:nvPicPr>
                      <p:cNvPr id="1436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1240107"/>
                        <a:ext cx="13692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4363" name="Text Box 8"/>
          <p:cNvSpPr txBox="1">
            <a:spLocks noChangeArrowheads="1"/>
          </p:cNvSpPr>
          <p:nvPr/>
        </p:nvSpPr>
        <p:spPr bwMode="auto">
          <a:xfrm>
            <a:off x="624672" y="1561239"/>
            <a:ext cx="468670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t>1.) For both kinetic and static friction (as in a centripetal situation), if friction is the only force acting along the line of acceleration, the frictional force MUST be in the direction of acceleration.</a:t>
            </a:r>
          </a:p>
        </p:txBody>
      </p:sp>
      <p:sp>
        <p:nvSpPr>
          <p:cNvPr id="42" name="Text Box 8"/>
          <p:cNvSpPr txBox="1">
            <a:spLocks noChangeArrowheads="1"/>
          </p:cNvSpPr>
          <p:nvPr/>
        </p:nvSpPr>
        <p:spPr bwMode="auto">
          <a:xfrm>
            <a:off x="942628" y="3032579"/>
            <a:ext cx="4900961" cy="923330"/>
          </a:xfrm>
          <a:prstGeom prst="rect">
            <a:avLst/>
          </a:prstGeom>
          <a:noFill/>
          <a:ln w="9525">
            <a:noFill/>
            <a:miter lim="800000"/>
            <a:headEnd/>
            <a:tailEnd/>
          </a:ln>
        </p:spPr>
        <p:txBody>
          <a:bodyPr wrap="square">
            <a:spAutoFit/>
          </a:bodyPr>
          <a:lstStyle/>
          <a:p>
            <a:pPr>
              <a:defRPr/>
            </a:pPr>
            <a:r>
              <a:rPr lang="en-US" dirty="0">
                <a:solidFill>
                  <a:srgbClr val="FF0000"/>
                </a:solidFill>
              </a:rPr>
              <a:t>For this case, a force must be directed to the left if the block is to slow down.  The only force available is friction, so friction must be </a:t>
            </a:r>
            <a:r>
              <a:rPr lang="en-US" dirty="0">
                <a:ln>
                  <a:solidFill>
                    <a:srgbClr val="0000FF"/>
                  </a:solidFill>
                </a:ln>
                <a:solidFill>
                  <a:srgbClr val="FFFFFF"/>
                </a:solidFill>
              </a:rPr>
              <a:t>to the left</a:t>
            </a:r>
            <a:r>
              <a:rPr lang="en-US" dirty="0">
                <a:solidFill>
                  <a:srgbClr val="FF0000"/>
                </a:solidFill>
              </a:rPr>
              <a:t>.</a:t>
            </a:r>
          </a:p>
        </p:txBody>
      </p:sp>
      <p:sp>
        <p:nvSpPr>
          <p:cNvPr id="14365" name="Rectangle 42"/>
          <p:cNvSpPr>
            <a:spLocks noChangeArrowheads="1"/>
          </p:cNvSpPr>
          <p:nvPr/>
        </p:nvSpPr>
        <p:spPr bwMode="auto">
          <a:xfrm>
            <a:off x="7087993" y="2914650"/>
            <a:ext cx="457200" cy="342900"/>
          </a:xfrm>
          <a:prstGeom prst="rect">
            <a:avLst/>
          </a:prstGeom>
          <a:solidFill>
            <a:srgbClr val="FF0000"/>
          </a:solidFill>
          <a:ln w="12700">
            <a:solidFill>
              <a:srgbClr val="000000"/>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cxnSp>
        <p:nvCxnSpPr>
          <p:cNvPr id="14366" name="Straight Arrow Connector 46"/>
          <p:cNvCxnSpPr>
            <a:cxnSpLocks noChangeShapeType="1"/>
          </p:cNvCxnSpPr>
          <p:nvPr/>
        </p:nvCxnSpPr>
        <p:spPr bwMode="auto">
          <a:xfrm rot="5400000" flipH="1" flipV="1">
            <a:off x="7117164" y="2828330"/>
            <a:ext cx="400050" cy="1191"/>
          </a:xfrm>
          <a:prstGeom prst="straightConnector1">
            <a:avLst/>
          </a:prstGeom>
          <a:noFill/>
          <a:ln w="12700">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14367" name="Straight Arrow Connector 48"/>
          <p:cNvCxnSpPr>
            <a:cxnSpLocks noChangeShapeType="1"/>
          </p:cNvCxnSpPr>
          <p:nvPr/>
        </p:nvCxnSpPr>
        <p:spPr bwMode="auto">
          <a:xfrm rot="5400000">
            <a:off x="7145144" y="3314701"/>
            <a:ext cx="342900" cy="2381"/>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368" name="Straight Arrow Connector 51"/>
          <p:cNvCxnSpPr>
            <a:cxnSpLocks noChangeShapeType="1"/>
          </p:cNvCxnSpPr>
          <p:nvPr/>
        </p:nvCxnSpPr>
        <p:spPr bwMode="auto">
          <a:xfrm rot="10800000">
            <a:off x="6630793" y="3257550"/>
            <a:ext cx="400050" cy="1191"/>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graphicFrame>
        <p:nvGraphicFramePr>
          <p:cNvPr id="14369" name="Object 3"/>
          <p:cNvGraphicFramePr>
            <a:graphicFrameLocks noChangeAspect="1"/>
          </p:cNvGraphicFramePr>
          <p:nvPr>
            <p:extLst>
              <p:ext uri="{D42A27DB-BD31-4B8C-83A1-F6EECF244321}">
                <p14:modId xmlns:p14="http://schemas.microsoft.com/office/powerpoint/2010/main" val="853387862"/>
              </p:ext>
            </p:extLst>
          </p:nvPr>
        </p:nvGraphicFramePr>
        <p:xfrm>
          <a:off x="7115379" y="2556272"/>
          <a:ext cx="144065" cy="133350"/>
        </p:xfrm>
        <a:graphic>
          <a:graphicData uri="http://schemas.openxmlformats.org/presentationml/2006/ole">
            <mc:AlternateContent xmlns:mc="http://schemas.openxmlformats.org/markup-compatibility/2006">
              <mc:Choice xmlns:v="urn:schemas-microsoft-com:vml" Requires="v">
                <p:oleObj name="Equation" r:id="rId4" imgW="165100" imgH="152400" progId="Equation.DSMT4">
                  <p:embed/>
                </p:oleObj>
              </mc:Choice>
              <mc:Fallback>
                <p:oleObj name="Equation" r:id="rId4" imgW="165100" imgH="152400" progId="Equation.DSMT4">
                  <p:embed/>
                  <p:pic>
                    <p:nvPicPr>
                      <p:cNvPr id="1436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5379" y="2556272"/>
                        <a:ext cx="14406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370" name="Object 4"/>
          <p:cNvGraphicFramePr>
            <a:graphicFrameLocks noChangeAspect="1"/>
          </p:cNvGraphicFramePr>
          <p:nvPr>
            <p:extLst>
              <p:ext uri="{D42A27DB-BD31-4B8C-83A1-F6EECF244321}">
                <p14:modId xmlns:p14="http://schemas.microsoft.com/office/powerpoint/2010/main" val="3222002343"/>
              </p:ext>
            </p:extLst>
          </p:nvPr>
        </p:nvGraphicFramePr>
        <p:xfrm>
          <a:off x="7367792" y="3348038"/>
          <a:ext cx="210740" cy="144066"/>
        </p:xfrm>
        <a:graphic>
          <a:graphicData uri="http://schemas.openxmlformats.org/presentationml/2006/ole">
            <mc:AlternateContent xmlns:mc="http://schemas.openxmlformats.org/markup-compatibility/2006">
              <mc:Choice xmlns:v="urn:schemas-microsoft-com:vml" Requires="v">
                <p:oleObj name="Equation" r:id="rId6" imgW="241300" imgH="165100" progId="Equation.DSMT4">
                  <p:embed/>
                </p:oleObj>
              </mc:Choice>
              <mc:Fallback>
                <p:oleObj name="Equation" r:id="rId6" imgW="241300" imgH="165100" progId="Equation.DSMT4">
                  <p:embed/>
                  <p:pic>
                    <p:nvPicPr>
                      <p:cNvPr id="1437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7792" y="3348038"/>
                        <a:ext cx="210740" cy="144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4371" name="Object 5"/>
          <p:cNvGraphicFramePr>
            <a:graphicFrameLocks noChangeAspect="1"/>
          </p:cNvGraphicFramePr>
          <p:nvPr>
            <p:extLst>
              <p:ext uri="{D42A27DB-BD31-4B8C-83A1-F6EECF244321}">
                <p14:modId xmlns:p14="http://schemas.microsoft.com/office/powerpoint/2010/main" val="543079036"/>
              </p:ext>
            </p:extLst>
          </p:nvPr>
        </p:nvGraphicFramePr>
        <p:xfrm>
          <a:off x="6745094" y="3293269"/>
          <a:ext cx="121444" cy="177404"/>
        </p:xfrm>
        <a:graphic>
          <a:graphicData uri="http://schemas.openxmlformats.org/presentationml/2006/ole">
            <mc:AlternateContent xmlns:mc="http://schemas.openxmlformats.org/markup-compatibility/2006">
              <mc:Choice xmlns:v="urn:schemas-microsoft-com:vml" Requires="v">
                <p:oleObj name="Equation" r:id="rId8" imgW="139700" imgH="203200" progId="Equation.DSMT4">
                  <p:embed/>
                </p:oleObj>
              </mc:Choice>
              <mc:Fallback>
                <p:oleObj name="Equation" r:id="rId8" imgW="139700" imgH="203200" progId="Equation.DSMT4">
                  <p:embed/>
                  <p:pic>
                    <p:nvPicPr>
                      <p:cNvPr id="14371"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5094" y="3293269"/>
                        <a:ext cx="121444" cy="177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6" name="Text Box 8"/>
          <p:cNvSpPr txBox="1">
            <a:spLocks noChangeArrowheads="1"/>
          </p:cNvSpPr>
          <p:nvPr/>
        </p:nvSpPr>
        <p:spPr bwMode="auto">
          <a:xfrm>
            <a:off x="942627" y="5324573"/>
            <a:ext cx="7699567" cy="646331"/>
          </a:xfrm>
          <a:prstGeom prst="rect">
            <a:avLst/>
          </a:prstGeom>
          <a:noFill/>
          <a:ln w="9525">
            <a:noFill/>
            <a:miter lim="800000"/>
            <a:headEnd/>
            <a:tailEnd/>
          </a:ln>
        </p:spPr>
        <p:txBody>
          <a:bodyPr wrap="square">
            <a:spAutoFit/>
          </a:bodyPr>
          <a:lstStyle/>
          <a:p>
            <a:pPr>
              <a:defRPr/>
            </a:pPr>
            <a:r>
              <a:rPr lang="en-US" dirty="0">
                <a:solidFill>
                  <a:srgbClr val="FF0000"/>
                </a:solidFill>
              </a:rPr>
              <a:t>For this case, the block moves to the right, relative to the surface upon which it rides (the tabletop), so the frictional force must be </a:t>
            </a:r>
            <a:r>
              <a:rPr lang="en-US" dirty="0">
                <a:ln>
                  <a:solidFill>
                    <a:srgbClr val="0000FF"/>
                  </a:solidFill>
                </a:ln>
                <a:solidFill>
                  <a:srgbClr val="FFFFFF"/>
                </a:solidFill>
              </a:rPr>
              <a:t>to the left</a:t>
            </a:r>
            <a:r>
              <a:rPr lang="en-US" dirty="0">
                <a:solidFill>
                  <a:srgbClr val="FF0000"/>
                </a:solidFill>
              </a:rPr>
              <a:t>.</a:t>
            </a:r>
          </a:p>
        </p:txBody>
      </p:sp>
      <p:sp>
        <p:nvSpPr>
          <p:cNvPr id="14373" name="Text Box 13"/>
          <p:cNvSpPr txBox="1">
            <a:spLocks noChangeArrowheads="1"/>
          </p:cNvSpPr>
          <p:nvPr/>
        </p:nvSpPr>
        <p:spPr bwMode="auto">
          <a:xfrm>
            <a:off x="624672" y="4180207"/>
            <a:ext cx="66333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t>3.) For kinetic friction, the direction of the frictional force is ALWAYS opposite the direction of relative motion of the body </a:t>
            </a:r>
            <a:r>
              <a:rPr lang="en-US" altLang="en-US" sz="1800" i="1" dirty="0">
                <a:solidFill>
                  <a:srgbClr val="008000"/>
                </a:solidFill>
              </a:rPr>
              <a:t>relative to the surfaces it is sliding over</a:t>
            </a:r>
            <a:r>
              <a:rPr lang="en-US" altLang="en-US" sz="1800" dirty="0"/>
              <a:t>.</a:t>
            </a:r>
          </a:p>
        </p:txBody>
      </p:sp>
    </p:spTree>
    <p:extLst>
      <p:ext uri="{BB962C8B-B14F-4D97-AF65-F5344CB8AC3E}">
        <p14:creationId xmlns:p14="http://schemas.microsoft.com/office/powerpoint/2010/main" val="305607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6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6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3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37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37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3" grpId="0"/>
      <p:bldP spid="42" grpId="0"/>
      <p:bldP spid="14365" grpId="0" animBg="1"/>
      <p:bldP spid="56" grpId="0"/>
      <p:bldP spid="1437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824697" y="4008594"/>
            <a:ext cx="7526438" cy="3210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361" name="Text Box 3"/>
          <p:cNvSpPr txBox="1">
            <a:spLocks noChangeArrowheads="1"/>
          </p:cNvSpPr>
          <p:nvPr/>
        </p:nvSpPr>
        <p:spPr bwMode="auto">
          <a:xfrm>
            <a:off x="228600" y="281673"/>
            <a:ext cx="6286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dirty="0">
                <a:solidFill>
                  <a:srgbClr val="FF0000"/>
                </a:solidFill>
                <a:latin typeface="Apple Chancery" panose="03020702040506060504" pitchFamily="66" charset="-79"/>
                <a:cs typeface="Apple Chancery" panose="03020702040506060504" pitchFamily="66" charset="-79"/>
              </a:rPr>
              <a:t>Example 2  (static friction):</a:t>
            </a:r>
          </a:p>
        </p:txBody>
      </p:sp>
      <p:sp>
        <p:nvSpPr>
          <p:cNvPr id="15362" name="Text Box 8"/>
          <p:cNvSpPr txBox="1">
            <a:spLocks noChangeArrowheads="1"/>
          </p:cNvSpPr>
          <p:nvPr/>
        </p:nvSpPr>
        <p:spPr bwMode="auto">
          <a:xfrm>
            <a:off x="284182" y="696683"/>
            <a:ext cx="53724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500" dirty="0"/>
              <a:t> </a:t>
            </a:r>
            <a:r>
              <a:rPr lang="en-US" altLang="en-US" sz="1800" dirty="0"/>
              <a:t>A flat bed truck accelerates from rest to the right with the box holding tight due to static friction.  The direction of the static frictional force MUST be:  </a:t>
            </a:r>
            <a:endParaRPr lang="en-US" altLang="en-US" sz="1500" dirty="0"/>
          </a:p>
        </p:txBody>
      </p:sp>
      <p:sp>
        <p:nvSpPr>
          <p:cNvPr id="15387" name="Text Box 8"/>
          <p:cNvSpPr txBox="1">
            <a:spLocks noChangeArrowheads="1"/>
          </p:cNvSpPr>
          <p:nvPr/>
        </p:nvSpPr>
        <p:spPr bwMode="auto">
          <a:xfrm>
            <a:off x="444482" y="1750744"/>
            <a:ext cx="62610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t>1.) For both kinetic and static friction, if friction is the only force acting along the line of acceleration, the frictional force MUST be in the direction of acceleration.</a:t>
            </a:r>
          </a:p>
        </p:txBody>
      </p:sp>
      <p:sp>
        <p:nvSpPr>
          <p:cNvPr id="42" name="Text Box 8"/>
          <p:cNvSpPr txBox="1">
            <a:spLocks noChangeArrowheads="1"/>
          </p:cNvSpPr>
          <p:nvPr/>
        </p:nvSpPr>
        <p:spPr bwMode="auto">
          <a:xfrm>
            <a:off x="793970" y="2701989"/>
            <a:ext cx="5233203" cy="1200329"/>
          </a:xfrm>
          <a:prstGeom prst="rect">
            <a:avLst/>
          </a:prstGeom>
          <a:noFill/>
          <a:ln w="9525">
            <a:noFill/>
            <a:miter lim="800000"/>
            <a:headEnd/>
            <a:tailEnd/>
          </a:ln>
        </p:spPr>
        <p:txBody>
          <a:bodyPr wrap="square">
            <a:spAutoFit/>
          </a:bodyPr>
          <a:lstStyle/>
          <a:p>
            <a:pPr>
              <a:defRPr/>
            </a:pPr>
            <a:r>
              <a:rPr lang="en-US" dirty="0">
                <a:solidFill>
                  <a:srgbClr val="FF0000"/>
                </a:solidFill>
              </a:rPr>
              <a:t>The block is accelerating to the right with the truck (static friction implies there is no movement between the two surfaces), so the static frictional force MUST be </a:t>
            </a:r>
            <a:r>
              <a:rPr lang="en-US" dirty="0">
                <a:ln>
                  <a:solidFill>
                    <a:srgbClr val="0000FF"/>
                  </a:solidFill>
                </a:ln>
                <a:solidFill>
                  <a:srgbClr val="FFFFFF"/>
                </a:solidFill>
              </a:rPr>
              <a:t>to the right</a:t>
            </a:r>
            <a:r>
              <a:rPr lang="en-US" dirty="0">
                <a:solidFill>
                  <a:srgbClr val="FF0000"/>
                </a:solidFill>
              </a:rPr>
              <a:t>.</a:t>
            </a:r>
          </a:p>
        </p:txBody>
      </p:sp>
      <p:grpSp>
        <p:nvGrpSpPr>
          <p:cNvPr id="4" name="Group 3">
            <a:extLst>
              <a:ext uri="{FF2B5EF4-FFF2-40B4-BE49-F238E27FC236}">
                <a16:creationId xmlns:a16="http://schemas.microsoft.com/office/drawing/2014/main" id="{B7F425E3-D324-6F43-BC67-1B5B42B0BAE7}"/>
              </a:ext>
            </a:extLst>
          </p:cNvPr>
          <p:cNvGrpSpPr/>
          <p:nvPr/>
        </p:nvGrpSpPr>
        <p:grpSpPr>
          <a:xfrm>
            <a:off x="7228149" y="2706334"/>
            <a:ext cx="971550" cy="935832"/>
            <a:chOff x="6686550" y="2899172"/>
            <a:chExt cx="971550" cy="935832"/>
          </a:xfrm>
        </p:grpSpPr>
        <p:sp>
          <p:nvSpPr>
            <p:cNvPr id="15389" name="Rectangle 42"/>
            <p:cNvSpPr>
              <a:spLocks noChangeArrowheads="1"/>
            </p:cNvSpPr>
            <p:nvPr/>
          </p:nvSpPr>
          <p:spPr bwMode="auto">
            <a:xfrm>
              <a:off x="6686550" y="3257550"/>
              <a:ext cx="457200" cy="342900"/>
            </a:xfrm>
            <a:prstGeom prst="rect">
              <a:avLst/>
            </a:prstGeom>
            <a:solidFill>
              <a:srgbClr val="FF0000"/>
            </a:solidFill>
            <a:ln w="12700">
              <a:solidFill>
                <a:srgbClr val="000000"/>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cxnSp>
          <p:nvCxnSpPr>
            <p:cNvPr id="15390" name="Straight Arrow Connector 46"/>
            <p:cNvCxnSpPr>
              <a:cxnSpLocks noChangeShapeType="1"/>
            </p:cNvCxnSpPr>
            <p:nvPr/>
          </p:nvCxnSpPr>
          <p:spPr bwMode="auto">
            <a:xfrm rot="5400000" flipH="1" flipV="1">
              <a:off x="6715721" y="3171230"/>
              <a:ext cx="400050" cy="1191"/>
            </a:xfrm>
            <a:prstGeom prst="straightConnector1">
              <a:avLst/>
            </a:prstGeom>
            <a:noFill/>
            <a:ln w="12700">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15391" name="Straight Arrow Connector 48"/>
            <p:cNvCxnSpPr>
              <a:cxnSpLocks noChangeShapeType="1"/>
            </p:cNvCxnSpPr>
            <p:nvPr/>
          </p:nvCxnSpPr>
          <p:spPr bwMode="auto">
            <a:xfrm rot="5400000">
              <a:off x="6743701" y="3657601"/>
              <a:ext cx="342900" cy="2381"/>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5392" name="Straight Arrow Connector 51"/>
            <p:cNvCxnSpPr>
              <a:cxnSpLocks noChangeShapeType="1"/>
            </p:cNvCxnSpPr>
            <p:nvPr/>
          </p:nvCxnSpPr>
          <p:spPr bwMode="auto">
            <a:xfrm rot="10800000" flipH="1">
              <a:off x="7258050" y="3600450"/>
              <a:ext cx="400050" cy="1191"/>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graphicFrame>
          <p:nvGraphicFramePr>
            <p:cNvPr id="15393" name="Object 3"/>
            <p:cNvGraphicFramePr>
              <a:graphicFrameLocks noChangeAspect="1"/>
            </p:cNvGraphicFramePr>
            <p:nvPr>
              <p:extLst>
                <p:ext uri="{D42A27DB-BD31-4B8C-83A1-F6EECF244321}">
                  <p14:modId xmlns:p14="http://schemas.microsoft.com/office/powerpoint/2010/main" val="2396644827"/>
                </p:ext>
              </p:extLst>
            </p:nvPr>
          </p:nvGraphicFramePr>
          <p:xfrm>
            <a:off x="6713936" y="2899172"/>
            <a:ext cx="144065" cy="133350"/>
          </p:xfrm>
          <a:graphic>
            <a:graphicData uri="http://schemas.openxmlformats.org/presentationml/2006/ole">
              <mc:AlternateContent xmlns:mc="http://schemas.openxmlformats.org/markup-compatibility/2006">
                <mc:Choice xmlns:v="urn:schemas-microsoft-com:vml" Requires="v">
                  <p:oleObj name="Equation" r:id="rId2" imgW="165100" imgH="152400" progId="Equation.DSMT4">
                    <p:embed/>
                  </p:oleObj>
                </mc:Choice>
                <mc:Fallback>
                  <p:oleObj name="Equation" r:id="rId2" imgW="165100" imgH="152400" progId="Equation.DSMT4">
                    <p:embed/>
                    <p:pic>
                      <p:nvPicPr>
                        <p:cNvPr id="15393"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3936" y="2899172"/>
                          <a:ext cx="14406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5394" name="Object 4"/>
            <p:cNvGraphicFramePr>
              <a:graphicFrameLocks noChangeAspect="1"/>
            </p:cNvGraphicFramePr>
            <p:nvPr>
              <p:extLst>
                <p:ext uri="{D42A27DB-BD31-4B8C-83A1-F6EECF244321}">
                  <p14:modId xmlns:p14="http://schemas.microsoft.com/office/powerpoint/2010/main" val="373052279"/>
                </p:ext>
              </p:extLst>
            </p:nvPr>
          </p:nvGraphicFramePr>
          <p:xfrm>
            <a:off x="6966349" y="3690938"/>
            <a:ext cx="210740" cy="144066"/>
          </p:xfrm>
          <a:graphic>
            <a:graphicData uri="http://schemas.openxmlformats.org/presentationml/2006/ole">
              <mc:AlternateContent xmlns:mc="http://schemas.openxmlformats.org/markup-compatibility/2006">
                <mc:Choice xmlns:v="urn:schemas-microsoft-com:vml" Requires="v">
                  <p:oleObj name="Equation" r:id="rId4" imgW="241300" imgH="165100" progId="Equation.DSMT4">
                    <p:embed/>
                  </p:oleObj>
                </mc:Choice>
                <mc:Fallback>
                  <p:oleObj name="Equation" r:id="rId4" imgW="241300" imgH="165100" progId="Equation.DSMT4">
                    <p:embed/>
                    <p:pic>
                      <p:nvPicPr>
                        <p:cNvPr id="1539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6349" y="3690938"/>
                          <a:ext cx="210740" cy="144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5395" name="Object 5"/>
            <p:cNvGraphicFramePr>
              <a:graphicFrameLocks noChangeAspect="1"/>
            </p:cNvGraphicFramePr>
            <p:nvPr>
              <p:extLst>
                <p:ext uri="{D42A27DB-BD31-4B8C-83A1-F6EECF244321}">
                  <p14:modId xmlns:p14="http://schemas.microsoft.com/office/powerpoint/2010/main" val="34441114"/>
                </p:ext>
              </p:extLst>
            </p:nvPr>
          </p:nvGraphicFramePr>
          <p:xfrm>
            <a:off x="7486651" y="3657600"/>
            <a:ext cx="121444" cy="177404"/>
          </p:xfrm>
          <a:graphic>
            <a:graphicData uri="http://schemas.openxmlformats.org/presentationml/2006/ole">
              <mc:AlternateContent xmlns:mc="http://schemas.openxmlformats.org/markup-compatibility/2006">
                <mc:Choice xmlns:v="urn:schemas-microsoft-com:vml" Requires="v">
                  <p:oleObj name="Equation" r:id="rId6" imgW="139700" imgH="203200" progId="Equation.DSMT4">
                    <p:embed/>
                  </p:oleObj>
                </mc:Choice>
                <mc:Fallback>
                  <p:oleObj name="Equation" r:id="rId6" imgW="139700" imgH="203200" progId="Equation.DSMT4">
                    <p:embed/>
                    <p:pic>
                      <p:nvPicPr>
                        <p:cNvPr id="15395"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6651" y="3657600"/>
                          <a:ext cx="121444" cy="177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56" name="Text Box 8"/>
          <p:cNvSpPr txBox="1">
            <a:spLocks noChangeArrowheads="1"/>
          </p:cNvSpPr>
          <p:nvPr/>
        </p:nvSpPr>
        <p:spPr bwMode="auto">
          <a:xfrm>
            <a:off x="793970" y="5056953"/>
            <a:ext cx="8115854" cy="646331"/>
          </a:xfrm>
          <a:prstGeom prst="rect">
            <a:avLst/>
          </a:prstGeom>
          <a:noFill/>
          <a:ln w="9525">
            <a:noFill/>
            <a:miter lim="800000"/>
            <a:headEnd/>
            <a:tailEnd/>
          </a:ln>
        </p:spPr>
        <p:txBody>
          <a:bodyPr wrap="square">
            <a:spAutoFit/>
          </a:bodyPr>
          <a:lstStyle/>
          <a:p>
            <a:pPr>
              <a:defRPr/>
            </a:pPr>
            <a:r>
              <a:rPr lang="en-US" dirty="0">
                <a:solidFill>
                  <a:srgbClr val="FF0000"/>
                </a:solidFill>
              </a:rPr>
              <a:t>If the block broke loose, it would slide off the rear of the truck, so the static frictional force MUST be opposite that direction, or </a:t>
            </a:r>
            <a:r>
              <a:rPr lang="en-US" dirty="0">
                <a:ln>
                  <a:solidFill>
                    <a:srgbClr val="0000FF"/>
                  </a:solidFill>
                </a:ln>
                <a:noFill/>
              </a:rPr>
              <a:t>to the right</a:t>
            </a:r>
            <a:r>
              <a:rPr lang="en-US" dirty="0">
                <a:solidFill>
                  <a:srgbClr val="FF0000"/>
                </a:solidFill>
              </a:rPr>
              <a:t>.</a:t>
            </a:r>
          </a:p>
        </p:txBody>
      </p:sp>
      <p:grpSp>
        <p:nvGrpSpPr>
          <p:cNvPr id="2" name="Group 1">
            <a:extLst>
              <a:ext uri="{FF2B5EF4-FFF2-40B4-BE49-F238E27FC236}">
                <a16:creationId xmlns:a16="http://schemas.microsoft.com/office/drawing/2014/main" id="{D399FC92-BC1C-1E45-9E4D-34C95D23DA3D}"/>
              </a:ext>
            </a:extLst>
          </p:cNvPr>
          <p:cNvGrpSpPr/>
          <p:nvPr/>
        </p:nvGrpSpPr>
        <p:grpSpPr>
          <a:xfrm>
            <a:off x="5880499" y="387417"/>
            <a:ext cx="2786806" cy="1363327"/>
            <a:chOff x="5372100" y="1104900"/>
            <a:chExt cx="2171700" cy="1062412"/>
          </a:xfrm>
        </p:grpSpPr>
        <p:sp>
          <p:nvSpPr>
            <p:cNvPr id="15365" name="Rectangle 10"/>
            <p:cNvSpPr>
              <a:spLocks noChangeArrowheads="1"/>
            </p:cNvSpPr>
            <p:nvPr/>
          </p:nvSpPr>
          <p:spPr bwMode="auto">
            <a:xfrm>
              <a:off x="5829300" y="1543050"/>
              <a:ext cx="228600" cy="171450"/>
            </a:xfrm>
            <a:prstGeom prst="rect">
              <a:avLst/>
            </a:prstGeom>
            <a:solidFill>
              <a:srgbClr val="FF0000"/>
            </a:solidFill>
            <a:ln w="12700">
              <a:solidFill>
                <a:srgbClr val="000000"/>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cxnSp>
          <p:nvCxnSpPr>
            <p:cNvPr id="15366" name="Straight Connector 12"/>
            <p:cNvCxnSpPr>
              <a:cxnSpLocks noChangeShapeType="1"/>
            </p:cNvCxnSpPr>
            <p:nvPr/>
          </p:nvCxnSpPr>
          <p:spPr bwMode="auto">
            <a:xfrm>
              <a:off x="5372100" y="1828800"/>
              <a:ext cx="2171700" cy="119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5367" name="Straight Connector 16"/>
            <p:cNvCxnSpPr>
              <a:cxnSpLocks noChangeShapeType="1"/>
            </p:cNvCxnSpPr>
            <p:nvPr/>
          </p:nvCxnSpPr>
          <p:spPr bwMode="auto">
            <a:xfrm rot="5400000">
              <a:off x="54292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5368" name="Straight Connector 17"/>
            <p:cNvCxnSpPr>
              <a:cxnSpLocks noChangeShapeType="1"/>
            </p:cNvCxnSpPr>
            <p:nvPr/>
          </p:nvCxnSpPr>
          <p:spPr bwMode="auto">
            <a:xfrm rot="5400000">
              <a:off x="55435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5369" name="Straight Connector 18"/>
            <p:cNvCxnSpPr>
              <a:cxnSpLocks noChangeShapeType="1"/>
            </p:cNvCxnSpPr>
            <p:nvPr/>
          </p:nvCxnSpPr>
          <p:spPr bwMode="auto">
            <a:xfrm rot="5400000">
              <a:off x="56578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5370" name="Straight Connector 19"/>
            <p:cNvCxnSpPr>
              <a:cxnSpLocks noChangeShapeType="1"/>
            </p:cNvCxnSpPr>
            <p:nvPr/>
          </p:nvCxnSpPr>
          <p:spPr bwMode="auto">
            <a:xfrm rot="5400000">
              <a:off x="57721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5371" name="Straight Connector 20"/>
            <p:cNvCxnSpPr>
              <a:cxnSpLocks noChangeShapeType="1"/>
            </p:cNvCxnSpPr>
            <p:nvPr/>
          </p:nvCxnSpPr>
          <p:spPr bwMode="auto">
            <a:xfrm rot="5400000">
              <a:off x="58864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5372" name="Straight Connector 21"/>
            <p:cNvCxnSpPr>
              <a:cxnSpLocks noChangeShapeType="1"/>
            </p:cNvCxnSpPr>
            <p:nvPr/>
          </p:nvCxnSpPr>
          <p:spPr bwMode="auto">
            <a:xfrm rot="5400000">
              <a:off x="60007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5373" name="Straight Connector 22"/>
            <p:cNvCxnSpPr>
              <a:cxnSpLocks noChangeShapeType="1"/>
            </p:cNvCxnSpPr>
            <p:nvPr/>
          </p:nvCxnSpPr>
          <p:spPr bwMode="auto">
            <a:xfrm rot="5400000">
              <a:off x="61150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5374" name="Straight Connector 23"/>
            <p:cNvCxnSpPr>
              <a:cxnSpLocks noChangeShapeType="1"/>
            </p:cNvCxnSpPr>
            <p:nvPr/>
          </p:nvCxnSpPr>
          <p:spPr bwMode="auto">
            <a:xfrm rot="5400000">
              <a:off x="62293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5375" name="Straight Connector 24"/>
            <p:cNvCxnSpPr>
              <a:cxnSpLocks noChangeShapeType="1"/>
            </p:cNvCxnSpPr>
            <p:nvPr/>
          </p:nvCxnSpPr>
          <p:spPr bwMode="auto">
            <a:xfrm rot="5400000">
              <a:off x="63436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5376" name="Straight Connector 25"/>
            <p:cNvCxnSpPr>
              <a:cxnSpLocks noChangeShapeType="1"/>
            </p:cNvCxnSpPr>
            <p:nvPr/>
          </p:nvCxnSpPr>
          <p:spPr bwMode="auto">
            <a:xfrm rot="5400000">
              <a:off x="64579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5377" name="Straight Connector 26"/>
            <p:cNvCxnSpPr>
              <a:cxnSpLocks noChangeShapeType="1"/>
            </p:cNvCxnSpPr>
            <p:nvPr/>
          </p:nvCxnSpPr>
          <p:spPr bwMode="auto">
            <a:xfrm rot="5400000">
              <a:off x="65722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5378" name="Straight Connector 27"/>
            <p:cNvCxnSpPr>
              <a:cxnSpLocks noChangeShapeType="1"/>
            </p:cNvCxnSpPr>
            <p:nvPr/>
          </p:nvCxnSpPr>
          <p:spPr bwMode="auto">
            <a:xfrm rot="5400000">
              <a:off x="66865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5379" name="Straight Connector 28"/>
            <p:cNvCxnSpPr>
              <a:cxnSpLocks noChangeShapeType="1"/>
            </p:cNvCxnSpPr>
            <p:nvPr/>
          </p:nvCxnSpPr>
          <p:spPr bwMode="auto">
            <a:xfrm rot="5400000">
              <a:off x="68008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5380" name="Straight Connector 29"/>
            <p:cNvCxnSpPr>
              <a:cxnSpLocks noChangeShapeType="1"/>
            </p:cNvCxnSpPr>
            <p:nvPr/>
          </p:nvCxnSpPr>
          <p:spPr bwMode="auto">
            <a:xfrm rot="5400000">
              <a:off x="69151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5381" name="Straight Connector 30"/>
            <p:cNvCxnSpPr>
              <a:cxnSpLocks noChangeShapeType="1"/>
            </p:cNvCxnSpPr>
            <p:nvPr/>
          </p:nvCxnSpPr>
          <p:spPr bwMode="auto">
            <a:xfrm rot="5400000">
              <a:off x="70294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5382" name="Straight Connector 31"/>
            <p:cNvCxnSpPr>
              <a:cxnSpLocks noChangeShapeType="1"/>
            </p:cNvCxnSpPr>
            <p:nvPr/>
          </p:nvCxnSpPr>
          <p:spPr bwMode="auto">
            <a:xfrm rot="5400000">
              <a:off x="71437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5383" name="Straight Connector 32"/>
            <p:cNvCxnSpPr>
              <a:cxnSpLocks noChangeShapeType="1"/>
            </p:cNvCxnSpPr>
            <p:nvPr/>
          </p:nvCxnSpPr>
          <p:spPr bwMode="auto">
            <a:xfrm rot="5400000">
              <a:off x="72580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5384" name="Straight Connector 33"/>
            <p:cNvCxnSpPr>
              <a:cxnSpLocks noChangeShapeType="1"/>
            </p:cNvCxnSpPr>
            <p:nvPr/>
          </p:nvCxnSpPr>
          <p:spPr bwMode="auto">
            <a:xfrm rot="5400000">
              <a:off x="73723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5385" name="Straight Arrow Connector 38"/>
            <p:cNvCxnSpPr>
              <a:cxnSpLocks noChangeShapeType="1"/>
            </p:cNvCxnSpPr>
            <p:nvPr/>
          </p:nvCxnSpPr>
          <p:spPr bwMode="auto">
            <a:xfrm>
              <a:off x="5886450" y="1257300"/>
              <a:ext cx="400050" cy="1191"/>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aphicFrame>
          <p:nvGraphicFramePr>
            <p:cNvPr id="15386" name="Object 2"/>
            <p:cNvGraphicFramePr>
              <a:graphicFrameLocks noChangeAspect="1"/>
            </p:cNvGraphicFramePr>
            <p:nvPr>
              <p:extLst>
                <p:ext uri="{D42A27DB-BD31-4B8C-83A1-F6EECF244321}">
                  <p14:modId xmlns:p14="http://schemas.microsoft.com/office/powerpoint/2010/main" val="398973137"/>
                </p:ext>
              </p:extLst>
            </p:nvPr>
          </p:nvGraphicFramePr>
          <p:xfrm>
            <a:off x="6015039" y="1104900"/>
            <a:ext cx="136922" cy="152400"/>
          </p:xfrm>
          <a:graphic>
            <a:graphicData uri="http://schemas.openxmlformats.org/presentationml/2006/ole">
              <mc:AlternateContent xmlns:mc="http://schemas.openxmlformats.org/markup-compatibility/2006">
                <mc:Choice xmlns:v="urn:schemas-microsoft-com:vml" Requires="v">
                  <p:oleObj name="Equation" r:id="rId8" imgW="114300" imgH="127000" progId="Equation.DSMT4">
                    <p:embed/>
                  </p:oleObj>
                </mc:Choice>
                <mc:Fallback>
                  <p:oleObj name="Equation" r:id="rId8" imgW="114300" imgH="127000" progId="Equation.DSMT4">
                    <p:embed/>
                    <p:pic>
                      <p:nvPicPr>
                        <p:cNvPr id="15386"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5039" y="1104900"/>
                          <a:ext cx="13692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5397" name="Oval 43"/>
            <p:cNvSpPr>
              <a:spLocks noChangeArrowheads="1"/>
            </p:cNvSpPr>
            <p:nvPr/>
          </p:nvSpPr>
          <p:spPr bwMode="auto">
            <a:xfrm>
              <a:off x="5657850" y="1714500"/>
              <a:ext cx="114300" cy="114300"/>
            </a:xfrm>
            <a:prstGeom prst="ellipse">
              <a:avLst/>
            </a:prstGeom>
            <a:solidFill>
              <a:schemeClr val="bg2"/>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15398" name="Oval 44"/>
            <p:cNvSpPr>
              <a:spLocks noChangeArrowheads="1"/>
            </p:cNvSpPr>
            <p:nvPr/>
          </p:nvSpPr>
          <p:spPr bwMode="auto">
            <a:xfrm>
              <a:off x="6343650" y="1714500"/>
              <a:ext cx="114300" cy="114300"/>
            </a:xfrm>
            <a:prstGeom prst="ellipse">
              <a:avLst/>
            </a:prstGeom>
            <a:solidFill>
              <a:schemeClr val="bg2"/>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15399" name="Rectangle 47"/>
            <p:cNvSpPr>
              <a:spLocks noChangeArrowheads="1"/>
            </p:cNvSpPr>
            <p:nvPr/>
          </p:nvSpPr>
          <p:spPr bwMode="auto">
            <a:xfrm>
              <a:off x="5600700" y="1714500"/>
              <a:ext cx="914400" cy="34529"/>
            </a:xfrm>
            <a:prstGeom prst="rect">
              <a:avLst/>
            </a:prstGeom>
            <a:solidFill>
              <a:srgbClr val="008000"/>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50" name="Snip Same Side Corner Rectangle 49"/>
            <p:cNvSpPr/>
            <p:nvPr/>
          </p:nvSpPr>
          <p:spPr bwMode="auto">
            <a:xfrm>
              <a:off x="6286500" y="1428750"/>
              <a:ext cx="228600" cy="285750"/>
            </a:xfrm>
            <a:prstGeom prst="snip2SameRect">
              <a:avLst/>
            </a:prstGeom>
            <a:solidFill>
              <a:srgbClr val="0000FF"/>
            </a:solidFill>
            <a:ln w="9525" cap="flat" cmpd="sng" algn="ctr">
              <a:solidFill>
                <a:srgbClr val="000000"/>
              </a:solidFill>
              <a:prstDash val="solid"/>
              <a:round/>
              <a:headEnd type="none" w="med" len="med"/>
              <a:tailEnd type="none" w="med" len="med"/>
            </a:ln>
            <a:effectLst/>
          </p:spPr>
          <p:txBody>
            <a:bodyPr/>
            <a:lstStyle/>
            <a:p>
              <a:pPr>
                <a:defRPr/>
              </a:pPr>
              <a:endParaRPr lang="en-US" sz="1350"/>
            </a:p>
          </p:txBody>
        </p:sp>
        <p:cxnSp>
          <p:nvCxnSpPr>
            <p:cNvPr id="15401" name="Straight Connector 56"/>
            <p:cNvCxnSpPr>
              <a:cxnSpLocks noChangeShapeType="1"/>
            </p:cNvCxnSpPr>
            <p:nvPr/>
          </p:nvCxnSpPr>
          <p:spPr bwMode="auto">
            <a:xfrm>
              <a:off x="5943600" y="1315642"/>
              <a:ext cx="0" cy="85167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cxnSp>
      </p:grpSp>
      <p:sp>
        <p:nvSpPr>
          <p:cNvPr id="15402" name="Text Box 8"/>
          <p:cNvSpPr txBox="1">
            <a:spLocks noChangeArrowheads="1"/>
          </p:cNvSpPr>
          <p:nvPr/>
        </p:nvSpPr>
        <p:spPr bwMode="auto">
          <a:xfrm>
            <a:off x="444482" y="4362450"/>
            <a:ext cx="84653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t>2.) The static frictional force will ALWAYS be OPPOSITE the direction the body would accelerate if it broke traction.</a:t>
            </a:r>
          </a:p>
        </p:txBody>
      </p:sp>
    </p:spTree>
    <p:extLst>
      <p:ext uri="{BB962C8B-B14F-4D97-AF65-F5344CB8AC3E}">
        <p14:creationId xmlns:p14="http://schemas.microsoft.com/office/powerpoint/2010/main" val="376805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40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87" grpId="0"/>
      <p:bldP spid="42" grpId="0"/>
      <p:bldP spid="56" grpId="0"/>
      <p:bldP spid="1540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p:cNvSpPr/>
          <p:nvPr/>
        </p:nvSpPr>
        <p:spPr>
          <a:xfrm>
            <a:off x="824697" y="4008594"/>
            <a:ext cx="7526438" cy="3210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385" name="Rectangle 85"/>
          <p:cNvSpPr>
            <a:spLocks noChangeArrowheads="1"/>
          </p:cNvSpPr>
          <p:nvPr/>
        </p:nvSpPr>
        <p:spPr bwMode="auto">
          <a:xfrm>
            <a:off x="5886450" y="3427810"/>
            <a:ext cx="228600" cy="171450"/>
          </a:xfrm>
          <a:prstGeom prst="rect">
            <a:avLst/>
          </a:prstGeom>
          <a:solidFill>
            <a:srgbClr val="FF0000"/>
          </a:solidFill>
          <a:ln w="12700">
            <a:solidFill>
              <a:srgbClr val="000000"/>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grpSp>
        <p:nvGrpSpPr>
          <p:cNvPr id="16386" name="Group 83"/>
          <p:cNvGrpSpPr>
            <a:grpSpLocks/>
          </p:cNvGrpSpPr>
          <p:nvPr/>
        </p:nvGrpSpPr>
        <p:grpSpPr bwMode="auto">
          <a:xfrm>
            <a:off x="5372100" y="2458641"/>
            <a:ext cx="2171700" cy="1600200"/>
            <a:chOff x="5791200" y="763588"/>
            <a:chExt cx="2895600" cy="2133600"/>
          </a:xfrm>
        </p:grpSpPr>
        <p:sp>
          <p:nvSpPr>
            <p:cNvPr id="16451" name="Rectangle 45"/>
            <p:cNvSpPr>
              <a:spLocks noChangeArrowheads="1"/>
            </p:cNvSpPr>
            <p:nvPr/>
          </p:nvSpPr>
          <p:spPr bwMode="auto">
            <a:xfrm>
              <a:off x="6400800" y="1066800"/>
              <a:ext cx="304800" cy="228600"/>
            </a:xfrm>
            <a:prstGeom prst="rect">
              <a:avLst/>
            </a:prstGeom>
            <a:solidFill>
              <a:srgbClr val="FF0000"/>
            </a:solidFill>
            <a:ln w="12700">
              <a:solidFill>
                <a:srgbClr val="000000"/>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cxnSp>
          <p:nvCxnSpPr>
            <p:cNvPr id="16452" name="Straight Connector 50"/>
            <p:cNvCxnSpPr>
              <a:cxnSpLocks noChangeShapeType="1"/>
            </p:cNvCxnSpPr>
            <p:nvPr/>
          </p:nvCxnSpPr>
          <p:spPr bwMode="auto">
            <a:xfrm>
              <a:off x="5791200" y="1447800"/>
              <a:ext cx="289560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6453" name="Straight Connector 58"/>
            <p:cNvCxnSpPr>
              <a:cxnSpLocks noChangeShapeType="1"/>
            </p:cNvCxnSpPr>
            <p:nvPr/>
          </p:nvCxnSpPr>
          <p:spPr bwMode="auto">
            <a:xfrm rot="5400000">
              <a:off x="58674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54" name="Straight Connector 59"/>
            <p:cNvCxnSpPr>
              <a:cxnSpLocks noChangeShapeType="1"/>
            </p:cNvCxnSpPr>
            <p:nvPr/>
          </p:nvCxnSpPr>
          <p:spPr bwMode="auto">
            <a:xfrm rot="5400000">
              <a:off x="60198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55" name="Straight Connector 60"/>
            <p:cNvCxnSpPr>
              <a:cxnSpLocks noChangeShapeType="1"/>
            </p:cNvCxnSpPr>
            <p:nvPr/>
          </p:nvCxnSpPr>
          <p:spPr bwMode="auto">
            <a:xfrm rot="5400000">
              <a:off x="61722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56" name="Straight Connector 61"/>
            <p:cNvCxnSpPr>
              <a:cxnSpLocks noChangeShapeType="1"/>
            </p:cNvCxnSpPr>
            <p:nvPr/>
          </p:nvCxnSpPr>
          <p:spPr bwMode="auto">
            <a:xfrm rot="5400000">
              <a:off x="63246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57" name="Straight Connector 62"/>
            <p:cNvCxnSpPr>
              <a:cxnSpLocks noChangeShapeType="1"/>
            </p:cNvCxnSpPr>
            <p:nvPr/>
          </p:nvCxnSpPr>
          <p:spPr bwMode="auto">
            <a:xfrm rot="5400000">
              <a:off x="64770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58" name="Straight Connector 63"/>
            <p:cNvCxnSpPr>
              <a:cxnSpLocks noChangeShapeType="1"/>
            </p:cNvCxnSpPr>
            <p:nvPr/>
          </p:nvCxnSpPr>
          <p:spPr bwMode="auto">
            <a:xfrm rot="5400000">
              <a:off x="66294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59" name="Straight Connector 64"/>
            <p:cNvCxnSpPr>
              <a:cxnSpLocks noChangeShapeType="1"/>
            </p:cNvCxnSpPr>
            <p:nvPr/>
          </p:nvCxnSpPr>
          <p:spPr bwMode="auto">
            <a:xfrm rot="5400000">
              <a:off x="67818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60" name="Straight Connector 65"/>
            <p:cNvCxnSpPr>
              <a:cxnSpLocks noChangeShapeType="1"/>
            </p:cNvCxnSpPr>
            <p:nvPr/>
          </p:nvCxnSpPr>
          <p:spPr bwMode="auto">
            <a:xfrm rot="5400000">
              <a:off x="69342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61" name="Straight Connector 66"/>
            <p:cNvCxnSpPr>
              <a:cxnSpLocks noChangeShapeType="1"/>
            </p:cNvCxnSpPr>
            <p:nvPr/>
          </p:nvCxnSpPr>
          <p:spPr bwMode="auto">
            <a:xfrm rot="5400000">
              <a:off x="70866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62" name="Straight Connector 67"/>
            <p:cNvCxnSpPr>
              <a:cxnSpLocks noChangeShapeType="1"/>
            </p:cNvCxnSpPr>
            <p:nvPr/>
          </p:nvCxnSpPr>
          <p:spPr bwMode="auto">
            <a:xfrm rot="5400000">
              <a:off x="72390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63" name="Straight Connector 68"/>
            <p:cNvCxnSpPr>
              <a:cxnSpLocks noChangeShapeType="1"/>
            </p:cNvCxnSpPr>
            <p:nvPr/>
          </p:nvCxnSpPr>
          <p:spPr bwMode="auto">
            <a:xfrm rot="5400000">
              <a:off x="73914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64" name="Straight Connector 69"/>
            <p:cNvCxnSpPr>
              <a:cxnSpLocks noChangeShapeType="1"/>
            </p:cNvCxnSpPr>
            <p:nvPr/>
          </p:nvCxnSpPr>
          <p:spPr bwMode="auto">
            <a:xfrm rot="5400000">
              <a:off x="75438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65" name="Straight Connector 70"/>
            <p:cNvCxnSpPr>
              <a:cxnSpLocks noChangeShapeType="1"/>
            </p:cNvCxnSpPr>
            <p:nvPr/>
          </p:nvCxnSpPr>
          <p:spPr bwMode="auto">
            <a:xfrm rot="5400000">
              <a:off x="76962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66" name="Straight Connector 71"/>
            <p:cNvCxnSpPr>
              <a:cxnSpLocks noChangeShapeType="1"/>
            </p:cNvCxnSpPr>
            <p:nvPr/>
          </p:nvCxnSpPr>
          <p:spPr bwMode="auto">
            <a:xfrm rot="5400000">
              <a:off x="78486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67" name="Straight Connector 72"/>
            <p:cNvCxnSpPr>
              <a:cxnSpLocks noChangeShapeType="1"/>
            </p:cNvCxnSpPr>
            <p:nvPr/>
          </p:nvCxnSpPr>
          <p:spPr bwMode="auto">
            <a:xfrm rot="5400000">
              <a:off x="80010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68" name="Straight Connector 73"/>
            <p:cNvCxnSpPr>
              <a:cxnSpLocks noChangeShapeType="1"/>
            </p:cNvCxnSpPr>
            <p:nvPr/>
          </p:nvCxnSpPr>
          <p:spPr bwMode="auto">
            <a:xfrm rot="5400000">
              <a:off x="81534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69" name="Straight Connector 74"/>
            <p:cNvCxnSpPr>
              <a:cxnSpLocks noChangeShapeType="1"/>
            </p:cNvCxnSpPr>
            <p:nvPr/>
          </p:nvCxnSpPr>
          <p:spPr bwMode="auto">
            <a:xfrm rot="5400000">
              <a:off x="83058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70" name="Straight Connector 75"/>
            <p:cNvCxnSpPr>
              <a:cxnSpLocks noChangeShapeType="1"/>
            </p:cNvCxnSpPr>
            <p:nvPr/>
          </p:nvCxnSpPr>
          <p:spPr bwMode="auto">
            <a:xfrm rot="5400000">
              <a:off x="84582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6471" name="Oval 78"/>
            <p:cNvSpPr>
              <a:spLocks noChangeArrowheads="1"/>
            </p:cNvSpPr>
            <p:nvPr/>
          </p:nvSpPr>
          <p:spPr bwMode="auto">
            <a:xfrm>
              <a:off x="6172200" y="1295400"/>
              <a:ext cx="152400" cy="152400"/>
            </a:xfrm>
            <a:prstGeom prst="ellipse">
              <a:avLst/>
            </a:prstGeom>
            <a:solidFill>
              <a:schemeClr val="bg2"/>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16472" name="Oval 79"/>
            <p:cNvSpPr>
              <a:spLocks noChangeArrowheads="1"/>
            </p:cNvSpPr>
            <p:nvPr/>
          </p:nvSpPr>
          <p:spPr bwMode="auto">
            <a:xfrm>
              <a:off x="7086600" y="1295400"/>
              <a:ext cx="152400" cy="152400"/>
            </a:xfrm>
            <a:prstGeom prst="ellipse">
              <a:avLst/>
            </a:prstGeom>
            <a:solidFill>
              <a:schemeClr val="bg2"/>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16473" name="Rectangle 80"/>
            <p:cNvSpPr>
              <a:spLocks noChangeArrowheads="1"/>
            </p:cNvSpPr>
            <p:nvPr/>
          </p:nvSpPr>
          <p:spPr bwMode="auto">
            <a:xfrm>
              <a:off x="6096000" y="1295400"/>
              <a:ext cx="1219200" cy="45719"/>
            </a:xfrm>
            <a:prstGeom prst="rect">
              <a:avLst/>
            </a:prstGeom>
            <a:solidFill>
              <a:srgbClr val="008000"/>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82" name="Snip Same Side Corner Rectangle 81"/>
            <p:cNvSpPr/>
            <p:nvPr/>
          </p:nvSpPr>
          <p:spPr bwMode="auto">
            <a:xfrm>
              <a:off x="7010400" y="914400"/>
              <a:ext cx="304800" cy="381000"/>
            </a:xfrm>
            <a:prstGeom prst="snip2SameRect">
              <a:avLst/>
            </a:prstGeom>
            <a:solidFill>
              <a:srgbClr val="0000FF"/>
            </a:solidFill>
            <a:ln w="9525" cap="flat" cmpd="sng" algn="ctr">
              <a:solidFill>
                <a:srgbClr val="000000"/>
              </a:solidFill>
              <a:prstDash val="solid"/>
              <a:round/>
              <a:headEnd type="none" w="med" len="med"/>
              <a:tailEnd type="none" w="med" len="med"/>
            </a:ln>
            <a:effectLst/>
          </p:spPr>
          <p:txBody>
            <a:bodyPr/>
            <a:lstStyle/>
            <a:p>
              <a:pPr>
                <a:defRPr/>
              </a:pPr>
              <a:endParaRPr lang="en-US" sz="1350"/>
            </a:p>
          </p:txBody>
        </p:sp>
        <p:cxnSp>
          <p:nvCxnSpPr>
            <p:cNvPr id="16475" name="Straight Connector 82"/>
            <p:cNvCxnSpPr>
              <a:cxnSpLocks noChangeShapeType="1"/>
            </p:cNvCxnSpPr>
            <p:nvPr/>
          </p:nvCxnSpPr>
          <p:spPr bwMode="auto">
            <a:xfrm rot="5400000">
              <a:off x="5486400" y="1829594"/>
              <a:ext cx="2133600" cy="1588"/>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cxnSp>
      </p:grpSp>
      <p:sp>
        <p:nvSpPr>
          <p:cNvPr id="16387" name="Text Box 3"/>
          <p:cNvSpPr txBox="1">
            <a:spLocks noChangeArrowheads="1"/>
          </p:cNvSpPr>
          <p:nvPr/>
        </p:nvSpPr>
        <p:spPr bwMode="auto">
          <a:xfrm>
            <a:off x="228600" y="311201"/>
            <a:ext cx="6286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dirty="0">
                <a:solidFill>
                  <a:srgbClr val="FF0000"/>
                </a:solidFill>
                <a:latin typeface="Apple Chancery" panose="03020702040506060504" pitchFamily="66" charset="-79"/>
                <a:cs typeface="Apple Chancery" panose="03020702040506060504" pitchFamily="66" charset="-79"/>
              </a:rPr>
              <a:t>Example 3  (kinetic friction):</a:t>
            </a:r>
          </a:p>
        </p:txBody>
      </p:sp>
      <p:sp>
        <p:nvSpPr>
          <p:cNvPr id="16388" name="Text Box 8"/>
          <p:cNvSpPr txBox="1">
            <a:spLocks noChangeArrowheads="1"/>
          </p:cNvSpPr>
          <p:nvPr/>
        </p:nvSpPr>
        <p:spPr bwMode="auto">
          <a:xfrm>
            <a:off x="1543050" y="1371601"/>
            <a:ext cx="37719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500"/>
              <a:t>A flat bed truck accelerates from rest to the right.  The box breaks loose and slides:  </a:t>
            </a:r>
          </a:p>
        </p:txBody>
      </p:sp>
      <p:sp>
        <p:nvSpPr>
          <p:cNvPr id="16390" name="TextBox 9"/>
          <p:cNvSpPr txBox="1">
            <a:spLocks noChangeArrowheads="1"/>
          </p:cNvSpPr>
          <p:nvPr/>
        </p:nvSpPr>
        <p:spPr bwMode="auto">
          <a:xfrm>
            <a:off x="7658100" y="5715001"/>
            <a:ext cx="31931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900"/>
              <a:t>4.)</a:t>
            </a:r>
          </a:p>
        </p:txBody>
      </p:sp>
      <p:sp>
        <p:nvSpPr>
          <p:cNvPr id="16391" name="Rectangle 10"/>
          <p:cNvSpPr>
            <a:spLocks noChangeArrowheads="1"/>
          </p:cNvSpPr>
          <p:nvPr/>
        </p:nvSpPr>
        <p:spPr bwMode="auto">
          <a:xfrm>
            <a:off x="5829300" y="1543050"/>
            <a:ext cx="228600" cy="171450"/>
          </a:xfrm>
          <a:prstGeom prst="rect">
            <a:avLst/>
          </a:prstGeom>
          <a:solidFill>
            <a:srgbClr val="FF0000"/>
          </a:solidFill>
          <a:ln w="12700">
            <a:solidFill>
              <a:srgbClr val="000000"/>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cxnSp>
        <p:nvCxnSpPr>
          <p:cNvPr id="16392" name="Straight Connector 12"/>
          <p:cNvCxnSpPr>
            <a:cxnSpLocks noChangeShapeType="1"/>
          </p:cNvCxnSpPr>
          <p:nvPr/>
        </p:nvCxnSpPr>
        <p:spPr bwMode="auto">
          <a:xfrm>
            <a:off x="5372100" y="1828800"/>
            <a:ext cx="2171700" cy="119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6393" name="Straight Connector 16"/>
          <p:cNvCxnSpPr>
            <a:cxnSpLocks noChangeShapeType="1"/>
          </p:cNvCxnSpPr>
          <p:nvPr/>
        </p:nvCxnSpPr>
        <p:spPr bwMode="auto">
          <a:xfrm rot="5400000">
            <a:off x="54292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394" name="Straight Connector 17"/>
          <p:cNvCxnSpPr>
            <a:cxnSpLocks noChangeShapeType="1"/>
          </p:cNvCxnSpPr>
          <p:nvPr/>
        </p:nvCxnSpPr>
        <p:spPr bwMode="auto">
          <a:xfrm rot="5400000">
            <a:off x="55435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395" name="Straight Connector 18"/>
          <p:cNvCxnSpPr>
            <a:cxnSpLocks noChangeShapeType="1"/>
          </p:cNvCxnSpPr>
          <p:nvPr/>
        </p:nvCxnSpPr>
        <p:spPr bwMode="auto">
          <a:xfrm rot="5400000">
            <a:off x="56578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396" name="Straight Connector 19"/>
          <p:cNvCxnSpPr>
            <a:cxnSpLocks noChangeShapeType="1"/>
          </p:cNvCxnSpPr>
          <p:nvPr/>
        </p:nvCxnSpPr>
        <p:spPr bwMode="auto">
          <a:xfrm rot="5400000">
            <a:off x="57721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397" name="Straight Connector 20"/>
          <p:cNvCxnSpPr>
            <a:cxnSpLocks noChangeShapeType="1"/>
          </p:cNvCxnSpPr>
          <p:nvPr/>
        </p:nvCxnSpPr>
        <p:spPr bwMode="auto">
          <a:xfrm rot="5400000">
            <a:off x="58864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398" name="Straight Connector 21"/>
          <p:cNvCxnSpPr>
            <a:cxnSpLocks noChangeShapeType="1"/>
          </p:cNvCxnSpPr>
          <p:nvPr/>
        </p:nvCxnSpPr>
        <p:spPr bwMode="auto">
          <a:xfrm rot="5400000">
            <a:off x="60007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399" name="Straight Connector 22"/>
          <p:cNvCxnSpPr>
            <a:cxnSpLocks noChangeShapeType="1"/>
          </p:cNvCxnSpPr>
          <p:nvPr/>
        </p:nvCxnSpPr>
        <p:spPr bwMode="auto">
          <a:xfrm rot="5400000">
            <a:off x="61150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00" name="Straight Connector 23"/>
          <p:cNvCxnSpPr>
            <a:cxnSpLocks noChangeShapeType="1"/>
          </p:cNvCxnSpPr>
          <p:nvPr/>
        </p:nvCxnSpPr>
        <p:spPr bwMode="auto">
          <a:xfrm rot="5400000">
            <a:off x="62293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01" name="Straight Connector 24"/>
          <p:cNvCxnSpPr>
            <a:cxnSpLocks noChangeShapeType="1"/>
          </p:cNvCxnSpPr>
          <p:nvPr/>
        </p:nvCxnSpPr>
        <p:spPr bwMode="auto">
          <a:xfrm rot="5400000">
            <a:off x="63436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02" name="Straight Connector 25"/>
          <p:cNvCxnSpPr>
            <a:cxnSpLocks noChangeShapeType="1"/>
          </p:cNvCxnSpPr>
          <p:nvPr/>
        </p:nvCxnSpPr>
        <p:spPr bwMode="auto">
          <a:xfrm rot="5400000">
            <a:off x="64579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03" name="Straight Connector 26"/>
          <p:cNvCxnSpPr>
            <a:cxnSpLocks noChangeShapeType="1"/>
          </p:cNvCxnSpPr>
          <p:nvPr/>
        </p:nvCxnSpPr>
        <p:spPr bwMode="auto">
          <a:xfrm rot="5400000">
            <a:off x="65722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04" name="Straight Connector 27"/>
          <p:cNvCxnSpPr>
            <a:cxnSpLocks noChangeShapeType="1"/>
          </p:cNvCxnSpPr>
          <p:nvPr/>
        </p:nvCxnSpPr>
        <p:spPr bwMode="auto">
          <a:xfrm rot="5400000">
            <a:off x="66865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05" name="Straight Connector 28"/>
          <p:cNvCxnSpPr>
            <a:cxnSpLocks noChangeShapeType="1"/>
          </p:cNvCxnSpPr>
          <p:nvPr/>
        </p:nvCxnSpPr>
        <p:spPr bwMode="auto">
          <a:xfrm rot="5400000">
            <a:off x="68008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06" name="Straight Connector 29"/>
          <p:cNvCxnSpPr>
            <a:cxnSpLocks noChangeShapeType="1"/>
          </p:cNvCxnSpPr>
          <p:nvPr/>
        </p:nvCxnSpPr>
        <p:spPr bwMode="auto">
          <a:xfrm rot="5400000">
            <a:off x="69151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07" name="Straight Connector 30"/>
          <p:cNvCxnSpPr>
            <a:cxnSpLocks noChangeShapeType="1"/>
          </p:cNvCxnSpPr>
          <p:nvPr/>
        </p:nvCxnSpPr>
        <p:spPr bwMode="auto">
          <a:xfrm rot="5400000">
            <a:off x="70294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08" name="Straight Connector 31"/>
          <p:cNvCxnSpPr>
            <a:cxnSpLocks noChangeShapeType="1"/>
          </p:cNvCxnSpPr>
          <p:nvPr/>
        </p:nvCxnSpPr>
        <p:spPr bwMode="auto">
          <a:xfrm rot="5400000">
            <a:off x="71437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09" name="Straight Connector 32"/>
          <p:cNvCxnSpPr>
            <a:cxnSpLocks noChangeShapeType="1"/>
          </p:cNvCxnSpPr>
          <p:nvPr/>
        </p:nvCxnSpPr>
        <p:spPr bwMode="auto">
          <a:xfrm rot="5400000">
            <a:off x="72580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10" name="Straight Connector 33"/>
          <p:cNvCxnSpPr>
            <a:cxnSpLocks noChangeShapeType="1"/>
          </p:cNvCxnSpPr>
          <p:nvPr/>
        </p:nvCxnSpPr>
        <p:spPr bwMode="auto">
          <a:xfrm rot="5400000">
            <a:off x="73723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11" name="Straight Arrow Connector 38"/>
          <p:cNvCxnSpPr>
            <a:cxnSpLocks noChangeShapeType="1"/>
          </p:cNvCxnSpPr>
          <p:nvPr/>
        </p:nvCxnSpPr>
        <p:spPr bwMode="auto">
          <a:xfrm>
            <a:off x="5886450" y="1257300"/>
            <a:ext cx="400050" cy="1191"/>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aphicFrame>
        <p:nvGraphicFramePr>
          <p:cNvPr id="16412" name="Object 2"/>
          <p:cNvGraphicFramePr>
            <a:graphicFrameLocks noChangeAspect="1"/>
          </p:cNvGraphicFramePr>
          <p:nvPr/>
        </p:nvGraphicFramePr>
        <p:xfrm>
          <a:off x="6015039" y="1104900"/>
          <a:ext cx="136922" cy="152400"/>
        </p:xfrm>
        <a:graphic>
          <a:graphicData uri="http://schemas.openxmlformats.org/presentationml/2006/ole">
            <mc:AlternateContent xmlns:mc="http://schemas.openxmlformats.org/markup-compatibility/2006">
              <mc:Choice xmlns:v="urn:schemas-microsoft-com:vml" Requires="v">
                <p:oleObj name="Equation" r:id="rId2" imgW="114300" imgH="127000" progId="Equation.DSMT4">
                  <p:embed/>
                </p:oleObj>
              </mc:Choice>
              <mc:Fallback>
                <p:oleObj name="Equation" r:id="rId2" imgW="114300" imgH="127000" progId="Equation.DSMT4">
                  <p:embed/>
                  <p:pic>
                    <p:nvPicPr>
                      <p:cNvPr id="1641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039" y="1104900"/>
                        <a:ext cx="13692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6413" name="Text Box 8"/>
          <p:cNvSpPr txBox="1">
            <a:spLocks noChangeArrowheads="1"/>
          </p:cNvSpPr>
          <p:nvPr/>
        </p:nvSpPr>
        <p:spPr bwMode="auto">
          <a:xfrm>
            <a:off x="1943100" y="2000251"/>
            <a:ext cx="31432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200" dirty="0"/>
              <a:t>1.) If kinetic friction is the only force acting along the line of acceleration, the frictional force MUST be in the direction of acceleration.  The question here is, </a:t>
            </a:r>
            <a:r>
              <a:rPr lang="ja-JP" altLang="en-US" sz="1200" dirty="0"/>
              <a:t>“</a:t>
            </a:r>
            <a:r>
              <a:rPr lang="en-US" altLang="ja-JP" sz="1200" dirty="0"/>
              <a:t>What direction will the box accelerate.</a:t>
            </a:r>
            <a:r>
              <a:rPr lang="ja-JP" altLang="en-US" sz="1200" dirty="0"/>
              <a:t>”</a:t>
            </a:r>
            <a:endParaRPr lang="en-US" altLang="en-US" sz="1200" dirty="0"/>
          </a:p>
        </p:txBody>
      </p:sp>
      <p:sp>
        <p:nvSpPr>
          <p:cNvPr id="42" name="Text Box 8"/>
          <p:cNvSpPr txBox="1">
            <a:spLocks noChangeArrowheads="1"/>
          </p:cNvSpPr>
          <p:nvPr/>
        </p:nvSpPr>
        <p:spPr bwMode="auto">
          <a:xfrm>
            <a:off x="1485900" y="3086101"/>
            <a:ext cx="3829050" cy="2377574"/>
          </a:xfrm>
          <a:prstGeom prst="rect">
            <a:avLst/>
          </a:prstGeom>
          <a:noFill/>
          <a:ln w="9525">
            <a:noFill/>
            <a:miter lim="800000"/>
            <a:headEnd/>
            <a:tailEnd/>
          </a:ln>
        </p:spPr>
        <p:txBody>
          <a:bodyPr>
            <a:spAutoFit/>
          </a:bodyPr>
          <a:lstStyle/>
          <a:p>
            <a:pPr>
              <a:defRPr/>
            </a:pPr>
            <a:r>
              <a:rPr lang="en-US" sz="1350" dirty="0">
                <a:solidFill>
                  <a:srgbClr val="FF0000"/>
                </a:solidFill>
              </a:rPr>
              <a:t>This is actually a bit tricky.  As the block slides, it will appear to be sliding to the left toward the rear of the truck (put a little differently, if you attached an axis to the accelerating truck so the </a:t>
            </a:r>
            <a:r>
              <a:rPr lang="en-US" sz="1350" i="1" dirty="0">
                <a:solidFill>
                  <a:srgbClr val="FF0000"/>
                </a:solidFill>
              </a:rPr>
              <a:t>axis</a:t>
            </a:r>
            <a:r>
              <a:rPr lang="en-US" sz="1350" dirty="0">
                <a:solidFill>
                  <a:srgbClr val="FF0000"/>
                </a:solidFill>
              </a:rPr>
              <a:t> was accelerating, relative to that axis the box will move to the left).   From the perspective of a FIXED AXIS (i.e., one attached to the ground), the box will move to the RIGHT.  If kinetic friction is the only force acting along the line of acceleration, it’s direction must be in the direction of the acceleration, </a:t>
            </a:r>
            <a:r>
              <a:rPr lang="en-US" sz="1350" dirty="0">
                <a:ln>
                  <a:solidFill>
                    <a:srgbClr val="0000FF"/>
                  </a:solidFill>
                </a:ln>
                <a:solidFill>
                  <a:srgbClr val="FFFFFF"/>
                </a:solidFill>
              </a:rPr>
              <a:t>to the right</a:t>
            </a:r>
            <a:r>
              <a:rPr lang="en-US" sz="1350" dirty="0">
                <a:solidFill>
                  <a:srgbClr val="FF0000"/>
                </a:solidFill>
              </a:rPr>
              <a:t>.</a:t>
            </a:r>
          </a:p>
        </p:txBody>
      </p:sp>
      <p:sp>
        <p:nvSpPr>
          <p:cNvPr id="16415" name="Rectangle 42"/>
          <p:cNvSpPr>
            <a:spLocks noChangeArrowheads="1"/>
          </p:cNvSpPr>
          <p:nvPr/>
        </p:nvSpPr>
        <p:spPr bwMode="auto">
          <a:xfrm>
            <a:off x="6115050" y="5257800"/>
            <a:ext cx="457200" cy="342900"/>
          </a:xfrm>
          <a:prstGeom prst="rect">
            <a:avLst/>
          </a:prstGeom>
          <a:solidFill>
            <a:srgbClr val="FF0000"/>
          </a:solidFill>
          <a:ln w="12700">
            <a:solidFill>
              <a:srgbClr val="000000"/>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cxnSp>
        <p:nvCxnSpPr>
          <p:cNvPr id="16416" name="Straight Arrow Connector 46"/>
          <p:cNvCxnSpPr>
            <a:cxnSpLocks noChangeShapeType="1"/>
          </p:cNvCxnSpPr>
          <p:nvPr/>
        </p:nvCxnSpPr>
        <p:spPr bwMode="auto">
          <a:xfrm rot="5400000" flipH="1" flipV="1">
            <a:off x="6144221" y="5171480"/>
            <a:ext cx="400050" cy="1191"/>
          </a:xfrm>
          <a:prstGeom prst="straightConnector1">
            <a:avLst/>
          </a:prstGeom>
          <a:noFill/>
          <a:ln w="12700">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16417" name="Straight Arrow Connector 48"/>
          <p:cNvCxnSpPr>
            <a:cxnSpLocks noChangeShapeType="1"/>
          </p:cNvCxnSpPr>
          <p:nvPr/>
        </p:nvCxnSpPr>
        <p:spPr bwMode="auto">
          <a:xfrm rot="5400000">
            <a:off x="6172201" y="5657851"/>
            <a:ext cx="342900" cy="2381"/>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418" name="Straight Arrow Connector 51"/>
          <p:cNvCxnSpPr>
            <a:cxnSpLocks noChangeShapeType="1"/>
          </p:cNvCxnSpPr>
          <p:nvPr/>
        </p:nvCxnSpPr>
        <p:spPr bwMode="auto">
          <a:xfrm rot="10800000" flipH="1">
            <a:off x="6686550" y="5600700"/>
            <a:ext cx="400050" cy="1191"/>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graphicFrame>
        <p:nvGraphicFramePr>
          <p:cNvPr id="16419" name="Object 3"/>
          <p:cNvGraphicFramePr>
            <a:graphicFrameLocks noChangeAspect="1"/>
          </p:cNvGraphicFramePr>
          <p:nvPr/>
        </p:nvGraphicFramePr>
        <p:xfrm>
          <a:off x="6142436" y="4899422"/>
          <a:ext cx="144065" cy="133350"/>
        </p:xfrm>
        <a:graphic>
          <a:graphicData uri="http://schemas.openxmlformats.org/presentationml/2006/ole">
            <mc:AlternateContent xmlns:mc="http://schemas.openxmlformats.org/markup-compatibility/2006">
              <mc:Choice xmlns:v="urn:schemas-microsoft-com:vml" Requires="v">
                <p:oleObj name="Equation" r:id="rId4" imgW="165100" imgH="152400" progId="Equation.DSMT4">
                  <p:embed/>
                </p:oleObj>
              </mc:Choice>
              <mc:Fallback>
                <p:oleObj name="Equation" r:id="rId4" imgW="165100" imgH="152400" progId="Equation.DSMT4">
                  <p:embed/>
                  <p:pic>
                    <p:nvPicPr>
                      <p:cNvPr id="1641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2436" y="4899422"/>
                        <a:ext cx="14406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6420" name="Object 4"/>
          <p:cNvGraphicFramePr>
            <a:graphicFrameLocks noChangeAspect="1"/>
          </p:cNvGraphicFramePr>
          <p:nvPr/>
        </p:nvGraphicFramePr>
        <p:xfrm>
          <a:off x="6394849" y="5691188"/>
          <a:ext cx="210740" cy="144066"/>
        </p:xfrm>
        <a:graphic>
          <a:graphicData uri="http://schemas.openxmlformats.org/presentationml/2006/ole">
            <mc:AlternateContent xmlns:mc="http://schemas.openxmlformats.org/markup-compatibility/2006">
              <mc:Choice xmlns:v="urn:schemas-microsoft-com:vml" Requires="v">
                <p:oleObj name="Equation" r:id="rId6" imgW="241300" imgH="165100" progId="Equation.DSMT4">
                  <p:embed/>
                </p:oleObj>
              </mc:Choice>
              <mc:Fallback>
                <p:oleObj name="Equation" r:id="rId6" imgW="241300" imgH="165100" progId="Equation.DSMT4">
                  <p:embed/>
                  <p:pic>
                    <p:nvPicPr>
                      <p:cNvPr id="1642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4849" y="5691188"/>
                        <a:ext cx="210740" cy="144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6421" name="Object 5"/>
          <p:cNvGraphicFramePr>
            <a:graphicFrameLocks noChangeAspect="1"/>
          </p:cNvGraphicFramePr>
          <p:nvPr/>
        </p:nvGraphicFramePr>
        <p:xfrm>
          <a:off x="6915151" y="5657850"/>
          <a:ext cx="121444" cy="177404"/>
        </p:xfrm>
        <a:graphic>
          <a:graphicData uri="http://schemas.openxmlformats.org/presentationml/2006/ole">
            <mc:AlternateContent xmlns:mc="http://schemas.openxmlformats.org/markup-compatibility/2006">
              <mc:Choice xmlns:v="urn:schemas-microsoft-com:vml" Requires="v">
                <p:oleObj name="Equation" r:id="rId8" imgW="139700" imgH="203200" progId="Equation.DSMT4">
                  <p:embed/>
                </p:oleObj>
              </mc:Choice>
              <mc:Fallback>
                <p:oleObj name="Equation" r:id="rId8" imgW="139700" imgH="203200" progId="Equation.DSMT4">
                  <p:embed/>
                  <p:pic>
                    <p:nvPicPr>
                      <p:cNvPr id="16421"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5151" y="5657850"/>
                        <a:ext cx="121444" cy="177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6422" name="Oval 43"/>
          <p:cNvSpPr>
            <a:spLocks noChangeArrowheads="1"/>
          </p:cNvSpPr>
          <p:nvPr/>
        </p:nvSpPr>
        <p:spPr bwMode="auto">
          <a:xfrm>
            <a:off x="5657850" y="1714500"/>
            <a:ext cx="114300" cy="114300"/>
          </a:xfrm>
          <a:prstGeom prst="ellipse">
            <a:avLst/>
          </a:prstGeom>
          <a:solidFill>
            <a:schemeClr val="bg2"/>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16423" name="Oval 44"/>
          <p:cNvSpPr>
            <a:spLocks noChangeArrowheads="1"/>
          </p:cNvSpPr>
          <p:nvPr/>
        </p:nvSpPr>
        <p:spPr bwMode="auto">
          <a:xfrm>
            <a:off x="6343650" y="1714500"/>
            <a:ext cx="114300" cy="114300"/>
          </a:xfrm>
          <a:prstGeom prst="ellipse">
            <a:avLst/>
          </a:prstGeom>
          <a:solidFill>
            <a:schemeClr val="bg2"/>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16424" name="Rectangle 47"/>
          <p:cNvSpPr>
            <a:spLocks noChangeArrowheads="1"/>
          </p:cNvSpPr>
          <p:nvPr/>
        </p:nvSpPr>
        <p:spPr bwMode="auto">
          <a:xfrm>
            <a:off x="5600700" y="1714500"/>
            <a:ext cx="914400" cy="34529"/>
          </a:xfrm>
          <a:prstGeom prst="rect">
            <a:avLst/>
          </a:prstGeom>
          <a:solidFill>
            <a:srgbClr val="008000"/>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50" name="Snip Same Side Corner Rectangle 49"/>
          <p:cNvSpPr/>
          <p:nvPr/>
        </p:nvSpPr>
        <p:spPr bwMode="auto">
          <a:xfrm>
            <a:off x="6286500" y="1428750"/>
            <a:ext cx="228600" cy="285750"/>
          </a:xfrm>
          <a:prstGeom prst="snip2SameRect">
            <a:avLst/>
          </a:prstGeom>
          <a:solidFill>
            <a:srgbClr val="0000FF"/>
          </a:solidFill>
          <a:ln w="9525" cap="flat" cmpd="sng" algn="ctr">
            <a:solidFill>
              <a:srgbClr val="000000"/>
            </a:solidFill>
            <a:prstDash val="solid"/>
            <a:round/>
            <a:headEnd type="none" w="med" len="med"/>
            <a:tailEnd type="none" w="med" len="med"/>
          </a:ln>
          <a:effectLst/>
        </p:spPr>
        <p:txBody>
          <a:bodyPr/>
          <a:lstStyle/>
          <a:p>
            <a:pPr>
              <a:defRPr/>
            </a:pPr>
            <a:endParaRPr lang="en-US" sz="1350"/>
          </a:p>
        </p:txBody>
      </p:sp>
      <p:cxnSp>
        <p:nvCxnSpPr>
          <p:cNvPr id="16426" name="Straight Connector 56"/>
          <p:cNvCxnSpPr>
            <a:cxnSpLocks noChangeShapeType="1"/>
          </p:cNvCxnSpPr>
          <p:nvPr/>
        </p:nvCxnSpPr>
        <p:spPr bwMode="auto">
          <a:xfrm rot="5400000">
            <a:off x="5257205" y="2000847"/>
            <a:ext cx="1371600" cy="119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cxnSp>
      <p:cxnSp>
        <p:nvCxnSpPr>
          <p:cNvPr id="16427" name="Straight Connector 86"/>
          <p:cNvCxnSpPr>
            <a:cxnSpLocks noChangeShapeType="1"/>
          </p:cNvCxnSpPr>
          <p:nvPr/>
        </p:nvCxnSpPr>
        <p:spPr bwMode="auto">
          <a:xfrm>
            <a:off x="5372100" y="3713561"/>
            <a:ext cx="2171700" cy="23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6428" name="Straight Connector 87"/>
          <p:cNvCxnSpPr>
            <a:cxnSpLocks noChangeShapeType="1"/>
          </p:cNvCxnSpPr>
          <p:nvPr/>
        </p:nvCxnSpPr>
        <p:spPr bwMode="auto">
          <a:xfrm rot="5400000">
            <a:off x="5429250" y="371356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29" name="Straight Connector 88"/>
          <p:cNvCxnSpPr>
            <a:cxnSpLocks noChangeShapeType="1"/>
          </p:cNvCxnSpPr>
          <p:nvPr/>
        </p:nvCxnSpPr>
        <p:spPr bwMode="auto">
          <a:xfrm rot="5400000">
            <a:off x="5715000" y="371356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30" name="Straight Connector 89"/>
          <p:cNvCxnSpPr>
            <a:cxnSpLocks noChangeShapeType="1"/>
          </p:cNvCxnSpPr>
          <p:nvPr/>
        </p:nvCxnSpPr>
        <p:spPr bwMode="auto">
          <a:xfrm rot="5400000">
            <a:off x="5829300" y="371356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31" name="Straight Connector 90"/>
          <p:cNvCxnSpPr>
            <a:cxnSpLocks noChangeShapeType="1"/>
          </p:cNvCxnSpPr>
          <p:nvPr/>
        </p:nvCxnSpPr>
        <p:spPr bwMode="auto">
          <a:xfrm rot="5400000">
            <a:off x="5943600" y="371356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32" name="Straight Connector 91"/>
          <p:cNvCxnSpPr>
            <a:cxnSpLocks noChangeShapeType="1"/>
          </p:cNvCxnSpPr>
          <p:nvPr/>
        </p:nvCxnSpPr>
        <p:spPr bwMode="auto">
          <a:xfrm rot="5400000">
            <a:off x="6057900" y="371356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33" name="Straight Connector 92"/>
          <p:cNvCxnSpPr>
            <a:cxnSpLocks noChangeShapeType="1"/>
          </p:cNvCxnSpPr>
          <p:nvPr/>
        </p:nvCxnSpPr>
        <p:spPr bwMode="auto">
          <a:xfrm rot="5400000">
            <a:off x="6172200" y="371356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34" name="Straight Connector 93"/>
          <p:cNvCxnSpPr>
            <a:cxnSpLocks noChangeShapeType="1"/>
          </p:cNvCxnSpPr>
          <p:nvPr/>
        </p:nvCxnSpPr>
        <p:spPr bwMode="auto">
          <a:xfrm rot="5400000">
            <a:off x="6286500" y="371356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35" name="Straight Connector 94"/>
          <p:cNvCxnSpPr>
            <a:cxnSpLocks noChangeShapeType="1"/>
          </p:cNvCxnSpPr>
          <p:nvPr/>
        </p:nvCxnSpPr>
        <p:spPr bwMode="auto">
          <a:xfrm rot="5400000">
            <a:off x="6400800" y="371356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36" name="Straight Connector 95"/>
          <p:cNvCxnSpPr>
            <a:cxnSpLocks noChangeShapeType="1"/>
          </p:cNvCxnSpPr>
          <p:nvPr/>
        </p:nvCxnSpPr>
        <p:spPr bwMode="auto">
          <a:xfrm rot="5400000">
            <a:off x="6515100" y="371356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37" name="Straight Connector 96"/>
          <p:cNvCxnSpPr>
            <a:cxnSpLocks noChangeShapeType="1"/>
          </p:cNvCxnSpPr>
          <p:nvPr/>
        </p:nvCxnSpPr>
        <p:spPr bwMode="auto">
          <a:xfrm rot="5400000">
            <a:off x="6629400" y="371356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38" name="Straight Connector 97"/>
          <p:cNvCxnSpPr>
            <a:cxnSpLocks noChangeShapeType="1"/>
          </p:cNvCxnSpPr>
          <p:nvPr/>
        </p:nvCxnSpPr>
        <p:spPr bwMode="auto">
          <a:xfrm rot="5400000">
            <a:off x="6743700" y="371356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39" name="Straight Connector 98"/>
          <p:cNvCxnSpPr>
            <a:cxnSpLocks noChangeShapeType="1"/>
          </p:cNvCxnSpPr>
          <p:nvPr/>
        </p:nvCxnSpPr>
        <p:spPr bwMode="auto">
          <a:xfrm rot="5400000">
            <a:off x="6686550" y="371356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40" name="Straight Connector 99"/>
          <p:cNvCxnSpPr>
            <a:cxnSpLocks noChangeShapeType="1"/>
          </p:cNvCxnSpPr>
          <p:nvPr/>
        </p:nvCxnSpPr>
        <p:spPr bwMode="auto">
          <a:xfrm rot="5400000">
            <a:off x="6800850" y="371356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41" name="Straight Connector 100"/>
          <p:cNvCxnSpPr>
            <a:cxnSpLocks noChangeShapeType="1"/>
          </p:cNvCxnSpPr>
          <p:nvPr/>
        </p:nvCxnSpPr>
        <p:spPr bwMode="auto">
          <a:xfrm rot="5400000">
            <a:off x="6915150" y="371356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42" name="Straight Connector 101"/>
          <p:cNvCxnSpPr>
            <a:cxnSpLocks noChangeShapeType="1"/>
          </p:cNvCxnSpPr>
          <p:nvPr/>
        </p:nvCxnSpPr>
        <p:spPr bwMode="auto">
          <a:xfrm rot="5400000">
            <a:off x="7029450" y="371356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43" name="Straight Connector 102"/>
          <p:cNvCxnSpPr>
            <a:cxnSpLocks noChangeShapeType="1"/>
          </p:cNvCxnSpPr>
          <p:nvPr/>
        </p:nvCxnSpPr>
        <p:spPr bwMode="auto">
          <a:xfrm rot="5400000">
            <a:off x="7143750" y="371356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44" name="Straight Connector 103"/>
          <p:cNvCxnSpPr>
            <a:cxnSpLocks noChangeShapeType="1"/>
          </p:cNvCxnSpPr>
          <p:nvPr/>
        </p:nvCxnSpPr>
        <p:spPr bwMode="auto">
          <a:xfrm rot="5400000">
            <a:off x="7258050" y="371356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6445" name="Straight Connector 104"/>
          <p:cNvCxnSpPr>
            <a:cxnSpLocks noChangeShapeType="1"/>
          </p:cNvCxnSpPr>
          <p:nvPr/>
        </p:nvCxnSpPr>
        <p:spPr bwMode="auto">
          <a:xfrm rot="5400000">
            <a:off x="7372350" y="371356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6446" name="Oval 107"/>
          <p:cNvSpPr>
            <a:spLocks noChangeArrowheads="1"/>
          </p:cNvSpPr>
          <p:nvPr/>
        </p:nvSpPr>
        <p:spPr bwMode="auto">
          <a:xfrm>
            <a:off x="5829300" y="3599260"/>
            <a:ext cx="114300" cy="114300"/>
          </a:xfrm>
          <a:prstGeom prst="ellipse">
            <a:avLst/>
          </a:prstGeom>
          <a:solidFill>
            <a:schemeClr val="bg2"/>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16447" name="Oval 108"/>
          <p:cNvSpPr>
            <a:spLocks noChangeArrowheads="1"/>
          </p:cNvSpPr>
          <p:nvPr/>
        </p:nvSpPr>
        <p:spPr bwMode="auto">
          <a:xfrm>
            <a:off x="6515100" y="3599260"/>
            <a:ext cx="114300" cy="114300"/>
          </a:xfrm>
          <a:prstGeom prst="ellipse">
            <a:avLst/>
          </a:prstGeom>
          <a:solidFill>
            <a:schemeClr val="bg2"/>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16448" name="Rectangle 109"/>
          <p:cNvSpPr>
            <a:spLocks noChangeArrowheads="1"/>
          </p:cNvSpPr>
          <p:nvPr/>
        </p:nvSpPr>
        <p:spPr bwMode="auto">
          <a:xfrm>
            <a:off x="5772150" y="3599261"/>
            <a:ext cx="914400" cy="34528"/>
          </a:xfrm>
          <a:prstGeom prst="rect">
            <a:avLst/>
          </a:prstGeom>
          <a:solidFill>
            <a:srgbClr val="008000"/>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111" name="Snip Same Side Corner Rectangle 110"/>
          <p:cNvSpPr/>
          <p:nvPr/>
        </p:nvSpPr>
        <p:spPr bwMode="auto">
          <a:xfrm>
            <a:off x="6457950" y="3313510"/>
            <a:ext cx="228600" cy="285750"/>
          </a:xfrm>
          <a:prstGeom prst="snip2SameRect">
            <a:avLst/>
          </a:prstGeom>
          <a:solidFill>
            <a:srgbClr val="0000FF"/>
          </a:solidFill>
          <a:ln w="9525" cap="flat" cmpd="sng" algn="ctr">
            <a:solidFill>
              <a:srgbClr val="000000"/>
            </a:solidFill>
            <a:prstDash val="solid"/>
            <a:round/>
            <a:headEnd type="none" w="med" len="med"/>
            <a:tailEnd type="none" w="med" len="med"/>
          </a:ln>
          <a:effectLst/>
        </p:spPr>
        <p:txBody>
          <a:bodyPr/>
          <a:lstStyle/>
          <a:p>
            <a:pPr>
              <a:defRPr/>
            </a:pPr>
            <a:endParaRPr lang="en-US" sz="1350"/>
          </a:p>
        </p:txBody>
      </p:sp>
      <p:sp>
        <p:nvSpPr>
          <p:cNvPr id="16450" name="Text Box 8"/>
          <p:cNvSpPr txBox="1">
            <a:spLocks noChangeArrowheads="1"/>
          </p:cNvSpPr>
          <p:nvPr/>
        </p:nvSpPr>
        <p:spPr bwMode="auto">
          <a:xfrm>
            <a:off x="5314950" y="4057650"/>
            <a:ext cx="251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050"/>
              <a:t>Notice the block has slid toward the back of the truck but has experienced a net displacement to the right of the dotted line. This means force to right!</a:t>
            </a:r>
          </a:p>
        </p:txBody>
      </p:sp>
    </p:spTree>
    <p:extLst>
      <p:ext uri="{BB962C8B-B14F-4D97-AF65-F5344CB8AC3E}">
        <p14:creationId xmlns:p14="http://schemas.microsoft.com/office/powerpoint/2010/main" val="348911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4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4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4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4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4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4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p:bldP spid="16413" grpId="0"/>
      <p:bldP spid="42" grpId="0"/>
      <p:bldP spid="164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p:cNvSpPr/>
          <p:nvPr/>
        </p:nvSpPr>
        <p:spPr>
          <a:xfrm>
            <a:off x="824697" y="4008594"/>
            <a:ext cx="7526438" cy="3210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409" name="Rectangle 85"/>
          <p:cNvSpPr>
            <a:spLocks noChangeArrowheads="1"/>
          </p:cNvSpPr>
          <p:nvPr/>
        </p:nvSpPr>
        <p:spPr bwMode="auto">
          <a:xfrm>
            <a:off x="6786127" y="3485916"/>
            <a:ext cx="228600" cy="171450"/>
          </a:xfrm>
          <a:prstGeom prst="rect">
            <a:avLst/>
          </a:prstGeom>
          <a:solidFill>
            <a:srgbClr val="FF0000"/>
          </a:solidFill>
          <a:ln w="12700">
            <a:solidFill>
              <a:srgbClr val="000000"/>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grpSp>
        <p:nvGrpSpPr>
          <p:cNvPr id="17410" name="Group 83"/>
          <p:cNvGrpSpPr>
            <a:grpSpLocks/>
          </p:cNvGrpSpPr>
          <p:nvPr/>
        </p:nvGrpSpPr>
        <p:grpSpPr bwMode="auto">
          <a:xfrm>
            <a:off x="6271777" y="2516747"/>
            <a:ext cx="2171700" cy="1600200"/>
            <a:chOff x="5791200" y="763588"/>
            <a:chExt cx="2895600" cy="2133600"/>
          </a:xfrm>
        </p:grpSpPr>
        <p:sp>
          <p:nvSpPr>
            <p:cNvPr id="17476" name="Rectangle 45"/>
            <p:cNvSpPr>
              <a:spLocks noChangeArrowheads="1"/>
            </p:cNvSpPr>
            <p:nvPr/>
          </p:nvSpPr>
          <p:spPr bwMode="auto">
            <a:xfrm>
              <a:off x="6400800" y="1066800"/>
              <a:ext cx="304800" cy="228600"/>
            </a:xfrm>
            <a:prstGeom prst="rect">
              <a:avLst/>
            </a:prstGeom>
            <a:solidFill>
              <a:srgbClr val="FF0000"/>
            </a:solidFill>
            <a:ln w="12700">
              <a:solidFill>
                <a:srgbClr val="000000"/>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cxnSp>
          <p:nvCxnSpPr>
            <p:cNvPr id="17477" name="Straight Connector 50"/>
            <p:cNvCxnSpPr>
              <a:cxnSpLocks noChangeShapeType="1"/>
            </p:cNvCxnSpPr>
            <p:nvPr/>
          </p:nvCxnSpPr>
          <p:spPr bwMode="auto">
            <a:xfrm>
              <a:off x="5791200" y="1447800"/>
              <a:ext cx="2895600"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7478" name="Straight Connector 58"/>
            <p:cNvCxnSpPr>
              <a:cxnSpLocks noChangeShapeType="1"/>
            </p:cNvCxnSpPr>
            <p:nvPr/>
          </p:nvCxnSpPr>
          <p:spPr bwMode="auto">
            <a:xfrm rot="5400000">
              <a:off x="58674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79" name="Straight Connector 59"/>
            <p:cNvCxnSpPr>
              <a:cxnSpLocks noChangeShapeType="1"/>
            </p:cNvCxnSpPr>
            <p:nvPr/>
          </p:nvCxnSpPr>
          <p:spPr bwMode="auto">
            <a:xfrm rot="5400000">
              <a:off x="60198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80" name="Straight Connector 60"/>
            <p:cNvCxnSpPr>
              <a:cxnSpLocks noChangeShapeType="1"/>
            </p:cNvCxnSpPr>
            <p:nvPr/>
          </p:nvCxnSpPr>
          <p:spPr bwMode="auto">
            <a:xfrm rot="5400000">
              <a:off x="61722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81" name="Straight Connector 61"/>
            <p:cNvCxnSpPr>
              <a:cxnSpLocks noChangeShapeType="1"/>
            </p:cNvCxnSpPr>
            <p:nvPr/>
          </p:nvCxnSpPr>
          <p:spPr bwMode="auto">
            <a:xfrm rot="5400000">
              <a:off x="63246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82" name="Straight Connector 62"/>
            <p:cNvCxnSpPr>
              <a:cxnSpLocks noChangeShapeType="1"/>
            </p:cNvCxnSpPr>
            <p:nvPr/>
          </p:nvCxnSpPr>
          <p:spPr bwMode="auto">
            <a:xfrm rot="5400000">
              <a:off x="64770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83" name="Straight Connector 63"/>
            <p:cNvCxnSpPr>
              <a:cxnSpLocks noChangeShapeType="1"/>
            </p:cNvCxnSpPr>
            <p:nvPr/>
          </p:nvCxnSpPr>
          <p:spPr bwMode="auto">
            <a:xfrm rot="5400000">
              <a:off x="66294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84" name="Straight Connector 64"/>
            <p:cNvCxnSpPr>
              <a:cxnSpLocks noChangeShapeType="1"/>
            </p:cNvCxnSpPr>
            <p:nvPr/>
          </p:nvCxnSpPr>
          <p:spPr bwMode="auto">
            <a:xfrm rot="5400000">
              <a:off x="67818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85" name="Straight Connector 65"/>
            <p:cNvCxnSpPr>
              <a:cxnSpLocks noChangeShapeType="1"/>
            </p:cNvCxnSpPr>
            <p:nvPr/>
          </p:nvCxnSpPr>
          <p:spPr bwMode="auto">
            <a:xfrm rot="5400000">
              <a:off x="69342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86" name="Straight Connector 66"/>
            <p:cNvCxnSpPr>
              <a:cxnSpLocks noChangeShapeType="1"/>
            </p:cNvCxnSpPr>
            <p:nvPr/>
          </p:nvCxnSpPr>
          <p:spPr bwMode="auto">
            <a:xfrm rot="5400000">
              <a:off x="70866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87" name="Straight Connector 67"/>
            <p:cNvCxnSpPr>
              <a:cxnSpLocks noChangeShapeType="1"/>
            </p:cNvCxnSpPr>
            <p:nvPr/>
          </p:nvCxnSpPr>
          <p:spPr bwMode="auto">
            <a:xfrm rot="5400000">
              <a:off x="72390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88" name="Straight Connector 68"/>
            <p:cNvCxnSpPr>
              <a:cxnSpLocks noChangeShapeType="1"/>
            </p:cNvCxnSpPr>
            <p:nvPr/>
          </p:nvCxnSpPr>
          <p:spPr bwMode="auto">
            <a:xfrm rot="5400000">
              <a:off x="73914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89" name="Straight Connector 69"/>
            <p:cNvCxnSpPr>
              <a:cxnSpLocks noChangeShapeType="1"/>
            </p:cNvCxnSpPr>
            <p:nvPr/>
          </p:nvCxnSpPr>
          <p:spPr bwMode="auto">
            <a:xfrm rot="5400000">
              <a:off x="75438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90" name="Straight Connector 70"/>
            <p:cNvCxnSpPr>
              <a:cxnSpLocks noChangeShapeType="1"/>
            </p:cNvCxnSpPr>
            <p:nvPr/>
          </p:nvCxnSpPr>
          <p:spPr bwMode="auto">
            <a:xfrm rot="5400000">
              <a:off x="76962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91" name="Straight Connector 71"/>
            <p:cNvCxnSpPr>
              <a:cxnSpLocks noChangeShapeType="1"/>
            </p:cNvCxnSpPr>
            <p:nvPr/>
          </p:nvCxnSpPr>
          <p:spPr bwMode="auto">
            <a:xfrm rot="5400000">
              <a:off x="78486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92" name="Straight Connector 72"/>
            <p:cNvCxnSpPr>
              <a:cxnSpLocks noChangeShapeType="1"/>
            </p:cNvCxnSpPr>
            <p:nvPr/>
          </p:nvCxnSpPr>
          <p:spPr bwMode="auto">
            <a:xfrm rot="5400000">
              <a:off x="80010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93" name="Straight Connector 73"/>
            <p:cNvCxnSpPr>
              <a:cxnSpLocks noChangeShapeType="1"/>
            </p:cNvCxnSpPr>
            <p:nvPr/>
          </p:nvCxnSpPr>
          <p:spPr bwMode="auto">
            <a:xfrm rot="5400000">
              <a:off x="81534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94" name="Straight Connector 74"/>
            <p:cNvCxnSpPr>
              <a:cxnSpLocks noChangeShapeType="1"/>
            </p:cNvCxnSpPr>
            <p:nvPr/>
          </p:nvCxnSpPr>
          <p:spPr bwMode="auto">
            <a:xfrm rot="5400000">
              <a:off x="83058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95" name="Straight Connector 75"/>
            <p:cNvCxnSpPr>
              <a:cxnSpLocks noChangeShapeType="1"/>
            </p:cNvCxnSpPr>
            <p:nvPr/>
          </p:nvCxnSpPr>
          <p:spPr bwMode="auto">
            <a:xfrm rot="5400000">
              <a:off x="8458200" y="1447800"/>
              <a:ext cx="762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7496" name="Oval 78"/>
            <p:cNvSpPr>
              <a:spLocks noChangeArrowheads="1"/>
            </p:cNvSpPr>
            <p:nvPr/>
          </p:nvSpPr>
          <p:spPr bwMode="auto">
            <a:xfrm>
              <a:off x="6172200" y="1295400"/>
              <a:ext cx="152400" cy="152400"/>
            </a:xfrm>
            <a:prstGeom prst="ellipse">
              <a:avLst/>
            </a:prstGeom>
            <a:solidFill>
              <a:schemeClr val="bg2"/>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17497" name="Oval 79"/>
            <p:cNvSpPr>
              <a:spLocks noChangeArrowheads="1"/>
            </p:cNvSpPr>
            <p:nvPr/>
          </p:nvSpPr>
          <p:spPr bwMode="auto">
            <a:xfrm>
              <a:off x="7086600" y="1295400"/>
              <a:ext cx="152400" cy="152400"/>
            </a:xfrm>
            <a:prstGeom prst="ellipse">
              <a:avLst/>
            </a:prstGeom>
            <a:solidFill>
              <a:schemeClr val="bg2"/>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17498" name="Rectangle 80"/>
            <p:cNvSpPr>
              <a:spLocks noChangeArrowheads="1"/>
            </p:cNvSpPr>
            <p:nvPr/>
          </p:nvSpPr>
          <p:spPr bwMode="auto">
            <a:xfrm>
              <a:off x="6096000" y="1295400"/>
              <a:ext cx="1219200" cy="45719"/>
            </a:xfrm>
            <a:prstGeom prst="rect">
              <a:avLst/>
            </a:prstGeom>
            <a:solidFill>
              <a:srgbClr val="008000"/>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82" name="Snip Same Side Corner Rectangle 81"/>
            <p:cNvSpPr/>
            <p:nvPr/>
          </p:nvSpPr>
          <p:spPr bwMode="auto">
            <a:xfrm>
              <a:off x="7010400" y="914400"/>
              <a:ext cx="304800" cy="381000"/>
            </a:xfrm>
            <a:prstGeom prst="snip2SameRect">
              <a:avLst/>
            </a:prstGeom>
            <a:solidFill>
              <a:srgbClr val="0000FF"/>
            </a:solidFill>
            <a:ln w="9525" cap="flat" cmpd="sng" algn="ctr">
              <a:solidFill>
                <a:srgbClr val="000000"/>
              </a:solidFill>
              <a:prstDash val="solid"/>
              <a:round/>
              <a:headEnd type="none" w="med" len="med"/>
              <a:tailEnd type="none" w="med" len="med"/>
            </a:ln>
            <a:effectLst/>
          </p:spPr>
          <p:txBody>
            <a:bodyPr/>
            <a:lstStyle/>
            <a:p>
              <a:pPr>
                <a:defRPr/>
              </a:pPr>
              <a:endParaRPr lang="en-US" sz="1350"/>
            </a:p>
          </p:txBody>
        </p:sp>
        <p:cxnSp>
          <p:nvCxnSpPr>
            <p:cNvPr id="17500" name="Straight Connector 82"/>
            <p:cNvCxnSpPr>
              <a:cxnSpLocks noChangeShapeType="1"/>
            </p:cNvCxnSpPr>
            <p:nvPr/>
          </p:nvCxnSpPr>
          <p:spPr bwMode="auto">
            <a:xfrm rot="5400000">
              <a:off x="5486400" y="1829594"/>
              <a:ext cx="2133600" cy="1588"/>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cxnSp>
      </p:grpSp>
      <p:sp>
        <p:nvSpPr>
          <p:cNvPr id="17411" name="Text Box 3"/>
          <p:cNvSpPr txBox="1">
            <a:spLocks noChangeArrowheads="1"/>
          </p:cNvSpPr>
          <p:nvPr/>
        </p:nvSpPr>
        <p:spPr bwMode="auto">
          <a:xfrm>
            <a:off x="171450" y="279821"/>
            <a:ext cx="6286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dirty="0">
                <a:solidFill>
                  <a:srgbClr val="FF0000"/>
                </a:solidFill>
                <a:latin typeface="Apple Chancery" panose="03020702040506060504" pitchFamily="66" charset="-79"/>
                <a:cs typeface="Apple Chancery" panose="03020702040506060504" pitchFamily="66" charset="-79"/>
              </a:rPr>
              <a:t>Example 3  (kinetic friction):</a:t>
            </a:r>
          </a:p>
        </p:txBody>
      </p:sp>
      <p:sp>
        <p:nvSpPr>
          <p:cNvPr id="17412" name="Text Box 8"/>
          <p:cNvSpPr txBox="1">
            <a:spLocks noChangeArrowheads="1"/>
          </p:cNvSpPr>
          <p:nvPr/>
        </p:nvSpPr>
        <p:spPr bwMode="auto">
          <a:xfrm>
            <a:off x="353019" y="749853"/>
            <a:ext cx="55758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t>A flat bed truck accelerates from rest to the right.  The box breaks loose and slides:  </a:t>
            </a:r>
          </a:p>
        </p:txBody>
      </p:sp>
      <p:sp>
        <p:nvSpPr>
          <p:cNvPr id="17415" name="Rectangle 10"/>
          <p:cNvSpPr>
            <a:spLocks noChangeArrowheads="1"/>
          </p:cNvSpPr>
          <p:nvPr/>
        </p:nvSpPr>
        <p:spPr bwMode="auto">
          <a:xfrm>
            <a:off x="6728977" y="1601156"/>
            <a:ext cx="228600" cy="171450"/>
          </a:xfrm>
          <a:prstGeom prst="rect">
            <a:avLst/>
          </a:prstGeom>
          <a:solidFill>
            <a:srgbClr val="FF0000"/>
          </a:solidFill>
          <a:ln w="12700">
            <a:solidFill>
              <a:srgbClr val="000000"/>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cxnSp>
        <p:nvCxnSpPr>
          <p:cNvPr id="17416" name="Straight Connector 12"/>
          <p:cNvCxnSpPr>
            <a:cxnSpLocks noChangeShapeType="1"/>
          </p:cNvCxnSpPr>
          <p:nvPr/>
        </p:nvCxnSpPr>
        <p:spPr bwMode="auto">
          <a:xfrm>
            <a:off x="6271777" y="1886906"/>
            <a:ext cx="2171700" cy="119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7417" name="Straight Connector 16"/>
          <p:cNvCxnSpPr>
            <a:cxnSpLocks noChangeShapeType="1"/>
          </p:cNvCxnSpPr>
          <p:nvPr/>
        </p:nvCxnSpPr>
        <p:spPr bwMode="auto">
          <a:xfrm rot="5400000">
            <a:off x="6328927" y="188690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18" name="Straight Connector 17"/>
          <p:cNvCxnSpPr>
            <a:cxnSpLocks noChangeShapeType="1"/>
          </p:cNvCxnSpPr>
          <p:nvPr/>
        </p:nvCxnSpPr>
        <p:spPr bwMode="auto">
          <a:xfrm rot="5400000">
            <a:off x="6443227" y="188690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19" name="Straight Connector 18"/>
          <p:cNvCxnSpPr>
            <a:cxnSpLocks noChangeShapeType="1"/>
          </p:cNvCxnSpPr>
          <p:nvPr/>
        </p:nvCxnSpPr>
        <p:spPr bwMode="auto">
          <a:xfrm rot="5400000">
            <a:off x="6557527" y="188690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20" name="Straight Connector 19"/>
          <p:cNvCxnSpPr>
            <a:cxnSpLocks noChangeShapeType="1"/>
          </p:cNvCxnSpPr>
          <p:nvPr/>
        </p:nvCxnSpPr>
        <p:spPr bwMode="auto">
          <a:xfrm rot="5400000">
            <a:off x="6671827" y="188690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21" name="Straight Connector 20"/>
          <p:cNvCxnSpPr>
            <a:cxnSpLocks noChangeShapeType="1"/>
          </p:cNvCxnSpPr>
          <p:nvPr/>
        </p:nvCxnSpPr>
        <p:spPr bwMode="auto">
          <a:xfrm rot="5400000">
            <a:off x="6786127" y="188690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22" name="Straight Connector 21"/>
          <p:cNvCxnSpPr>
            <a:cxnSpLocks noChangeShapeType="1"/>
          </p:cNvCxnSpPr>
          <p:nvPr/>
        </p:nvCxnSpPr>
        <p:spPr bwMode="auto">
          <a:xfrm rot="5400000">
            <a:off x="6900427" y="188690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23" name="Straight Connector 22"/>
          <p:cNvCxnSpPr>
            <a:cxnSpLocks noChangeShapeType="1"/>
          </p:cNvCxnSpPr>
          <p:nvPr/>
        </p:nvCxnSpPr>
        <p:spPr bwMode="auto">
          <a:xfrm rot="5400000">
            <a:off x="7014727" y="188690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24" name="Straight Connector 23"/>
          <p:cNvCxnSpPr>
            <a:cxnSpLocks noChangeShapeType="1"/>
          </p:cNvCxnSpPr>
          <p:nvPr/>
        </p:nvCxnSpPr>
        <p:spPr bwMode="auto">
          <a:xfrm rot="5400000">
            <a:off x="7129027" y="188690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25" name="Straight Connector 24"/>
          <p:cNvCxnSpPr>
            <a:cxnSpLocks noChangeShapeType="1"/>
          </p:cNvCxnSpPr>
          <p:nvPr/>
        </p:nvCxnSpPr>
        <p:spPr bwMode="auto">
          <a:xfrm rot="5400000">
            <a:off x="7243327" y="188690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26" name="Straight Connector 25"/>
          <p:cNvCxnSpPr>
            <a:cxnSpLocks noChangeShapeType="1"/>
          </p:cNvCxnSpPr>
          <p:nvPr/>
        </p:nvCxnSpPr>
        <p:spPr bwMode="auto">
          <a:xfrm rot="5400000">
            <a:off x="7357627" y="188690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27" name="Straight Connector 26"/>
          <p:cNvCxnSpPr>
            <a:cxnSpLocks noChangeShapeType="1"/>
          </p:cNvCxnSpPr>
          <p:nvPr/>
        </p:nvCxnSpPr>
        <p:spPr bwMode="auto">
          <a:xfrm rot="5400000">
            <a:off x="7471927" y="188690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28" name="Straight Connector 27"/>
          <p:cNvCxnSpPr>
            <a:cxnSpLocks noChangeShapeType="1"/>
          </p:cNvCxnSpPr>
          <p:nvPr/>
        </p:nvCxnSpPr>
        <p:spPr bwMode="auto">
          <a:xfrm rot="5400000">
            <a:off x="7586227" y="188690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29" name="Straight Connector 28"/>
          <p:cNvCxnSpPr>
            <a:cxnSpLocks noChangeShapeType="1"/>
          </p:cNvCxnSpPr>
          <p:nvPr/>
        </p:nvCxnSpPr>
        <p:spPr bwMode="auto">
          <a:xfrm rot="5400000">
            <a:off x="7700527" y="188690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30" name="Straight Connector 29"/>
          <p:cNvCxnSpPr>
            <a:cxnSpLocks noChangeShapeType="1"/>
          </p:cNvCxnSpPr>
          <p:nvPr/>
        </p:nvCxnSpPr>
        <p:spPr bwMode="auto">
          <a:xfrm rot="5400000">
            <a:off x="7814827" y="188690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31" name="Straight Connector 30"/>
          <p:cNvCxnSpPr>
            <a:cxnSpLocks noChangeShapeType="1"/>
          </p:cNvCxnSpPr>
          <p:nvPr/>
        </p:nvCxnSpPr>
        <p:spPr bwMode="auto">
          <a:xfrm rot="5400000">
            <a:off x="7929127" y="188690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32" name="Straight Connector 31"/>
          <p:cNvCxnSpPr>
            <a:cxnSpLocks noChangeShapeType="1"/>
          </p:cNvCxnSpPr>
          <p:nvPr/>
        </p:nvCxnSpPr>
        <p:spPr bwMode="auto">
          <a:xfrm rot="5400000">
            <a:off x="8043427" y="188690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33" name="Straight Connector 32"/>
          <p:cNvCxnSpPr>
            <a:cxnSpLocks noChangeShapeType="1"/>
          </p:cNvCxnSpPr>
          <p:nvPr/>
        </p:nvCxnSpPr>
        <p:spPr bwMode="auto">
          <a:xfrm rot="5400000">
            <a:off x="8157727" y="188690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34" name="Straight Connector 33"/>
          <p:cNvCxnSpPr>
            <a:cxnSpLocks noChangeShapeType="1"/>
          </p:cNvCxnSpPr>
          <p:nvPr/>
        </p:nvCxnSpPr>
        <p:spPr bwMode="auto">
          <a:xfrm rot="5400000">
            <a:off x="8272027" y="188690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35" name="Straight Arrow Connector 38"/>
          <p:cNvCxnSpPr>
            <a:cxnSpLocks noChangeShapeType="1"/>
          </p:cNvCxnSpPr>
          <p:nvPr/>
        </p:nvCxnSpPr>
        <p:spPr bwMode="auto">
          <a:xfrm>
            <a:off x="6786127" y="1315406"/>
            <a:ext cx="400050" cy="1191"/>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aphicFrame>
        <p:nvGraphicFramePr>
          <p:cNvPr id="17436" name="Object 2"/>
          <p:cNvGraphicFramePr>
            <a:graphicFrameLocks noChangeAspect="1"/>
          </p:cNvGraphicFramePr>
          <p:nvPr>
            <p:extLst>
              <p:ext uri="{D42A27DB-BD31-4B8C-83A1-F6EECF244321}">
                <p14:modId xmlns:p14="http://schemas.microsoft.com/office/powerpoint/2010/main" val="317163307"/>
              </p:ext>
            </p:extLst>
          </p:nvPr>
        </p:nvGraphicFramePr>
        <p:xfrm>
          <a:off x="6914716" y="1163006"/>
          <a:ext cx="136922" cy="152400"/>
        </p:xfrm>
        <a:graphic>
          <a:graphicData uri="http://schemas.openxmlformats.org/presentationml/2006/ole">
            <mc:AlternateContent xmlns:mc="http://schemas.openxmlformats.org/markup-compatibility/2006">
              <mc:Choice xmlns:v="urn:schemas-microsoft-com:vml" Requires="v">
                <p:oleObj name="Equation" r:id="rId2" imgW="114300" imgH="127000" progId="Equation.DSMT4">
                  <p:embed/>
                </p:oleObj>
              </mc:Choice>
              <mc:Fallback>
                <p:oleObj name="Equation" r:id="rId2" imgW="114300" imgH="127000" progId="Equation.DSMT4">
                  <p:embed/>
                  <p:pic>
                    <p:nvPicPr>
                      <p:cNvPr id="1743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4716" y="1163006"/>
                        <a:ext cx="13692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nvGrpSpPr>
          <p:cNvPr id="2" name="Group 1">
            <a:extLst>
              <a:ext uri="{FF2B5EF4-FFF2-40B4-BE49-F238E27FC236}">
                <a16:creationId xmlns:a16="http://schemas.microsoft.com/office/drawing/2014/main" id="{EE135ED2-90C8-5E49-993F-01B8CC0EFCF5}"/>
              </a:ext>
            </a:extLst>
          </p:cNvPr>
          <p:cNvGrpSpPr/>
          <p:nvPr/>
        </p:nvGrpSpPr>
        <p:grpSpPr>
          <a:xfrm>
            <a:off x="7384464" y="5156989"/>
            <a:ext cx="971550" cy="935832"/>
            <a:chOff x="6115050" y="4899422"/>
            <a:chExt cx="971550" cy="935832"/>
          </a:xfrm>
        </p:grpSpPr>
        <p:sp>
          <p:nvSpPr>
            <p:cNvPr id="17437" name="Rectangle 42"/>
            <p:cNvSpPr>
              <a:spLocks noChangeArrowheads="1"/>
            </p:cNvSpPr>
            <p:nvPr/>
          </p:nvSpPr>
          <p:spPr bwMode="auto">
            <a:xfrm>
              <a:off x="6115050" y="5257800"/>
              <a:ext cx="457200" cy="342900"/>
            </a:xfrm>
            <a:prstGeom prst="rect">
              <a:avLst/>
            </a:prstGeom>
            <a:solidFill>
              <a:srgbClr val="FF0000"/>
            </a:solidFill>
            <a:ln w="12700">
              <a:solidFill>
                <a:srgbClr val="000000"/>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cxnSp>
          <p:nvCxnSpPr>
            <p:cNvPr id="17438" name="Straight Arrow Connector 46"/>
            <p:cNvCxnSpPr>
              <a:cxnSpLocks noChangeShapeType="1"/>
            </p:cNvCxnSpPr>
            <p:nvPr/>
          </p:nvCxnSpPr>
          <p:spPr bwMode="auto">
            <a:xfrm rot="5400000" flipH="1" flipV="1">
              <a:off x="6144221" y="5171480"/>
              <a:ext cx="400050" cy="1191"/>
            </a:xfrm>
            <a:prstGeom prst="straightConnector1">
              <a:avLst/>
            </a:prstGeom>
            <a:noFill/>
            <a:ln w="12700">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17439" name="Straight Arrow Connector 48"/>
            <p:cNvCxnSpPr>
              <a:cxnSpLocks noChangeShapeType="1"/>
            </p:cNvCxnSpPr>
            <p:nvPr/>
          </p:nvCxnSpPr>
          <p:spPr bwMode="auto">
            <a:xfrm rot="5400000">
              <a:off x="6172201" y="5657851"/>
              <a:ext cx="342900" cy="2381"/>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40" name="Straight Arrow Connector 51"/>
            <p:cNvCxnSpPr>
              <a:cxnSpLocks noChangeShapeType="1"/>
            </p:cNvCxnSpPr>
            <p:nvPr/>
          </p:nvCxnSpPr>
          <p:spPr bwMode="auto">
            <a:xfrm rot="10800000" flipH="1">
              <a:off x="6686550" y="5600700"/>
              <a:ext cx="400050" cy="1191"/>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graphicFrame>
          <p:nvGraphicFramePr>
            <p:cNvPr id="17441" name="Object 3"/>
            <p:cNvGraphicFramePr>
              <a:graphicFrameLocks noChangeAspect="1"/>
            </p:cNvGraphicFramePr>
            <p:nvPr>
              <p:extLst>
                <p:ext uri="{D42A27DB-BD31-4B8C-83A1-F6EECF244321}">
                  <p14:modId xmlns:p14="http://schemas.microsoft.com/office/powerpoint/2010/main" val="1687100058"/>
                </p:ext>
              </p:extLst>
            </p:nvPr>
          </p:nvGraphicFramePr>
          <p:xfrm>
            <a:off x="6142436" y="4899422"/>
            <a:ext cx="144065" cy="133350"/>
          </p:xfrm>
          <a:graphic>
            <a:graphicData uri="http://schemas.openxmlformats.org/presentationml/2006/ole">
              <mc:AlternateContent xmlns:mc="http://schemas.openxmlformats.org/markup-compatibility/2006">
                <mc:Choice xmlns:v="urn:schemas-microsoft-com:vml" Requires="v">
                  <p:oleObj name="Equation" r:id="rId4" imgW="165100" imgH="152400" progId="Equation.DSMT4">
                    <p:embed/>
                  </p:oleObj>
                </mc:Choice>
                <mc:Fallback>
                  <p:oleObj name="Equation" r:id="rId4" imgW="165100" imgH="152400" progId="Equation.DSMT4">
                    <p:embed/>
                    <p:pic>
                      <p:nvPicPr>
                        <p:cNvPr id="1744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2436" y="4899422"/>
                          <a:ext cx="14406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7442" name="Object 4"/>
            <p:cNvGraphicFramePr>
              <a:graphicFrameLocks noChangeAspect="1"/>
            </p:cNvGraphicFramePr>
            <p:nvPr>
              <p:extLst>
                <p:ext uri="{D42A27DB-BD31-4B8C-83A1-F6EECF244321}">
                  <p14:modId xmlns:p14="http://schemas.microsoft.com/office/powerpoint/2010/main" val="218990696"/>
                </p:ext>
              </p:extLst>
            </p:nvPr>
          </p:nvGraphicFramePr>
          <p:xfrm>
            <a:off x="6394849" y="5691188"/>
            <a:ext cx="210740" cy="144066"/>
          </p:xfrm>
          <a:graphic>
            <a:graphicData uri="http://schemas.openxmlformats.org/presentationml/2006/ole">
              <mc:AlternateContent xmlns:mc="http://schemas.openxmlformats.org/markup-compatibility/2006">
                <mc:Choice xmlns:v="urn:schemas-microsoft-com:vml" Requires="v">
                  <p:oleObj name="Equation" r:id="rId6" imgW="241300" imgH="165100" progId="Equation.DSMT4">
                    <p:embed/>
                  </p:oleObj>
                </mc:Choice>
                <mc:Fallback>
                  <p:oleObj name="Equation" r:id="rId6" imgW="241300" imgH="165100" progId="Equation.DSMT4">
                    <p:embed/>
                    <p:pic>
                      <p:nvPicPr>
                        <p:cNvPr id="17442"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4849" y="5691188"/>
                          <a:ext cx="210740" cy="144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7443" name="Object 5"/>
            <p:cNvGraphicFramePr>
              <a:graphicFrameLocks noChangeAspect="1"/>
            </p:cNvGraphicFramePr>
            <p:nvPr>
              <p:extLst>
                <p:ext uri="{D42A27DB-BD31-4B8C-83A1-F6EECF244321}">
                  <p14:modId xmlns:p14="http://schemas.microsoft.com/office/powerpoint/2010/main" val="1749053262"/>
                </p:ext>
              </p:extLst>
            </p:nvPr>
          </p:nvGraphicFramePr>
          <p:xfrm>
            <a:off x="6915151" y="5657850"/>
            <a:ext cx="121444" cy="177404"/>
          </p:xfrm>
          <a:graphic>
            <a:graphicData uri="http://schemas.openxmlformats.org/presentationml/2006/ole">
              <mc:AlternateContent xmlns:mc="http://schemas.openxmlformats.org/markup-compatibility/2006">
                <mc:Choice xmlns:v="urn:schemas-microsoft-com:vml" Requires="v">
                  <p:oleObj name="Equation" r:id="rId8" imgW="139700" imgH="203200" progId="Equation.DSMT4">
                    <p:embed/>
                  </p:oleObj>
                </mc:Choice>
                <mc:Fallback>
                  <p:oleObj name="Equation" r:id="rId8" imgW="139700" imgH="203200" progId="Equation.DSMT4">
                    <p:embed/>
                    <p:pic>
                      <p:nvPicPr>
                        <p:cNvPr id="17443"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5151" y="5657850"/>
                          <a:ext cx="121444" cy="177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17444" name="Oval 43"/>
          <p:cNvSpPr>
            <a:spLocks noChangeArrowheads="1"/>
          </p:cNvSpPr>
          <p:nvPr/>
        </p:nvSpPr>
        <p:spPr bwMode="auto">
          <a:xfrm>
            <a:off x="6557527" y="1772606"/>
            <a:ext cx="114300" cy="114300"/>
          </a:xfrm>
          <a:prstGeom prst="ellipse">
            <a:avLst/>
          </a:prstGeom>
          <a:solidFill>
            <a:schemeClr val="bg2"/>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17445" name="Oval 44"/>
          <p:cNvSpPr>
            <a:spLocks noChangeArrowheads="1"/>
          </p:cNvSpPr>
          <p:nvPr/>
        </p:nvSpPr>
        <p:spPr bwMode="auto">
          <a:xfrm>
            <a:off x="7243327" y="1772606"/>
            <a:ext cx="114300" cy="114300"/>
          </a:xfrm>
          <a:prstGeom prst="ellipse">
            <a:avLst/>
          </a:prstGeom>
          <a:solidFill>
            <a:schemeClr val="bg2"/>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17446" name="Rectangle 47"/>
          <p:cNvSpPr>
            <a:spLocks noChangeArrowheads="1"/>
          </p:cNvSpPr>
          <p:nvPr/>
        </p:nvSpPr>
        <p:spPr bwMode="auto">
          <a:xfrm>
            <a:off x="6500377" y="1772606"/>
            <a:ext cx="914400" cy="34529"/>
          </a:xfrm>
          <a:prstGeom prst="rect">
            <a:avLst/>
          </a:prstGeom>
          <a:solidFill>
            <a:srgbClr val="008000"/>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50" name="Snip Same Side Corner Rectangle 49"/>
          <p:cNvSpPr/>
          <p:nvPr/>
        </p:nvSpPr>
        <p:spPr bwMode="auto">
          <a:xfrm>
            <a:off x="7186177" y="1486856"/>
            <a:ext cx="228600" cy="285750"/>
          </a:xfrm>
          <a:prstGeom prst="snip2SameRect">
            <a:avLst/>
          </a:prstGeom>
          <a:solidFill>
            <a:srgbClr val="0000FF"/>
          </a:solidFill>
          <a:ln w="9525" cap="flat" cmpd="sng" algn="ctr">
            <a:solidFill>
              <a:srgbClr val="000000"/>
            </a:solidFill>
            <a:prstDash val="solid"/>
            <a:round/>
            <a:headEnd type="none" w="med" len="med"/>
            <a:tailEnd type="none" w="med" len="med"/>
          </a:ln>
          <a:effectLst/>
        </p:spPr>
        <p:txBody>
          <a:bodyPr/>
          <a:lstStyle/>
          <a:p>
            <a:pPr>
              <a:defRPr/>
            </a:pPr>
            <a:endParaRPr lang="en-US" sz="1350"/>
          </a:p>
        </p:txBody>
      </p:sp>
      <p:cxnSp>
        <p:nvCxnSpPr>
          <p:cNvPr id="17448" name="Straight Connector 56"/>
          <p:cNvCxnSpPr>
            <a:cxnSpLocks noChangeShapeType="1"/>
          </p:cNvCxnSpPr>
          <p:nvPr/>
        </p:nvCxnSpPr>
        <p:spPr bwMode="auto">
          <a:xfrm rot="5400000">
            <a:off x="6156882" y="2058953"/>
            <a:ext cx="1371600" cy="119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cxnSp>
      <p:cxnSp>
        <p:nvCxnSpPr>
          <p:cNvPr id="17449" name="Straight Connector 86"/>
          <p:cNvCxnSpPr>
            <a:cxnSpLocks noChangeShapeType="1"/>
          </p:cNvCxnSpPr>
          <p:nvPr/>
        </p:nvCxnSpPr>
        <p:spPr bwMode="auto">
          <a:xfrm>
            <a:off x="6271777" y="3771667"/>
            <a:ext cx="2171700" cy="238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7450" name="Straight Connector 87"/>
          <p:cNvCxnSpPr>
            <a:cxnSpLocks noChangeShapeType="1"/>
          </p:cNvCxnSpPr>
          <p:nvPr/>
        </p:nvCxnSpPr>
        <p:spPr bwMode="auto">
          <a:xfrm rot="5400000">
            <a:off x="6328927" y="377166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51" name="Straight Connector 88"/>
          <p:cNvCxnSpPr>
            <a:cxnSpLocks noChangeShapeType="1"/>
          </p:cNvCxnSpPr>
          <p:nvPr/>
        </p:nvCxnSpPr>
        <p:spPr bwMode="auto">
          <a:xfrm rot="5400000">
            <a:off x="6614677" y="377166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52" name="Straight Connector 89"/>
          <p:cNvCxnSpPr>
            <a:cxnSpLocks noChangeShapeType="1"/>
          </p:cNvCxnSpPr>
          <p:nvPr/>
        </p:nvCxnSpPr>
        <p:spPr bwMode="auto">
          <a:xfrm rot="5400000">
            <a:off x="6728977" y="377166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53" name="Straight Connector 90"/>
          <p:cNvCxnSpPr>
            <a:cxnSpLocks noChangeShapeType="1"/>
          </p:cNvCxnSpPr>
          <p:nvPr/>
        </p:nvCxnSpPr>
        <p:spPr bwMode="auto">
          <a:xfrm rot="5400000">
            <a:off x="6843277" y="377166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54" name="Straight Connector 91"/>
          <p:cNvCxnSpPr>
            <a:cxnSpLocks noChangeShapeType="1"/>
          </p:cNvCxnSpPr>
          <p:nvPr/>
        </p:nvCxnSpPr>
        <p:spPr bwMode="auto">
          <a:xfrm rot="5400000">
            <a:off x="6957577" y="377166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55" name="Straight Connector 92"/>
          <p:cNvCxnSpPr>
            <a:cxnSpLocks noChangeShapeType="1"/>
          </p:cNvCxnSpPr>
          <p:nvPr/>
        </p:nvCxnSpPr>
        <p:spPr bwMode="auto">
          <a:xfrm rot="5400000">
            <a:off x="7071877" y="377166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56" name="Straight Connector 93"/>
          <p:cNvCxnSpPr>
            <a:cxnSpLocks noChangeShapeType="1"/>
          </p:cNvCxnSpPr>
          <p:nvPr/>
        </p:nvCxnSpPr>
        <p:spPr bwMode="auto">
          <a:xfrm rot="5400000">
            <a:off x="7186177" y="377166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57" name="Straight Connector 94"/>
          <p:cNvCxnSpPr>
            <a:cxnSpLocks noChangeShapeType="1"/>
          </p:cNvCxnSpPr>
          <p:nvPr/>
        </p:nvCxnSpPr>
        <p:spPr bwMode="auto">
          <a:xfrm rot="5400000">
            <a:off x="7300477" y="377166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58" name="Straight Connector 95"/>
          <p:cNvCxnSpPr>
            <a:cxnSpLocks noChangeShapeType="1"/>
          </p:cNvCxnSpPr>
          <p:nvPr/>
        </p:nvCxnSpPr>
        <p:spPr bwMode="auto">
          <a:xfrm rot="5400000">
            <a:off x="7414777" y="377166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59" name="Straight Connector 96"/>
          <p:cNvCxnSpPr>
            <a:cxnSpLocks noChangeShapeType="1"/>
          </p:cNvCxnSpPr>
          <p:nvPr/>
        </p:nvCxnSpPr>
        <p:spPr bwMode="auto">
          <a:xfrm rot="5400000">
            <a:off x="7529077" y="377166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60" name="Straight Connector 97"/>
          <p:cNvCxnSpPr>
            <a:cxnSpLocks noChangeShapeType="1"/>
          </p:cNvCxnSpPr>
          <p:nvPr/>
        </p:nvCxnSpPr>
        <p:spPr bwMode="auto">
          <a:xfrm rot="5400000">
            <a:off x="7643377" y="377166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61" name="Straight Connector 98"/>
          <p:cNvCxnSpPr>
            <a:cxnSpLocks noChangeShapeType="1"/>
          </p:cNvCxnSpPr>
          <p:nvPr/>
        </p:nvCxnSpPr>
        <p:spPr bwMode="auto">
          <a:xfrm rot="5400000">
            <a:off x="7586227" y="377166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62" name="Straight Connector 99"/>
          <p:cNvCxnSpPr>
            <a:cxnSpLocks noChangeShapeType="1"/>
          </p:cNvCxnSpPr>
          <p:nvPr/>
        </p:nvCxnSpPr>
        <p:spPr bwMode="auto">
          <a:xfrm rot="5400000">
            <a:off x="7700527" y="377166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63" name="Straight Connector 100"/>
          <p:cNvCxnSpPr>
            <a:cxnSpLocks noChangeShapeType="1"/>
          </p:cNvCxnSpPr>
          <p:nvPr/>
        </p:nvCxnSpPr>
        <p:spPr bwMode="auto">
          <a:xfrm rot="5400000">
            <a:off x="7814827" y="377166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64" name="Straight Connector 101"/>
          <p:cNvCxnSpPr>
            <a:cxnSpLocks noChangeShapeType="1"/>
          </p:cNvCxnSpPr>
          <p:nvPr/>
        </p:nvCxnSpPr>
        <p:spPr bwMode="auto">
          <a:xfrm rot="5400000">
            <a:off x="7929127" y="377166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65" name="Straight Connector 102"/>
          <p:cNvCxnSpPr>
            <a:cxnSpLocks noChangeShapeType="1"/>
          </p:cNvCxnSpPr>
          <p:nvPr/>
        </p:nvCxnSpPr>
        <p:spPr bwMode="auto">
          <a:xfrm rot="5400000">
            <a:off x="8043427" y="377166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66" name="Straight Connector 103"/>
          <p:cNvCxnSpPr>
            <a:cxnSpLocks noChangeShapeType="1"/>
          </p:cNvCxnSpPr>
          <p:nvPr/>
        </p:nvCxnSpPr>
        <p:spPr bwMode="auto">
          <a:xfrm rot="5400000">
            <a:off x="8157727" y="377166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7467" name="Straight Connector 104"/>
          <p:cNvCxnSpPr>
            <a:cxnSpLocks noChangeShapeType="1"/>
          </p:cNvCxnSpPr>
          <p:nvPr/>
        </p:nvCxnSpPr>
        <p:spPr bwMode="auto">
          <a:xfrm rot="5400000">
            <a:off x="8272027" y="3771666"/>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7468" name="Oval 107"/>
          <p:cNvSpPr>
            <a:spLocks noChangeArrowheads="1"/>
          </p:cNvSpPr>
          <p:nvPr/>
        </p:nvSpPr>
        <p:spPr bwMode="auto">
          <a:xfrm>
            <a:off x="6728977" y="3657366"/>
            <a:ext cx="114300" cy="114300"/>
          </a:xfrm>
          <a:prstGeom prst="ellipse">
            <a:avLst/>
          </a:prstGeom>
          <a:solidFill>
            <a:schemeClr val="bg2"/>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17469" name="Oval 108"/>
          <p:cNvSpPr>
            <a:spLocks noChangeArrowheads="1"/>
          </p:cNvSpPr>
          <p:nvPr/>
        </p:nvSpPr>
        <p:spPr bwMode="auto">
          <a:xfrm>
            <a:off x="7414777" y="3657366"/>
            <a:ext cx="114300" cy="114300"/>
          </a:xfrm>
          <a:prstGeom prst="ellipse">
            <a:avLst/>
          </a:prstGeom>
          <a:solidFill>
            <a:schemeClr val="bg2"/>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17470" name="Rectangle 109"/>
          <p:cNvSpPr>
            <a:spLocks noChangeArrowheads="1"/>
          </p:cNvSpPr>
          <p:nvPr/>
        </p:nvSpPr>
        <p:spPr bwMode="auto">
          <a:xfrm>
            <a:off x="6671827" y="3657367"/>
            <a:ext cx="914400" cy="34528"/>
          </a:xfrm>
          <a:prstGeom prst="rect">
            <a:avLst/>
          </a:prstGeom>
          <a:solidFill>
            <a:srgbClr val="008000"/>
          </a:solidFill>
          <a:ln w="9525">
            <a:solidFill>
              <a:schemeClr val="tx1"/>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sp>
        <p:nvSpPr>
          <p:cNvPr id="111" name="Snip Same Side Corner Rectangle 110"/>
          <p:cNvSpPr/>
          <p:nvPr/>
        </p:nvSpPr>
        <p:spPr bwMode="auto">
          <a:xfrm>
            <a:off x="7357627" y="3371616"/>
            <a:ext cx="228600" cy="285750"/>
          </a:xfrm>
          <a:prstGeom prst="snip2SameRect">
            <a:avLst/>
          </a:prstGeom>
          <a:solidFill>
            <a:srgbClr val="0000FF"/>
          </a:solidFill>
          <a:ln w="9525" cap="flat" cmpd="sng" algn="ctr">
            <a:solidFill>
              <a:srgbClr val="000000"/>
            </a:solidFill>
            <a:prstDash val="solid"/>
            <a:round/>
            <a:headEnd type="none" w="med" len="med"/>
            <a:tailEnd type="none" w="med" len="med"/>
          </a:ln>
          <a:effectLst/>
        </p:spPr>
        <p:txBody>
          <a:bodyPr/>
          <a:lstStyle/>
          <a:p>
            <a:pPr>
              <a:defRPr/>
            </a:pPr>
            <a:endParaRPr lang="en-US" sz="1350"/>
          </a:p>
        </p:txBody>
      </p:sp>
      <p:sp>
        <p:nvSpPr>
          <p:cNvPr id="106" name="Text Box 8"/>
          <p:cNvSpPr txBox="1">
            <a:spLocks noChangeArrowheads="1"/>
          </p:cNvSpPr>
          <p:nvPr/>
        </p:nvSpPr>
        <p:spPr bwMode="auto">
          <a:xfrm>
            <a:off x="1003283" y="2506738"/>
            <a:ext cx="4983496" cy="1477328"/>
          </a:xfrm>
          <a:prstGeom prst="rect">
            <a:avLst/>
          </a:prstGeom>
          <a:noFill/>
          <a:ln w="9525">
            <a:noFill/>
            <a:miter lim="800000"/>
            <a:headEnd/>
            <a:tailEnd/>
          </a:ln>
        </p:spPr>
        <p:txBody>
          <a:bodyPr wrap="square">
            <a:spAutoFit/>
          </a:bodyPr>
          <a:lstStyle/>
          <a:p>
            <a:pPr>
              <a:defRPr/>
            </a:pPr>
            <a:r>
              <a:rPr lang="en-US" dirty="0">
                <a:solidFill>
                  <a:srgbClr val="FF0000"/>
                </a:solidFill>
              </a:rPr>
              <a:t>The box DID break traction and, in doing so, slid to the left RELATIVE TO THE TRUCK’S BED.  That means the original static frictional force was </a:t>
            </a:r>
            <a:r>
              <a:rPr lang="en-US" dirty="0">
                <a:ln>
                  <a:solidFill>
                    <a:srgbClr val="0000FF"/>
                  </a:solidFill>
                </a:ln>
                <a:noFill/>
              </a:rPr>
              <a:t>to the right</a:t>
            </a:r>
            <a:r>
              <a:rPr lang="en-US" dirty="0">
                <a:solidFill>
                  <a:srgbClr val="FF0000"/>
                </a:solidFill>
              </a:rPr>
              <a:t>, and so was the subsequent kinetic frictional force.</a:t>
            </a:r>
          </a:p>
        </p:txBody>
      </p:sp>
      <p:sp>
        <p:nvSpPr>
          <p:cNvPr id="17473" name="Text Box 8"/>
          <p:cNvSpPr txBox="1">
            <a:spLocks noChangeArrowheads="1"/>
          </p:cNvSpPr>
          <p:nvPr/>
        </p:nvSpPr>
        <p:spPr bwMode="auto">
          <a:xfrm>
            <a:off x="669821" y="1456572"/>
            <a:ext cx="525786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t>2.) The static frictional force will ALWAYS be OPPOSITE the direction the body would accelerate if it broke traction.</a:t>
            </a:r>
          </a:p>
        </p:txBody>
      </p:sp>
      <p:sp>
        <p:nvSpPr>
          <p:cNvPr id="17474" name="Text Box 13"/>
          <p:cNvSpPr txBox="1">
            <a:spLocks noChangeArrowheads="1"/>
          </p:cNvSpPr>
          <p:nvPr/>
        </p:nvSpPr>
        <p:spPr bwMode="auto">
          <a:xfrm>
            <a:off x="669821" y="4154324"/>
            <a:ext cx="59448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t>3.) For kinetic friction, the direction of the frictional force is ALWAYS opposite the direction of relative motion between the two surfaces experiencing the friction.</a:t>
            </a:r>
          </a:p>
        </p:txBody>
      </p:sp>
      <p:sp>
        <p:nvSpPr>
          <p:cNvPr id="113" name="Text Box 8"/>
          <p:cNvSpPr txBox="1">
            <a:spLocks noChangeArrowheads="1"/>
          </p:cNvSpPr>
          <p:nvPr/>
        </p:nvSpPr>
        <p:spPr bwMode="auto">
          <a:xfrm>
            <a:off x="1015466" y="5392309"/>
            <a:ext cx="5256311" cy="646331"/>
          </a:xfrm>
          <a:prstGeom prst="rect">
            <a:avLst/>
          </a:prstGeom>
          <a:noFill/>
          <a:ln w="9525">
            <a:noFill/>
            <a:miter lim="800000"/>
            <a:headEnd/>
            <a:tailEnd/>
          </a:ln>
        </p:spPr>
        <p:txBody>
          <a:bodyPr wrap="square">
            <a:spAutoFit/>
          </a:bodyPr>
          <a:lstStyle/>
          <a:p>
            <a:pPr>
              <a:defRPr/>
            </a:pPr>
            <a:r>
              <a:rPr lang="en-US" dirty="0">
                <a:solidFill>
                  <a:srgbClr val="FF0000"/>
                </a:solidFill>
              </a:rPr>
              <a:t>Relative to the truck’s bed, the block is moving left.  That means the frictional force must be </a:t>
            </a:r>
            <a:r>
              <a:rPr lang="en-US" dirty="0">
                <a:ln>
                  <a:solidFill>
                    <a:srgbClr val="0000FF"/>
                  </a:solidFill>
                </a:ln>
                <a:solidFill>
                  <a:srgbClr val="FFFFFF"/>
                </a:solidFill>
              </a:rPr>
              <a:t>to the right</a:t>
            </a:r>
            <a:r>
              <a:rPr lang="en-US" dirty="0">
                <a:solidFill>
                  <a:srgbClr val="FF0000"/>
                </a:solidFill>
              </a:rPr>
              <a:t>.</a:t>
            </a:r>
          </a:p>
        </p:txBody>
      </p:sp>
    </p:spTree>
    <p:extLst>
      <p:ext uri="{BB962C8B-B14F-4D97-AF65-F5344CB8AC3E}">
        <p14:creationId xmlns:p14="http://schemas.microsoft.com/office/powerpoint/2010/main" val="393199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7474" grpId="0"/>
      <p:bldP spid="1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824697" y="4008594"/>
            <a:ext cx="7526438" cy="3210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433" name="Text Box 3"/>
          <p:cNvSpPr txBox="1">
            <a:spLocks noChangeArrowheads="1"/>
          </p:cNvSpPr>
          <p:nvPr/>
        </p:nvSpPr>
        <p:spPr bwMode="auto">
          <a:xfrm>
            <a:off x="171450" y="156985"/>
            <a:ext cx="62865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dirty="0">
                <a:solidFill>
                  <a:srgbClr val="FF0000"/>
                </a:solidFill>
                <a:latin typeface="Apple Chancery" panose="03020702040506060504" pitchFamily="66" charset="-79"/>
                <a:cs typeface="Apple Chancery" panose="03020702040506060504" pitchFamily="66" charset="-79"/>
              </a:rPr>
              <a:t>Example 4  (beginning to walk to the right):</a:t>
            </a:r>
          </a:p>
        </p:txBody>
      </p:sp>
      <p:sp>
        <p:nvSpPr>
          <p:cNvPr id="18434" name="Text Box 8"/>
          <p:cNvSpPr txBox="1">
            <a:spLocks noChangeArrowheads="1"/>
          </p:cNvSpPr>
          <p:nvPr/>
        </p:nvSpPr>
        <p:spPr bwMode="auto">
          <a:xfrm>
            <a:off x="515541" y="683436"/>
            <a:ext cx="479702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t>To begin with, if this was kinetic friction the foot would be </a:t>
            </a:r>
            <a:r>
              <a:rPr lang="en-US" altLang="en-US" sz="1800" i="1" dirty="0"/>
              <a:t>sliding</a:t>
            </a:r>
            <a:r>
              <a:rPr lang="en-US" altLang="en-US" sz="1800" dirty="0"/>
              <a:t> over the floor.  It isn’t, so this MUST BE static friction.  </a:t>
            </a:r>
          </a:p>
        </p:txBody>
      </p:sp>
      <p:grpSp>
        <p:nvGrpSpPr>
          <p:cNvPr id="3" name="Group 2">
            <a:extLst>
              <a:ext uri="{FF2B5EF4-FFF2-40B4-BE49-F238E27FC236}">
                <a16:creationId xmlns:a16="http://schemas.microsoft.com/office/drawing/2014/main" id="{52BE1F7A-8CDC-F248-8183-522BA1BE1B5E}"/>
              </a:ext>
            </a:extLst>
          </p:cNvPr>
          <p:cNvGrpSpPr/>
          <p:nvPr/>
        </p:nvGrpSpPr>
        <p:grpSpPr>
          <a:xfrm>
            <a:off x="7491643" y="2584855"/>
            <a:ext cx="971550" cy="935832"/>
            <a:chOff x="6457950" y="2670572"/>
            <a:chExt cx="971550" cy="935832"/>
          </a:xfrm>
        </p:grpSpPr>
        <p:sp>
          <p:nvSpPr>
            <p:cNvPr id="18458" name="Rectangle 42"/>
            <p:cNvSpPr>
              <a:spLocks noChangeArrowheads="1"/>
            </p:cNvSpPr>
            <p:nvPr/>
          </p:nvSpPr>
          <p:spPr bwMode="auto">
            <a:xfrm>
              <a:off x="6457950" y="3028950"/>
              <a:ext cx="457200" cy="342900"/>
            </a:xfrm>
            <a:prstGeom prst="rect">
              <a:avLst/>
            </a:prstGeom>
            <a:solidFill>
              <a:srgbClr val="FF0000"/>
            </a:solidFill>
            <a:ln w="12700">
              <a:solidFill>
                <a:srgbClr val="000000"/>
              </a:solidFill>
              <a:round/>
              <a:headEnd/>
              <a:tailEnd/>
            </a:ln>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1800"/>
            </a:p>
          </p:txBody>
        </p:sp>
        <p:cxnSp>
          <p:nvCxnSpPr>
            <p:cNvPr id="18459" name="Straight Arrow Connector 46"/>
            <p:cNvCxnSpPr>
              <a:cxnSpLocks noChangeShapeType="1"/>
            </p:cNvCxnSpPr>
            <p:nvPr/>
          </p:nvCxnSpPr>
          <p:spPr bwMode="auto">
            <a:xfrm rot="5400000" flipH="1" flipV="1">
              <a:off x="6487121" y="2942630"/>
              <a:ext cx="400050" cy="1191"/>
            </a:xfrm>
            <a:prstGeom prst="straightConnector1">
              <a:avLst/>
            </a:prstGeom>
            <a:noFill/>
            <a:ln w="12700">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18460" name="Straight Arrow Connector 48"/>
            <p:cNvCxnSpPr>
              <a:cxnSpLocks noChangeShapeType="1"/>
            </p:cNvCxnSpPr>
            <p:nvPr/>
          </p:nvCxnSpPr>
          <p:spPr bwMode="auto">
            <a:xfrm rot="5400000">
              <a:off x="6515101" y="3429001"/>
              <a:ext cx="342900" cy="2381"/>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461" name="Straight Arrow Connector 51"/>
            <p:cNvCxnSpPr>
              <a:cxnSpLocks noChangeShapeType="1"/>
            </p:cNvCxnSpPr>
            <p:nvPr/>
          </p:nvCxnSpPr>
          <p:spPr bwMode="auto">
            <a:xfrm rot="10800000" flipH="1">
              <a:off x="7029450" y="3371850"/>
              <a:ext cx="400050" cy="1191"/>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graphicFrame>
          <p:nvGraphicFramePr>
            <p:cNvPr id="18462" name="Object 3"/>
            <p:cNvGraphicFramePr>
              <a:graphicFrameLocks noChangeAspect="1"/>
            </p:cNvGraphicFramePr>
            <p:nvPr>
              <p:extLst>
                <p:ext uri="{D42A27DB-BD31-4B8C-83A1-F6EECF244321}">
                  <p14:modId xmlns:p14="http://schemas.microsoft.com/office/powerpoint/2010/main" val="2849488360"/>
                </p:ext>
              </p:extLst>
            </p:nvPr>
          </p:nvGraphicFramePr>
          <p:xfrm>
            <a:off x="6485336" y="2670572"/>
            <a:ext cx="144065" cy="133350"/>
          </p:xfrm>
          <a:graphic>
            <a:graphicData uri="http://schemas.openxmlformats.org/presentationml/2006/ole">
              <mc:AlternateContent xmlns:mc="http://schemas.openxmlformats.org/markup-compatibility/2006">
                <mc:Choice xmlns:v="urn:schemas-microsoft-com:vml" Requires="v">
                  <p:oleObj name="Equation" r:id="rId2" imgW="165100" imgH="152400" progId="Equation.DSMT4">
                    <p:embed/>
                  </p:oleObj>
                </mc:Choice>
                <mc:Fallback>
                  <p:oleObj name="Equation" r:id="rId2" imgW="165100" imgH="152400" progId="Equation.DSMT4">
                    <p:embed/>
                    <p:pic>
                      <p:nvPicPr>
                        <p:cNvPr id="18462"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5336" y="2670572"/>
                          <a:ext cx="144065" cy="13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8463" name="Object 4"/>
            <p:cNvGraphicFramePr>
              <a:graphicFrameLocks noChangeAspect="1"/>
            </p:cNvGraphicFramePr>
            <p:nvPr>
              <p:extLst>
                <p:ext uri="{D42A27DB-BD31-4B8C-83A1-F6EECF244321}">
                  <p14:modId xmlns:p14="http://schemas.microsoft.com/office/powerpoint/2010/main" val="2063726529"/>
                </p:ext>
              </p:extLst>
            </p:nvPr>
          </p:nvGraphicFramePr>
          <p:xfrm>
            <a:off x="6737749" y="3462338"/>
            <a:ext cx="210740" cy="144066"/>
          </p:xfrm>
          <a:graphic>
            <a:graphicData uri="http://schemas.openxmlformats.org/presentationml/2006/ole">
              <mc:AlternateContent xmlns:mc="http://schemas.openxmlformats.org/markup-compatibility/2006">
                <mc:Choice xmlns:v="urn:schemas-microsoft-com:vml" Requires="v">
                  <p:oleObj name="Equation" r:id="rId4" imgW="241300" imgH="165100" progId="Equation.DSMT4">
                    <p:embed/>
                  </p:oleObj>
                </mc:Choice>
                <mc:Fallback>
                  <p:oleObj name="Equation" r:id="rId4" imgW="241300" imgH="165100" progId="Equation.DSMT4">
                    <p:embed/>
                    <p:pic>
                      <p:nvPicPr>
                        <p:cNvPr id="18463"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7749" y="3462338"/>
                          <a:ext cx="210740" cy="144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18464" name="Object 5"/>
            <p:cNvGraphicFramePr>
              <a:graphicFrameLocks noChangeAspect="1"/>
            </p:cNvGraphicFramePr>
            <p:nvPr>
              <p:extLst>
                <p:ext uri="{D42A27DB-BD31-4B8C-83A1-F6EECF244321}">
                  <p14:modId xmlns:p14="http://schemas.microsoft.com/office/powerpoint/2010/main" val="109101570"/>
                </p:ext>
              </p:extLst>
            </p:nvPr>
          </p:nvGraphicFramePr>
          <p:xfrm>
            <a:off x="7258051" y="3429000"/>
            <a:ext cx="121444" cy="177404"/>
          </p:xfrm>
          <a:graphic>
            <a:graphicData uri="http://schemas.openxmlformats.org/presentationml/2006/ole">
              <mc:AlternateContent xmlns:mc="http://schemas.openxmlformats.org/markup-compatibility/2006">
                <mc:Choice xmlns:v="urn:schemas-microsoft-com:vml" Requires="v">
                  <p:oleObj name="Equation" r:id="rId6" imgW="139700" imgH="203200" progId="Equation.DSMT4">
                    <p:embed/>
                  </p:oleObj>
                </mc:Choice>
                <mc:Fallback>
                  <p:oleObj name="Equation" r:id="rId6" imgW="139700" imgH="203200" progId="Equation.DSMT4">
                    <p:embed/>
                    <p:pic>
                      <p:nvPicPr>
                        <p:cNvPr id="18464"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8051" y="3429000"/>
                          <a:ext cx="121444" cy="177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106" name="Text Box 8"/>
          <p:cNvSpPr txBox="1">
            <a:spLocks noChangeArrowheads="1"/>
          </p:cNvSpPr>
          <p:nvPr/>
        </p:nvSpPr>
        <p:spPr bwMode="auto">
          <a:xfrm>
            <a:off x="1176338" y="4066918"/>
            <a:ext cx="5829300" cy="646331"/>
          </a:xfrm>
          <a:prstGeom prst="rect">
            <a:avLst/>
          </a:prstGeom>
          <a:noFill/>
          <a:ln w="9525">
            <a:noFill/>
            <a:miter lim="800000"/>
            <a:headEnd/>
            <a:tailEnd/>
          </a:ln>
        </p:spPr>
        <p:txBody>
          <a:bodyPr>
            <a:spAutoFit/>
          </a:bodyPr>
          <a:lstStyle/>
          <a:p>
            <a:pPr>
              <a:defRPr/>
            </a:pPr>
            <a:r>
              <a:rPr lang="en-US" dirty="0">
                <a:solidFill>
                  <a:srgbClr val="FF0000"/>
                </a:solidFill>
              </a:rPr>
              <a:t>If the foot broke traction, it would slide toward the left.  Evidently, the static frictional force MUST BE </a:t>
            </a:r>
            <a:r>
              <a:rPr lang="en-US" dirty="0">
                <a:ln>
                  <a:solidFill>
                    <a:srgbClr val="0000FF"/>
                  </a:solidFill>
                </a:ln>
                <a:noFill/>
              </a:rPr>
              <a:t>to the right</a:t>
            </a:r>
            <a:r>
              <a:rPr lang="en-US" dirty="0">
                <a:solidFill>
                  <a:srgbClr val="FF0000"/>
                </a:solidFill>
              </a:rPr>
              <a:t>.</a:t>
            </a:r>
          </a:p>
        </p:txBody>
      </p:sp>
      <p:sp>
        <p:nvSpPr>
          <p:cNvPr id="18467" name="Text Box 8"/>
          <p:cNvSpPr txBox="1">
            <a:spLocks noChangeArrowheads="1"/>
          </p:cNvSpPr>
          <p:nvPr/>
        </p:nvSpPr>
        <p:spPr bwMode="auto">
          <a:xfrm>
            <a:off x="883057" y="3373245"/>
            <a:ext cx="66359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t>2.) The static frictional force will ALWAYS be OPPOSITE the direction the body would accelerate if it broke traction.</a:t>
            </a:r>
          </a:p>
        </p:txBody>
      </p:sp>
      <p:sp>
        <p:nvSpPr>
          <p:cNvPr id="18468" name="Text Box 8"/>
          <p:cNvSpPr txBox="1">
            <a:spLocks noChangeArrowheads="1"/>
          </p:cNvSpPr>
          <p:nvPr/>
        </p:nvSpPr>
        <p:spPr bwMode="auto">
          <a:xfrm>
            <a:off x="883057" y="1726177"/>
            <a:ext cx="81806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800" dirty="0"/>
              <a:t>1.) For both kinetic and static friction, if friction is the only force acting along the line of acceleration, the frictional force MUST be in the direction of acceleration.</a:t>
            </a:r>
          </a:p>
        </p:txBody>
      </p:sp>
      <p:grpSp>
        <p:nvGrpSpPr>
          <p:cNvPr id="2" name="Group 1">
            <a:extLst>
              <a:ext uri="{FF2B5EF4-FFF2-40B4-BE49-F238E27FC236}">
                <a16:creationId xmlns:a16="http://schemas.microsoft.com/office/drawing/2014/main" id="{24D4E30A-E6D5-F94E-B560-4FCA21E27A23}"/>
              </a:ext>
            </a:extLst>
          </p:cNvPr>
          <p:cNvGrpSpPr/>
          <p:nvPr/>
        </p:nvGrpSpPr>
        <p:grpSpPr>
          <a:xfrm>
            <a:off x="6115050" y="311999"/>
            <a:ext cx="2968243" cy="1381602"/>
            <a:chOff x="5372100" y="1104900"/>
            <a:chExt cx="2171700" cy="1010842"/>
          </a:xfrm>
        </p:grpSpPr>
        <p:cxnSp>
          <p:nvCxnSpPr>
            <p:cNvPr id="18437" name="Straight Connector 12"/>
            <p:cNvCxnSpPr>
              <a:cxnSpLocks noChangeShapeType="1"/>
            </p:cNvCxnSpPr>
            <p:nvPr/>
          </p:nvCxnSpPr>
          <p:spPr bwMode="auto">
            <a:xfrm>
              <a:off x="5372100" y="1828800"/>
              <a:ext cx="2171700" cy="119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18438" name="Straight Connector 16"/>
            <p:cNvCxnSpPr>
              <a:cxnSpLocks noChangeShapeType="1"/>
            </p:cNvCxnSpPr>
            <p:nvPr/>
          </p:nvCxnSpPr>
          <p:spPr bwMode="auto">
            <a:xfrm rot="5400000">
              <a:off x="54292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39" name="Straight Connector 17"/>
            <p:cNvCxnSpPr>
              <a:cxnSpLocks noChangeShapeType="1"/>
            </p:cNvCxnSpPr>
            <p:nvPr/>
          </p:nvCxnSpPr>
          <p:spPr bwMode="auto">
            <a:xfrm rot="5400000">
              <a:off x="55435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40" name="Straight Connector 18"/>
            <p:cNvCxnSpPr>
              <a:cxnSpLocks noChangeShapeType="1"/>
            </p:cNvCxnSpPr>
            <p:nvPr/>
          </p:nvCxnSpPr>
          <p:spPr bwMode="auto">
            <a:xfrm rot="5400000">
              <a:off x="56578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41" name="Straight Connector 19"/>
            <p:cNvCxnSpPr>
              <a:cxnSpLocks noChangeShapeType="1"/>
            </p:cNvCxnSpPr>
            <p:nvPr/>
          </p:nvCxnSpPr>
          <p:spPr bwMode="auto">
            <a:xfrm rot="5400000">
              <a:off x="57721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42" name="Straight Connector 20"/>
            <p:cNvCxnSpPr>
              <a:cxnSpLocks noChangeShapeType="1"/>
            </p:cNvCxnSpPr>
            <p:nvPr/>
          </p:nvCxnSpPr>
          <p:spPr bwMode="auto">
            <a:xfrm rot="5400000">
              <a:off x="58864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43" name="Straight Connector 21"/>
            <p:cNvCxnSpPr>
              <a:cxnSpLocks noChangeShapeType="1"/>
            </p:cNvCxnSpPr>
            <p:nvPr/>
          </p:nvCxnSpPr>
          <p:spPr bwMode="auto">
            <a:xfrm rot="5400000">
              <a:off x="60007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44" name="Straight Connector 22"/>
            <p:cNvCxnSpPr>
              <a:cxnSpLocks noChangeShapeType="1"/>
            </p:cNvCxnSpPr>
            <p:nvPr/>
          </p:nvCxnSpPr>
          <p:spPr bwMode="auto">
            <a:xfrm rot="5400000">
              <a:off x="61150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45" name="Straight Connector 23"/>
            <p:cNvCxnSpPr>
              <a:cxnSpLocks noChangeShapeType="1"/>
            </p:cNvCxnSpPr>
            <p:nvPr/>
          </p:nvCxnSpPr>
          <p:spPr bwMode="auto">
            <a:xfrm rot="5400000">
              <a:off x="62293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46" name="Straight Connector 24"/>
            <p:cNvCxnSpPr>
              <a:cxnSpLocks noChangeShapeType="1"/>
            </p:cNvCxnSpPr>
            <p:nvPr/>
          </p:nvCxnSpPr>
          <p:spPr bwMode="auto">
            <a:xfrm rot="5400000">
              <a:off x="63436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47" name="Straight Connector 25"/>
            <p:cNvCxnSpPr>
              <a:cxnSpLocks noChangeShapeType="1"/>
            </p:cNvCxnSpPr>
            <p:nvPr/>
          </p:nvCxnSpPr>
          <p:spPr bwMode="auto">
            <a:xfrm rot="5400000">
              <a:off x="64579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48" name="Straight Connector 26"/>
            <p:cNvCxnSpPr>
              <a:cxnSpLocks noChangeShapeType="1"/>
            </p:cNvCxnSpPr>
            <p:nvPr/>
          </p:nvCxnSpPr>
          <p:spPr bwMode="auto">
            <a:xfrm rot="5400000">
              <a:off x="65722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49" name="Straight Connector 27"/>
            <p:cNvCxnSpPr>
              <a:cxnSpLocks noChangeShapeType="1"/>
            </p:cNvCxnSpPr>
            <p:nvPr/>
          </p:nvCxnSpPr>
          <p:spPr bwMode="auto">
            <a:xfrm rot="5400000">
              <a:off x="66865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50" name="Straight Connector 28"/>
            <p:cNvCxnSpPr>
              <a:cxnSpLocks noChangeShapeType="1"/>
            </p:cNvCxnSpPr>
            <p:nvPr/>
          </p:nvCxnSpPr>
          <p:spPr bwMode="auto">
            <a:xfrm rot="5400000">
              <a:off x="68008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51" name="Straight Connector 29"/>
            <p:cNvCxnSpPr>
              <a:cxnSpLocks noChangeShapeType="1"/>
            </p:cNvCxnSpPr>
            <p:nvPr/>
          </p:nvCxnSpPr>
          <p:spPr bwMode="auto">
            <a:xfrm rot="5400000">
              <a:off x="69151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52" name="Straight Connector 30"/>
            <p:cNvCxnSpPr>
              <a:cxnSpLocks noChangeShapeType="1"/>
            </p:cNvCxnSpPr>
            <p:nvPr/>
          </p:nvCxnSpPr>
          <p:spPr bwMode="auto">
            <a:xfrm rot="5400000">
              <a:off x="70294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53" name="Straight Connector 31"/>
            <p:cNvCxnSpPr>
              <a:cxnSpLocks noChangeShapeType="1"/>
            </p:cNvCxnSpPr>
            <p:nvPr/>
          </p:nvCxnSpPr>
          <p:spPr bwMode="auto">
            <a:xfrm rot="5400000">
              <a:off x="71437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54" name="Straight Connector 32"/>
            <p:cNvCxnSpPr>
              <a:cxnSpLocks noChangeShapeType="1"/>
            </p:cNvCxnSpPr>
            <p:nvPr/>
          </p:nvCxnSpPr>
          <p:spPr bwMode="auto">
            <a:xfrm rot="5400000">
              <a:off x="72580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55" name="Straight Connector 33"/>
            <p:cNvCxnSpPr>
              <a:cxnSpLocks noChangeShapeType="1"/>
            </p:cNvCxnSpPr>
            <p:nvPr/>
          </p:nvCxnSpPr>
          <p:spPr bwMode="auto">
            <a:xfrm rot="5400000">
              <a:off x="7372350" y="1828800"/>
              <a:ext cx="57150" cy="57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8456" name="Straight Arrow Connector 38"/>
            <p:cNvCxnSpPr>
              <a:cxnSpLocks noChangeShapeType="1"/>
            </p:cNvCxnSpPr>
            <p:nvPr/>
          </p:nvCxnSpPr>
          <p:spPr bwMode="auto">
            <a:xfrm>
              <a:off x="5886450" y="1257300"/>
              <a:ext cx="400050" cy="1191"/>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aphicFrame>
          <p:nvGraphicFramePr>
            <p:cNvPr id="18457" name="Object 2"/>
            <p:cNvGraphicFramePr>
              <a:graphicFrameLocks noChangeAspect="1"/>
            </p:cNvGraphicFramePr>
            <p:nvPr>
              <p:extLst>
                <p:ext uri="{D42A27DB-BD31-4B8C-83A1-F6EECF244321}">
                  <p14:modId xmlns:p14="http://schemas.microsoft.com/office/powerpoint/2010/main" val="2894247264"/>
                </p:ext>
              </p:extLst>
            </p:nvPr>
          </p:nvGraphicFramePr>
          <p:xfrm>
            <a:off x="6015039" y="1104900"/>
            <a:ext cx="136922" cy="152400"/>
          </p:xfrm>
          <a:graphic>
            <a:graphicData uri="http://schemas.openxmlformats.org/presentationml/2006/ole">
              <mc:AlternateContent xmlns:mc="http://schemas.openxmlformats.org/markup-compatibility/2006">
                <mc:Choice xmlns:v="urn:schemas-microsoft-com:vml" Requires="v">
                  <p:oleObj name="Equation" r:id="rId8" imgW="114300" imgH="127000" progId="Equation.DSMT4">
                    <p:embed/>
                  </p:oleObj>
                </mc:Choice>
                <mc:Fallback>
                  <p:oleObj name="Equation" r:id="rId8" imgW="114300" imgH="127000" progId="Equation.DSMT4">
                    <p:embed/>
                    <p:pic>
                      <p:nvPicPr>
                        <p:cNvPr id="18457"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5039" y="1104900"/>
                          <a:ext cx="13692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cxnSp>
          <p:nvCxnSpPr>
            <p:cNvPr id="18465" name="Straight Connector 56"/>
            <p:cNvCxnSpPr>
              <a:cxnSpLocks noChangeShapeType="1"/>
            </p:cNvCxnSpPr>
            <p:nvPr/>
          </p:nvCxnSpPr>
          <p:spPr bwMode="auto">
            <a:xfrm rot="5400000">
              <a:off x="5543551" y="1714501"/>
              <a:ext cx="800100" cy="2381"/>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cxnSp>
        <p:sp>
          <p:nvSpPr>
            <p:cNvPr id="18469" name="Freeform 117"/>
            <p:cNvSpPr>
              <a:spLocks noChangeArrowheads="1"/>
            </p:cNvSpPr>
            <p:nvPr/>
          </p:nvSpPr>
          <p:spPr bwMode="auto">
            <a:xfrm>
              <a:off x="5819776" y="1537097"/>
              <a:ext cx="470297" cy="289322"/>
            </a:xfrm>
            <a:custGeom>
              <a:avLst/>
              <a:gdLst>
                <a:gd name="T0" fmla="*/ 80365 w 627597"/>
                <a:gd name="T1" fmla="*/ 0 h 386126"/>
                <a:gd name="T2" fmla="*/ 71906 w 627597"/>
                <a:gd name="T3" fmla="*/ 25376 h 386126"/>
                <a:gd name="T4" fmla="*/ 67675 w 627597"/>
                <a:gd name="T5" fmla="*/ 42294 h 386126"/>
                <a:gd name="T6" fmla="*/ 50757 w 627597"/>
                <a:gd name="T7" fmla="*/ 80358 h 386126"/>
                <a:gd name="T8" fmla="*/ 42297 w 627597"/>
                <a:gd name="T9" fmla="*/ 114192 h 386126"/>
                <a:gd name="T10" fmla="*/ 38068 w 627597"/>
                <a:gd name="T11" fmla="*/ 126880 h 386126"/>
                <a:gd name="T12" fmla="*/ 29608 w 627597"/>
                <a:gd name="T13" fmla="*/ 139568 h 386126"/>
                <a:gd name="T14" fmla="*/ 8460 w 627597"/>
                <a:gd name="T15" fmla="*/ 169174 h 386126"/>
                <a:gd name="T16" fmla="*/ 4229 w 627597"/>
                <a:gd name="T17" fmla="*/ 186091 h 386126"/>
                <a:gd name="T18" fmla="*/ 0 w 627597"/>
                <a:gd name="T19" fmla="*/ 198779 h 386126"/>
                <a:gd name="T20" fmla="*/ 4229 w 627597"/>
                <a:gd name="T21" fmla="*/ 236844 h 386126"/>
                <a:gd name="T22" fmla="*/ 29608 w 627597"/>
                <a:gd name="T23" fmla="*/ 253761 h 386126"/>
                <a:gd name="T24" fmla="*/ 54986 w 627597"/>
                <a:gd name="T25" fmla="*/ 262220 h 386126"/>
                <a:gd name="T26" fmla="*/ 101514 w 627597"/>
                <a:gd name="T27" fmla="*/ 270679 h 386126"/>
                <a:gd name="T28" fmla="*/ 114203 w 627597"/>
                <a:gd name="T29" fmla="*/ 279137 h 386126"/>
                <a:gd name="T30" fmla="*/ 148041 w 627597"/>
                <a:gd name="T31" fmla="*/ 287596 h 386126"/>
                <a:gd name="T32" fmla="*/ 160730 w 627597"/>
                <a:gd name="T33" fmla="*/ 291825 h 386126"/>
                <a:gd name="T34" fmla="*/ 207257 w 627597"/>
                <a:gd name="T35" fmla="*/ 296055 h 386126"/>
                <a:gd name="T36" fmla="*/ 296081 w 627597"/>
                <a:gd name="T37" fmla="*/ 308743 h 386126"/>
                <a:gd name="T38" fmla="*/ 325690 w 627597"/>
                <a:gd name="T39" fmla="*/ 321431 h 386126"/>
                <a:gd name="T40" fmla="*/ 351068 w 627597"/>
                <a:gd name="T41" fmla="*/ 329889 h 386126"/>
                <a:gd name="T42" fmla="*/ 367987 w 627597"/>
                <a:gd name="T43" fmla="*/ 355265 h 386126"/>
                <a:gd name="T44" fmla="*/ 461040 w 627597"/>
                <a:gd name="T45" fmla="*/ 363724 h 386126"/>
                <a:gd name="T46" fmla="*/ 503338 w 627597"/>
                <a:gd name="T47" fmla="*/ 376412 h 386126"/>
                <a:gd name="T48" fmla="*/ 516028 w 627597"/>
                <a:gd name="T49" fmla="*/ 384871 h 386126"/>
                <a:gd name="T50" fmla="*/ 537176 w 627597"/>
                <a:gd name="T51" fmla="*/ 380641 h 386126"/>
                <a:gd name="T52" fmla="*/ 592163 w 627597"/>
                <a:gd name="T53" fmla="*/ 376412 h 386126"/>
                <a:gd name="T54" fmla="*/ 617541 w 627597"/>
                <a:gd name="T55" fmla="*/ 372183 h 386126"/>
                <a:gd name="T56" fmla="*/ 626000 w 627597"/>
                <a:gd name="T57" fmla="*/ 359495 h 386126"/>
                <a:gd name="T58" fmla="*/ 613311 w 627597"/>
                <a:gd name="T59" fmla="*/ 317201 h 386126"/>
                <a:gd name="T60" fmla="*/ 600622 w 627597"/>
                <a:gd name="T61" fmla="*/ 312972 h 386126"/>
                <a:gd name="T62" fmla="*/ 537176 w 627597"/>
                <a:gd name="T63" fmla="*/ 308743 h 386126"/>
                <a:gd name="T64" fmla="*/ 511797 w 627597"/>
                <a:gd name="T65" fmla="*/ 300284 h 386126"/>
                <a:gd name="T66" fmla="*/ 499108 w 627597"/>
                <a:gd name="T67" fmla="*/ 296055 h 386126"/>
                <a:gd name="T68" fmla="*/ 486419 w 627597"/>
                <a:gd name="T69" fmla="*/ 287596 h 386126"/>
                <a:gd name="T70" fmla="*/ 456811 w 627597"/>
                <a:gd name="T71" fmla="*/ 279137 h 386126"/>
                <a:gd name="T72" fmla="*/ 431433 w 627597"/>
                <a:gd name="T73" fmla="*/ 270679 h 386126"/>
                <a:gd name="T74" fmla="*/ 406054 w 627597"/>
                <a:gd name="T75" fmla="*/ 253761 h 386126"/>
                <a:gd name="T76" fmla="*/ 384905 w 627597"/>
                <a:gd name="T77" fmla="*/ 236844 h 386126"/>
                <a:gd name="T78" fmla="*/ 346838 w 627597"/>
                <a:gd name="T79" fmla="*/ 215696 h 386126"/>
                <a:gd name="T80" fmla="*/ 338379 w 627597"/>
                <a:gd name="T81" fmla="*/ 198779 h 386126"/>
                <a:gd name="T82" fmla="*/ 321459 w 627597"/>
                <a:gd name="T83" fmla="*/ 194550 h 386126"/>
                <a:gd name="T84" fmla="*/ 287622 w 627597"/>
                <a:gd name="T85" fmla="*/ 190320 h 386126"/>
                <a:gd name="T86" fmla="*/ 262244 w 627597"/>
                <a:gd name="T87" fmla="*/ 186091 h 386126"/>
                <a:gd name="T88" fmla="*/ 224176 w 627597"/>
                <a:gd name="T89" fmla="*/ 160715 h 386126"/>
                <a:gd name="T90" fmla="*/ 211487 w 627597"/>
                <a:gd name="T91" fmla="*/ 152256 h 386126"/>
                <a:gd name="T92" fmla="*/ 211487 w 627597"/>
                <a:gd name="T93" fmla="*/ 80358 h 386126"/>
                <a:gd name="T94" fmla="*/ 224176 w 627597"/>
                <a:gd name="T95" fmla="*/ 76128 h 386126"/>
                <a:gd name="T96" fmla="*/ 232635 w 627597"/>
                <a:gd name="T97" fmla="*/ 50752 h 386126"/>
                <a:gd name="T98" fmla="*/ 249554 w 627597"/>
                <a:gd name="T99" fmla="*/ 16918 h 3861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27597"/>
                <a:gd name="T151" fmla="*/ 0 h 386126"/>
                <a:gd name="T152" fmla="*/ 627597 w 627597"/>
                <a:gd name="T153" fmla="*/ 386126 h 3861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27597" h="386126">
                  <a:moveTo>
                    <a:pt x="80433" y="0"/>
                  </a:moveTo>
                  <a:cubicBezTo>
                    <a:pt x="77611" y="8467"/>
                    <a:pt x="74132" y="16742"/>
                    <a:pt x="71967" y="25400"/>
                  </a:cubicBezTo>
                  <a:cubicBezTo>
                    <a:pt x="70556" y="31045"/>
                    <a:pt x="70025" y="36986"/>
                    <a:pt x="67733" y="42334"/>
                  </a:cubicBezTo>
                  <a:cubicBezTo>
                    <a:pt x="51055" y="81251"/>
                    <a:pt x="66598" y="17244"/>
                    <a:pt x="50800" y="80434"/>
                  </a:cubicBezTo>
                  <a:cubicBezTo>
                    <a:pt x="47978" y="91723"/>
                    <a:pt x="46012" y="103261"/>
                    <a:pt x="42333" y="114300"/>
                  </a:cubicBezTo>
                  <a:cubicBezTo>
                    <a:pt x="40922" y="118533"/>
                    <a:pt x="40096" y="123009"/>
                    <a:pt x="38100" y="127000"/>
                  </a:cubicBezTo>
                  <a:cubicBezTo>
                    <a:pt x="35825" y="131551"/>
                    <a:pt x="32455" y="135467"/>
                    <a:pt x="29633" y="139700"/>
                  </a:cubicBezTo>
                  <a:cubicBezTo>
                    <a:pt x="18065" y="174408"/>
                    <a:pt x="37162" y="123422"/>
                    <a:pt x="8467" y="169334"/>
                  </a:cubicBezTo>
                  <a:cubicBezTo>
                    <a:pt x="5383" y="174268"/>
                    <a:pt x="5831" y="180673"/>
                    <a:pt x="4233" y="186267"/>
                  </a:cubicBezTo>
                  <a:cubicBezTo>
                    <a:pt x="3007" y="190558"/>
                    <a:pt x="1411" y="194734"/>
                    <a:pt x="0" y="198967"/>
                  </a:cubicBezTo>
                  <a:cubicBezTo>
                    <a:pt x="1411" y="211667"/>
                    <a:pt x="1134" y="224670"/>
                    <a:pt x="4233" y="237067"/>
                  </a:cubicBezTo>
                  <a:cubicBezTo>
                    <a:pt x="8284" y="253271"/>
                    <a:pt x="16504" y="250061"/>
                    <a:pt x="29633" y="254000"/>
                  </a:cubicBezTo>
                  <a:cubicBezTo>
                    <a:pt x="38181" y="256565"/>
                    <a:pt x="46230" y="261000"/>
                    <a:pt x="55033" y="262467"/>
                  </a:cubicBezTo>
                  <a:cubicBezTo>
                    <a:pt x="87531" y="267883"/>
                    <a:pt x="72016" y="265016"/>
                    <a:pt x="101600" y="270934"/>
                  </a:cubicBezTo>
                  <a:cubicBezTo>
                    <a:pt x="105833" y="273756"/>
                    <a:pt x="109749" y="277125"/>
                    <a:pt x="114300" y="279400"/>
                  </a:cubicBezTo>
                  <a:cubicBezTo>
                    <a:pt x="123982" y="284241"/>
                    <a:pt x="138498" y="285450"/>
                    <a:pt x="148167" y="287867"/>
                  </a:cubicBezTo>
                  <a:cubicBezTo>
                    <a:pt x="152496" y="288949"/>
                    <a:pt x="156450" y="291469"/>
                    <a:pt x="160867" y="292100"/>
                  </a:cubicBezTo>
                  <a:cubicBezTo>
                    <a:pt x="176296" y="294304"/>
                    <a:pt x="191911" y="294923"/>
                    <a:pt x="207433" y="296334"/>
                  </a:cubicBezTo>
                  <a:cubicBezTo>
                    <a:pt x="252958" y="311508"/>
                    <a:pt x="223928" y="304206"/>
                    <a:pt x="296333" y="309034"/>
                  </a:cubicBezTo>
                  <a:cubicBezTo>
                    <a:pt x="341129" y="320232"/>
                    <a:pt x="288378" y="305028"/>
                    <a:pt x="325967" y="321734"/>
                  </a:cubicBezTo>
                  <a:cubicBezTo>
                    <a:pt x="334122" y="325359"/>
                    <a:pt x="351367" y="330200"/>
                    <a:pt x="351367" y="330200"/>
                  </a:cubicBezTo>
                  <a:cubicBezTo>
                    <a:pt x="357011" y="338667"/>
                    <a:pt x="358166" y="354679"/>
                    <a:pt x="368300" y="355600"/>
                  </a:cubicBezTo>
                  <a:lnTo>
                    <a:pt x="461433" y="364067"/>
                  </a:lnTo>
                  <a:cubicBezTo>
                    <a:pt x="492353" y="374374"/>
                    <a:pt x="478175" y="370370"/>
                    <a:pt x="503767" y="376767"/>
                  </a:cubicBezTo>
                  <a:cubicBezTo>
                    <a:pt x="508000" y="379589"/>
                    <a:pt x="511418" y="384603"/>
                    <a:pt x="516467" y="385234"/>
                  </a:cubicBezTo>
                  <a:cubicBezTo>
                    <a:pt x="523607" y="386126"/>
                    <a:pt x="530482" y="381795"/>
                    <a:pt x="537633" y="381000"/>
                  </a:cubicBezTo>
                  <a:cubicBezTo>
                    <a:pt x="555919" y="378968"/>
                    <a:pt x="574322" y="378178"/>
                    <a:pt x="592667" y="376767"/>
                  </a:cubicBezTo>
                  <a:cubicBezTo>
                    <a:pt x="601134" y="375356"/>
                    <a:pt x="610390" y="376373"/>
                    <a:pt x="618067" y="372534"/>
                  </a:cubicBezTo>
                  <a:cubicBezTo>
                    <a:pt x="622618" y="370259"/>
                    <a:pt x="626027" y="364896"/>
                    <a:pt x="626533" y="359834"/>
                  </a:cubicBezTo>
                  <a:cubicBezTo>
                    <a:pt x="627597" y="349197"/>
                    <a:pt x="624768" y="326247"/>
                    <a:pt x="613833" y="317500"/>
                  </a:cubicBezTo>
                  <a:cubicBezTo>
                    <a:pt x="610348" y="314712"/>
                    <a:pt x="605568" y="313760"/>
                    <a:pt x="601133" y="313267"/>
                  </a:cubicBezTo>
                  <a:cubicBezTo>
                    <a:pt x="580049" y="310925"/>
                    <a:pt x="558800" y="310445"/>
                    <a:pt x="537633" y="309034"/>
                  </a:cubicBezTo>
                  <a:lnTo>
                    <a:pt x="512233" y="300567"/>
                  </a:lnTo>
                  <a:lnTo>
                    <a:pt x="499533" y="296334"/>
                  </a:lnTo>
                  <a:cubicBezTo>
                    <a:pt x="495300" y="293512"/>
                    <a:pt x="491384" y="290142"/>
                    <a:pt x="486833" y="287867"/>
                  </a:cubicBezTo>
                  <a:cubicBezTo>
                    <a:pt x="479726" y="284313"/>
                    <a:pt x="463974" y="281432"/>
                    <a:pt x="457200" y="279400"/>
                  </a:cubicBezTo>
                  <a:cubicBezTo>
                    <a:pt x="448652" y="276836"/>
                    <a:pt x="431800" y="270934"/>
                    <a:pt x="431800" y="270934"/>
                  </a:cubicBezTo>
                  <a:cubicBezTo>
                    <a:pt x="423333" y="265289"/>
                    <a:pt x="412045" y="262467"/>
                    <a:pt x="406400" y="254000"/>
                  </a:cubicBezTo>
                  <a:cubicBezTo>
                    <a:pt x="395458" y="237587"/>
                    <a:pt x="402760" y="242909"/>
                    <a:pt x="385233" y="237067"/>
                  </a:cubicBezTo>
                  <a:cubicBezTo>
                    <a:pt x="356120" y="217659"/>
                    <a:pt x="369486" y="223352"/>
                    <a:pt x="347133" y="215900"/>
                  </a:cubicBezTo>
                  <a:cubicBezTo>
                    <a:pt x="344311" y="210256"/>
                    <a:pt x="343515" y="203007"/>
                    <a:pt x="338667" y="198967"/>
                  </a:cubicBezTo>
                  <a:cubicBezTo>
                    <a:pt x="334197" y="195242"/>
                    <a:pt x="327472" y="195691"/>
                    <a:pt x="321733" y="194734"/>
                  </a:cubicBezTo>
                  <a:cubicBezTo>
                    <a:pt x="310511" y="192864"/>
                    <a:pt x="299129" y="192109"/>
                    <a:pt x="287867" y="190500"/>
                  </a:cubicBezTo>
                  <a:cubicBezTo>
                    <a:pt x="279370" y="189286"/>
                    <a:pt x="270934" y="187678"/>
                    <a:pt x="262467" y="186267"/>
                  </a:cubicBezTo>
                  <a:lnTo>
                    <a:pt x="224367" y="160867"/>
                  </a:lnTo>
                  <a:lnTo>
                    <a:pt x="211667" y="152400"/>
                  </a:lnTo>
                  <a:cubicBezTo>
                    <a:pt x="202726" y="125582"/>
                    <a:pt x="200204" y="123420"/>
                    <a:pt x="211667" y="80434"/>
                  </a:cubicBezTo>
                  <a:cubicBezTo>
                    <a:pt x="212817" y="76122"/>
                    <a:pt x="220134" y="77611"/>
                    <a:pt x="224367" y="76200"/>
                  </a:cubicBezTo>
                  <a:cubicBezTo>
                    <a:pt x="227189" y="67733"/>
                    <a:pt x="227882" y="58226"/>
                    <a:pt x="232833" y="50800"/>
                  </a:cubicBezTo>
                  <a:cubicBezTo>
                    <a:pt x="251332" y="23052"/>
                    <a:pt x="249767" y="35576"/>
                    <a:pt x="249767" y="16934"/>
                  </a:cubicBezTo>
                </a:path>
              </a:pathLst>
            </a:custGeom>
            <a:solidFill>
              <a:schemeClr val="accent1"/>
            </a:solidFill>
            <a:ln w="9525">
              <a:solidFill>
                <a:schemeClr val="tx1"/>
              </a:solidFill>
              <a:round/>
              <a:headEnd/>
              <a:tailEnd/>
            </a:ln>
          </p:spPr>
          <p:txBody>
            <a:bodyPr/>
            <a:lstStyle/>
            <a:p>
              <a:endParaRPr lang="en-US" sz="1350"/>
            </a:p>
          </p:txBody>
        </p:sp>
      </p:grpSp>
      <p:sp>
        <p:nvSpPr>
          <p:cNvPr id="119" name="Text Box 8"/>
          <p:cNvSpPr txBox="1">
            <a:spLocks noChangeArrowheads="1"/>
          </p:cNvSpPr>
          <p:nvPr/>
        </p:nvSpPr>
        <p:spPr bwMode="auto">
          <a:xfrm>
            <a:off x="1176338" y="2628901"/>
            <a:ext cx="5871288" cy="646331"/>
          </a:xfrm>
          <a:prstGeom prst="rect">
            <a:avLst/>
          </a:prstGeom>
          <a:noFill/>
          <a:ln w="9525">
            <a:noFill/>
            <a:miter lim="800000"/>
            <a:headEnd/>
            <a:tailEnd/>
          </a:ln>
        </p:spPr>
        <p:txBody>
          <a:bodyPr wrap="square">
            <a:spAutoFit/>
          </a:bodyPr>
          <a:lstStyle/>
          <a:p>
            <a:pPr>
              <a:defRPr/>
            </a:pPr>
            <a:r>
              <a:rPr lang="en-US" dirty="0">
                <a:solidFill>
                  <a:srgbClr val="FF0000"/>
                </a:solidFill>
              </a:rPr>
              <a:t>As the acceleration is to the right, apparently the static frictional force MUST BE </a:t>
            </a:r>
            <a:r>
              <a:rPr lang="en-US" dirty="0">
                <a:ln>
                  <a:solidFill>
                    <a:srgbClr val="0000FF"/>
                  </a:solidFill>
                </a:ln>
                <a:noFill/>
              </a:rPr>
              <a:t>to the right</a:t>
            </a:r>
            <a:r>
              <a:rPr lang="en-US" dirty="0">
                <a:solidFill>
                  <a:srgbClr val="FF0000"/>
                </a:solidFill>
              </a:rPr>
              <a:t>.</a:t>
            </a:r>
          </a:p>
        </p:txBody>
      </p:sp>
      <p:sp>
        <p:nvSpPr>
          <p:cNvPr id="121" name="Text Box 13"/>
          <p:cNvSpPr txBox="1">
            <a:spLocks noChangeArrowheads="1"/>
          </p:cNvSpPr>
          <p:nvPr/>
        </p:nvSpPr>
        <p:spPr bwMode="auto">
          <a:xfrm>
            <a:off x="437430" y="4813034"/>
            <a:ext cx="8333417" cy="1754326"/>
          </a:xfrm>
          <a:prstGeom prst="rect">
            <a:avLst/>
          </a:prstGeom>
          <a:noFill/>
          <a:ln w="9525">
            <a:noFill/>
            <a:miter lim="800000"/>
            <a:headEnd/>
            <a:tailEnd/>
          </a:ln>
        </p:spPr>
        <p:txBody>
          <a:bodyPr wrap="square">
            <a:spAutoFit/>
          </a:bodyPr>
          <a:lstStyle/>
          <a:p>
            <a:pPr>
              <a:defRPr/>
            </a:pPr>
            <a:r>
              <a:rPr lang="en-US" dirty="0"/>
              <a:t>Additional observation:  If the foot pushed off on soft dirt, dirt would fly out to the left.  That would mean the foot was applying a force to the ground to the left.  By Newton’s Third Law (for every action, there’s an equal and opposite “</a:t>
            </a:r>
            <a:r>
              <a:rPr lang="en-US" dirty="0" err="1"/>
              <a:t>re”action</a:t>
            </a:r>
            <a:r>
              <a:rPr lang="en-US" dirty="0"/>
              <a:t>), if the foot applies a force to the ground to the left, the ground must apply a force to the foot </a:t>
            </a:r>
            <a:r>
              <a:rPr lang="en-US" i="1" dirty="0"/>
              <a:t>to the </a:t>
            </a:r>
            <a:r>
              <a:rPr lang="en-US" dirty="0"/>
              <a:t>right. That force is the static frictional force that motivates the foot (and body) to acceleration </a:t>
            </a:r>
            <a:r>
              <a:rPr lang="en-US" i="1" dirty="0">
                <a:ln>
                  <a:solidFill>
                    <a:srgbClr val="0000FF"/>
                  </a:solidFill>
                </a:ln>
                <a:solidFill>
                  <a:srgbClr val="FFFFFF"/>
                </a:solidFill>
              </a:rPr>
              <a:t>to the right</a:t>
            </a:r>
            <a:r>
              <a:rPr lang="en-US" dirty="0">
                <a:ln>
                  <a:solidFill>
                    <a:srgbClr val="0000FF"/>
                  </a:solidFill>
                </a:ln>
                <a:solidFill>
                  <a:srgbClr val="FFFFFF"/>
                </a:solidFill>
              </a:rPr>
              <a:t>.</a:t>
            </a:r>
            <a:endParaRPr lang="en-US" dirty="0"/>
          </a:p>
        </p:txBody>
      </p:sp>
    </p:spTree>
    <p:extLst>
      <p:ext uri="{BB962C8B-B14F-4D97-AF65-F5344CB8AC3E}">
        <p14:creationId xmlns:p14="http://schemas.microsoft.com/office/powerpoint/2010/main" val="243423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8467" grpId="0"/>
      <p:bldP spid="18468" grpId="0"/>
      <p:bldP spid="119" grpId="0"/>
      <p:bldP spid="1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4966" y="286604"/>
            <a:ext cx="8770600" cy="674096"/>
          </a:xfrm>
        </p:spPr>
        <p:txBody>
          <a:bodyPr/>
          <a:lstStyle/>
          <a:p>
            <a:r>
              <a:rPr lang="en-US" sz="4000" dirty="0">
                <a:solidFill>
                  <a:srgbClr val="FF0000"/>
                </a:solidFill>
                <a:latin typeface="Apple Chancery" panose="03020702040506060504" pitchFamily="66" charset="-79"/>
                <a:cs typeface="Apple Chancery" panose="03020702040506060504" pitchFamily="66" charset="-79"/>
              </a:rPr>
              <a:t>So back to that crazy HW question</a:t>
            </a:r>
            <a:r>
              <a:rPr lang="mr-IN" sz="4000" dirty="0">
                <a:solidFill>
                  <a:srgbClr val="FF0000"/>
                </a:solidFill>
                <a:latin typeface="Apple Chancery" panose="03020702040506060504" pitchFamily="66" charset="-79"/>
              </a:rPr>
              <a:t>…</a:t>
            </a:r>
            <a:endParaRPr lang="en-US" sz="4000" dirty="0">
              <a:solidFill>
                <a:srgbClr val="FF0000"/>
              </a:solidFill>
              <a:latin typeface="Apple Chancery" panose="03020702040506060504" pitchFamily="66" charset="-79"/>
              <a:cs typeface="Apple Chancery" panose="03020702040506060504" pitchFamily="66" charset="-79"/>
            </a:endParaRPr>
          </a:p>
        </p:txBody>
      </p:sp>
      <p:sp>
        <p:nvSpPr>
          <p:cNvPr id="4" name="Rectangle 19"/>
          <p:cNvSpPr>
            <a:spLocks noChangeArrowheads="1"/>
          </p:cNvSpPr>
          <p:nvPr/>
        </p:nvSpPr>
        <p:spPr bwMode="auto">
          <a:xfrm>
            <a:off x="2961664" y="5527296"/>
            <a:ext cx="1060109" cy="316561"/>
          </a:xfrm>
          <a:prstGeom prst="rect">
            <a:avLst/>
          </a:prstGeom>
          <a:solidFill>
            <a:schemeClr val="accent1"/>
          </a:solidFill>
          <a:ln w="25400">
            <a:solidFill>
              <a:schemeClr val="tx1"/>
            </a:solidFill>
            <a:miter lim="800000"/>
            <a:headEnd/>
            <a:tailEnd/>
          </a:ln>
        </p:spPr>
        <p:txBody>
          <a:bodyPr/>
          <a:lstStyle>
            <a:lvl1pPr algn="ctr">
              <a:defRPr sz="2800">
                <a:solidFill>
                  <a:schemeClr val="tx1"/>
                </a:solidFill>
                <a:latin typeface="Gill Sans" charset="0"/>
                <a:ea typeface="Gill Sans" charset="0"/>
                <a:cs typeface="Gill Sans" charset="0"/>
                <a:sym typeface="Gill Sans" charset="0"/>
              </a:defRPr>
            </a:lvl1pPr>
            <a:lvl2pPr marL="37931725" indent="-37474525" algn="ctr">
              <a:defRPr sz="2800">
                <a:solidFill>
                  <a:schemeClr val="tx1"/>
                </a:solidFill>
                <a:latin typeface="Gill Sans" charset="0"/>
                <a:ea typeface="Gill Sans" charset="0"/>
                <a:cs typeface="Gill Sans" charset="0"/>
                <a:sym typeface="Gill Sans" charset="0"/>
              </a:defRPr>
            </a:lvl2pPr>
            <a:lvl3pPr marL="1143000" indent="-228600" algn="ctr">
              <a:defRPr sz="2800">
                <a:solidFill>
                  <a:schemeClr val="tx1"/>
                </a:solidFill>
                <a:latin typeface="Gill Sans" charset="0"/>
                <a:ea typeface="Gill Sans" charset="0"/>
                <a:cs typeface="Gill Sans" charset="0"/>
                <a:sym typeface="Gill Sans" charset="0"/>
              </a:defRPr>
            </a:lvl3pPr>
            <a:lvl4pPr marL="1600200" indent="-228600" algn="ctr">
              <a:defRPr sz="2800">
                <a:solidFill>
                  <a:schemeClr val="tx1"/>
                </a:solidFill>
                <a:latin typeface="Gill Sans" charset="0"/>
                <a:ea typeface="Gill Sans" charset="0"/>
                <a:cs typeface="Gill Sans" charset="0"/>
                <a:sym typeface="Gill Sans" charset="0"/>
              </a:defRPr>
            </a:lvl4pPr>
            <a:lvl5pPr marL="2057400" indent="-228600" algn="ctr">
              <a:defRPr sz="28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9pPr>
          </a:lstStyle>
          <a:p>
            <a:pPr eaLnBrk="1" hangingPunct="1"/>
            <a:endParaRPr lang="en-US" altLang="en-US" sz="2400">
              <a:solidFill>
                <a:srgbClr val="000000"/>
              </a:solidFill>
            </a:endParaRPr>
          </a:p>
        </p:txBody>
      </p:sp>
      <p:sp>
        <p:nvSpPr>
          <p:cNvPr id="5" name="Rectangle 20"/>
          <p:cNvSpPr>
            <a:spLocks noChangeArrowheads="1"/>
          </p:cNvSpPr>
          <p:nvPr/>
        </p:nvSpPr>
        <p:spPr bwMode="auto">
          <a:xfrm>
            <a:off x="4224225" y="4594179"/>
            <a:ext cx="184047" cy="147237"/>
          </a:xfrm>
          <a:prstGeom prst="rect">
            <a:avLst/>
          </a:prstGeom>
          <a:solidFill>
            <a:srgbClr val="1EFF12"/>
          </a:solidFill>
          <a:ln w="25400">
            <a:solidFill>
              <a:schemeClr val="tx1"/>
            </a:solidFill>
            <a:miter lim="800000"/>
            <a:headEnd/>
            <a:tailEnd/>
          </a:ln>
        </p:spPr>
        <p:txBody>
          <a:bodyPr/>
          <a:lstStyle>
            <a:lvl1pPr algn="ctr">
              <a:defRPr sz="2800">
                <a:solidFill>
                  <a:schemeClr val="tx1"/>
                </a:solidFill>
                <a:latin typeface="Gill Sans" charset="0"/>
                <a:ea typeface="Gill Sans" charset="0"/>
                <a:cs typeface="Gill Sans" charset="0"/>
                <a:sym typeface="Gill Sans" charset="0"/>
              </a:defRPr>
            </a:lvl1pPr>
            <a:lvl2pPr marL="37931725" indent="-37474525" algn="ctr">
              <a:defRPr sz="2800">
                <a:solidFill>
                  <a:schemeClr val="tx1"/>
                </a:solidFill>
                <a:latin typeface="Gill Sans" charset="0"/>
                <a:ea typeface="Gill Sans" charset="0"/>
                <a:cs typeface="Gill Sans" charset="0"/>
                <a:sym typeface="Gill Sans" charset="0"/>
              </a:defRPr>
            </a:lvl2pPr>
            <a:lvl3pPr marL="1143000" indent="-228600" algn="ctr">
              <a:defRPr sz="2800">
                <a:solidFill>
                  <a:schemeClr val="tx1"/>
                </a:solidFill>
                <a:latin typeface="Gill Sans" charset="0"/>
                <a:ea typeface="Gill Sans" charset="0"/>
                <a:cs typeface="Gill Sans" charset="0"/>
                <a:sym typeface="Gill Sans" charset="0"/>
              </a:defRPr>
            </a:lvl3pPr>
            <a:lvl4pPr marL="1600200" indent="-228600" algn="ctr">
              <a:defRPr sz="2800">
                <a:solidFill>
                  <a:schemeClr val="tx1"/>
                </a:solidFill>
                <a:latin typeface="Gill Sans" charset="0"/>
                <a:ea typeface="Gill Sans" charset="0"/>
                <a:cs typeface="Gill Sans" charset="0"/>
                <a:sym typeface="Gill Sans" charset="0"/>
              </a:defRPr>
            </a:lvl4pPr>
            <a:lvl5pPr marL="2057400" indent="-228600" algn="ctr">
              <a:defRPr sz="28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9pPr>
          </a:lstStyle>
          <a:p>
            <a:pPr eaLnBrk="1" hangingPunct="1"/>
            <a:endParaRPr lang="en-US" altLang="en-US" sz="2400">
              <a:solidFill>
                <a:srgbClr val="000000"/>
              </a:solidFill>
            </a:endParaRPr>
          </a:p>
        </p:txBody>
      </p:sp>
      <p:sp>
        <p:nvSpPr>
          <p:cNvPr id="6" name="Rectangle 21"/>
          <p:cNvSpPr>
            <a:spLocks noChangeArrowheads="1"/>
          </p:cNvSpPr>
          <p:nvPr/>
        </p:nvSpPr>
        <p:spPr bwMode="auto">
          <a:xfrm>
            <a:off x="6009479" y="5173927"/>
            <a:ext cx="103066" cy="103066"/>
          </a:xfrm>
          <a:prstGeom prst="rect">
            <a:avLst/>
          </a:prstGeom>
          <a:solidFill>
            <a:srgbClr val="DD15BC"/>
          </a:solidFill>
          <a:ln w="25400">
            <a:solidFill>
              <a:schemeClr val="tx1"/>
            </a:solidFill>
            <a:miter lim="800000"/>
            <a:headEnd/>
            <a:tailEnd/>
          </a:ln>
        </p:spPr>
        <p:txBody>
          <a:bodyPr/>
          <a:lstStyle>
            <a:lvl1pPr algn="ctr">
              <a:defRPr sz="2800">
                <a:solidFill>
                  <a:schemeClr val="tx1"/>
                </a:solidFill>
                <a:latin typeface="Gill Sans" charset="0"/>
                <a:ea typeface="Gill Sans" charset="0"/>
                <a:cs typeface="Gill Sans" charset="0"/>
                <a:sym typeface="Gill Sans" charset="0"/>
              </a:defRPr>
            </a:lvl1pPr>
            <a:lvl2pPr marL="37931725" indent="-37474525" algn="ctr">
              <a:defRPr sz="2800">
                <a:solidFill>
                  <a:schemeClr val="tx1"/>
                </a:solidFill>
                <a:latin typeface="Gill Sans" charset="0"/>
                <a:ea typeface="Gill Sans" charset="0"/>
                <a:cs typeface="Gill Sans" charset="0"/>
                <a:sym typeface="Gill Sans" charset="0"/>
              </a:defRPr>
            </a:lvl2pPr>
            <a:lvl3pPr marL="1143000" indent="-228600" algn="ctr">
              <a:defRPr sz="2800">
                <a:solidFill>
                  <a:schemeClr val="tx1"/>
                </a:solidFill>
                <a:latin typeface="Gill Sans" charset="0"/>
                <a:ea typeface="Gill Sans" charset="0"/>
                <a:cs typeface="Gill Sans" charset="0"/>
                <a:sym typeface="Gill Sans" charset="0"/>
              </a:defRPr>
            </a:lvl3pPr>
            <a:lvl4pPr marL="1600200" indent="-228600" algn="ctr">
              <a:defRPr sz="2800">
                <a:solidFill>
                  <a:schemeClr val="tx1"/>
                </a:solidFill>
                <a:latin typeface="Gill Sans" charset="0"/>
                <a:ea typeface="Gill Sans" charset="0"/>
                <a:cs typeface="Gill Sans" charset="0"/>
                <a:sym typeface="Gill Sans" charset="0"/>
              </a:defRPr>
            </a:lvl4pPr>
            <a:lvl5pPr marL="2057400" indent="-228600" algn="ctr">
              <a:defRPr sz="28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9pPr>
          </a:lstStyle>
          <a:p>
            <a:pPr eaLnBrk="1" hangingPunct="1"/>
            <a:endParaRPr lang="en-US" altLang="en-US" sz="2400">
              <a:solidFill>
                <a:srgbClr val="000000"/>
              </a:solidFill>
            </a:endParaRPr>
          </a:p>
        </p:txBody>
      </p:sp>
      <p:sp>
        <p:nvSpPr>
          <p:cNvPr id="23" name="Text Box 27"/>
          <p:cNvSpPr txBox="1">
            <a:spLocks/>
          </p:cNvSpPr>
          <p:nvPr/>
        </p:nvSpPr>
        <p:spPr bwMode="auto">
          <a:xfrm>
            <a:off x="326606" y="1720997"/>
            <a:ext cx="3989643" cy="183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algn="ctr">
              <a:defRPr sz="2800">
                <a:solidFill>
                  <a:schemeClr val="tx1"/>
                </a:solidFill>
                <a:latin typeface="Gill Sans" charset="0"/>
                <a:ea typeface="Gill Sans" charset="0"/>
                <a:cs typeface="Gill Sans" charset="0"/>
                <a:sym typeface="Gill Sans" charset="0"/>
              </a:defRPr>
            </a:lvl1pPr>
            <a:lvl2pPr marL="37931725" indent="-37474525" algn="ctr">
              <a:defRPr sz="2800">
                <a:solidFill>
                  <a:schemeClr val="tx1"/>
                </a:solidFill>
                <a:latin typeface="Gill Sans" charset="0"/>
                <a:ea typeface="Gill Sans" charset="0"/>
                <a:cs typeface="Gill Sans" charset="0"/>
                <a:sym typeface="Gill Sans" charset="0"/>
              </a:defRPr>
            </a:lvl2pPr>
            <a:lvl3pPr marL="1143000" indent="-228600" algn="ctr">
              <a:defRPr sz="2800">
                <a:solidFill>
                  <a:schemeClr val="tx1"/>
                </a:solidFill>
                <a:latin typeface="Gill Sans" charset="0"/>
                <a:ea typeface="Gill Sans" charset="0"/>
                <a:cs typeface="Gill Sans" charset="0"/>
                <a:sym typeface="Gill Sans" charset="0"/>
              </a:defRPr>
            </a:lvl3pPr>
            <a:lvl4pPr marL="1600200" indent="-228600" algn="ctr">
              <a:defRPr sz="2800">
                <a:solidFill>
                  <a:schemeClr val="tx1"/>
                </a:solidFill>
                <a:latin typeface="Gill Sans" charset="0"/>
                <a:ea typeface="Gill Sans" charset="0"/>
                <a:cs typeface="Gill Sans" charset="0"/>
                <a:sym typeface="Gill Sans" charset="0"/>
              </a:defRPr>
            </a:lvl4pPr>
            <a:lvl5pPr marL="2057400" indent="-228600" algn="ctr">
              <a:defRPr sz="28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9pPr>
          </a:lstStyle>
          <a:p>
            <a:pPr algn="l" eaLnBrk="1" hangingPunct="1"/>
            <a:r>
              <a:rPr lang="en-US" altLang="en-US" sz="2000" dirty="0">
                <a:solidFill>
                  <a:srgbClr val="000000"/>
                </a:solidFill>
              </a:rPr>
              <a:t>frictional on both surfaces; (7m mass moving to left initially with 2m mass just barely holding on (not sliding relative to the lower block, so think about what that means!)</a:t>
            </a:r>
          </a:p>
          <a:p>
            <a:pPr algn="l" eaLnBrk="1" hangingPunct="1"/>
            <a:endParaRPr lang="en-US" altLang="en-US" sz="1350" dirty="0">
              <a:solidFill>
                <a:srgbClr val="000000"/>
              </a:solidFill>
            </a:endParaRPr>
          </a:p>
        </p:txBody>
      </p:sp>
      <p:grpSp>
        <p:nvGrpSpPr>
          <p:cNvPr id="3" name="Group 2">
            <a:extLst>
              <a:ext uri="{FF2B5EF4-FFF2-40B4-BE49-F238E27FC236}">
                <a16:creationId xmlns:a16="http://schemas.microsoft.com/office/drawing/2014/main" id="{90AD07D7-E61C-2949-B399-A766A76C1632}"/>
              </a:ext>
            </a:extLst>
          </p:cNvPr>
          <p:cNvGrpSpPr/>
          <p:nvPr/>
        </p:nvGrpSpPr>
        <p:grpSpPr>
          <a:xfrm>
            <a:off x="4676952" y="1364444"/>
            <a:ext cx="4238614" cy="2435697"/>
            <a:chOff x="5637731" y="1432042"/>
            <a:chExt cx="3106709" cy="1785254"/>
          </a:xfrm>
        </p:grpSpPr>
        <p:sp>
          <p:nvSpPr>
            <p:cNvPr id="7" name="Rectangle 3"/>
            <p:cNvSpPr>
              <a:spLocks noChangeArrowheads="1"/>
            </p:cNvSpPr>
            <p:nvPr/>
          </p:nvSpPr>
          <p:spPr bwMode="auto">
            <a:xfrm>
              <a:off x="7992609" y="2099212"/>
              <a:ext cx="68097" cy="1118084"/>
            </a:xfrm>
            <a:prstGeom prst="rect">
              <a:avLst/>
            </a:prstGeom>
            <a:solidFill>
              <a:schemeClr val="accent2"/>
            </a:solidFill>
            <a:ln w="25400">
              <a:solidFill>
                <a:schemeClr val="tx1"/>
              </a:solidFill>
              <a:miter lim="800000"/>
              <a:headEnd/>
              <a:tailEnd/>
            </a:ln>
          </p:spPr>
          <p:txBody>
            <a:bodyPr/>
            <a:lstStyle>
              <a:lvl1pPr algn="ctr">
                <a:defRPr sz="2800">
                  <a:solidFill>
                    <a:schemeClr val="tx1"/>
                  </a:solidFill>
                  <a:latin typeface="Gill Sans" charset="0"/>
                  <a:ea typeface="Gill Sans" charset="0"/>
                  <a:cs typeface="Gill Sans" charset="0"/>
                  <a:sym typeface="Gill Sans" charset="0"/>
                </a:defRPr>
              </a:lvl1pPr>
              <a:lvl2pPr marL="37931725" indent="-37474525" algn="ctr">
                <a:defRPr sz="2800">
                  <a:solidFill>
                    <a:schemeClr val="tx1"/>
                  </a:solidFill>
                  <a:latin typeface="Gill Sans" charset="0"/>
                  <a:ea typeface="Gill Sans" charset="0"/>
                  <a:cs typeface="Gill Sans" charset="0"/>
                  <a:sym typeface="Gill Sans" charset="0"/>
                </a:defRPr>
              </a:lvl2pPr>
              <a:lvl3pPr marL="1143000" indent="-228600" algn="ctr">
                <a:defRPr sz="2800">
                  <a:solidFill>
                    <a:schemeClr val="tx1"/>
                  </a:solidFill>
                  <a:latin typeface="Gill Sans" charset="0"/>
                  <a:ea typeface="Gill Sans" charset="0"/>
                  <a:cs typeface="Gill Sans" charset="0"/>
                  <a:sym typeface="Gill Sans" charset="0"/>
                </a:defRPr>
              </a:lvl3pPr>
              <a:lvl4pPr marL="1600200" indent="-228600" algn="ctr">
                <a:defRPr sz="2800">
                  <a:solidFill>
                    <a:schemeClr val="tx1"/>
                  </a:solidFill>
                  <a:latin typeface="Gill Sans" charset="0"/>
                  <a:ea typeface="Gill Sans" charset="0"/>
                  <a:cs typeface="Gill Sans" charset="0"/>
                  <a:sym typeface="Gill Sans" charset="0"/>
                </a:defRPr>
              </a:lvl4pPr>
              <a:lvl5pPr marL="2057400" indent="-228600" algn="ctr">
                <a:defRPr sz="28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9pPr>
            </a:lstStyle>
            <a:p>
              <a:pPr eaLnBrk="1" hangingPunct="1"/>
              <a:endParaRPr lang="en-US" altLang="en-US" sz="2400">
                <a:solidFill>
                  <a:srgbClr val="000000"/>
                </a:solidFill>
              </a:endParaRPr>
            </a:p>
          </p:txBody>
        </p:sp>
        <p:sp>
          <p:nvSpPr>
            <p:cNvPr id="8" name="Rectangle 4"/>
            <p:cNvSpPr>
              <a:spLocks noChangeArrowheads="1"/>
            </p:cNvSpPr>
            <p:nvPr/>
          </p:nvSpPr>
          <p:spPr bwMode="auto">
            <a:xfrm>
              <a:off x="6078523" y="2099212"/>
              <a:ext cx="69017" cy="1118084"/>
            </a:xfrm>
            <a:prstGeom prst="rect">
              <a:avLst/>
            </a:prstGeom>
            <a:solidFill>
              <a:schemeClr val="accent2"/>
            </a:solidFill>
            <a:ln w="25400">
              <a:solidFill>
                <a:schemeClr val="tx1"/>
              </a:solidFill>
              <a:miter lim="800000"/>
              <a:headEnd/>
              <a:tailEnd/>
            </a:ln>
          </p:spPr>
          <p:txBody>
            <a:bodyPr/>
            <a:lstStyle>
              <a:lvl1pPr algn="ctr">
                <a:defRPr sz="2800">
                  <a:solidFill>
                    <a:schemeClr val="tx1"/>
                  </a:solidFill>
                  <a:latin typeface="Gill Sans" charset="0"/>
                  <a:ea typeface="Gill Sans" charset="0"/>
                  <a:cs typeface="Gill Sans" charset="0"/>
                  <a:sym typeface="Gill Sans" charset="0"/>
                </a:defRPr>
              </a:lvl1pPr>
              <a:lvl2pPr marL="37931725" indent="-37474525" algn="ctr">
                <a:defRPr sz="2800">
                  <a:solidFill>
                    <a:schemeClr val="tx1"/>
                  </a:solidFill>
                  <a:latin typeface="Gill Sans" charset="0"/>
                  <a:ea typeface="Gill Sans" charset="0"/>
                  <a:cs typeface="Gill Sans" charset="0"/>
                  <a:sym typeface="Gill Sans" charset="0"/>
                </a:defRPr>
              </a:lvl2pPr>
              <a:lvl3pPr marL="1143000" indent="-228600" algn="ctr">
                <a:defRPr sz="2800">
                  <a:solidFill>
                    <a:schemeClr val="tx1"/>
                  </a:solidFill>
                  <a:latin typeface="Gill Sans" charset="0"/>
                  <a:ea typeface="Gill Sans" charset="0"/>
                  <a:cs typeface="Gill Sans" charset="0"/>
                  <a:sym typeface="Gill Sans" charset="0"/>
                </a:defRPr>
              </a:lvl3pPr>
              <a:lvl4pPr marL="1600200" indent="-228600" algn="ctr">
                <a:defRPr sz="2800">
                  <a:solidFill>
                    <a:schemeClr val="tx1"/>
                  </a:solidFill>
                  <a:latin typeface="Gill Sans" charset="0"/>
                  <a:ea typeface="Gill Sans" charset="0"/>
                  <a:cs typeface="Gill Sans" charset="0"/>
                  <a:sym typeface="Gill Sans" charset="0"/>
                </a:defRPr>
              </a:lvl4pPr>
              <a:lvl5pPr marL="2057400" indent="-228600" algn="ctr">
                <a:defRPr sz="28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9pPr>
            </a:lstStyle>
            <a:p>
              <a:pPr eaLnBrk="1" hangingPunct="1"/>
              <a:endParaRPr lang="en-US" altLang="en-US" sz="2400">
                <a:solidFill>
                  <a:srgbClr val="000000"/>
                </a:solidFill>
              </a:endParaRPr>
            </a:p>
          </p:txBody>
        </p:sp>
        <p:sp>
          <p:nvSpPr>
            <p:cNvPr id="9" name="Rectangle 5"/>
            <p:cNvSpPr>
              <a:spLocks noChangeArrowheads="1"/>
            </p:cNvSpPr>
            <p:nvPr/>
          </p:nvSpPr>
          <p:spPr bwMode="auto">
            <a:xfrm>
              <a:off x="5904598" y="2074366"/>
              <a:ext cx="2336474" cy="149078"/>
            </a:xfrm>
            <a:prstGeom prst="rect">
              <a:avLst/>
            </a:prstGeom>
            <a:solidFill>
              <a:schemeClr val="accent2"/>
            </a:solidFill>
            <a:ln w="25400">
              <a:solidFill>
                <a:schemeClr val="tx1"/>
              </a:solidFill>
              <a:miter lim="800000"/>
              <a:headEnd/>
              <a:tailEnd/>
            </a:ln>
          </p:spPr>
          <p:txBody>
            <a:bodyPr/>
            <a:lstStyle>
              <a:lvl1pPr algn="ctr">
                <a:defRPr sz="2800">
                  <a:solidFill>
                    <a:schemeClr val="tx1"/>
                  </a:solidFill>
                  <a:latin typeface="Gill Sans" charset="0"/>
                  <a:ea typeface="Gill Sans" charset="0"/>
                  <a:cs typeface="Gill Sans" charset="0"/>
                  <a:sym typeface="Gill Sans" charset="0"/>
                </a:defRPr>
              </a:lvl1pPr>
              <a:lvl2pPr marL="37931725" indent="-37474525" algn="ctr">
                <a:defRPr sz="2800">
                  <a:solidFill>
                    <a:schemeClr val="tx1"/>
                  </a:solidFill>
                  <a:latin typeface="Gill Sans" charset="0"/>
                  <a:ea typeface="Gill Sans" charset="0"/>
                  <a:cs typeface="Gill Sans" charset="0"/>
                  <a:sym typeface="Gill Sans" charset="0"/>
                </a:defRPr>
              </a:lvl2pPr>
              <a:lvl3pPr marL="1143000" indent="-228600" algn="ctr">
                <a:defRPr sz="2800">
                  <a:solidFill>
                    <a:schemeClr val="tx1"/>
                  </a:solidFill>
                  <a:latin typeface="Gill Sans" charset="0"/>
                  <a:ea typeface="Gill Sans" charset="0"/>
                  <a:cs typeface="Gill Sans" charset="0"/>
                  <a:sym typeface="Gill Sans" charset="0"/>
                </a:defRPr>
              </a:lvl3pPr>
              <a:lvl4pPr marL="1600200" indent="-228600" algn="ctr">
                <a:defRPr sz="2800">
                  <a:solidFill>
                    <a:schemeClr val="tx1"/>
                  </a:solidFill>
                  <a:latin typeface="Gill Sans" charset="0"/>
                  <a:ea typeface="Gill Sans" charset="0"/>
                  <a:cs typeface="Gill Sans" charset="0"/>
                  <a:sym typeface="Gill Sans" charset="0"/>
                </a:defRPr>
              </a:lvl4pPr>
              <a:lvl5pPr marL="2057400" indent="-228600" algn="ctr">
                <a:defRPr sz="28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9pPr>
            </a:lstStyle>
            <a:p>
              <a:pPr eaLnBrk="1" hangingPunct="1"/>
              <a:endParaRPr lang="en-US" altLang="en-US" sz="2400">
                <a:solidFill>
                  <a:srgbClr val="000000"/>
                </a:solidFill>
              </a:endParaRPr>
            </a:p>
          </p:txBody>
        </p:sp>
        <p:sp>
          <p:nvSpPr>
            <p:cNvPr id="10" name="Line 6"/>
            <p:cNvSpPr>
              <a:spLocks noChangeShapeType="1"/>
            </p:cNvSpPr>
            <p:nvPr/>
          </p:nvSpPr>
          <p:spPr bwMode="auto">
            <a:xfrm>
              <a:off x="5637731" y="3217296"/>
              <a:ext cx="310670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1" name="Rectangle 7"/>
            <p:cNvSpPr>
              <a:spLocks noChangeArrowheads="1"/>
            </p:cNvSpPr>
            <p:nvPr/>
          </p:nvSpPr>
          <p:spPr bwMode="auto">
            <a:xfrm>
              <a:off x="6926058" y="1806578"/>
              <a:ext cx="895388" cy="267788"/>
            </a:xfrm>
            <a:prstGeom prst="rect">
              <a:avLst/>
            </a:prstGeom>
            <a:solidFill>
              <a:schemeClr val="accent1"/>
            </a:solidFill>
            <a:ln w="25400">
              <a:solidFill>
                <a:schemeClr val="tx1"/>
              </a:solidFill>
              <a:miter lim="800000"/>
              <a:headEnd/>
              <a:tailEnd/>
            </a:ln>
          </p:spPr>
          <p:txBody>
            <a:bodyPr/>
            <a:lstStyle>
              <a:lvl1pPr algn="ctr">
                <a:defRPr sz="2800">
                  <a:solidFill>
                    <a:schemeClr val="tx1"/>
                  </a:solidFill>
                  <a:latin typeface="Gill Sans" charset="0"/>
                  <a:ea typeface="Gill Sans" charset="0"/>
                  <a:cs typeface="Gill Sans" charset="0"/>
                  <a:sym typeface="Gill Sans" charset="0"/>
                </a:defRPr>
              </a:lvl1pPr>
              <a:lvl2pPr marL="37931725" indent="-37474525" algn="ctr">
                <a:defRPr sz="2800">
                  <a:solidFill>
                    <a:schemeClr val="tx1"/>
                  </a:solidFill>
                  <a:latin typeface="Gill Sans" charset="0"/>
                  <a:ea typeface="Gill Sans" charset="0"/>
                  <a:cs typeface="Gill Sans" charset="0"/>
                  <a:sym typeface="Gill Sans" charset="0"/>
                </a:defRPr>
              </a:lvl2pPr>
              <a:lvl3pPr marL="1143000" indent="-228600" algn="ctr">
                <a:defRPr sz="2800">
                  <a:solidFill>
                    <a:schemeClr val="tx1"/>
                  </a:solidFill>
                  <a:latin typeface="Gill Sans" charset="0"/>
                  <a:ea typeface="Gill Sans" charset="0"/>
                  <a:cs typeface="Gill Sans" charset="0"/>
                  <a:sym typeface="Gill Sans" charset="0"/>
                </a:defRPr>
              </a:lvl3pPr>
              <a:lvl4pPr marL="1600200" indent="-228600" algn="ctr">
                <a:defRPr sz="2800">
                  <a:solidFill>
                    <a:schemeClr val="tx1"/>
                  </a:solidFill>
                  <a:latin typeface="Gill Sans" charset="0"/>
                  <a:ea typeface="Gill Sans" charset="0"/>
                  <a:cs typeface="Gill Sans" charset="0"/>
                  <a:sym typeface="Gill Sans" charset="0"/>
                </a:defRPr>
              </a:lvl4pPr>
              <a:lvl5pPr marL="2057400" indent="-228600" algn="ctr">
                <a:defRPr sz="28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9pPr>
            </a:lstStyle>
            <a:p>
              <a:pPr eaLnBrk="1" hangingPunct="1"/>
              <a:endParaRPr lang="en-US" altLang="en-US" sz="2400">
                <a:solidFill>
                  <a:srgbClr val="000000"/>
                </a:solidFill>
              </a:endParaRPr>
            </a:p>
          </p:txBody>
        </p:sp>
        <p:sp>
          <p:nvSpPr>
            <p:cNvPr id="12" name="Oval 8"/>
            <p:cNvSpPr>
              <a:spLocks noChangeArrowheads="1"/>
            </p:cNvSpPr>
            <p:nvPr/>
          </p:nvSpPr>
          <p:spPr bwMode="auto">
            <a:xfrm>
              <a:off x="8234630" y="1912404"/>
              <a:ext cx="124232" cy="124232"/>
            </a:xfrm>
            <a:prstGeom prst="ellipse">
              <a:avLst/>
            </a:prstGeom>
            <a:blipFill dpi="0" rotWithShape="0">
              <a:blip r:embed="rId2"/>
              <a:srcRect/>
              <a:tile tx="0" ty="0" sx="100000" sy="100000" flip="none" algn="tl"/>
            </a:blipFill>
            <a:ln w="25400">
              <a:solidFill>
                <a:schemeClr val="tx1"/>
              </a:solidFill>
              <a:round/>
              <a:headEnd/>
              <a:tailEnd/>
            </a:ln>
          </p:spPr>
          <p:txBody>
            <a:bodyPr/>
            <a:lstStyle>
              <a:lvl1pPr algn="ctr">
                <a:defRPr sz="2800">
                  <a:solidFill>
                    <a:schemeClr val="tx1"/>
                  </a:solidFill>
                  <a:latin typeface="Gill Sans" charset="0"/>
                  <a:ea typeface="Gill Sans" charset="0"/>
                  <a:cs typeface="Gill Sans" charset="0"/>
                  <a:sym typeface="Gill Sans" charset="0"/>
                </a:defRPr>
              </a:lvl1pPr>
              <a:lvl2pPr marL="37931725" indent="-37474525" algn="ctr">
                <a:defRPr sz="2800">
                  <a:solidFill>
                    <a:schemeClr val="tx1"/>
                  </a:solidFill>
                  <a:latin typeface="Gill Sans" charset="0"/>
                  <a:ea typeface="Gill Sans" charset="0"/>
                  <a:cs typeface="Gill Sans" charset="0"/>
                  <a:sym typeface="Gill Sans" charset="0"/>
                </a:defRPr>
              </a:lvl2pPr>
              <a:lvl3pPr marL="1143000" indent="-228600" algn="ctr">
                <a:defRPr sz="2800">
                  <a:solidFill>
                    <a:schemeClr val="tx1"/>
                  </a:solidFill>
                  <a:latin typeface="Gill Sans" charset="0"/>
                  <a:ea typeface="Gill Sans" charset="0"/>
                  <a:cs typeface="Gill Sans" charset="0"/>
                  <a:sym typeface="Gill Sans" charset="0"/>
                </a:defRPr>
              </a:lvl3pPr>
              <a:lvl4pPr marL="1600200" indent="-228600" algn="ctr">
                <a:defRPr sz="2800">
                  <a:solidFill>
                    <a:schemeClr val="tx1"/>
                  </a:solidFill>
                  <a:latin typeface="Gill Sans" charset="0"/>
                  <a:ea typeface="Gill Sans" charset="0"/>
                  <a:cs typeface="Gill Sans" charset="0"/>
                  <a:sym typeface="Gill Sans" charset="0"/>
                </a:defRPr>
              </a:lvl4pPr>
              <a:lvl5pPr marL="2057400" indent="-228600" algn="ctr">
                <a:defRPr sz="28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9pPr>
            </a:lstStyle>
            <a:p>
              <a:pPr eaLnBrk="1" hangingPunct="1"/>
              <a:endParaRPr lang="en-US" altLang="en-US" sz="2400">
                <a:solidFill>
                  <a:srgbClr val="000000"/>
                </a:solidFill>
              </a:endParaRPr>
            </a:p>
          </p:txBody>
        </p:sp>
        <p:sp>
          <p:nvSpPr>
            <p:cNvPr id="13" name="Line 9"/>
            <p:cNvSpPr>
              <a:spLocks noChangeShapeType="1"/>
            </p:cNvSpPr>
            <p:nvPr/>
          </p:nvSpPr>
          <p:spPr bwMode="auto">
            <a:xfrm>
              <a:off x="7831568" y="1905963"/>
              <a:ext cx="47760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4" name="Line 10"/>
            <p:cNvSpPr>
              <a:spLocks noChangeShapeType="1"/>
            </p:cNvSpPr>
            <p:nvPr/>
          </p:nvSpPr>
          <p:spPr bwMode="auto">
            <a:xfrm rot="10800000">
              <a:off x="8358862" y="1968539"/>
              <a:ext cx="2760" cy="6561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5" name="Rectangle 11"/>
            <p:cNvSpPr>
              <a:spLocks noChangeArrowheads="1"/>
            </p:cNvSpPr>
            <p:nvPr/>
          </p:nvSpPr>
          <p:spPr bwMode="auto">
            <a:xfrm>
              <a:off x="8317452" y="2625586"/>
              <a:ext cx="87423" cy="87422"/>
            </a:xfrm>
            <a:prstGeom prst="rect">
              <a:avLst/>
            </a:prstGeom>
            <a:solidFill>
              <a:srgbClr val="DD15BC"/>
            </a:solidFill>
            <a:ln w="25400">
              <a:solidFill>
                <a:schemeClr val="tx1"/>
              </a:solidFill>
              <a:miter lim="800000"/>
              <a:headEnd/>
              <a:tailEnd/>
            </a:ln>
          </p:spPr>
          <p:txBody>
            <a:bodyPr/>
            <a:lstStyle>
              <a:lvl1pPr algn="ctr">
                <a:defRPr sz="2800">
                  <a:solidFill>
                    <a:schemeClr val="tx1"/>
                  </a:solidFill>
                  <a:latin typeface="Gill Sans" charset="0"/>
                  <a:ea typeface="Gill Sans" charset="0"/>
                  <a:cs typeface="Gill Sans" charset="0"/>
                  <a:sym typeface="Gill Sans" charset="0"/>
                </a:defRPr>
              </a:lvl1pPr>
              <a:lvl2pPr marL="37931725" indent="-37474525" algn="ctr">
                <a:defRPr sz="2800">
                  <a:solidFill>
                    <a:schemeClr val="tx1"/>
                  </a:solidFill>
                  <a:latin typeface="Gill Sans" charset="0"/>
                  <a:ea typeface="Gill Sans" charset="0"/>
                  <a:cs typeface="Gill Sans" charset="0"/>
                  <a:sym typeface="Gill Sans" charset="0"/>
                </a:defRPr>
              </a:lvl2pPr>
              <a:lvl3pPr marL="1143000" indent="-228600" algn="ctr">
                <a:defRPr sz="2800">
                  <a:solidFill>
                    <a:schemeClr val="tx1"/>
                  </a:solidFill>
                  <a:latin typeface="Gill Sans" charset="0"/>
                  <a:ea typeface="Gill Sans" charset="0"/>
                  <a:cs typeface="Gill Sans" charset="0"/>
                  <a:sym typeface="Gill Sans" charset="0"/>
                </a:defRPr>
              </a:lvl3pPr>
              <a:lvl4pPr marL="1600200" indent="-228600" algn="ctr">
                <a:defRPr sz="2800">
                  <a:solidFill>
                    <a:schemeClr val="tx1"/>
                  </a:solidFill>
                  <a:latin typeface="Gill Sans" charset="0"/>
                  <a:ea typeface="Gill Sans" charset="0"/>
                  <a:cs typeface="Gill Sans" charset="0"/>
                  <a:sym typeface="Gill Sans" charset="0"/>
                </a:defRPr>
              </a:lvl4pPr>
              <a:lvl5pPr marL="2057400" indent="-228600" algn="ctr">
                <a:defRPr sz="28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9pPr>
            </a:lstStyle>
            <a:p>
              <a:pPr eaLnBrk="1" hangingPunct="1"/>
              <a:endParaRPr lang="en-US" altLang="en-US" sz="2400">
                <a:solidFill>
                  <a:srgbClr val="000000"/>
                </a:solidFill>
              </a:endParaRPr>
            </a:p>
          </p:txBody>
        </p:sp>
        <p:sp>
          <p:nvSpPr>
            <p:cNvPr id="16" name="Line 12"/>
            <p:cNvSpPr>
              <a:spLocks noChangeShapeType="1"/>
            </p:cNvSpPr>
            <p:nvPr/>
          </p:nvSpPr>
          <p:spPr bwMode="auto">
            <a:xfrm flipH="1">
              <a:off x="8172975" y="1980502"/>
              <a:ext cx="117790" cy="9386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7" name="Line 13"/>
            <p:cNvSpPr>
              <a:spLocks noChangeShapeType="1"/>
            </p:cNvSpPr>
            <p:nvPr/>
          </p:nvSpPr>
          <p:spPr bwMode="auto">
            <a:xfrm flipH="1">
              <a:off x="8241072" y="1974980"/>
              <a:ext cx="62576" cy="1739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18" name="Rectangle 17"/>
            <p:cNvSpPr>
              <a:spLocks noChangeArrowheads="1"/>
            </p:cNvSpPr>
            <p:nvPr/>
          </p:nvSpPr>
          <p:spPr bwMode="auto">
            <a:xfrm>
              <a:off x="7528811" y="1682346"/>
              <a:ext cx="155519" cy="124232"/>
            </a:xfrm>
            <a:prstGeom prst="rect">
              <a:avLst/>
            </a:prstGeom>
            <a:solidFill>
              <a:srgbClr val="1EFF12"/>
            </a:solidFill>
            <a:ln w="25400">
              <a:solidFill>
                <a:schemeClr val="tx1"/>
              </a:solidFill>
              <a:miter lim="800000"/>
              <a:headEnd/>
              <a:tailEnd/>
            </a:ln>
          </p:spPr>
          <p:txBody>
            <a:bodyPr/>
            <a:lstStyle>
              <a:lvl1pPr algn="ctr">
                <a:defRPr sz="2800">
                  <a:solidFill>
                    <a:schemeClr val="tx1"/>
                  </a:solidFill>
                  <a:latin typeface="Gill Sans" charset="0"/>
                  <a:ea typeface="Gill Sans" charset="0"/>
                  <a:cs typeface="Gill Sans" charset="0"/>
                  <a:sym typeface="Gill Sans" charset="0"/>
                </a:defRPr>
              </a:lvl1pPr>
              <a:lvl2pPr marL="37931725" indent="-37474525" algn="ctr">
                <a:defRPr sz="2800">
                  <a:solidFill>
                    <a:schemeClr val="tx1"/>
                  </a:solidFill>
                  <a:latin typeface="Gill Sans" charset="0"/>
                  <a:ea typeface="Gill Sans" charset="0"/>
                  <a:cs typeface="Gill Sans" charset="0"/>
                  <a:sym typeface="Gill Sans" charset="0"/>
                </a:defRPr>
              </a:lvl2pPr>
              <a:lvl3pPr marL="1143000" indent="-228600" algn="ctr">
                <a:defRPr sz="2800">
                  <a:solidFill>
                    <a:schemeClr val="tx1"/>
                  </a:solidFill>
                  <a:latin typeface="Gill Sans" charset="0"/>
                  <a:ea typeface="Gill Sans" charset="0"/>
                  <a:cs typeface="Gill Sans" charset="0"/>
                  <a:sym typeface="Gill Sans" charset="0"/>
                </a:defRPr>
              </a:lvl3pPr>
              <a:lvl4pPr marL="1600200" indent="-228600" algn="ctr">
                <a:defRPr sz="2800">
                  <a:solidFill>
                    <a:schemeClr val="tx1"/>
                  </a:solidFill>
                  <a:latin typeface="Gill Sans" charset="0"/>
                  <a:ea typeface="Gill Sans" charset="0"/>
                  <a:cs typeface="Gill Sans" charset="0"/>
                  <a:sym typeface="Gill Sans" charset="0"/>
                </a:defRPr>
              </a:lvl4pPr>
              <a:lvl5pPr marL="2057400" indent="-228600" algn="ctr">
                <a:defRPr sz="2800">
                  <a:solidFill>
                    <a:schemeClr val="tx1"/>
                  </a:solidFill>
                  <a:latin typeface="Gill Sans" charset="0"/>
                  <a:ea typeface="Gill Sans" charset="0"/>
                  <a:cs typeface="Gill Sans" charset="0"/>
                  <a:sym typeface="Gill Sans" charset="0"/>
                </a:defRPr>
              </a:lvl5pPr>
              <a:lvl6pPr marL="25146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6pPr>
              <a:lvl7pPr marL="29718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7pPr>
              <a:lvl8pPr marL="34290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8pPr>
              <a:lvl9pPr marL="3886200" indent="-228600" algn="ctr" eaLnBrk="0" fontAlgn="base" hangingPunct="0">
                <a:spcBef>
                  <a:spcPct val="0"/>
                </a:spcBef>
                <a:spcAft>
                  <a:spcPct val="0"/>
                </a:spcAft>
                <a:defRPr sz="2800">
                  <a:solidFill>
                    <a:schemeClr val="tx1"/>
                  </a:solidFill>
                  <a:latin typeface="Gill Sans" charset="0"/>
                  <a:ea typeface="Gill Sans" charset="0"/>
                  <a:cs typeface="Gill Sans" charset="0"/>
                  <a:sym typeface="Gill Sans" charset="0"/>
                </a:defRPr>
              </a:lvl9pPr>
            </a:lstStyle>
            <a:p>
              <a:pPr eaLnBrk="1" hangingPunct="1"/>
              <a:endParaRPr lang="en-US" altLang="en-US" sz="2400">
                <a:solidFill>
                  <a:srgbClr val="000000"/>
                </a:solidFill>
              </a:endParaRPr>
            </a:p>
          </p:txBody>
        </p:sp>
        <p:graphicFrame>
          <p:nvGraphicFramePr>
            <p:cNvPr id="19" name="Object 3"/>
            <p:cNvGraphicFramePr>
              <a:graphicFrameLocks noChangeAspect="1"/>
            </p:cNvGraphicFramePr>
            <p:nvPr>
              <p:extLst>
                <p:ext uri="{D42A27DB-BD31-4B8C-83A1-F6EECF244321}">
                  <p14:modId xmlns:p14="http://schemas.microsoft.com/office/powerpoint/2010/main" val="1951040195"/>
                </p:ext>
              </p:extLst>
            </p:nvPr>
          </p:nvGraphicFramePr>
          <p:xfrm>
            <a:off x="6609498" y="1825902"/>
            <a:ext cx="248463" cy="149078"/>
          </p:xfrm>
          <a:graphic>
            <a:graphicData uri="http://schemas.openxmlformats.org/presentationml/2006/ole">
              <mc:AlternateContent xmlns:mc="http://schemas.openxmlformats.org/markup-compatibility/2006">
                <mc:Choice xmlns:v="urn:schemas-microsoft-com:vml" Requires="v">
                  <p:oleObj name="Equation" r:id="rId3" imgW="8380952" imgH="5028571" progId="Equation.DSMT4">
                    <p:embed/>
                  </p:oleObj>
                </mc:Choice>
                <mc:Fallback>
                  <p:oleObj name="Equation" r:id="rId3" imgW="8380952" imgH="5028571" progId="Equation.DSMT4">
                    <p:embed/>
                    <p:pic>
                      <p:nvPicPr>
                        <p:cNvPr id="1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9498" y="1825902"/>
                          <a:ext cx="248463" cy="149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0" name="Object 4"/>
            <p:cNvGraphicFramePr>
              <a:graphicFrameLocks noChangeAspect="1"/>
            </p:cNvGraphicFramePr>
            <p:nvPr>
              <p:extLst>
                <p:ext uri="{D42A27DB-BD31-4B8C-83A1-F6EECF244321}">
                  <p14:modId xmlns:p14="http://schemas.microsoft.com/office/powerpoint/2010/main" val="3840825971"/>
                </p:ext>
              </p:extLst>
            </p:nvPr>
          </p:nvGraphicFramePr>
          <p:xfrm>
            <a:off x="7715619" y="1564556"/>
            <a:ext cx="248463" cy="149078"/>
          </p:xfrm>
          <a:graphic>
            <a:graphicData uri="http://schemas.openxmlformats.org/presentationml/2006/ole">
              <mc:AlternateContent xmlns:mc="http://schemas.openxmlformats.org/markup-compatibility/2006">
                <mc:Choice xmlns:v="urn:schemas-microsoft-com:vml" Requires="v">
                  <p:oleObj name="Equation" r:id="rId5" imgW="8380952" imgH="5028571" progId="Equation.DSMT4">
                    <p:embed/>
                  </p:oleObj>
                </mc:Choice>
                <mc:Fallback>
                  <p:oleObj name="Equation" r:id="rId5" imgW="8380952" imgH="5028571" progId="Equation.DSMT4">
                    <p:embed/>
                    <p:pic>
                      <p:nvPicPr>
                        <p:cNvPr id="2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5619" y="1564556"/>
                          <a:ext cx="248463" cy="149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1" name="Object 5"/>
            <p:cNvGraphicFramePr>
              <a:graphicFrameLocks noChangeAspect="1"/>
            </p:cNvGraphicFramePr>
            <p:nvPr>
              <p:extLst>
                <p:ext uri="{D42A27DB-BD31-4B8C-83A1-F6EECF244321}">
                  <p14:modId xmlns:p14="http://schemas.microsoft.com/office/powerpoint/2010/main" val="986123845"/>
                </p:ext>
              </p:extLst>
            </p:nvPr>
          </p:nvGraphicFramePr>
          <p:xfrm>
            <a:off x="8446284" y="2588777"/>
            <a:ext cx="161041" cy="124231"/>
          </p:xfrm>
          <a:graphic>
            <a:graphicData uri="http://schemas.openxmlformats.org/presentationml/2006/ole">
              <mc:AlternateContent xmlns:mc="http://schemas.openxmlformats.org/markup-compatibility/2006">
                <mc:Choice xmlns:v="urn:schemas-microsoft-com:vml" Requires="v">
                  <p:oleObj name="Equation" r:id="rId7" imgW="8253968" imgH="6349206" progId="Equation.DSMT4">
                    <p:embed/>
                  </p:oleObj>
                </mc:Choice>
                <mc:Fallback>
                  <p:oleObj name="Equation" r:id="rId7" imgW="8253968" imgH="6349206" progId="Equation.DSMT4">
                    <p:embed/>
                    <p:pic>
                      <p:nvPicPr>
                        <p:cNvPr id="21"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46284" y="2588777"/>
                          <a:ext cx="161041" cy="124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4" name="Line 29"/>
            <p:cNvSpPr>
              <a:spLocks noChangeShapeType="1"/>
            </p:cNvSpPr>
            <p:nvPr/>
          </p:nvSpPr>
          <p:spPr bwMode="auto">
            <a:xfrm flipH="1">
              <a:off x="6632504" y="1608727"/>
              <a:ext cx="662568" cy="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graphicFrame>
          <p:nvGraphicFramePr>
            <p:cNvPr id="25" name="Object 2"/>
            <p:cNvGraphicFramePr>
              <a:graphicFrameLocks noChangeAspect="1"/>
            </p:cNvGraphicFramePr>
            <p:nvPr>
              <p:extLst>
                <p:ext uri="{D42A27DB-BD31-4B8C-83A1-F6EECF244321}">
                  <p14:modId xmlns:p14="http://schemas.microsoft.com/office/powerpoint/2010/main" val="2627813212"/>
                </p:ext>
              </p:extLst>
            </p:nvPr>
          </p:nvGraphicFramePr>
          <p:xfrm>
            <a:off x="6853360" y="1432042"/>
            <a:ext cx="112269" cy="125152"/>
          </p:xfrm>
          <a:graphic>
            <a:graphicData uri="http://schemas.openxmlformats.org/presentationml/2006/ole">
              <mc:AlternateContent xmlns:mc="http://schemas.openxmlformats.org/markup-compatibility/2006">
                <mc:Choice xmlns:v="urn:schemas-microsoft-com:vml" Requires="v">
                  <p:oleObj name="Equation" r:id="rId9" imgW="8228571" imgH="9142857" progId="Equation.DSMT4">
                    <p:embed/>
                  </p:oleObj>
                </mc:Choice>
                <mc:Fallback>
                  <p:oleObj name="Equation" r:id="rId9" imgW="8228571" imgH="9142857" progId="Equation.DSMT4">
                    <p:embed/>
                    <p:pic>
                      <p:nvPicPr>
                        <p:cNvPr id="25"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3360" y="1432042"/>
                          <a:ext cx="112269" cy="125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Tree>
    <p:extLst>
      <p:ext uri="{BB962C8B-B14F-4D97-AF65-F5344CB8AC3E}">
        <p14:creationId xmlns:p14="http://schemas.microsoft.com/office/powerpoint/2010/main" val="1125473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Box 102">
            <a:extLst>
              <a:ext uri="{FF2B5EF4-FFF2-40B4-BE49-F238E27FC236}">
                <a16:creationId xmlns:a16="http://schemas.microsoft.com/office/drawing/2014/main" id="{EB4DDE5C-8DAE-7B43-A16C-93FC7AB110BD}"/>
              </a:ext>
            </a:extLst>
          </p:cNvPr>
          <p:cNvSpPr txBox="1"/>
          <p:nvPr/>
        </p:nvSpPr>
        <p:spPr>
          <a:xfrm>
            <a:off x="282726" y="1713835"/>
            <a:ext cx="4286204" cy="707886"/>
          </a:xfrm>
          <a:prstGeom prst="rect">
            <a:avLst/>
          </a:prstGeom>
          <a:noFill/>
        </p:spPr>
        <p:txBody>
          <a:bodyPr wrap="square" rtlCol="0">
            <a:spAutoFit/>
          </a:bodyPr>
          <a:lstStyle/>
          <a:p>
            <a:r>
              <a:rPr lang="en-US" sz="2000" dirty="0">
                <a:latin typeface="Times New Roman"/>
                <a:cs typeface="Times New Roman"/>
              </a:rPr>
              <a:t>        they </a:t>
            </a:r>
            <a:r>
              <a:rPr lang="en-US" sz="2000" dirty="0">
                <a:solidFill>
                  <a:srgbClr val="0C34DC"/>
                </a:solidFill>
                <a:latin typeface="Times New Roman"/>
                <a:cs typeface="Times New Roman"/>
              </a:rPr>
              <a:t>apply a repulsive force to one another </a:t>
            </a:r>
            <a:r>
              <a:rPr lang="en-US" sz="2000" dirty="0">
                <a:latin typeface="Times New Roman"/>
                <a:cs typeface="Times New Roman"/>
              </a:rPr>
              <a:t>(see sketch).</a:t>
            </a:r>
            <a:endParaRPr lang="en-US" sz="2400" dirty="0">
              <a:latin typeface="Apple Chancery"/>
              <a:cs typeface="Apple Chancery"/>
            </a:endParaRPr>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51.)</a:t>
            </a:r>
          </a:p>
        </p:txBody>
      </p:sp>
      <p:sp>
        <p:nvSpPr>
          <p:cNvPr id="16" name="Rectangle 15"/>
          <p:cNvSpPr/>
          <p:nvPr/>
        </p:nvSpPr>
        <p:spPr>
          <a:xfrm>
            <a:off x="0" y="26313"/>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74957" y="394562"/>
            <a:ext cx="4286204" cy="1754326"/>
          </a:xfrm>
          <a:prstGeom prst="rect">
            <a:avLst/>
          </a:prstGeom>
          <a:noFill/>
        </p:spPr>
        <p:txBody>
          <a:bodyPr wrap="square" rtlCol="0">
            <a:spAutoFit/>
          </a:bodyPr>
          <a:lstStyle/>
          <a:p>
            <a:r>
              <a:rPr lang="en-US" sz="2800" dirty="0">
                <a:solidFill>
                  <a:srgbClr val="FF0000"/>
                </a:solidFill>
                <a:latin typeface="Apple Chancery"/>
                <a:cs typeface="Apple Chancery"/>
              </a:rPr>
              <a:t>A little closer look</a:t>
            </a:r>
            <a:r>
              <a:rPr lang="en-US" sz="2000" dirty="0">
                <a:solidFill>
                  <a:srgbClr val="FF0000"/>
                </a:solidFill>
                <a:latin typeface="Times New Roman"/>
                <a:cs typeface="Times New Roman"/>
              </a:rPr>
              <a:t> </a:t>
            </a:r>
            <a:r>
              <a:rPr lang="en-US" sz="2000" dirty="0">
                <a:latin typeface="Times New Roman"/>
                <a:cs typeface="Times New Roman"/>
              </a:rPr>
              <a:t>is instructive.  As the </a:t>
            </a:r>
            <a:r>
              <a:rPr lang="en-US" sz="2000" dirty="0">
                <a:solidFill>
                  <a:srgbClr val="1C3FD9"/>
                </a:solidFill>
                <a:latin typeface="Times New Roman"/>
                <a:cs typeface="Times New Roman"/>
              </a:rPr>
              <a:t>electrons of the upper object </a:t>
            </a:r>
            <a:r>
              <a:rPr lang="en-US" sz="2000" dirty="0">
                <a:latin typeface="Times New Roman"/>
                <a:cs typeface="Times New Roman"/>
              </a:rPr>
              <a:t>(in blue) </a:t>
            </a:r>
            <a:r>
              <a:rPr lang="en-US" sz="2000" dirty="0">
                <a:solidFill>
                  <a:srgbClr val="FF0000"/>
                </a:solidFill>
                <a:latin typeface="Times New Roman"/>
                <a:cs typeface="Times New Roman"/>
              </a:rPr>
              <a:t>nestle</a:t>
            </a:r>
            <a:r>
              <a:rPr lang="en-US" sz="2000" dirty="0">
                <a:latin typeface="Times New Roman"/>
                <a:cs typeface="Times New Roman"/>
              </a:rPr>
              <a:t> into the </a:t>
            </a:r>
            <a:r>
              <a:rPr lang="en-US" sz="2000" dirty="0">
                <a:solidFill>
                  <a:srgbClr val="1C3FD9"/>
                </a:solidFill>
                <a:latin typeface="Times New Roman"/>
                <a:cs typeface="Times New Roman"/>
              </a:rPr>
              <a:t>electron configuration of the lower object </a:t>
            </a:r>
            <a:r>
              <a:rPr lang="en-US" sz="2000" dirty="0">
                <a:latin typeface="Times New Roman"/>
                <a:cs typeface="Times New Roman"/>
              </a:rPr>
              <a:t>(in red), </a:t>
            </a:r>
            <a:endParaRPr lang="en-US" sz="2400" dirty="0">
              <a:latin typeface="Apple Chancery"/>
              <a:cs typeface="Apple Chancery"/>
            </a:endParaRPr>
          </a:p>
        </p:txBody>
      </p:sp>
      <p:sp>
        <p:nvSpPr>
          <p:cNvPr id="314" name="TextBox 313"/>
          <p:cNvSpPr txBox="1"/>
          <p:nvPr/>
        </p:nvSpPr>
        <p:spPr>
          <a:xfrm>
            <a:off x="274957" y="3538927"/>
            <a:ext cx="3852543" cy="1015663"/>
          </a:xfrm>
          <a:prstGeom prst="rect">
            <a:avLst/>
          </a:prstGeom>
          <a:noFill/>
        </p:spPr>
        <p:txBody>
          <a:bodyPr wrap="square" rtlCol="0">
            <a:spAutoFit/>
          </a:bodyPr>
          <a:lstStyle/>
          <a:p>
            <a:r>
              <a:rPr lang="en-US" sz="2000" dirty="0">
                <a:solidFill>
                  <a:srgbClr val="FF0000"/>
                </a:solidFill>
                <a:latin typeface="Apple Chancery"/>
                <a:cs typeface="Apple Chancery"/>
              </a:rPr>
              <a:t>     But try to move </a:t>
            </a:r>
            <a:r>
              <a:rPr lang="en-US" sz="2000" dirty="0">
                <a:latin typeface="Times New Roman"/>
                <a:cs typeface="Times New Roman"/>
              </a:rPr>
              <a:t>the </a:t>
            </a:r>
            <a:r>
              <a:rPr lang="en-US" sz="2000" dirty="0">
                <a:solidFill>
                  <a:srgbClr val="1C3FD9"/>
                </a:solidFill>
                <a:latin typeface="Times New Roman"/>
                <a:cs typeface="Times New Roman"/>
              </a:rPr>
              <a:t>upper body to the right </a:t>
            </a:r>
            <a:r>
              <a:rPr lang="en-US" sz="2000" dirty="0">
                <a:latin typeface="Times New Roman"/>
                <a:cs typeface="Times New Roman"/>
              </a:rPr>
              <a:t>and the </a:t>
            </a:r>
            <a:r>
              <a:rPr lang="en-US" sz="2000" dirty="0">
                <a:solidFill>
                  <a:srgbClr val="FF0000"/>
                </a:solidFill>
                <a:latin typeface="Times New Roman"/>
                <a:cs typeface="Times New Roman"/>
              </a:rPr>
              <a:t>horizontal components </a:t>
            </a:r>
            <a:r>
              <a:rPr lang="en-US" sz="2000" dirty="0">
                <a:latin typeface="Times New Roman"/>
                <a:cs typeface="Times New Roman"/>
              </a:rPr>
              <a:t>will </a:t>
            </a:r>
            <a:r>
              <a:rPr lang="en-US" sz="2000" dirty="0">
                <a:solidFill>
                  <a:srgbClr val="1C3FD9"/>
                </a:solidFill>
                <a:latin typeface="Times New Roman"/>
                <a:cs typeface="Times New Roman"/>
              </a:rPr>
              <a:t>no longer cancel</a:t>
            </a:r>
            <a:r>
              <a:rPr lang="en-US" sz="2000" dirty="0">
                <a:latin typeface="Times New Roman"/>
                <a:cs typeface="Times New Roman"/>
              </a:rPr>
              <a:t>. </a:t>
            </a:r>
            <a:endParaRPr lang="en-US" sz="2400" dirty="0">
              <a:latin typeface="Apple Chancery"/>
              <a:cs typeface="Apple Chancery"/>
            </a:endParaRPr>
          </a:p>
        </p:txBody>
      </p:sp>
      <p:graphicFrame>
        <p:nvGraphicFramePr>
          <p:cNvPr id="310" name="Object 6"/>
          <p:cNvGraphicFramePr>
            <a:graphicFrameLocks noChangeAspect="1"/>
          </p:cNvGraphicFramePr>
          <p:nvPr/>
        </p:nvGraphicFramePr>
        <p:xfrm>
          <a:off x="6986484" y="1500468"/>
          <a:ext cx="410997" cy="528424"/>
        </p:xfrm>
        <a:graphic>
          <a:graphicData uri="http://schemas.openxmlformats.org/presentationml/2006/ole">
            <mc:AlternateContent xmlns:mc="http://schemas.openxmlformats.org/markup-compatibility/2006">
              <mc:Choice xmlns:v="urn:schemas-microsoft-com:vml" Requires="v">
                <p:oleObj name="Equation" r:id="rId2" imgW="88900" imgH="114300" progId="Equation.DSMT4">
                  <p:embed/>
                </p:oleObj>
              </mc:Choice>
              <mc:Fallback>
                <p:oleObj name="Equation" r:id="rId2" imgW="88900" imgH="114300" progId="Equation.DSMT4">
                  <p:embed/>
                  <p:pic>
                    <p:nvPicPr>
                      <p:cNvPr id="310" name="Object 6"/>
                      <p:cNvPicPr>
                        <a:picLocks noChangeAspect="1" noChangeArrowheads="1"/>
                      </p:cNvPicPr>
                      <p:nvPr/>
                    </p:nvPicPr>
                    <p:blipFill>
                      <a:blip r:embed="rId3"/>
                      <a:srcRect/>
                      <a:stretch>
                        <a:fillRect/>
                      </a:stretch>
                    </p:blipFill>
                    <p:spPr bwMode="auto">
                      <a:xfrm>
                        <a:off x="6986484" y="150046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6" name="Object 6"/>
          <p:cNvGraphicFramePr>
            <a:graphicFrameLocks noChangeAspect="1"/>
          </p:cNvGraphicFramePr>
          <p:nvPr/>
        </p:nvGraphicFramePr>
        <p:xfrm>
          <a:off x="6147714" y="1487898"/>
          <a:ext cx="410997" cy="528424"/>
        </p:xfrm>
        <a:graphic>
          <a:graphicData uri="http://schemas.openxmlformats.org/presentationml/2006/ole">
            <mc:AlternateContent xmlns:mc="http://schemas.openxmlformats.org/markup-compatibility/2006">
              <mc:Choice xmlns:v="urn:schemas-microsoft-com:vml" Requires="v">
                <p:oleObj name="Equation" r:id="rId4" imgW="88900" imgH="114300" progId="Equation.DSMT4">
                  <p:embed/>
                </p:oleObj>
              </mc:Choice>
              <mc:Fallback>
                <p:oleObj name="Equation" r:id="rId4" imgW="88900" imgH="114300" progId="Equation.DSMT4">
                  <p:embed/>
                  <p:pic>
                    <p:nvPicPr>
                      <p:cNvPr id="96" name="Object 6"/>
                      <p:cNvPicPr>
                        <a:picLocks noChangeAspect="1" noChangeArrowheads="1"/>
                      </p:cNvPicPr>
                      <p:nvPr/>
                    </p:nvPicPr>
                    <p:blipFill>
                      <a:blip r:embed="rId3"/>
                      <a:srcRect/>
                      <a:stretch>
                        <a:fillRect/>
                      </a:stretch>
                    </p:blipFill>
                    <p:spPr bwMode="auto">
                      <a:xfrm>
                        <a:off x="6147714" y="148789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11" name="Object 6"/>
          <p:cNvGraphicFramePr>
            <a:graphicFrameLocks noChangeAspect="1"/>
          </p:cNvGraphicFramePr>
          <p:nvPr/>
        </p:nvGraphicFramePr>
        <p:xfrm>
          <a:off x="6582591" y="1395623"/>
          <a:ext cx="410997" cy="528424"/>
        </p:xfrm>
        <a:graphic>
          <a:graphicData uri="http://schemas.openxmlformats.org/presentationml/2006/ole">
            <mc:AlternateContent xmlns:mc="http://schemas.openxmlformats.org/markup-compatibility/2006">
              <mc:Choice xmlns:v="urn:schemas-microsoft-com:vml" Requires="v">
                <p:oleObj name="Equation" r:id="rId5" imgW="88900" imgH="114300" progId="Equation.DSMT4">
                  <p:embed/>
                </p:oleObj>
              </mc:Choice>
              <mc:Fallback>
                <p:oleObj name="Equation" r:id="rId5" imgW="88900" imgH="114300" progId="Equation.DSMT4">
                  <p:embed/>
                  <p:pic>
                    <p:nvPicPr>
                      <p:cNvPr id="311" name="Object 6"/>
                      <p:cNvPicPr>
                        <a:picLocks noChangeAspect="1" noChangeArrowheads="1"/>
                      </p:cNvPicPr>
                      <p:nvPr/>
                    </p:nvPicPr>
                    <p:blipFill>
                      <a:blip r:embed="rId6"/>
                      <a:srcRect/>
                      <a:stretch>
                        <a:fillRect/>
                      </a:stretch>
                    </p:blipFill>
                    <p:spPr bwMode="auto">
                      <a:xfrm>
                        <a:off x="6582591" y="1395623"/>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4" name="Object 6"/>
          <p:cNvGraphicFramePr>
            <a:graphicFrameLocks noChangeAspect="1"/>
          </p:cNvGraphicFramePr>
          <p:nvPr/>
        </p:nvGraphicFramePr>
        <p:xfrm>
          <a:off x="4935695" y="498154"/>
          <a:ext cx="410997" cy="528424"/>
        </p:xfrm>
        <a:graphic>
          <a:graphicData uri="http://schemas.openxmlformats.org/presentationml/2006/ole">
            <mc:AlternateContent xmlns:mc="http://schemas.openxmlformats.org/markup-compatibility/2006">
              <mc:Choice xmlns:v="urn:schemas-microsoft-com:vml" Requires="v">
                <p:oleObj name="Equation" r:id="rId7" imgW="88900" imgH="114300" progId="Equation.DSMT4">
                  <p:embed/>
                </p:oleObj>
              </mc:Choice>
              <mc:Fallback>
                <p:oleObj name="Equation" r:id="rId7" imgW="88900" imgH="114300" progId="Equation.DSMT4">
                  <p:embed/>
                  <p:pic>
                    <p:nvPicPr>
                      <p:cNvPr id="64" name="Object 6"/>
                      <p:cNvPicPr>
                        <a:picLocks noChangeAspect="1" noChangeArrowheads="1"/>
                      </p:cNvPicPr>
                      <p:nvPr/>
                    </p:nvPicPr>
                    <p:blipFill>
                      <a:blip r:embed="rId6"/>
                      <a:srcRect/>
                      <a:stretch>
                        <a:fillRect/>
                      </a:stretch>
                    </p:blipFill>
                    <p:spPr bwMode="auto">
                      <a:xfrm>
                        <a:off x="4935695" y="49815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5" name="Object 6"/>
          <p:cNvGraphicFramePr>
            <a:graphicFrameLocks noChangeAspect="1"/>
          </p:cNvGraphicFramePr>
          <p:nvPr/>
        </p:nvGraphicFramePr>
        <p:xfrm>
          <a:off x="5770268" y="527510"/>
          <a:ext cx="410997" cy="528424"/>
        </p:xfrm>
        <a:graphic>
          <a:graphicData uri="http://schemas.openxmlformats.org/presentationml/2006/ole">
            <mc:AlternateContent xmlns:mc="http://schemas.openxmlformats.org/markup-compatibility/2006">
              <mc:Choice xmlns:v="urn:schemas-microsoft-com:vml" Requires="v">
                <p:oleObj name="Equation" r:id="rId8" imgW="88900" imgH="114300" progId="Equation.DSMT4">
                  <p:embed/>
                </p:oleObj>
              </mc:Choice>
              <mc:Fallback>
                <p:oleObj name="Equation" r:id="rId8" imgW="88900" imgH="114300" progId="Equation.DSMT4">
                  <p:embed/>
                  <p:pic>
                    <p:nvPicPr>
                      <p:cNvPr id="65" name="Object 6"/>
                      <p:cNvPicPr>
                        <a:picLocks noChangeAspect="1" noChangeArrowheads="1"/>
                      </p:cNvPicPr>
                      <p:nvPr/>
                    </p:nvPicPr>
                    <p:blipFill>
                      <a:blip r:embed="rId6"/>
                      <a:srcRect/>
                      <a:stretch>
                        <a:fillRect/>
                      </a:stretch>
                    </p:blipFill>
                    <p:spPr bwMode="auto">
                      <a:xfrm>
                        <a:off x="5770268" y="527510"/>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6" name="Object 6"/>
          <p:cNvGraphicFramePr>
            <a:graphicFrameLocks noChangeAspect="1"/>
          </p:cNvGraphicFramePr>
          <p:nvPr/>
        </p:nvGraphicFramePr>
        <p:xfrm>
          <a:off x="6588065" y="523315"/>
          <a:ext cx="410997" cy="528424"/>
        </p:xfrm>
        <a:graphic>
          <a:graphicData uri="http://schemas.openxmlformats.org/presentationml/2006/ole">
            <mc:AlternateContent xmlns:mc="http://schemas.openxmlformats.org/markup-compatibility/2006">
              <mc:Choice xmlns:v="urn:schemas-microsoft-com:vml" Requires="v">
                <p:oleObj name="Equation" r:id="rId9" imgW="88900" imgH="114300" progId="Equation.DSMT4">
                  <p:embed/>
                </p:oleObj>
              </mc:Choice>
              <mc:Fallback>
                <p:oleObj name="Equation" r:id="rId9" imgW="88900" imgH="114300" progId="Equation.DSMT4">
                  <p:embed/>
                  <p:pic>
                    <p:nvPicPr>
                      <p:cNvPr id="66" name="Object 6"/>
                      <p:cNvPicPr>
                        <a:picLocks noChangeAspect="1" noChangeArrowheads="1"/>
                      </p:cNvPicPr>
                      <p:nvPr/>
                    </p:nvPicPr>
                    <p:blipFill>
                      <a:blip r:embed="rId6"/>
                      <a:srcRect/>
                      <a:stretch>
                        <a:fillRect/>
                      </a:stretch>
                    </p:blipFill>
                    <p:spPr bwMode="auto">
                      <a:xfrm>
                        <a:off x="6588065" y="523315"/>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7" name="Object 6"/>
          <p:cNvGraphicFramePr>
            <a:graphicFrameLocks noChangeAspect="1"/>
          </p:cNvGraphicFramePr>
          <p:nvPr/>
        </p:nvGraphicFramePr>
        <p:xfrm>
          <a:off x="7405862" y="519120"/>
          <a:ext cx="410997" cy="528424"/>
        </p:xfrm>
        <a:graphic>
          <a:graphicData uri="http://schemas.openxmlformats.org/presentationml/2006/ole">
            <mc:AlternateContent xmlns:mc="http://schemas.openxmlformats.org/markup-compatibility/2006">
              <mc:Choice xmlns:v="urn:schemas-microsoft-com:vml" Requires="v">
                <p:oleObj name="Equation" r:id="rId10" imgW="88900" imgH="114300" progId="Equation.DSMT4">
                  <p:embed/>
                </p:oleObj>
              </mc:Choice>
              <mc:Fallback>
                <p:oleObj name="Equation" r:id="rId10" imgW="88900" imgH="114300" progId="Equation.DSMT4">
                  <p:embed/>
                  <p:pic>
                    <p:nvPicPr>
                      <p:cNvPr id="67" name="Object 6"/>
                      <p:cNvPicPr>
                        <a:picLocks noChangeAspect="1" noChangeArrowheads="1"/>
                      </p:cNvPicPr>
                      <p:nvPr/>
                    </p:nvPicPr>
                    <p:blipFill>
                      <a:blip r:embed="rId6"/>
                      <a:srcRect/>
                      <a:stretch>
                        <a:fillRect/>
                      </a:stretch>
                    </p:blipFill>
                    <p:spPr bwMode="auto">
                      <a:xfrm>
                        <a:off x="7405862" y="519120"/>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8" name="Object 6"/>
          <p:cNvGraphicFramePr>
            <a:graphicFrameLocks noChangeAspect="1"/>
          </p:cNvGraphicFramePr>
          <p:nvPr/>
        </p:nvGraphicFramePr>
        <p:xfrm>
          <a:off x="8223660" y="514925"/>
          <a:ext cx="410997" cy="528424"/>
        </p:xfrm>
        <a:graphic>
          <a:graphicData uri="http://schemas.openxmlformats.org/presentationml/2006/ole">
            <mc:AlternateContent xmlns:mc="http://schemas.openxmlformats.org/markup-compatibility/2006">
              <mc:Choice xmlns:v="urn:schemas-microsoft-com:vml" Requires="v">
                <p:oleObj name="Equation" r:id="rId11" imgW="88900" imgH="114300" progId="Equation.DSMT4">
                  <p:embed/>
                </p:oleObj>
              </mc:Choice>
              <mc:Fallback>
                <p:oleObj name="Equation" r:id="rId11" imgW="88900" imgH="114300" progId="Equation.DSMT4">
                  <p:embed/>
                  <p:pic>
                    <p:nvPicPr>
                      <p:cNvPr id="68" name="Object 6"/>
                      <p:cNvPicPr>
                        <a:picLocks noChangeAspect="1" noChangeArrowheads="1"/>
                      </p:cNvPicPr>
                      <p:nvPr/>
                    </p:nvPicPr>
                    <p:blipFill>
                      <a:blip r:embed="rId6"/>
                      <a:srcRect/>
                      <a:stretch>
                        <a:fillRect/>
                      </a:stretch>
                    </p:blipFill>
                    <p:spPr bwMode="auto">
                      <a:xfrm>
                        <a:off x="8223660" y="514925"/>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8" name="Object 6"/>
          <p:cNvGraphicFramePr>
            <a:graphicFrameLocks noChangeAspect="1"/>
          </p:cNvGraphicFramePr>
          <p:nvPr/>
        </p:nvGraphicFramePr>
        <p:xfrm>
          <a:off x="4537281" y="938508"/>
          <a:ext cx="410997" cy="528424"/>
        </p:xfrm>
        <a:graphic>
          <a:graphicData uri="http://schemas.openxmlformats.org/presentationml/2006/ole">
            <mc:AlternateContent xmlns:mc="http://schemas.openxmlformats.org/markup-compatibility/2006">
              <mc:Choice xmlns:v="urn:schemas-microsoft-com:vml" Requires="v">
                <p:oleObj name="Equation" r:id="rId12" imgW="88900" imgH="114300" progId="Equation.DSMT4">
                  <p:embed/>
                </p:oleObj>
              </mc:Choice>
              <mc:Fallback>
                <p:oleObj name="Equation" r:id="rId12" imgW="88900" imgH="114300" progId="Equation.DSMT4">
                  <p:embed/>
                  <p:pic>
                    <p:nvPicPr>
                      <p:cNvPr id="78" name="Object 6"/>
                      <p:cNvPicPr>
                        <a:picLocks noChangeAspect="1" noChangeArrowheads="1"/>
                      </p:cNvPicPr>
                      <p:nvPr/>
                    </p:nvPicPr>
                    <p:blipFill>
                      <a:blip r:embed="rId6"/>
                      <a:srcRect/>
                      <a:stretch>
                        <a:fillRect/>
                      </a:stretch>
                    </p:blipFill>
                    <p:spPr bwMode="auto">
                      <a:xfrm>
                        <a:off x="4537281" y="93850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9" name="Object 6"/>
          <p:cNvGraphicFramePr>
            <a:graphicFrameLocks noChangeAspect="1"/>
          </p:cNvGraphicFramePr>
          <p:nvPr/>
        </p:nvGraphicFramePr>
        <p:xfrm>
          <a:off x="5371854" y="934313"/>
          <a:ext cx="410997" cy="528424"/>
        </p:xfrm>
        <a:graphic>
          <a:graphicData uri="http://schemas.openxmlformats.org/presentationml/2006/ole">
            <mc:AlternateContent xmlns:mc="http://schemas.openxmlformats.org/markup-compatibility/2006">
              <mc:Choice xmlns:v="urn:schemas-microsoft-com:vml" Requires="v">
                <p:oleObj name="Equation" r:id="rId13" imgW="88900" imgH="114300" progId="Equation.DSMT4">
                  <p:embed/>
                </p:oleObj>
              </mc:Choice>
              <mc:Fallback>
                <p:oleObj name="Equation" r:id="rId13" imgW="88900" imgH="114300" progId="Equation.DSMT4">
                  <p:embed/>
                  <p:pic>
                    <p:nvPicPr>
                      <p:cNvPr id="79" name="Object 6"/>
                      <p:cNvPicPr>
                        <a:picLocks noChangeAspect="1" noChangeArrowheads="1"/>
                      </p:cNvPicPr>
                      <p:nvPr/>
                    </p:nvPicPr>
                    <p:blipFill>
                      <a:blip r:embed="rId6"/>
                      <a:srcRect/>
                      <a:stretch>
                        <a:fillRect/>
                      </a:stretch>
                    </p:blipFill>
                    <p:spPr bwMode="auto">
                      <a:xfrm>
                        <a:off x="5371854" y="934313"/>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80" name="Object 6"/>
          <p:cNvGraphicFramePr>
            <a:graphicFrameLocks noChangeAspect="1"/>
          </p:cNvGraphicFramePr>
          <p:nvPr/>
        </p:nvGraphicFramePr>
        <p:xfrm>
          <a:off x="6206427" y="963669"/>
          <a:ext cx="410997" cy="528424"/>
        </p:xfrm>
        <a:graphic>
          <a:graphicData uri="http://schemas.openxmlformats.org/presentationml/2006/ole">
            <mc:AlternateContent xmlns:mc="http://schemas.openxmlformats.org/markup-compatibility/2006">
              <mc:Choice xmlns:v="urn:schemas-microsoft-com:vml" Requires="v">
                <p:oleObj name="Equation" r:id="rId14" imgW="88900" imgH="114300" progId="Equation.DSMT4">
                  <p:embed/>
                </p:oleObj>
              </mc:Choice>
              <mc:Fallback>
                <p:oleObj name="Equation" r:id="rId14" imgW="88900" imgH="114300" progId="Equation.DSMT4">
                  <p:embed/>
                  <p:pic>
                    <p:nvPicPr>
                      <p:cNvPr id="80" name="Object 6"/>
                      <p:cNvPicPr>
                        <a:picLocks noChangeAspect="1" noChangeArrowheads="1"/>
                      </p:cNvPicPr>
                      <p:nvPr/>
                    </p:nvPicPr>
                    <p:blipFill>
                      <a:blip r:embed="rId6"/>
                      <a:srcRect/>
                      <a:stretch>
                        <a:fillRect/>
                      </a:stretch>
                    </p:blipFill>
                    <p:spPr bwMode="auto">
                      <a:xfrm>
                        <a:off x="6206427" y="963669"/>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81" name="Object 6"/>
          <p:cNvGraphicFramePr>
            <a:graphicFrameLocks noChangeAspect="1"/>
          </p:cNvGraphicFramePr>
          <p:nvPr/>
        </p:nvGraphicFramePr>
        <p:xfrm>
          <a:off x="7024224" y="959474"/>
          <a:ext cx="410997" cy="528424"/>
        </p:xfrm>
        <a:graphic>
          <a:graphicData uri="http://schemas.openxmlformats.org/presentationml/2006/ole">
            <mc:AlternateContent xmlns:mc="http://schemas.openxmlformats.org/markup-compatibility/2006">
              <mc:Choice xmlns:v="urn:schemas-microsoft-com:vml" Requires="v">
                <p:oleObj name="Equation" r:id="rId15" imgW="88900" imgH="114300" progId="Equation.DSMT4">
                  <p:embed/>
                </p:oleObj>
              </mc:Choice>
              <mc:Fallback>
                <p:oleObj name="Equation" r:id="rId15" imgW="88900" imgH="114300" progId="Equation.DSMT4">
                  <p:embed/>
                  <p:pic>
                    <p:nvPicPr>
                      <p:cNvPr id="81" name="Object 6"/>
                      <p:cNvPicPr>
                        <a:picLocks noChangeAspect="1" noChangeArrowheads="1"/>
                      </p:cNvPicPr>
                      <p:nvPr/>
                    </p:nvPicPr>
                    <p:blipFill>
                      <a:blip r:embed="rId6"/>
                      <a:srcRect/>
                      <a:stretch>
                        <a:fillRect/>
                      </a:stretch>
                    </p:blipFill>
                    <p:spPr bwMode="auto">
                      <a:xfrm>
                        <a:off x="7024224" y="95947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82" name="Object 6"/>
          <p:cNvGraphicFramePr>
            <a:graphicFrameLocks noChangeAspect="1"/>
          </p:cNvGraphicFramePr>
          <p:nvPr/>
        </p:nvGraphicFramePr>
        <p:xfrm>
          <a:off x="7842022" y="955279"/>
          <a:ext cx="410997" cy="528424"/>
        </p:xfrm>
        <a:graphic>
          <a:graphicData uri="http://schemas.openxmlformats.org/presentationml/2006/ole">
            <mc:AlternateContent xmlns:mc="http://schemas.openxmlformats.org/markup-compatibility/2006">
              <mc:Choice xmlns:v="urn:schemas-microsoft-com:vml" Requires="v">
                <p:oleObj name="Equation" r:id="rId16" imgW="88900" imgH="114300" progId="Equation.DSMT4">
                  <p:embed/>
                </p:oleObj>
              </mc:Choice>
              <mc:Fallback>
                <p:oleObj name="Equation" r:id="rId16" imgW="88900" imgH="114300" progId="Equation.DSMT4">
                  <p:embed/>
                  <p:pic>
                    <p:nvPicPr>
                      <p:cNvPr id="82" name="Object 6"/>
                      <p:cNvPicPr>
                        <a:picLocks noChangeAspect="1" noChangeArrowheads="1"/>
                      </p:cNvPicPr>
                      <p:nvPr/>
                    </p:nvPicPr>
                    <p:blipFill>
                      <a:blip r:embed="rId6"/>
                      <a:srcRect/>
                      <a:stretch>
                        <a:fillRect/>
                      </a:stretch>
                    </p:blipFill>
                    <p:spPr bwMode="auto">
                      <a:xfrm>
                        <a:off x="7842022" y="955279"/>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83" name="Object 6"/>
          <p:cNvGraphicFramePr>
            <a:graphicFrameLocks noChangeAspect="1"/>
          </p:cNvGraphicFramePr>
          <p:nvPr/>
        </p:nvGraphicFramePr>
        <p:xfrm>
          <a:off x="8659819" y="951084"/>
          <a:ext cx="410997" cy="528424"/>
        </p:xfrm>
        <a:graphic>
          <a:graphicData uri="http://schemas.openxmlformats.org/presentationml/2006/ole">
            <mc:AlternateContent xmlns:mc="http://schemas.openxmlformats.org/markup-compatibility/2006">
              <mc:Choice xmlns:v="urn:schemas-microsoft-com:vml" Requires="v">
                <p:oleObj name="Equation" r:id="rId17" imgW="88900" imgH="114300" progId="Equation.DSMT4">
                  <p:embed/>
                </p:oleObj>
              </mc:Choice>
              <mc:Fallback>
                <p:oleObj name="Equation" r:id="rId17" imgW="88900" imgH="114300" progId="Equation.DSMT4">
                  <p:embed/>
                  <p:pic>
                    <p:nvPicPr>
                      <p:cNvPr id="83" name="Object 6"/>
                      <p:cNvPicPr>
                        <a:picLocks noChangeAspect="1" noChangeArrowheads="1"/>
                      </p:cNvPicPr>
                      <p:nvPr/>
                    </p:nvPicPr>
                    <p:blipFill>
                      <a:blip r:embed="rId6"/>
                      <a:srcRect/>
                      <a:stretch>
                        <a:fillRect/>
                      </a:stretch>
                    </p:blipFill>
                    <p:spPr bwMode="auto">
                      <a:xfrm>
                        <a:off x="8659819" y="95108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4" name="Object 6"/>
          <p:cNvGraphicFramePr>
            <a:graphicFrameLocks noChangeAspect="1"/>
          </p:cNvGraphicFramePr>
          <p:nvPr/>
        </p:nvGraphicFramePr>
        <p:xfrm>
          <a:off x="4935695" y="1370473"/>
          <a:ext cx="410997" cy="528424"/>
        </p:xfrm>
        <a:graphic>
          <a:graphicData uri="http://schemas.openxmlformats.org/presentationml/2006/ole">
            <mc:AlternateContent xmlns:mc="http://schemas.openxmlformats.org/markup-compatibility/2006">
              <mc:Choice xmlns:v="urn:schemas-microsoft-com:vml" Requires="v">
                <p:oleObj name="Equation" r:id="rId18" imgW="88900" imgH="114300" progId="Equation.DSMT4">
                  <p:embed/>
                </p:oleObj>
              </mc:Choice>
              <mc:Fallback>
                <p:oleObj name="Equation" r:id="rId18" imgW="88900" imgH="114300" progId="Equation.DSMT4">
                  <p:embed/>
                  <p:pic>
                    <p:nvPicPr>
                      <p:cNvPr id="94" name="Object 6"/>
                      <p:cNvPicPr>
                        <a:picLocks noChangeAspect="1" noChangeArrowheads="1"/>
                      </p:cNvPicPr>
                      <p:nvPr/>
                    </p:nvPicPr>
                    <p:blipFill>
                      <a:blip r:embed="rId6"/>
                      <a:srcRect/>
                      <a:stretch>
                        <a:fillRect/>
                      </a:stretch>
                    </p:blipFill>
                    <p:spPr bwMode="auto">
                      <a:xfrm>
                        <a:off x="4935695" y="1370473"/>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5" name="Object 6"/>
          <p:cNvGraphicFramePr>
            <a:graphicFrameLocks noChangeAspect="1"/>
          </p:cNvGraphicFramePr>
          <p:nvPr/>
        </p:nvGraphicFramePr>
        <p:xfrm>
          <a:off x="5770268" y="1399828"/>
          <a:ext cx="410997" cy="528424"/>
        </p:xfrm>
        <a:graphic>
          <a:graphicData uri="http://schemas.openxmlformats.org/presentationml/2006/ole">
            <mc:AlternateContent xmlns:mc="http://schemas.openxmlformats.org/markup-compatibility/2006">
              <mc:Choice xmlns:v="urn:schemas-microsoft-com:vml" Requires="v">
                <p:oleObj name="Equation" r:id="rId19" imgW="88900" imgH="114300" progId="Equation.DSMT4">
                  <p:embed/>
                </p:oleObj>
              </mc:Choice>
              <mc:Fallback>
                <p:oleObj name="Equation" r:id="rId19" imgW="88900" imgH="114300" progId="Equation.DSMT4">
                  <p:embed/>
                  <p:pic>
                    <p:nvPicPr>
                      <p:cNvPr id="95" name="Object 6"/>
                      <p:cNvPicPr>
                        <a:picLocks noChangeAspect="1" noChangeArrowheads="1"/>
                      </p:cNvPicPr>
                      <p:nvPr/>
                    </p:nvPicPr>
                    <p:blipFill>
                      <a:blip r:embed="rId6"/>
                      <a:srcRect/>
                      <a:stretch>
                        <a:fillRect/>
                      </a:stretch>
                    </p:blipFill>
                    <p:spPr bwMode="auto">
                      <a:xfrm>
                        <a:off x="5770268" y="139982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7" name="Object 6"/>
          <p:cNvGraphicFramePr>
            <a:graphicFrameLocks noChangeAspect="1"/>
          </p:cNvGraphicFramePr>
          <p:nvPr/>
        </p:nvGraphicFramePr>
        <p:xfrm>
          <a:off x="7405862" y="1391438"/>
          <a:ext cx="410997" cy="528424"/>
        </p:xfrm>
        <a:graphic>
          <a:graphicData uri="http://schemas.openxmlformats.org/presentationml/2006/ole">
            <mc:AlternateContent xmlns:mc="http://schemas.openxmlformats.org/markup-compatibility/2006">
              <mc:Choice xmlns:v="urn:schemas-microsoft-com:vml" Requires="v">
                <p:oleObj name="Equation" r:id="rId20" imgW="88900" imgH="114300" progId="Equation.DSMT4">
                  <p:embed/>
                </p:oleObj>
              </mc:Choice>
              <mc:Fallback>
                <p:oleObj name="Equation" r:id="rId20" imgW="88900" imgH="114300" progId="Equation.DSMT4">
                  <p:embed/>
                  <p:pic>
                    <p:nvPicPr>
                      <p:cNvPr id="97" name="Object 6"/>
                      <p:cNvPicPr>
                        <a:picLocks noChangeAspect="1" noChangeArrowheads="1"/>
                      </p:cNvPicPr>
                      <p:nvPr/>
                    </p:nvPicPr>
                    <p:blipFill>
                      <a:blip r:embed="rId21"/>
                      <a:srcRect/>
                      <a:stretch>
                        <a:fillRect/>
                      </a:stretch>
                    </p:blipFill>
                    <p:spPr bwMode="auto">
                      <a:xfrm>
                        <a:off x="7405862" y="139143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8" name="Object 6"/>
          <p:cNvGraphicFramePr>
            <a:graphicFrameLocks noChangeAspect="1"/>
          </p:cNvGraphicFramePr>
          <p:nvPr/>
        </p:nvGraphicFramePr>
        <p:xfrm>
          <a:off x="8223660" y="1387244"/>
          <a:ext cx="410997" cy="528424"/>
        </p:xfrm>
        <a:graphic>
          <a:graphicData uri="http://schemas.openxmlformats.org/presentationml/2006/ole">
            <mc:AlternateContent xmlns:mc="http://schemas.openxmlformats.org/markup-compatibility/2006">
              <mc:Choice xmlns:v="urn:schemas-microsoft-com:vml" Requires="v">
                <p:oleObj name="Equation" r:id="rId22" imgW="88900" imgH="114300" progId="Equation.DSMT4">
                  <p:embed/>
                </p:oleObj>
              </mc:Choice>
              <mc:Fallback>
                <p:oleObj name="Equation" r:id="rId22" imgW="88900" imgH="114300" progId="Equation.DSMT4">
                  <p:embed/>
                  <p:pic>
                    <p:nvPicPr>
                      <p:cNvPr id="98" name="Object 6"/>
                      <p:cNvPicPr>
                        <a:picLocks noChangeAspect="1" noChangeArrowheads="1"/>
                      </p:cNvPicPr>
                      <p:nvPr/>
                    </p:nvPicPr>
                    <p:blipFill>
                      <a:blip r:embed="rId6"/>
                      <a:srcRect/>
                      <a:stretch>
                        <a:fillRect/>
                      </a:stretch>
                    </p:blipFill>
                    <p:spPr bwMode="auto">
                      <a:xfrm>
                        <a:off x="8223660" y="138724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09" name="Object 6"/>
          <p:cNvGraphicFramePr>
            <a:graphicFrameLocks noChangeAspect="1"/>
          </p:cNvGraphicFramePr>
          <p:nvPr/>
        </p:nvGraphicFramePr>
        <p:xfrm>
          <a:off x="7397480" y="1389945"/>
          <a:ext cx="410997" cy="528424"/>
        </p:xfrm>
        <a:graphic>
          <a:graphicData uri="http://schemas.openxmlformats.org/presentationml/2006/ole">
            <mc:AlternateContent xmlns:mc="http://schemas.openxmlformats.org/markup-compatibility/2006">
              <mc:Choice xmlns:v="urn:schemas-microsoft-com:vml" Requires="v">
                <p:oleObj name="Equation" r:id="rId23" imgW="88900" imgH="114300" progId="Equation.DSMT4">
                  <p:embed/>
                </p:oleObj>
              </mc:Choice>
              <mc:Fallback>
                <p:oleObj name="Equation" r:id="rId23" imgW="88900" imgH="114300" progId="Equation.DSMT4">
                  <p:embed/>
                  <p:pic>
                    <p:nvPicPr>
                      <p:cNvPr id="309" name="Object 6"/>
                      <p:cNvPicPr>
                        <a:picLocks noChangeAspect="1" noChangeArrowheads="1"/>
                      </p:cNvPicPr>
                      <p:nvPr/>
                    </p:nvPicPr>
                    <p:blipFill>
                      <a:blip r:embed="rId6"/>
                      <a:srcRect/>
                      <a:stretch>
                        <a:fillRect/>
                      </a:stretch>
                    </p:blipFill>
                    <p:spPr bwMode="auto">
                      <a:xfrm>
                        <a:off x="7397480" y="1389945"/>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42" name="Object 6"/>
          <p:cNvGraphicFramePr>
            <a:graphicFrameLocks noChangeAspect="1"/>
          </p:cNvGraphicFramePr>
          <p:nvPr/>
        </p:nvGraphicFramePr>
        <p:xfrm>
          <a:off x="4520505" y="1475314"/>
          <a:ext cx="410997" cy="528424"/>
        </p:xfrm>
        <a:graphic>
          <a:graphicData uri="http://schemas.openxmlformats.org/presentationml/2006/ole">
            <mc:AlternateContent xmlns:mc="http://schemas.openxmlformats.org/markup-compatibility/2006">
              <mc:Choice xmlns:v="urn:schemas-microsoft-com:vml" Requires="v">
                <p:oleObj name="Equation" r:id="rId24" imgW="88900" imgH="114300" progId="Equation.DSMT4">
                  <p:embed/>
                </p:oleObj>
              </mc:Choice>
              <mc:Fallback>
                <p:oleObj name="Equation" r:id="rId24" imgW="88900" imgH="114300" progId="Equation.DSMT4">
                  <p:embed/>
                  <p:pic>
                    <p:nvPicPr>
                      <p:cNvPr id="242" name="Object 6"/>
                      <p:cNvPicPr>
                        <a:picLocks noChangeAspect="1" noChangeArrowheads="1"/>
                      </p:cNvPicPr>
                      <p:nvPr/>
                    </p:nvPicPr>
                    <p:blipFill>
                      <a:blip r:embed="rId25"/>
                      <a:srcRect/>
                      <a:stretch>
                        <a:fillRect/>
                      </a:stretch>
                    </p:blipFill>
                    <p:spPr bwMode="auto">
                      <a:xfrm>
                        <a:off x="4520505" y="147531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47" name="Object 6"/>
          <p:cNvGraphicFramePr>
            <a:graphicFrameLocks noChangeAspect="1"/>
          </p:cNvGraphicFramePr>
          <p:nvPr/>
        </p:nvGraphicFramePr>
        <p:xfrm>
          <a:off x="5342498" y="1466922"/>
          <a:ext cx="410997" cy="528424"/>
        </p:xfrm>
        <a:graphic>
          <a:graphicData uri="http://schemas.openxmlformats.org/presentationml/2006/ole">
            <mc:AlternateContent xmlns:mc="http://schemas.openxmlformats.org/markup-compatibility/2006">
              <mc:Choice xmlns:v="urn:schemas-microsoft-com:vml" Requires="v">
                <p:oleObj name="Equation" r:id="rId26" imgW="88900" imgH="114300" progId="Equation.DSMT4">
                  <p:embed/>
                </p:oleObj>
              </mc:Choice>
              <mc:Fallback>
                <p:oleObj name="Equation" r:id="rId26" imgW="88900" imgH="114300" progId="Equation.DSMT4">
                  <p:embed/>
                  <p:pic>
                    <p:nvPicPr>
                      <p:cNvPr id="247" name="Object 6"/>
                      <p:cNvPicPr>
                        <a:picLocks noChangeAspect="1" noChangeArrowheads="1"/>
                      </p:cNvPicPr>
                      <p:nvPr/>
                    </p:nvPicPr>
                    <p:blipFill>
                      <a:blip r:embed="rId25"/>
                      <a:srcRect/>
                      <a:stretch>
                        <a:fillRect/>
                      </a:stretch>
                    </p:blipFill>
                    <p:spPr bwMode="auto">
                      <a:xfrm>
                        <a:off x="5342498" y="1466922"/>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52" name="Object 6"/>
          <p:cNvGraphicFramePr>
            <a:graphicFrameLocks noChangeAspect="1"/>
          </p:cNvGraphicFramePr>
          <p:nvPr/>
        </p:nvGraphicFramePr>
        <p:xfrm>
          <a:off x="6147714" y="1487898"/>
          <a:ext cx="410997" cy="528424"/>
        </p:xfrm>
        <a:graphic>
          <a:graphicData uri="http://schemas.openxmlformats.org/presentationml/2006/ole">
            <mc:AlternateContent xmlns:mc="http://schemas.openxmlformats.org/markup-compatibility/2006">
              <mc:Choice xmlns:v="urn:schemas-microsoft-com:vml" Requires="v">
                <p:oleObj name="Equation" r:id="rId27" imgW="88900" imgH="114300" progId="Equation.DSMT4">
                  <p:embed/>
                </p:oleObj>
              </mc:Choice>
              <mc:Fallback>
                <p:oleObj name="Equation" r:id="rId27" imgW="88900" imgH="114300" progId="Equation.DSMT4">
                  <p:embed/>
                  <p:pic>
                    <p:nvPicPr>
                      <p:cNvPr id="252" name="Object 6"/>
                      <p:cNvPicPr>
                        <a:picLocks noChangeAspect="1" noChangeArrowheads="1"/>
                      </p:cNvPicPr>
                      <p:nvPr/>
                    </p:nvPicPr>
                    <p:blipFill>
                      <a:blip r:embed="rId25"/>
                      <a:srcRect/>
                      <a:stretch>
                        <a:fillRect/>
                      </a:stretch>
                    </p:blipFill>
                    <p:spPr bwMode="auto">
                      <a:xfrm>
                        <a:off x="6147714" y="148789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43" name="Object 6"/>
          <p:cNvGraphicFramePr>
            <a:graphicFrameLocks noChangeAspect="1"/>
          </p:cNvGraphicFramePr>
          <p:nvPr/>
        </p:nvGraphicFramePr>
        <p:xfrm>
          <a:off x="4939890" y="1903085"/>
          <a:ext cx="410997" cy="528424"/>
        </p:xfrm>
        <a:graphic>
          <a:graphicData uri="http://schemas.openxmlformats.org/presentationml/2006/ole">
            <mc:AlternateContent xmlns:mc="http://schemas.openxmlformats.org/markup-compatibility/2006">
              <mc:Choice xmlns:v="urn:schemas-microsoft-com:vml" Requires="v">
                <p:oleObj name="Equation" r:id="rId28" imgW="88900" imgH="114300" progId="Equation.DSMT4">
                  <p:embed/>
                </p:oleObj>
              </mc:Choice>
              <mc:Fallback>
                <p:oleObj name="Equation" r:id="rId28" imgW="88900" imgH="114300" progId="Equation.DSMT4">
                  <p:embed/>
                  <p:pic>
                    <p:nvPicPr>
                      <p:cNvPr id="243" name="Object 6"/>
                      <p:cNvPicPr>
                        <a:picLocks noChangeAspect="1" noChangeArrowheads="1"/>
                      </p:cNvPicPr>
                      <p:nvPr/>
                    </p:nvPicPr>
                    <p:blipFill>
                      <a:blip r:embed="rId25"/>
                      <a:srcRect/>
                      <a:stretch>
                        <a:fillRect/>
                      </a:stretch>
                    </p:blipFill>
                    <p:spPr bwMode="auto">
                      <a:xfrm>
                        <a:off x="4939890" y="1903085"/>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48" name="Object 6"/>
          <p:cNvGraphicFramePr>
            <a:graphicFrameLocks noChangeAspect="1"/>
          </p:cNvGraphicFramePr>
          <p:nvPr/>
        </p:nvGraphicFramePr>
        <p:xfrm>
          <a:off x="5761883" y="1894695"/>
          <a:ext cx="410997" cy="528424"/>
        </p:xfrm>
        <a:graphic>
          <a:graphicData uri="http://schemas.openxmlformats.org/presentationml/2006/ole">
            <mc:AlternateContent xmlns:mc="http://schemas.openxmlformats.org/markup-compatibility/2006">
              <mc:Choice xmlns:v="urn:schemas-microsoft-com:vml" Requires="v">
                <p:oleObj name="Equation" r:id="rId29" imgW="88900" imgH="114300" progId="Equation.DSMT4">
                  <p:embed/>
                </p:oleObj>
              </mc:Choice>
              <mc:Fallback>
                <p:oleObj name="Equation" r:id="rId29" imgW="88900" imgH="114300" progId="Equation.DSMT4">
                  <p:embed/>
                  <p:pic>
                    <p:nvPicPr>
                      <p:cNvPr id="248" name="Object 6"/>
                      <p:cNvPicPr>
                        <a:picLocks noChangeAspect="1" noChangeArrowheads="1"/>
                      </p:cNvPicPr>
                      <p:nvPr/>
                    </p:nvPicPr>
                    <p:blipFill>
                      <a:blip r:embed="rId25"/>
                      <a:srcRect/>
                      <a:stretch>
                        <a:fillRect/>
                      </a:stretch>
                    </p:blipFill>
                    <p:spPr bwMode="auto">
                      <a:xfrm>
                        <a:off x="5761883" y="1894695"/>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53" name="Object 6"/>
          <p:cNvGraphicFramePr>
            <a:graphicFrameLocks noChangeAspect="1"/>
          </p:cNvGraphicFramePr>
          <p:nvPr/>
        </p:nvGraphicFramePr>
        <p:xfrm>
          <a:off x="6583875" y="1911468"/>
          <a:ext cx="410997" cy="528424"/>
        </p:xfrm>
        <a:graphic>
          <a:graphicData uri="http://schemas.openxmlformats.org/presentationml/2006/ole">
            <mc:AlternateContent xmlns:mc="http://schemas.openxmlformats.org/markup-compatibility/2006">
              <mc:Choice xmlns:v="urn:schemas-microsoft-com:vml" Requires="v">
                <p:oleObj name="Equation" r:id="rId30" imgW="88900" imgH="114300" progId="Equation.DSMT4">
                  <p:embed/>
                </p:oleObj>
              </mc:Choice>
              <mc:Fallback>
                <p:oleObj name="Equation" r:id="rId30" imgW="88900" imgH="114300" progId="Equation.DSMT4">
                  <p:embed/>
                  <p:pic>
                    <p:nvPicPr>
                      <p:cNvPr id="253" name="Object 6"/>
                      <p:cNvPicPr>
                        <a:picLocks noChangeAspect="1" noChangeArrowheads="1"/>
                      </p:cNvPicPr>
                      <p:nvPr/>
                    </p:nvPicPr>
                    <p:blipFill>
                      <a:blip r:embed="rId25"/>
                      <a:srcRect/>
                      <a:stretch>
                        <a:fillRect/>
                      </a:stretch>
                    </p:blipFill>
                    <p:spPr bwMode="auto">
                      <a:xfrm>
                        <a:off x="6583875" y="191146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57" name="Object 6"/>
          <p:cNvGraphicFramePr>
            <a:graphicFrameLocks noChangeAspect="1"/>
          </p:cNvGraphicFramePr>
          <p:nvPr/>
        </p:nvGraphicFramePr>
        <p:xfrm>
          <a:off x="6986484" y="1500468"/>
          <a:ext cx="410997" cy="528424"/>
        </p:xfrm>
        <a:graphic>
          <a:graphicData uri="http://schemas.openxmlformats.org/presentationml/2006/ole">
            <mc:AlternateContent xmlns:mc="http://schemas.openxmlformats.org/markup-compatibility/2006">
              <mc:Choice xmlns:v="urn:schemas-microsoft-com:vml" Requires="v">
                <p:oleObj name="Equation" r:id="rId31" imgW="88900" imgH="114300" progId="Equation.DSMT4">
                  <p:embed/>
                </p:oleObj>
              </mc:Choice>
              <mc:Fallback>
                <p:oleObj name="Equation" r:id="rId31" imgW="88900" imgH="114300" progId="Equation.DSMT4">
                  <p:embed/>
                  <p:pic>
                    <p:nvPicPr>
                      <p:cNvPr id="257" name="Object 6"/>
                      <p:cNvPicPr>
                        <a:picLocks noChangeAspect="1" noChangeArrowheads="1"/>
                      </p:cNvPicPr>
                      <p:nvPr/>
                    </p:nvPicPr>
                    <p:blipFill>
                      <a:blip r:embed="rId25"/>
                      <a:srcRect/>
                      <a:stretch>
                        <a:fillRect/>
                      </a:stretch>
                    </p:blipFill>
                    <p:spPr bwMode="auto">
                      <a:xfrm>
                        <a:off x="6986484" y="150046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58" name="Object 6"/>
          <p:cNvGraphicFramePr>
            <a:graphicFrameLocks noChangeAspect="1"/>
          </p:cNvGraphicFramePr>
          <p:nvPr/>
        </p:nvGraphicFramePr>
        <p:xfrm>
          <a:off x="7405868" y="1928241"/>
          <a:ext cx="410997" cy="528424"/>
        </p:xfrm>
        <a:graphic>
          <a:graphicData uri="http://schemas.openxmlformats.org/presentationml/2006/ole">
            <mc:AlternateContent xmlns:mc="http://schemas.openxmlformats.org/markup-compatibility/2006">
              <mc:Choice xmlns:v="urn:schemas-microsoft-com:vml" Requires="v">
                <p:oleObj name="Equation" r:id="rId32" imgW="88900" imgH="114300" progId="Equation.DSMT4">
                  <p:embed/>
                </p:oleObj>
              </mc:Choice>
              <mc:Fallback>
                <p:oleObj name="Equation" r:id="rId32" imgW="88900" imgH="114300" progId="Equation.DSMT4">
                  <p:embed/>
                  <p:pic>
                    <p:nvPicPr>
                      <p:cNvPr id="258" name="Object 6"/>
                      <p:cNvPicPr>
                        <a:picLocks noChangeAspect="1" noChangeArrowheads="1"/>
                      </p:cNvPicPr>
                      <p:nvPr/>
                    </p:nvPicPr>
                    <p:blipFill>
                      <a:blip r:embed="rId25"/>
                      <a:srcRect/>
                      <a:stretch>
                        <a:fillRect/>
                      </a:stretch>
                    </p:blipFill>
                    <p:spPr bwMode="auto">
                      <a:xfrm>
                        <a:off x="7405868" y="1928241"/>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62" name="Object 6"/>
          <p:cNvGraphicFramePr>
            <a:graphicFrameLocks noChangeAspect="1"/>
          </p:cNvGraphicFramePr>
          <p:nvPr/>
        </p:nvGraphicFramePr>
        <p:xfrm>
          <a:off x="7808477" y="1500466"/>
          <a:ext cx="410997" cy="528424"/>
        </p:xfrm>
        <a:graphic>
          <a:graphicData uri="http://schemas.openxmlformats.org/presentationml/2006/ole">
            <mc:AlternateContent xmlns:mc="http://schemas.openxmlformats.org/markup-compatibility/2006">
              <mc:Choice xmlns:v="urn:schemas-microsoft-com:vml" Requires="v">
                <p:oleObj name="Equation" r:id="rId33" imgW="88900" imgH="114300" progId="Equation.DSMT4">
                  <p:embed/>
                </p:oleObj>
              </mc:Choice>
              <mc:Fallback>
                <p:oleObj name="Equation" r:id="rId33" imgW="88900" imgH="114300" progId="Equation.DSMT4">
                  <p:embed/>
                  <p:pic>
                    <p:nvPicPr>
                      <p:cNvPr id="262" name="Object 6"/>
                      <p:cNvPicPr>
                        <a:picLocks noChangeAspect="1" noChangeArrowheads="1"/>
                      </p:cNvPicPr>
                      <p:nvPr/>
                    </p:nvPicPr>
                    <p:blipFill>
                      <a:blip r:embed="rId25"/>
                      <a:srcRect/>
                      <a:stretch>
                        <a:fillRect/>
                      </a:stretch>
                    </p:blipFill>
                    <p:spPr bwMode="auto">
                      <a:xfrm>
                        <a:off x="7808477" y="1500466"/>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63" name="Object 6"/>
          <p:cNvGraphicFramePr>
            <a:graphicFrameLocks noChangeAspect="1"/>
          </p:cNvGraphicFramePr>
          <p:nvPr/>
        </p:nvGraphicFramePr>
        <p:xfrm>
          <a:off x="8227860" y="1928237"/>
          <a:ext cx="410997" cy="528424"/>
        </p:xfrm>
        <a:graphic>
          <a:graphicData uri="http://schemas.openxmlformats.org/presentationml/2006/ole">
            <mc:AlternateContent xmlns:mc="http://schemas.openxmlformats.org/markup-compatibility/2006">
              <mc:Choice xmlns:v="urn:schemas-microsoft-com:vml" Requires="v">
                <p:oleObj name="Equation" r:id="rId34" imgW="88900" imgH="114300" progId="Equation.DSMT4">
                  <p:embed/>
                </p:oleObj>
              </mc:Choice>
              <mc:Fallback>
                <p:oleObj name="Equation" r:id="rId34" imgW="88900" imgH="114300" progId="Equation.DSMT4">
                  <p:embed/>
                  <p:pic>
                    <p:nvPicPr>
                      <p:cNvPr id="263" name="Object 6"/>
                      <p:cNvPicPr>
                        <a:picLocks noChangeAspect="1" noChangeArrowheads="1"/>
                      </p:cNvPicPr>
                      <p:nvPr/>
                    </p:nvPicPr>
                    <p:blipFill>
                      <a:blip r:embed="rId25"/>
                      <a:srcRect/>
                      <a:stretch>
                        <a:fillRect/>
                      </a:stretch>
                    </p:blipFill>
                    <p:spPr bwMode="auto">
                      <a:xfrm>
                        <a:off x="8227860" y="1928237"/>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67" name="Object 6"/>
          <p:cNvGraphicFramePr>
            <a:graphicFrameLocks noChangeAspect="1"/>
          </p:cNvGraphicFramePr>
          <p:nvPr/>
        </p:nvGraphicFramePr>
        <p:xfrm>
          <a:off x="8630469" y="1492076"/>
          <a:ext cx="410997" cy="528424"/>
        </p:xfrm>
        <a:graphic>
          <a:graphicData uri="http://schemas.openxmlformats.org/presentationml/2006/ole">
            <mc:AlternateContent xmlns:mc="http://schemas.openxmlformats.org/markup-compatibility/2006">
              <mc:Choice xmlns:v="urn:schemas-microsoft-com:vml" Requires="v">
                <p:oleObj name="Equation" r:id="rId35" imgW="88900" imgH="114300" progId="Equation.DSMT4">
                  <p:embed/>
                </p:oleObj>
              </mc:Choice>
              <mc:Fallback>
                <p:oleObj name="Equation" r:id="rId35" imgW="88900" imgH="114300" progId="Equation.DSMT4">
                  <p:embed/>
                  <p:pic>
                    <p:nvPicPr>
                      <p:cNvPr id="267" name="Object 6"/>
                      <p:cNvPicPr>
                        <a:picLocks noChangeAspect="1" noChangeArrowheads="1"/>
                      </p:cNvPicPr>
                      <p:nvPr/>
                    </p:nvPicPr>
                    <p:blipFill>
                      <a:blip r:embed="rId25"/>
                      <a:srcRect/>
                      <a:stretch>
                        <a:fillRect/>
                      </a:stretch>
                    </p:blipFill>
                    <p:spPr bwMode="auto">
                      <a:xfrm>
                        <a:off x="8630469" y="1492076"/>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306" name="Straight Arrow Connector 305"/>
          <p:cNvCxnSpPr/>
          <p:nvPr/>
        </p:nvCxnSpPr>
        <p:spPr>
          <a:xfrm flipH="1" flipV="1">
            <a:off x="5366603" y="1312296"/>
            <a:ext cx="1287505" cy="288502"/>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7" name="Straight Arrow Connector 306"/>
          <p:cNvCxnSpPr/>
          <p:nvPr/>
        </p:nvCxnSpPr>
        <p:spPr>
          <a:xfrm flipV="1">
            <a:off x="6890756" y="1308976"/>
            <a:ext cx="1287505" cy="288502"/>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1" name="Straight Arrow Connector 160"/>
          <p:cNvCxnSpPr/>
          <p:nvPr/>
        </p:nvCxnSpPr>
        <p:spPr>
          <a:xfrm flipH="1" flipV="1">
            <a:off x="5545841" y="1313058"/>
            <a:ext cx="1128139" cy="3320"/>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p:nvPr/>
        </p:nvCxnSpPr>
        <p:spPr>
          <a:xfrm flipV="1">
            <a:off x="6871151" y="1311895"/>
            <a:ext cx="1128139" cy="3320"/>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p:nvPr/>
        </p:nvCxnSpPr>
        <p:spPr>
          <a:xfrm flipV="1">
            <a:off x="6875450" y="1348249"/>
            <a:ext cx="0" cy="207501"/>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p:nvPr/>
        </p:nvCxnSpPr>
        <p:spPr>
          <a:xfrm flipV="1">
            <a:off x="6673980" y="1353532"/>
            <a:ext cx="0" cy="207501"/>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Freeform 22"/>
          <p:cNvSpPr/>
          <p:nvPr/>
        </p:nvSpPr>
        <p:spPr>
          <a:xfrm>
            <a:off x="4546682" y="389710"/>
            <a:ext cx="4422207" cy="1226402"/>
          </a:xfrm>
          <a:custGeom>
            <a:avLst/>
            <a:gdLst>
              <a:gd name="connsiteX0" fmla="*/ 3992134 w 4422207"/>
              <a:gd name="connsiteY0" fmla="*/ 57965 h 1226402"/>
              <a:gd name="connsiteX1" fmla="*/ 1210834 w 4422207"/>
              <a:gd name="connsiteY1" fmla="*/ 7165 h 1226402"/>
              <a:gd name="connsiteX2" fmla="*/ 702834 w 4422207"/>
              <a:gd name="connsiteY2" fmla="*/ 7165 h 1226402"/>
              <a:gd name="connsiteX3" fmla="*/ 372634 w 4422207"/>
              <a:gd name="connsiteY3" fmla="*/ 70665 h 1226402"/>
              <a:gd name="connsiteX4" fmla="*/ 156734 w 4422207"/>
              <a:gd name="connsiteY4" fmla="*/ 235765 h 1226402"/>
              <a:gd name="connsiteX5" fmla="*/ 4334 w 4422207"/>
              <a:gd name="connsiteY5" fmla="*/ 604065 h 1226402"/>
              <a:gd name="connsiteX6" fmla="*/ 55134 w 4422207"/>
              <a:gd name="connsiteY6" fmla="*/ 883465 h 1226402"/>
              <a:gd name="connsiteX7" fmla="*/ 194834 w 4422207"/>
              <a:gd name="connsiteY7" fmla="*/ 1061265 h 1226402"/>
              <a:gd name="connsiteX8" fmla="*/ 486934 w 4422207"/>
              <a:gd name="connsiteY8" fmla="*/ 1200965 h 1226402"/>
              <a:gd name="connsiteX9" fmla="*/ 1629934 w 4422207"/>
              <a:gd name="connsiteY9" fmla="*/ 1226365 h 1226402"/>
              <a:gd name="connsiteX10" fmla="*/ 3217434 w 4422207"/>
              <a:gd name="connsiteY10" fmla="*/ 1200965 h 1226402"/>
              <a:gd name="connsiteX11" fmla="*/ 3865134 w 4422207"/>
              <a:gd name="connsiteY11" fmla="*/ 1200965 h 1226402"/>
              <a:gd name="connsiteX12" fmla="*/ 4157234 w 4422207"/>
              <a:gd name="connsiteY12" fmla="*/ 1112065 h 1226402"/>
              <a:gd name="connsiteX13" fmla="*/ 4373134 w 4422207"/>
              <a:gd name="connsiteY13" fmla="*/ 845365 h 1226402"/>
              <a:gd name="connsiteX14" fmla="*/ 4411234 w 4422207"/>
              <a:gd name="connsiteY14" fmla="*/ 527865 h 1226402"/>
              <a:gd name="connsiteX15" fmla="*/ 4220734 w 4422207"/>
              <a:gd name="connsiteY15" fmla="*/ 184965 h 1226402"/>
              <a:gd name="connsiteX16" fmla="*/ 3992134 w 4422207"/>
              <a:gd name="connsiteY16" fmla="*/ 57965 h 12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22207" h="1226402">
                <a:moveTo>
                  <a:pt x="3992134" y="57965"/>
                </a:moveTo>
                <a:cubicBezTo>
                  <a:pt x="3490484" y="28332"/>
                  <a:pt x="1759051" y="15632"/>
                  <a:pt x="1210834" y="7165"/>
                </a:cubicBezTo>
                <a:cubicBezTo>
                  <a:pt x="662617" y="-1302"/>
                  <a:pt x="842534" y="-3418"/>
                  <a:pt x="702834" y="7165"/>
                </a:cubicBezTo>
                <a:cubicBezTo>
                  <a:pt x="563134" y="17748"/>
                  <a:pt x="463651" y="32565"/>
                  <a:pt x="372634" y="70665"/>
                </a:cubicBezTo>
                <a:cubicBezTo>
                  <a:pt x="281617" y="108765"/>
                  <a:pt x="218117" y="146865"/>
                  <a:pt x="156734" y="235765"/>
                </a:cubicBezTo>
                <a:cubicBezTo>
                  <a:pt x="95351" y="324665"/>
                  <a:pt x="21267" y="496115"/>
                  <a:pt x="4334" y="604065"/>
                </a:cubicBezTo>
                <a:cubicBezTo>
                  <a:pt x="-12599" y="712015"/>
                  <a:pt x="23384" y="807265"/>
                  <a:pt x="55134" y="883465"/>
                </a:cubicBezTo>
                <a:cubicBezTo>
                  <a:pt x="86884" y="959665"/>
                  <a:pt x="122867" y="1008348"/>
                  <a:pt x="194834" y="1061265"/>
                </a:cubicBezTo>
                <a:cubicBezTo>
                  <a:pt x="266801" y="1114182"/>
                  <a:pt x="247751" y="1173448"/>
                  <a:pt x="486934" y="1200965"/>
                </a:cubicBezTo>
                <a:cubicBezTo>
                  <a:pt x="726117" y="1228482"/>
                  <a:pt x="1174851" y="1226365"/>
                  <a:pt x="1629934" y="1226365"/>
                </a:cubicBezTo>
                <a:cubicBezTo>
                  <a:pt x="2085017" y="1226365"/>
                  <a:pt x="2844901" y="1205198"/>
                  <a:pt x="3217434" y="1200965"/>
                </a:cubicBezTo>
                <a:cubicBezTo>
                  <a:pt x="3589967" y="1196732"/>
                  <a:pt x="3708501" y="1215782"/>
                  <a:pt x="3865134" y="1200965"/>
                </a:cubicBezTo>
                <a:cubicBezTo>
                  <a:pt x="4021767" y="1186148"/>
                  <a:pt x="4072567" y="1171332"/>
                  <a:pt x="4157234" y="1112065"/>
                </a:cubicBezTo>
                <a:cubicBezTo>
                  <a:pt x="4241901" y="1052798"/>
                  <a:pt x="4330801" y="942732"/>
                  <a:pt x="4373134" y="845365"/>
                </a:cubicBezTo>
                <a:cubicBezTo>
                  <a:pt x="4415467" y="747998"/>
                  <a:pt x="4436634" y="637932"/>
                  <a:pt x="4411234" y="527865"/>
                </a:cubicBezTo>
                <a:cubicBezTo>
                  <a:pt x="4385834" y="417798"/>
                  <a:pt x="4294817" y="261165"/>
                  <a:pt x="4220734" y="184965"/>
                </a:cubicBezTo>
                <a:cubicBezTo>
                  <a:pt x="4146651" y="108765"/>
                  <a:pt x="4493784" y="87598"/>
                  <a:pt x="3992134" y="57965"/>
                </a:cubicBezTo>
                <a:close/>
              </a:path>
            </a:pathLst>
          </a:custGeom>
          <a:no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a:off x="4453531" y="1608917"/>
            <a:ext cx="4676139" cy="697801"/>
          </a:xfrm>
          <a:custGeom>
            <a:avLst/>
            <a:gdLst>
              <a:gd name="connsiteX0" fmla="*/ 1985369 w 4676139"/>
              <a:gd name="connsiteY0" fmla="*/ 689783 h 697801"/>
              <a:gd name="connsiteX1" fmla="*/ 524869 w 4676139"/>
              <a:gd name="connsiteY1" fmla="*/ 689783 h 697801"/>
              <a:gd name="connsiteX2" fmla="*/ 105769 w 4676139"/>
              <a:gd name="connsiteY2" fmla="*/ 588183 h 697801"/>
              <a:gd name="connsiteX3" fmla="*/ 4169 w 4676139"/>
              <a:gd name="connsiteY3" fmla="*/ 346883 h 697801"/>
              <a:gd name="connsiteX4" fmla="*/ 42269 w 4676139"/>
              <a:gd name="connsiteY4" fmla="*/ 169083 h 697801"/>
              <a:gd name="connsiteX5" fmla="*/ 245469 w 4676139"/>
              <a:gd name="connsiteY5" fmla="*/ 16683 h 697801"/>
              <a:gd name="connsiteX6" fmla="*/ 1058269 w 4676139"/>
              <a:gd name="connsiteY6" fmla="*/ 3983 h 697801"/>
              <a:gd name="connsiteX7" fmla="*/ 1871069 w 4676139"/>
              <a:gd name="connsiteY7" fmla="*/ 3983 h 697801"/>
              <a:gd name="connsiteX8" fmla="*/ 2734669 w 4676139"/>
              <a:gd name="connsiteY8" fmla="*/ 29383 h 697801"/>
              <a:gd name="connsiteX9" fmla="*/ 3547469 w 4676139"/>
              <a:gd name="connsiteY9" fmla="*/ 29383 h 697801"/>
              <a:gd name="connsiteX10" fmla="*/ 4360269 w 4676139"/>
              <a:gd name="connsiteY10" fmla="*/ 16683 h 697801"/>
              <a:gd name="connsiteX11" fmla="*/ 4525369 w 4676139"/>
              <a:gd name="connsiteY11" fmla="*/ 67483 h 697801"/>
              <a:gd name="connsiteX12" fmla="*/ 4639669 w 4676139"/>
              <a:gd name="connsiteY12" fmla="*/ 207183 h 697801"/>
              <a:gd name="connsiteX13" fmla="*/ 4665069 w 4676139"/>
              <a:gd name="connsiteY13" fmla="*/ 499283 h 697801"/>
              <a:gd name="connsiteX14" fmla="*/ 4474569 w 4676139"/>
              <a:gd name="connsiteY14" fmla="*/ 638983 h 697801"/>
              <a:gd name="connsiteX15" fmla="*/ 3458569 w 4676139"/>
              <a:gd name="connsiteY15" fmla="*/ 677083 h 697801"/>
              <a:gd name="connsiteX16" fmla="*/ 1985369 w 4676139"/>
              <a:gd name="connsiteY16" fmla="*/ 689783 h 69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6139" h="697801">
                <a:moveTo>
                  <a:pt x="1985369" y="689783"/>
                </a:moveTo>
                <a:cubicBezTo>
                  <a:pt x="1496419" y="691900"/>
                  <a:pt x="838136" y="706716"/>
                  <a:pt x="524869" y="689783"/>
                </a:cubicBezTo>
                <a:cubicBezTo>
                  <a:pt x="211602" y="672850"/>
                  <a:pt x="192552" y="645333"/>
                  <a:pt x="105769" y="588183"/>
                </a:cubicBezTo>
                <a:cubicBezTo>
                  <a:pt x="18986" y="531033"/>
                  <a:pt x="14752" y="416733"/>
                  <a:pt x="4169" y="346883"/>
                </a:cubicBezTo>
                <a:cubicBezTo>
                  <a:pt x="-6414" y="277033"/>
                  <a:pt x="2052" y="224116"/>
                  <a:pt x="42269" y="169083"/>
                </a:cubicBezTo>
                <a:cubicBezTo>
                  <a:pt x="82486" y="114050"/>
                  <a:pt x="76136" y="44200"/>
                  <a:pt x="245469" y="16683"/>
                </a:cubicBezTo>
                <a:cubicBezTo>
                  <a:pt x="414802" y="-10834"/>
                  <a:pt x="1058269" y="3983"/>
                  <a:pt x="1058269" y="3983"/>
                </a:cubicBezTo>
                <a:lnTo>
                  <a:pt x="1871069" y="3983"/>
                </a:lnTo>
                <a:cubicBezTo>
                  <a:pt x="2150469" y="8216"/>
                  <a:pt x="2455269" y="25150"/>
                  <a:pt x="2734669" y="29383"/>
                </a:cubicBezTo>
                <a:cubicBezTo>
                  <a:pt x="3014069" y="33616"/>
                  <a:pt x="3547469" y="29383"/>
                  <a:pt x="3547469" y="29383"/>
                </a:cubicBezTo>
                <a:cubicBezTo>
                  <a:pt x="3818402" y="27266"/>
                  <a:pt x="4197286" y="10333"/>
                  <a:pt x="4360269" y="16683"/>
                </a:cubicBezTo>
                <a:cubicBezTo>
                  <a:pt x="4523252" y="23033"/>
                  <a:pt x="4478802" y="35733"/>
                  <a:pt x="4525369" y="67483"/>
                </a:cubicBezTo>
                <a:cubicBezTo>
                  <a:pt x="4571936" y="99233"/>
                  <a:pt x="4616386" y="135216"/>
                  <a:pt x="4639669" y="207183"/>
                </a:cubicBezTo>
                <a:cubicBezTo>
                  <a:pt x="4662952" y="279150"/>
                  <a:pt x="4692586" y="427316"/>
                  <a:pt x="4665069" y="499283"/>
                </a:cubicBezTo>
                <a:cubicBezTo>
                  <a:pt x="4637552" y="571250"/>
                  <a:pt x="4675652" y="609350"/>
                  <a:pt x="4474569" y="638983"/>
                </a:cubicBezTo>
                <a:cubicBezTo>
                  <a:pt x="4273486" y="668616"/>
                  <a:pt x="3873436" y="668616"/>
                  <a:pt x="3458569" y="677083"/>
                </a:cubicBezTo>
                <a:cubicBezTo>
                  <a:pt x="3043702" y="685550"/>
                  <a:pt x="2474319" y="687666"/>
                  <a:pt x="1985369" y="689783"/>
                </a:cubicBezTo>
                <a:close/>
              </a:path>
            </a:pathLst>
          </a:cu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853D60C-3425-894F-BA36-146CEF833F82}"/>
              </a:ext>
            </a:extLst>
          </p:cNvPr>
          <p:cNvPicPr>
            <a:picLocks noChangeAspect="1"/>
          </p:cNvPicPr>
          <p:nvPr/>
        </p:nvPicPr>
        <p:blipFill>
          <a:blip r:embed="rId36"/>
          <a:stretch>
            <a:fillRect/>
          </a:stretch>
        </p:blipFill>
        <p:spPr>
          <a:xfrm>
            <a:off x="5896415" y="1674166"/>
            <a:ext cx="457200" cy="391886"/>
          </a:xfrm>
          <a:prstGeom prst="rect">
            <a:avLst/>
          </a:prstGeom>
        </p:spPr>
      </p:pic>
      <p:pic>
        <p:nvPicPr>
          <p:cNvPr id="5" name="Picture 4">
            <a:extLst>
              <a:ext uri="{FF2B5EF4-FFF2-40B4-BE49-F238E27FC236}">
                <a16:creationId xmlns:a16="http://schemas.microsoft.com/office/drawing/2014/main" id="{BD54E32D-CEF8-E641-9DB7-ECB360AB33C7}"/>
              </a:ext>
            </a:extLst>
          </p:cNvPr>
          <p:cNvPicPr>
            <a:picLocks noChangeAspect="1"/>
          </p:cNvPicPr>
          <p:nvPr/>
        </p:nvPicPr>
        <p:blipFill>
          <a:blip r:embed="rId37"/>
          <a:stretch>
            <a:fillRect/>
          </a:stretch>
        </p:blipFill>
        <p:spPr>
          <a:xfrm>
            <a:off x="7220871" y="1658125"/>
            <a:ext cx="490619" cy="406030"/>
          </a:xfrm>
          <a:prstGeom prst="rect">
            <a:avLst/>
          </a:prstGeom>
        </p:spPr>
      </p:pic>
      <p:pic>
        <p:nvPicPr>
          <p:cNvPr id="6" name="Picture 5">
            <a:extLst>
              <a:ext uri="{FF2B5EF4-FFF2-40B4-BE49-F238E27FC236}">
                <a16:creationId xmlns:a16="http://schemas.microsoft.com/office/drawing/2014/main" id="{54497C54-B7E1-2F41-BB72-038F2247DB42}"/>
              </a:ext>
            </a:extLst>
          </p:cNvPr>
          <p:cNvPicPr>
            <a:picLocks noChangeAspect="1"/>
          </p:cNvPicPr>
          <p:nvPr/>
        </p:nvPicPr>
        <p:blipFill>
          <a:blip r:embed="rId38"/>
          <a:stretch>
            <a:fillRect/>
          </a:stretch>
        </p:blipFill>
        <p:spPr>
          <a:xfrm>
            <a:off x="5118064" y="1060734"/>
            <a:ext cx="272175" cy="397794"/>
          </a:xfrm>
          <a:prstGeom prst="rect">
            <a:avLst/>
          </a:prstGeom>
        </p:spPr>
      </p:pic>
      <p:pic>
        <p:nvPicPr>
          <p:cNvPr id="7" name="Picture 6">
            <a:extLst>
              <a:ext uri="{FF2B5EF4-FFF2-40B4-BE49-F238E27FC236}">
                <a16:creationId xmlns:a16="http://schemas.microsoft.com/office/drawing/2014/main" id="{A11BB15E-163B-1049-9E13-0034DDE37DB4}"/>
              </a:ext>
            </a:extLst>
          </p:cNvPr>
          <p:cNvPicPr>
            <a:picLocks noChangeAspect="1"/>
          </p:cNvPicPr>
          <p:nvPr/>
        </p:nvPicPr>
        <p:blipFill>
          <a:blip r:embed="rId39"/>
          <a:stretch>
            <a:fillRect/>
          </a:stretch>
        </p:blipFill>
        <p:spPr>
          <a:xfrm>
            <a:off x="8132630" y="1054980"/>
            <a:ext cx="240773" cy="381224"/>
          </a:xfrm>
          <a:prstGeom prst="rect">
            <a:avLst/>
          </a:prstGeom>
        </p:spPr>
      </p:pic>
      <p:grpSp>
        <p:nvGrpSpPr>
          <p:cNvPr id="8" name="Group 7">
            <a:extLst>
              <a:ext uri="{FF2B5EF4-FFF2-40B4-BE49-F238E27FC236}">
                <a16:creationId xmlns:a16="http://schemas.microsoft.com/office/drawing/2014/main" id="{B2D000D2-5D21-C440-9E1A-E3A43E98CFF2}"/>
              </a:ext>
            </a:extLst>
          </p:cNvPr>
          <p:cNvGrpSpPr/>
          <p:nvPr/>
        </p:nvGrpSpPr>
        <p:grpSpPr>
          <a:xfrm>
            <a:off x="4467861" y="2671458"/>
            <a:ext cx="4716818" cy="2101036"/>
            <a:chOff x="4467861" y="2671458"/>
            <a:chExt cx="4716818" cy="2101036"/>
          </a:xfrm>
        </p:grpSpPr>
        <p:cxnSp>
          <p:nvCxnSpPr>
            <p:cNvPr id="202" name="Straight Arrow Connector 201"/>
            <p:cNvCxnSpPr/>
            <p:nvPr/>
          </p:nvCxnSpPr>
          <p:spPr>
            <a:xfrm flipH="1" flipV="1">
              <a:off x="4851401" y="3250142"/>
              <a:ext cx="1891171" cy="659975"/>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3" name="Straight Arrow Connector 202"/>
            <p:cNvCxnSpPr/>
            <p:nvPr/>
          </p:nvCxnSpPr>
          <p:spPr>
            <a:xfrm flipV="1">
              <a:off x="7039544" y="3807922"/>
              <a:ext cx="657824" cy="116191"/>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4" name="Straight Arrow Connector 203"/>
            <p:cNvCxnSpPr/>
            <p:nvPr/>
          </p:nvCxnSpPr>
          <p:spPr>
            <a:xfrm flipH="1">
              <a:off x="5044805" y="3266913"/>
              <a:ext cx="1651649" cy="0"/>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5" name="Straight Arrow Connector 204"/>
            <p:cNvCxnSpPr/>
            <p:nvPr/>
          </p:nvCxnSpPr>
          <p:spPr>
            <a:xfrm>
              <a:off x="7023680" y="3778566"/>
              <a:ext cx="532113" cy="4195"/>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6" name="Straight Arrow Connector 205"/>
            <p:cNvCxnSpPr/>
            <p:nvPr/>
          </p:nvCxnSpPr>
          <p:spPr>
            <a:xfrm flipV="1">
              <a:off x="7024224" y="3778566"/>
              <a:ext cx="0" cy="145548"/>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7" name="Straight Arrow Connector 206"/>
            <p:cNvCxnSpPr/>
            <p:nvPr/>
          </p:nvCxnSpPr>
          <p:spPr>
            <a:xfrm flipH="1" flipV="1">
              <a:off x="6742572" y="3279498"/>
              <a:ext cx="15214" cy="539910"/>
            </a:xfrm>
            <a:prstGeom prst="straightConnector1">
              <a:avLst/>
            </a:prstGeom>
            <a:ln w="28575"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4467861" y="2704906"/>
              <a:ext cx="4716818" cy="2067588"/>
              <a:chOff x="4467861" y="2704906"/>
              <a:chExt cx="4716818" cy="2067588"/>
            </a:xfrm>
          </p:grpSpPr>
          <p:cxnSp>
            <p:nvCxnSpPr>
              <p:cNvPr id="385" name="Straight Arrow Connector 384"/>
              <p:cNvCxnSpPr/>
              <p:nvPr/>
            </p:nvCxnSpPr>
            <p:spPr>
              <a:xfrm>
                <a:off x="8107369" y="3357727"/>
                <a:ext cx="552450" cy="0"/>
              </a:xfrm>
              <a:prstGeom prst="straightConnector1">
                <a:avLst/>
              </a:prstGeom>
              <a:ln w="762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191" name="Object 6"/>
              <p:cNvGraphicFramePr>
                <a:graphicFrameLocks noChangeAspect="1"/>
              </p:cNvGraphicFramePr>
              <p:nvPr/>
            </p:nvGraphicFramePr>
            <p:xfrm>
              <a:off x="4494668" y="3791143"/>
              <a:ext cx="410997" cy="528424"/>
            </p:xfrm>
            <a:graphic>
              <a:graphicData uri="http://schemas.openxmlformats.org/presentationml/2006/ole">
                <mc:AlternateContent xmlns:mc="http://schemas.openxmlformats.org/markup-compatibility/2006">
                  <mc:Choice xmlns:v="urn:schemas-microsoft-com:vml" Requires="v">
                    <p:oleObj name="Equation" r:id="rId40" imgW="88900" imgH="114300" progId="Equation.DSMT4">
                      <p:embed/>
                    </p:oleObj>
                  </mc:Choice>
                  <mc:Fallback>
                    <p:oleObj name="Equation" r:id="rId40" imgW="88900" imgH="114300" progId="Equation.DSMT4">
                      <p:embed/>
                      <p:pic>
                        <p:nvPicPr>
                          <p:cNvPr id="191" name="Object 6"/>
                          <p:cNvPicPr>
                            <a:picLocks noChangeAspect="1" noChangeArrowheads="1"/>
                          </p:cNvPicPr>
                          <p:nvPr/>
                        </p:nvPicPr>
                        <p:blipFill>
                          <a:blip r:embed="rId25"/>
                          <a:srcRect/>
                          <a:stretch>
                            <a:fillRect/>
                          </a:stretch>
                        </p:blipFill>
                        <p:spPr bwMode="auto">
                          <a:xfrm>
                            <a:off x="4494668" y="3791143"/>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2" name="Object 6"/>
              <p:cNvGraphicFramePr>
                <a:graphicFrameLocks noChangeAspect="1"/>
              </p:cNvGraphicFramePr>
              <p:nvPr/>
            </p:nvGraphicFramePr>
            <p:xfrm>
              <a:off x="5316661" y="3782751"/>
              <a:ext cx="410997" cy="528424"/>
            </p:xfrm>
            <a:graphic>
              <a:graphicData uri="http://schemas.openxmlformats.org/presentationml/2006/ole">
                <mc:AlternateContent xmlns:mc="http://schemas.openxmlformats.org/markup-compatibility/2006">
                  <mc:Choice xmlns:v="urn:schemas-microsoft-com:vml" Requires="v">
                    <p:oleObj name="Equation" r:id="rId41" imgW="88900" imgH="114300" progId="Equation.DSMT4">
                      <p:embed/>
                    </p:oleObj>
                  </mc:Choice>
                  <mc:Fallback>
                    <p:oleObj name="Equation" r:id="rId41" imgW="88900" imgH="114300" progId="Equation.DSMT4">
                      <p:embed/>
                      <p:pic>
                        <p:nvPicPr>
                          <p:cNvPr id="192" name="Object 6"/>
                          <p:cNvPicPr>
                            <a:picLocks noChangeAspect="1" noChangeArrowheads="1"/>
                          </p:cNvPicPr>
                          <p:nvPr/>
                        </p:nvPicPr>
                        <p:blipFill>
                          <a:blip r:embed="rId25"/>
                          <a:srcRect/>
                          <a:stretch>
                            <a:fillRect/>
                          </a:stretch>
                        </p:blipFill>
                        <p:spPr bwMode="auto">
                          <a:xfrm>
                            <a:off x="5316661" y="3782751"/>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3" name="Object 6"/>
              <p:cNvGraphicFramePr>
                <a:graphicFrameLocks noChangeAspect="1"/>
              </p:cNvGraphicFramePr>
              <p:nvPr/>
            </p:nvGraphicFramePr>
            <p:xfrm>
              <a:off x="6121877" y="3791028"/>
              <a:ext cx="410997" cy="528424"/>
            </p:xfrm>
            <a:graphic>
              <a:graphicData uri="http://schemas.openxmlformats.org/presentationml/2006/ole">
                <mc:AlternateContent xmlns:mc="http://schemas.openxmlformats.org/markup-compatibility/2006">
                  <mc:Choice xmlns:v="urn:schemas-microsoft-com:vml" Requires="v">
                    <p:oleObj name="Equation" r:id="rId42" imgW="88900" imgH="114300" progId="Equation.DSMT4">
                      <p:embed/>
                    </p:oleObj>
                  </mc:Choice>
                  <mc:Fallback>
                    <p:oleObj name="Equation" r:id="rId42" imgW="88900" imgH="114300" progId="Equation.DSMT4">
                      <p:embed/>
                      <p:pic>
                        <p:nvPicPr>
                          <p:cNvPr id="193" name="Object 6"/>
                          <p:cNvPicPr>
                            <a:picLocks noChangeAspect="1" noChangeArrowheads="1"/>
                          </p:cNvPicPr>
                          <p:nvPr/>
                        </p:nvPicPr>
                        <p:blipFill>
                          <a:blip r:embed="rId25"/>
                          <a:srcRect/>
                          <a:stretch>
                            <a:fillRect/>
                          </a:stretch>
                        </p:blipFill>
                        <p:spPr bwMode="auto">
                          <a:xfrm>
                            <a:off x="6121877" y="379102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4" name="Object 6"/>
              <p:cNvGraphicFramePr>
                <a:graphicFrameLocks noChangeAspect="1"/>
              </p:cNvGraphicFramePr>
              <p:nvPr/>
            </p:nvGraphicFramePr>
            <p:xfrm>
              <a:off x="4914053" y="4218914"/>
              <a:ext cx="410997" cy="528424"/>
            </p:xfrm>
            <a:graphic>
              <a:graphicData uri="http://schemas.openxmlformats.org/presentationml/2006/ole">
                <mc:AlternateContent xmlns:mc="http://schemas.openxmlformats.org/markup-compatibility/2006">
                  <mc:Choice xmlns:v="urn:schemas-microsoft-com:vml" Requires="v">
                    <p:oleObj name="Equation" r:id="rId43" imgW="88900" imgH="114300" progId="Equation.DSMT4">
                      <p:embed/>
                    </p:oleObj>
                  </mc:Choice>
                  <mc:Fallback>
                    <p:oleObj name="Equation" r:id="rId43" imgW="88900" imgH="114300" progId="Equation.DSMT4">
                      <p:embed/>
                      <p:pic>
                        <p:nvPicPr>
                          <p:cNvPr id="194" name="Object 6"/>
                          <p:cNvPicPr>
                            <a:picLocks noChangeAspect="1" noChangeArrowheads="1"/>
                          </p:cNvPicPr>
                          <p:nvPr/>
                        </p:nvPicPr>
                        <p:blipFill>
                          <a:blip r:embed="rId25"/>
                          <a:srcRect/>
                          <a:stretch>
                            <a:fillRect/>
                          </a:stretch>
                        </p:blipFill>
                        <p:spPr bwMode="auto">
                          <a:xfrm>
                            <a:off x="4914053" y="421891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5" name="Object 6"/>
              <p:cNvGraphicFramePr>
                <a:graphicFrameLocks noChangeAspect="1"/>
              </p:cNvGraphicFramePr>
              <p:nvPr/>
            </p:nvGraphicFramePr>
            <p:xfrm>
              <a:off x="5736046" y="4210524"/>
              <a:ext cx="410997" cy="528424"/>
            </p:xfrm>
            <a:graphic>
              <a:graphicData uri="http://schemas.openxmlformats.org/presentationml/2006/ole">
                <mc:AlternateContent xmlns:mc="http://schemas.openxmlformats.org/markup-compatibility/2006">
                  <mc:Choice xmlns:v="urn:schemas-microsoft-com:vml" Requires="v">
                    <p:oleObj name="Equation" r:id="rId44" imgW="88900" imgH="114300" progId="Equation.DSMT4">
                      <p:embed/>
                    </p:oleObj>
                  </mc:Choice>
                  <mc:Fallback>
                    <p:oleObj name="Equation" r:id="rId44" imgW="88900" imgH="114300" progId="Equation.DSMT4">
                      <p:embed/>
                      <p:pic>
                        <p:nvPicPr>
                          <p:cNvPr id="195" name="Object 6"/>
                          <p:cNvPicPr>
                            <a:picLocks noChangeAspect="1" noChangeArrowheads="1"/>
                          </p:cNvPicPr>
                          <p:nvPr/>
                        </p:nvPicPr>
                        <p:blipFill>
                          <a:blip r:embed="rId25"/>
                          <a:srcRect/>
                          <a:stretch>
                            <a:fillRect/>
                          </a:stretch>
                        </p:blipFill>
                        <p:spPr bwMode="auto">
                          <a:xfrm>
                            <a:off x="5736046" y="421052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6" name="Object 6"/>
              <p:cNvGraphicFramePr>
                <a:graphicFrameLocks noChangeAspect="1"/>
              </p:cNvGraphicFramePr>
              <p:nvPr/>
            </p:nvGraphicFramePr>
            <p:xfrm>
              <a:off x="6558038" y="4227297"/>
              <a:ext cx="410997" cy="528424"/>
            </p:xfrm>
            <a:graphic>
              <a:graphicData uri="http://schemas.openxmlformats.org/presentationml/2006/ole">
                <mc:AlternateContent xmlns:mc="http://schemas.openxmlformats.org/markup-compatibility/2006">
                  <mc:Choice xmlns:v="urn:schemas-microsoft-com:vml" Requires="v">
                    <p:oleObj name="Equation" r:id="rId45" imgW="88900" imgH="114300" progId="Equation.DSMT4">
                      <p:embed/>
                    </p:oleObj>
                  </mc:Choice>
                  <mc:Fallback>
                    <p:oleObj name="Equation" r:id="rId45" imgW="88900" imgH="114300" progId="Equation.DSMT4">
                      <p:embed/>
                      <p:pic>
                        <p:nvPicPr>
                          <p:cNvPr id="196" name="Object 6"/>
                          <p:cNvPicPr>
                            <a:picLocks noChangeAspect="1" noChangeArrowheads="1"/>
                          </p:cNvPicPr>
                          <p:nvPr/>
                        </p:nvPicPr>
                        <p:blipFill>
                          <a:blip r:embed="rId25"/>
                          <a:srcRect/>
                          <a:stretch>
                            <a:fillRect/>
                          </a:stretch>
                        </p:blipFill>
                        <p:spPr bwMode="auto">
                          <a:xfrm>
                            <a:off x="6558038" y="4227297"/>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7" name="Object 6"/>
              <p:cNvGraphicFramePr>
                <a:graphicFrameLocks noChangeAspect="1"/>
              </p:cNvGraphicFramePr>
              <p:nvPr/>
            </p:nvGraphicFramePr>
            <p:xfrm>
              <a:off x="6960647" y="3812064"/>
              <a:ext cx="410997" cy="528424"/>
            </p:xfrm>
            <a:graphic>
              <a:graphicData uri="http://schemas.openxmlformats.org/presentationml/2006/ole">
                <mc:AlternateContent xmlns:mc="http://schemas.openxmlformats.org/markup-compatibility/2006">
                  <mc:Choice xmlns:v="urn:schemas-microsoft-com:vml" Requires="v">
                    <p:oleObj name="Equation" r:id="rId46" imgW="88900" imgH="114300" progId="Equation.DSMT4">
                      <p:embed/>
                    </p:oleObj>
                  </mc:Choice>
                  <mc:Fallback>
                    <p:oleObj name="Equation" r:id="rId46" imgW="88900" imgH="114300" progId="Equation.DSMT4">
                      <p:embed/>
                      <p:pic>
                        <p:nvPicPr>
                          <p:cNvPr id="197" name="Object 6"/>
                          <p:cNvPicPr>
                            <a:picLocks noChangeAspect="1" noChangeArrowheads="1"/>
                          </p:cNvPicPr>
                          <p:nvPr/>
                        </p:nvPicPr>
                        <p:blipFill>
                          <a:blip r:embed="rId25"/>
                          <a:srcRect/>
                          <a:stretch>
                            <a:fillRect/>
                          </a:stretch>
                        </p:blipFill>
                        <p:spPr bwMode="auto">
                          <a:xfrm>
                            <a:off x="6960647" y="381206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8" name="Object 6"/>
              <p:cNvGraphicFramePr>
                <a:graphicFrameLocks noChangeAspect="1"/>
              </p:cNvGraphicFramePr>
              <p:nvPr/>
            </p:nvGraphicFramePr>
            <p:xfrm>
              <a:off x="7380031" y="4244070"/>
              <a:ext cx="410997" cy="528424"/>
            </p:xfrm>
            <a:graphic>
              <a:graphicData uri="http://schemas.openxmlformats.org/presentationml/2006/ole">
                <mc:AlternateContent xmlns:mc="http://schemas.openxmlformats.org/markup-compatibility/2006">
                  <mc:Choice xmlns:v="urn:schemas-microsoft-com:vml" Requires="v">
                    <p:oleObj name="Equation" r:id="rId47" imgW="88900" imgH="114300" progId="Equation.DSMT4">
                      <p:embed/>
                    </p:oleObj>
                  </mc:Choice>
                  <mc:Fallback>
                    <p:oleObj name="Equation" r:id="rId47" imgW="88900" imgH="114300" progId="Equation.DSMT4">
                      <p:embed/>
                      <p:pic>
                        <p:nvPicPr>
                          <p:cNvPr id="198" name="Object 6"/>
                          <p:cNvPicPr>
                            <a:picLocks noChangeAspect="1" noChangeArrowheads="1"/>
                          </p:cNvPicPr>
                          <p:nvPr/>
                        </p:nvPicPr>
                        <p:blipFill>
                          <a:blip r:embed="rId25"/>
                          <a:srcRect/>
                          <a:stretch>
                            <a:fillRect/>
                          </a:stretch>
                        </p:blipFill>
                        <p:spPr bwMode="auto">
                          <a:xfrm>
                            <a:off x="7380031" y="4244070"/>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9" name="Object 6"/>
              <p:cNvGraphicFramePr>
                <a:graphicFrameLocks noChangeAspect="1"/>
              </p:cNvGraphicFramePr>
              <p:nvPr/>
            </p:nvGraphicFramePr>
            <p:xfrm>
              <a:off x="7782640" y="3816295"/>
              <a:ext cx="410997" cy="528424"/>
            </p:xfrm>
            <a:graphic>
              <a:graphicData uri="http://schemas.openxmlformats.org/presentationml/2006/ole">
                <mc:AlternateContent xmlns:mc="http://schemas.openxmlformats.org/markup-compatibility/2006">
                  <mc:Choice xmlns:v="urn:schemas-microsoft-com:vml" Requires="v">
                    <p:oleObj name="Equation" r:id="rId48" imgW="88900" imgH="114300" progId="Equation.DSMT4">
                      <p:embed/>
                    </p:oleObj>
                  </mc:Choice>
                  <mc:Fallback>
                    <p:oleObj name="Equation" r:id="rId48" imgW="88900" imgH="114300" progId="Equation.DSMT4">
                      <p:embed/>
                      <p:pic>
                        <p:nvPicPr>
                          <p:cNvPr id="199" name="Object 6"/>
                          <p:cNvPicPr>
                            <a:picLocks noChangeAspect="1" noChangeArrowheads="1"/>
                          </p:cNvPicPr>
                          <p:nvPr/>
                        </p:nvPicPr>
                        <p:blipFill>
                          <a:blip r:embed="rId25"/>
                          <a:srcRect/>
                          <a:stretch>
                            <a:fillRect/>
                          </a:stretch>
                        </p:blipFill>
                        <p:spPr bwMode="auto">
                          <a:xfrm>
                            <a:off x="7782640" y="3816295"/>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00" name="Object 6"/>
              <p:cNvGraphicFramePr>
                <a:graphicFrameLocks noChangeAspect="1"/>
              </p:cNvGraphicFramePr>
              <p:nvPr/>
            </p:nvGraphicFramePr>
            <p:xfrm>
              <a:off x="8202023" y="4244066"/>
              <a:ext cx="410997" cy="528424"/>
            </p:xfrm>
            <a:graphic>
              <a:graphicData uri="http://schemas.openxmlformats.org/presentationml/2006/ole">
                <mc:AlternateContent xmlns:mc="http://schemas.openxmlformats.org/markup-compatibility/2006">
                  <mc:Choice xmlns:v="urn:schemas-microsoft-com:vml" Requires="v">
                    <p:oleObj name="Equation" r:id="rId49" imgW="88900" imgH="114300" progId="Equation.DSMT4">
                      <p:embed/>
                    </p:oleObj>
                  </mc:Choice>
                  <mc:Fallback>
                    <p:oleObj name="Equation" r:id="rId49" imgW="88900" imgH="114300" progId="Equation.DSMT4">
                      <p:embed/>
                      <p:pic>
                        <p:nvPicPr>
                          <p:cNvPr id="200" name="Object 6"/>
                          <p:cNvPicPr>
                            <a:picLocks noChangeAspect="1" noChangeArrowheads="1"/>
                          </p:cNvPicPr>
                          <p:nvPr/>
                        </p:nvPicPr>
                        <p:blipFill>
                          <a:blip r:embed="rId25"/>
                          <a:srcRect/>
                          <a:stretch>
                            <a:fillRect/>
                          </a:stretch>
                        </p:blipFill>
                        <p:spPr bwMode="auto">
                          <a:xfrm>
                            <a:off x="8202023" y="4244066"/>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01" name="Object 6"/>
              <p:cNvGraphicFramePr>
                <a:graphicFrameLocks noChangeAspect="1"/>
              </p:cNvGraphicFramePr>
              <p:nvPr/>
            </p:nvGraphicFramePr>
            <p:xfrm>
              <a:off x="8604632" y="3807905"/>
              <a:ext cx="410997" cy="528424"/>
            </p:xfrm>
            <a:graphic>
              <a:graphicData uri="http://schemas.openxmlformats.org/presentationml/2006/ole">
                <mc:AlternateContent xmlns:mc="http://schemas.openxmlformats.org/markup-compatibility/2006">
                  <mc:Choice xmlns:v="urn:schemas-microsoft-com:vml" Requires="v">
                    <p:oleObj name="Equation" r:id="rId50" imgW="88900" imgH="114300" progId="Equation.DSMT4">
                      <p:embed/>
                    </p:oleObj>
                  </mc:Choice>
                  <mc:Fallback>
                    <p:oleObj name="Equation" r:id="rId50" imgW="88900" imgH="114300" progId="Equation.DSMT4">
                      <p:embed/>
                      <p:pic>
                        <p:nvPicPr>
                          <p:cNvPr id="201" name="Object 6"/>
                          <p:cNvPicPr>
                            <a:picLocks noChangeAspect="1" noChangeArrowheads="1"/>
                          </p:cNvPicPr>
                          <p:nvPr/>
                        </p:nvPicPr>
                        <p:blipFill>
                          <a:blip r:embed="rId25"/>
                          <a:srcRect/>
                          <a:stretch>
                            <a:fillRect/>
                          </a:stretch>
                        </p:blipFill>
                        <p:spPr bwMode="auto">
                          <a:xfrm>
                            <a:off x="8604632" y="3807905"/>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4" name="Object 6"/>
              <p:cNvGraphicFramePr>
                <a:graphicFrameLocks noChangeAspect="1"/>
              </p:cNvGraphicFramePr>
              <p:nvPr/>
            </p:nvGraphicFramePr>
            <p:xfrm>
              <a:off x="6696454" y="3711452"/>
              <a:ext cx="410997" cy="528424"/>
            </p:xfrm>
            <a:graphic>
              <a:graphicData uri="http://schemas.openxmlformats.org/presentationml/2006/ole">
                <mc:AlternateContent xmlns:mc="http://schemas.openxmlformats.org/markup-compatibility/2006">
                  <mc:Choice xmlns:v="urn:schemas-microsoft-com:vml" Requires="v">
                    <p:oleObj name="Equation" r:id="rId51" imgW="88900" imgH="114300" progId="Equation.DSMT4">
                      <p:embed/>
                    </p:oleObj>
                  </mc:Choice>
                  <mc:Fallback>
                    <p:oleObj name="Equation" r:id="rId51" imgW="88900" imgH="114300" progId="Equation.DSMT4">
                      <p:embed/>
                      <p:pic>
                        <p:nvPicPr>
                          <p:cNvPr id="174" name="Object 6"/>
                          <p:cNvPicPr>
                            <a:picLocks noChangeAspect="1" noChangeArrowheads="1"/>
                          </p:cNvPicPr>
                          <p:nvPr/>
                        </p:nvPicPr>
                        <p:blipFill>
                          <a:blip r:embed="rId6"/>
                          <a:srcRect/>
                          <a:stretch>
                            <a:fillRect/>
                          </a:stretch>
                        </p:blipFill>
                        <p:spPr bwMode="auto">
                          <a:xfrm>
                            <a:off x="6696454" y="3711452"/>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5" name="Object 6"/>
              <p:cNvGraphicFramePr>
                <a:graphicFrameLocks noChangeAspect="1"/>
              </p:cNvGraphicFramePr>
              <p:nvPr/>
            </p:nvGraphicFramePr>
            <p:xfrm>
              <a:off x="5049558" y="2813983"/>
              <a:ext cx="410997" cy="528424"/>
            </p:xfrm>
            <a:graphic>
              <a:graphicData uri="http://schemas.openxmlformats.org/presentationml/2006/ole">
                <mc:AlternateContent xmlns:mc="http://schemas.openxmlformats.org/markup-compatibility/2006">
                  <mc:Choice xmlns:v="urn:schemas-microsoft-com:vml" Requires="v">
                    <p:oleObj name="Equation" r:id="rId52" imgW="88900" imgH="114300" progId="Equation.DSMT4">
                      <p:embed/>
                    </p:oleObj>
                  </mc:Choice>
                  <mc:Fallback>
                    <p:oleObj name="Equation" r:id="rId52" imgW="88900" imgH="114300" progId="Equation.DSMT4">
                      <p:embed/>
                      <p:pic>
                        <p:nvPicPr>
                          <p:cNvPr id="175" name="Object 6"/>
                          <p:cNvPicPr>
                            <a:picLocks noChangeAspect="1" noChangeArrowheads="1"/>
                          </p:cNvPicPr>
                          <p:nvPr/>
                        </p:nvPicPr>
                        <p:blipFill>
                          <a:blip r:embed="rId6"/>
                          <a:srcRect/>
                          <a:stretch>
                            <a:fillRect/>
                          </a:stretch>
                        </p:blipFill>
                        <p:spPr bwMode="auto">
                          <a:xfrm>
                            <a:off x="5049558" y="2813983"/>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6" name="Object 6"/>
              <p:cNvGraphicFramePr>
                <a:graphicFrameLocks noChangeAspect="1"/>
              </p:cNvGraphicFramePr>
              <p:nvPr/>
            </p:nvGraphicFramePr>
            <p:xfrm>
              <a:off x="5884131" y="2843339"/>
              <a:ext cx="410997" cy="528424"/>
            </p:xfrm>
            <a:graphic>
              <a:graphicData uri="http://schemas.openxmlformats.org/presentationml/2006/ole">
                <mc:AlternateContent xmlns:mc="http://schemas.openxmlformats.org/markup-compatibility/2006">
                  <mc:Choice xmlns:v="urn:schemas-microsoft-com:vml" Requires="v">
                    <p:oleObj name="Equation" r:id="rId53" imgW="88900" imgH="114300" progId="Equation.DSMT4">
                      <p:embed/>
                    </p:oleObj>
                  </mc:Choice>
                  <mc:Fallback>
                    <p:oleObj name="Equation" r:id="rId53" imgW="88900" imgH="114300" progId="Equation.DSMT4">
                      <p:embed/>
                      <p:pic>
                        <p:nvPicPr>
                          <p:cNvPr id="176" name="Object 6"/>
                          <p:cNvPicPr>
                            <a:picLocks noChangeAspect="1" noChangeArrowheads="1"/>
                          </p:cNvPicPr>
                          <p:nvPr/>
                        </p:nvPicPr>
                        <p:blipFill>
                          <a:blip r:embed="rId6"/>
                          <a:srcRect/>
                          <a:stretch>
                            <a:fillRect/>
                          </a:stretch>
                        </p:blipFill>
                        <p:spPr bwMode="auto">
                          <a:xfrm>
                            <a:off x="5884131" y="2843339"/>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7" name="Object 6"/>
              <p:cNvGraphicFramePr>
                <a:graphicFrameLocks noChangeAspect="1"/>
              </p:cNvGraphicFramePr>
              <p:nvPr/>
            </p:nvGraphicFramePr>
            <p:xfrm>
              <a:off x="6701928" y="2839144"/>
              <a:ext cx="410997" cy="528424"/>
            </p:xfrm>
            <a:graphic>
              <a:graphicData uri="http://schemas.openxmlformats.org/presentationml/2006/ole">
                <mc:AlternateContent xmlns:mc="http://schemas.openxmlformats.org/markup-compatibility/2006">
                  <mc:Choice xmlns:v="urn:schemas-microsoft-com:vml" Requires="v">
                    <p:oleObj name="Equation" r:id="rId54" imgW="88900" imgH="114300" progId="Equation.DSMT4">
                      <p:embed/>
                    </p:oleObj>
                  </mc:Choice>
                  <mc:Fallback>
                    <p:oleObj name="Equation" r:id="rId54" imgW="88900" imgH="114300" progId="Equation.DSMT4">
                      <p:embed/>
                      <p:pic>
                        <p:nvPicPr>
                          <p:cNvPr id="177" name="Object 6"/>
                          <p:cNvPicPr>
                            <a:picLocks noChangeAspect="1" noChangeArrowheads="1"/>
                          </p:cNvPicPr>
                          <p:nvPr/>
                        </p:nvPicPr>
                        <p:blipFill>
                          <a:blip r:embed="rId6"/>
                          <a:srcRect/>
                          <a:stretch>
                            <a:fillRect/>
                          </a:stretch>
                        </p:blipFill>
                        <p:spPr bwMode="auto">
                          <a:xfrm>
                            <a:off x="6701928" y="283914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8" name="Object 6"/>
              <p:cNvGraphicFramePr>
                <a:graphicFrameLocks noChangeAspect="1"/>
              </p:cNvGraphicFramePr>
              <p:nvPr/>
            </p:nvGraphicFramePr>
            <p:xfrm>
              <a:off x="7519725" y="2834949"/>
              <a:ext cx="410997" cy="528424"/>
            </p:xfrm>
            <a:graphic>
              <a:graphicData uri="http://schemas.openxmlformats.org/presentationml/2006/ole">
                <mc:AlternateContent xmlns:mc="http://schemas.openxmlformats.org/markup-compatibility/2006">
                  <mc:Choice xmlns:v="urn:schemas-microsoft-com:vml" Requires="v">
                    <p:oleObj name="Equation" r:id="rId55" imgW="88900" imgH="114300" progId="Equation.DSMT4">
                      <p:embed/>
                    </p:oleObj>
                  </mc:Choice>
                  <mc:Fallback>
                    <p:oleObj name="Equation" r:id="rId55" imgW="88900" imgH="114300" progId="Equation.DSMT4">
                      <p:embed/>
                      <p:pic>
                        <p:nvPicPr>
                          <p:cNvPr id="178" name="Object 6"/>
                          <p:cNvPicPr>
                            <a:picLocks noChangeAspect="1" noChangeArrowheads="1"/>
                          </p:cNvPicPr>
                          <p:nvPr/>
                        </p:nvPicPr>
                        <p:blipFill>
                          <a:blip r:embed="rId6"/>
                          <a:srcRect/>
                          <a:stretch>
                            <a:fillRect/>
                          </a:stretch>
                        </p:blipFill>
                        <p:spPr bwMode="auto">
                          <a:xfrm>
                            <a:off x="7519725" y="2834949"/>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9" name="Object 6"/>
              <p:cNvGraphicFramePr>
                <a:graphicFrameLocks noChangeAspect="1"/>
              </p:cNvGraphicFramePr>
              <p:nvPr/>
            </p:nvGraphicFramePr>
            <p:xfrm>
              <a:off x="8337523" y="2830754"/>
              <a:ext cx="410997" cy="528424"/>
            </p:xfrm>
            <a:graphic>
              <a:graphicData uri="http://schemas.openxmlformats.org/presentationml/2006/ole">
                <mc:AlternateContent xmlns:mc="http://schemas.openxmlformats.org/markup-compatibility/2006">
                  <mc:Choice xmlns:v="urn:schemas-microsoft-com:vml" Requires="v">
                    <p:oleObj name="Equation" r:id="rId56" imgW="88900" imgH="114300" progId="Equation.DSMT4">
                      <p:embed/>
                    </p:oleObj>
                  </mc:Choice>
                  <mc:Fallback>
                    <p:oleObj name="Equation" r:id="rId56" imgW="88900" imgH="114300" progId="Equation.DSMT4">
                      <p:embed/>
                      <p:pic>
                        <p:nvPicPr>
                          <p:cNvPr id="179" name="Object 6"/>
                          <p:cNvPicPr>
                            <a:picLocks noChangeAspect="1" noChangeArrowheads="1"/>
                          </p:cNvPicPr>
                          <p:nvPr/>
                        </p:nvPicPr>
                        <p:blipFill>
                          <a:blip r:embed="rId6"/>
                          <a:srcRect/>
                          <a:stretch>
                            <a:fillRect/>
                          </a:stretch>
                        </p:blipFill>
                        <p:spPr bwMode="auto">
                          <a:xfrm>
                            <a:off x="8337523" y="283075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0" name="Object 6"/>
              <p:cNvGraphicFramePr>
                <a:graphicFrameLocks noChangeAspect="1"/>
              </p:cNvGraphicFramePr>
              <p:nvPr/>
            </p:nvGraphicFramePr>
            <p:xfrm>
              <a:off x="4651144" y="3254337"/>
              <a:ext cx="410997" cy="528424"/>
            </p:xfrm>
            <a:graphic>
              <a:graphicData uri="http://schemas.openxmlformats.org/presentationml/2006/ole">
                <mc:AlternateContent xmlns:mc="http://schemas.openxmlformats.org/markup-compatibility/2006">
                  <mc:Choice xmlns:v="urn:schemas-microsoft-com:vml" Requires="v">
                    <p:oleObj name="Equation" r:id="rId57" imgW="88900" imgH="114300" progId="Equation.DSMT4">
                      <p:embed/>
                    </p:oleObj>
                  </mc:Choice>
                  <mc:Fallback>
                    <p:oleObj name="Equation" r:id="rId57" imgW="88900" imgH="114300" progId="Equation.DSMT4">
                      <p:embed/>
                      <p:pic>
                        <p:nvPicPr>
                          <p:cNvPr id="180" name="Object 6"/>
                          <p:cNvPicPr>
                            <a:picLocks noChangeAspect="1" noChangeArrowheads="1"/>
                          </p:cNvPicPr>
                          <p:nvPr/>
                        </p:nvPicPr>
                        <p:blipFill>
                          <a:blip r:embed="rId6"/>
                          <a:srcRect/>
                          <a:stretch>
                            <a:fillRect/>
                          </a:stretch>
                        </p:blipFill>
                        <p:spPr bwMode="auto">
                          <a:xfrm>
                            <a:off x="4651144" y="3254337"/>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1" name="Object 6"/>
              <p:cNvGraphicFramePr>
                <a:graphicFrameLocks noChangeAspect="1"/>
              </p:cNvGraphicFramePr>
              <p:nvPr/>
            </p:nvGraphicFramePr>
            <p:xfrm>
              <a:off x="5485717" y="3250142"/>
              <a:ext cx="410997" cy="528424"/>
            </p:xfrm>
            <a:graphic>
              <a:graphicData uri="http://schemas.openxmlformats.org/presentationml/2006/ole">
                <mc:AlternateContent xmlns:mc="http://schemas.openxmlformats.org/markup-compatibility/2006">
                  <mc:Choice xmlns:v="urn:schemas-microsoft-com:vml" Requires="v">
                    <p:oleObj name="Equation" r:id="rId58" imgW="88900" imgH="114300" progId="Equation.DSMT4">
                      <p:embed/>
                    </p:oleObj>
                  </mc:Choice>
                  <mc:Fallback>
                    <p:oleObj name="Equation" r:id="rId58" imgW="88900" imgH="114300" progId="Equation.DSMT4">
                      <p:embed/>
                      <p:pic>
                        <p:nvPicPr>
                          <p:cNvPr id="181" name="Object 6"/>
                          <p:cNvPicPr>
                            <a:picLocks noChangeAspect="1" noChangeArrowheads="1"/>
                          </p:cNvPicPr>
                          <p:nvPr/>
                        </p:nvPicPr>
                        <p:blipFill>
                          <a:blip r:embed="rId6"/>
                          <a:srcRect/>
                          <a:stretch>
                            <a:fillRect/>
                          </a:stretch>
                        </p:blipFill>
                        <p:spPr bwMode="auto">
                          <a:xfrm>
                            <a:off x="5485717" y="3250142"/>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2" name="Object 6"/>
              <p:cNvGraphicFramePr>
                <a:graphicFrameLocks noChangeAspect="1"/>
              </p:cNvGraphicFramePr>
              <p:nvPr/>
            </p:nvGraphicFramePr>
            <p:xfrm>
              <a:off x="6320290" y="3279498"/>
              <a:ext cx="410997" cy="528424"/>
            </p:xfrm>
            <a:graphic>
              <a:graphicData uri="http://schemas.openxmlformats.org/presentationml/2006/ole">
                <mc:AlternateContent xmlns:mc="http://schemas.openxmlformats.org/markup-compatibility/2006">
                  <mc:Choice xmlns:v="urn:schemas-microsoft-com:vml" Requires="v">
                    <p:oleObj name="Equation" r:id="rId59" imgW="88900" imgH="114300" progId="Equation.DSMT4">
                      <p:embed/>
                    </p:oleObj>
                  </mc:Choice>
                  <mc:Fallback>
                    <p:oleObj name="Equation" r:id="rId59" imgW="88900" imgH="114300" progId="Equation.DSMT4">
                      <p:embed/>
                      <p:pic>
                        <p:nvPicPr>
                          <p:cNvPr id="182" name="Object 6"/>
                          <p:cNvPicPr>
                            <a:picLocks noChangeAspect="1" noChangeArrowheads="1"/>
                          </p:cNvPicPr>
                          <p:nvPr/>
                        </p:nvPicPr>
                        <p:blipFill>
                          <a:blip r:embed="rId6"/>
                          <a:srcRect/>
                          <a:stretch>
                            <a:fillRect/>
                          </a:stretch>
                        </p:blipFill>
                        <p:spPr bwMode="auto">
                          <a:xfrm>
                            <a:off x="6320290" y="327949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3" name="Object 6"/>
              <p:cNvGraphicFramePr>
                <a:graphicFrameLocks noChangeAspect="1"/>
              </p:cNvGraphicFramePr>
              <p:nvPr/>
            </p:nvGraphicFramePr>
            <p:xfrm>
              <a:off x="7138087" y="3275303"/>
              <a:ext cx="410997" cy="528424"/>
            </p:xfrm>
            <a:graphic>
              <a:graphicData uri="http://schemas.openxmlformats.org/presentationml/2006/ole">
                <mc:AlternateContent xmlns:mc="http://schemas.openxmlformats.org/markup-compatibility/2006">
                  <mc:Choice xmlns:v="urn:schemas-microsoft-com:vml" Requires="v">
                    <p:oleObj name="Equation" r:id="rId60" imgW="88900" imgH="114300" progId="Equation.DSMT4">
                      <p:embed/>
                    </p:oleObj>
                  </mc:Choice>
                  <mc:Fallback>
                    <p:oleObj name="Equation" r:id="rId60" imgW="88900" imgH="114300" progId="Equation.DSMT4">
                      <p:embed/>
                      <p:pic>
                        <p:nvPicPr>
                          <p:cNvPr id="183" name="Object 6"/>
                          <p:cNvPicPr>
                            <a:picLocks noChangeAspect="1" noChangeArrowheads="1"/>
                          </p:cNvPicPr>
                          <p:nvPr/>
                        </p:nvPicPr>
                        <p:blipFill>
                          <a:blip r:embed="rId6"/>
                          <a:srcRect/>
                          <a:stretch>
                            <a:fillRect/>
                          </a:stretch>
                        </p:blipFill>
                        <p:spPr bwMode="auto">
                          <a:xfrm>
                            <a:off x="7138087" y="3275303"/>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4" name="Object 6"/>
              <p:cNvGraphicFramePr>
                <a:graphicFrameLocks noChangeAspect="1"/>
              </p:cNvGraphicFramePr>
              <p:nvPr/>
            </p:nvGraphicFramePr>
            <p:xfrm>
              <a:off x="7955885" y="3271108"/>
              <a:ext cx="410997" cy="528424"/>
            </p:xfrm>
            <a:graphic>
              <a:graphicData uri="http://schemas.openxmlformats.org/presentationml/2006/ole">
                <mc:AlternateContent xmlns:mc="http://schemas.openxmlformats.org/markup-compatibility/2006">
                  <mc:Choice xmlns:v="urn:schemas-microsoft-com:vml" Requires="v">
                    <p:oleObj name="Equation" r:id="rId61" imgW="88900" imgH="114300" progId="Equation.DSMT4">
                      <p:embed/>
                    </p:oleObj>
                  </mc:Choice>
                  <mc:Fallback>
                    <p:oleObj name="Equation" r:id="rId61" imgW="88900" imgH="114300" progId="Equation.DSMT4">
                      <p:embed/>
                      <p:pic>
                        <p:nvPicPr>
                          <p:cNvPr id="184" name="Object 6"/>
                          <p:cNvPicPr>
                            <a:picLocks noChangeAspect="1" noChangeArrowheads="1"/>
                          </p:cNvPicPr>
                          <p:nvPr/>
                        </p:nvPicPr>
                        <p:blipFill>
                          <a:blip r:embed="rId6"/>
                          <a:srcRect/>
                          <a:stretch>
                            <a:fillRect/>
                          </a:stretch>
                        </p:blipFill>
                        <p:spPr bwMode="auto">
                          <a:xfrm>
                            <a:off x="7955885" y="327110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5" name="Object 6"/>
              <p:cNvGraphicFramePr>
                <a:graphicFrameLocks noChangeAspect="1"/>
              </p:cNvGraphicFramePr>
              <p:nvPr/>
            </p:nvGraphicFramePr>
            <p:xfrm>
              <a:off x="8773682" y="3266913"/>
              <a:ext cx="410997" cy="528424"/>
            </p:xfrm>
            <a:graphic>
              <a:graphicData uri="http://schemas.openxmlformats.org/presentationml/2006/ole">
                <mc:AlternateContent xmlns:mc="http://schemas.openxmlformats.org/markup-compatibility/2006">
                  <mc:Choice xmlns:v="urn:schemas-microsoft-com:vml" Requires="v">
                    <p:oleObj name="Equation" r:id="rId62" imgW="88900" imgH="114300" progId="Equation.DSMT4">
                      <p:embed/>
                    </p:oleObj>
                  </mc:Choice>
                  <mc:Fallback>
                    <p:oleObj name="Equation" r:id="rId62" imgW="88900" imgH="114300" progId="Equation.DSMT4">
                      <p:embed/>
                      <p:pic>
                        <p:nvPicPr>
                          <p:cNvPr id="185" name="Object 6"/>
                          <p:cNvPicPr>
                            <a:picLocks noChangeAspect="1" noChangeArrowheads="1"/>
                          </p:cNvPicPr>
                          <p:nvPr/>
                        </p:nvPicPr>
                        <p:blipFill>
                          <a:blip r:embed="rId6"/>
                          <a:srcRect/>
                          <a:stretch>
                            <a:fillRect/>
                          </a:stretch>
                        </p:blipFill>
                        <p:spPr bwMode="auto">
                          <a:xfrm>
                            <a:off x="8773682" y="3266913"/>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6" name="Object 6"/>
              <p:cNvGraphicFramePr>
                <a:graphicFrameLocks noChangeAspect="1"/>
              </p:cNvGraphicFramePr>
              <p:nvPr/>
            </p:nvGraphicFramePr>
            <p:xfrm>
              <a:off x="5049558" y="3686302"/>
              <a:ext cx="410997" cy="528424"/>
            </p:xfrm>
            <a:graphic>
              <a:graphicData uri="http://schemas.openxmlformats.org/presentationml/2006/ole">
                <mc:AlternateContent xmlns:mc="http://schemas.openxmlformats.org/markup-compatibility/2006">
                  <mc:Choice xmlns:v="urn:schemas-microsoft-com:vml" Requires="v">
                    <p:oleObj name="Equation" r:id="rId63" imgW="88900" imgH="114300" progId="Equation.DSMT4">
                      <p:embed/>
                    </p:oleObj>
                  </mc:Choice>
                  <mc:Fallback>
                    <p:oleObj name="Equation" r:id="rId63" imgW="88900" imgH="114300" progId="Equation.DSMT4">
                      <p:embed/>
                      <p:pic>
                        <p:nvPicPr>
                          <p:cNvPr id="186" name="Object 6"/>
                          <p:cNvPicPr>
                            <a:picLocks noChangeAspect="1" noChangeArrowheads="1"/>
                          </p:cNvPicPr>
                          <p:nvPr/>
                        </p:nvPicPr>
                        <p:blipFill>
                          <a:blip r:embed="rId6"/>
                          <a:srcRect/>
                          <a:stretch>
                            <a:fillRect/>
                          </a:stretch>
                        </p:blipFill>
                        <p:spPr bwMode="auto">
                          <a:xfrm>
                            <a:off x="5049558" y="3686302"/>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7" name="Object 6"/>
              <p:cNvGraphicFramePr>
                <a:graphicFrameLocks noChangeAspect="1"/>
              </p:cNvGraphicFramePr>
              <p:nvPr/>
            </p:nvGraphicFramePr>
            <p:xfrm>
              <a:off x="5884131" y="3715657"/>
              <a:ext cx="410997" cy="528424"/>
            </p:xfrm>
            <a:graphic>
              <a:graphicData uri="http://schemas.openxmlformats.org/presentationml/2006/ole">
                <mc:AlternateContent xmlns:mc="http://schemas.openxmlformats.org/markup-compatibility/2006">
                  <mc:Choice xmlns:v="urn:schemas-microsoft-com:vml" Requires="v">
                    <p:oleObj name="Equation" r:id="rId64" imgW="88900" imgH="114300" progId="Equation.DSMT4">
                      <p:embed/>
                    </p:oleObj>
                  </mc:Choice>
                  <mc:Fallback>
                    <p:oleObj name="Equation" r:id="rId64" imgW="88900" imgH="114300" progId="Equation.DSMT4">
                      <p:embed/>
                      <p:pic>
                        <p:nvPicPr>
                          <p:cNvPr id="187" name="Object 6"/>
                          <p:cNvPicPr>
                            <a:picLocks noChangeAspect="1" noChangeArrowheads="1"/>
                          </p:cNvPicPr>
                          <p:nvPr/>
                        </p:nvPicPr>
                        <p:blipFill>
                          <a:blip r:embed="rId6"/>
                          <a:srcRect/>
                          <a:stretch>
                            <a:fillRect/>
                          </a:stretch>
                        </p:blipFill>
                        <p:spPr bwMode="auto">
                          <a:xfrm>
                            <a:off x="5884131" y="3715657"/>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89" name="Object 6"/>
              <p:cNvGraphicFramePr>
                <a:graphicFrameLocks noChangeAspect="1"/>
              </p:cNvGraphicFramePr>
              <p:nvPr/>
            </p:nvGraphicFramePr>
            <p:xfrm>
              <a:off x="8337523" y="3703073"/>
              <a:ext cx="410997" cy="528424"/>
            </p:xfrm>
            <a:graphic>
              <a:graphicData uri="http://schemas.openxmlformats.org/presentationml/2006/ole">
                <mc:AlternateContent xmlns:mc="http://schemas.openxmlformats.org/markup-compatibility/2006">
                  <mc:Choice xmlns:v="urn:schemas-microsoft-com:vml" Requires="v">
                    <p:oleObj name="Equation" r:id="rId65" imgW="88900" imgH="114300" progId="Equation.DSMT4">
                      <p:embed/>
                    </p:oleObj>
                  </mc:Choice>
                  <mc:Fallback>
                    <p:oleObj name="Equation" r:id="rId65" imgW="88900" imgH="114300" progId="Equation.DSMT4">
                      <p:embed/>
                      <p:pic>
                        <p:nvPicPr>
                          <p:cNvPr id="189" name="Object 6"/>
                          <p:cNvPicPr>
                            <a:picLocks noChangeAspect="1" noChangeArrowheads="1"/>
                          </p:cNvPicPr>
                          <p:nvPr/>
                        </p:nvPicPr>
                        <p:blipFill>
                          <a:blip r:embed="rId6"/>
                          <a:srcRect/>
                          <a:stretch>
                            <a:fillRect/>
                          </a:stretch>
                        </p:blipFill>
                        <p:spPr bwMode="auto">
                          <a:xfrm>
                            <a:off x="8337523" y="3703073"/>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0" name="Object 6"/>
              <p:cNvGraphicFramePr>
                <a:graphicFrameLocks noChangeAspect="1"/>
              </p:cNvGraphicFramePr>
              <p:nvPr/>
            </p:nvGraphicFramePr>
            <p:xfrm>
              <a:off x="7511343" y="3705774"/>
              <a:ext cx="410997" cy="528424"/>
            </p:xfrm>
            <a:graphic>
              <a:graphicData uri="http://schemas.openxmlformats.org/presentationml/2006/ole">
                <mc:AlternateContent xmlns:mc="http://schemas.openxmlformats.org/markup-compatibility/2006">
                  <mc:Choice xmlns:v="urn:schemas-microsoft-com:vml" Requires="v">
                    <p:oleObj name="Equation" r:id="rId66" imgW="88900" imgH="114300" progId="Equation.DSMT4">
                      <p:embed/>
                    </p:oleObj>
                  </mc:Choice>
                  <mc:Fallback>
                    <p:oleObj name="Equation" r:id="rId66" imgW="88900" imgH="114300" progId="Equation.DSMT4">
                      <p:embed/>
                      <p:pic>
                        <p:nvPicPr>
                          <p:cNvPr id="190" name="Object 6"/>
                          <p:cNvPicPr>
                            <a:picLocks noChangeAspect="1" noChangeArrowheads="1"/>
                          </p:cNvPicPr>
                          <p:nvPr/>
                        </p:nvPicPr>
                        <p:blipFill>
                          <a:blip r:embed="rId6"/>
                          <a:srcRect/>
                          <a:stretch>
                            <a:fillRect/>
                          </a:stretch>
                        </p:blipFill>
                        <p:spPr bwMode="auto">
                          <a:xfrm>
                            <a:off x="7511343" y="3705774"/>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20" name="Freeform 219"/>
              <p:cNvSpPr/>
              <p:nvPr/>
            </p:nvSpPr>
            <p:spPr>
              <a:xfrm>
                <a:off x="4675312" y="2704906"/>
                <a:ext cx="4422207" cy="1226402"/>
              </a:xfrm>
              <a:custGeom>
                <a:avLst/>
                <a:gdLst>
                  <a:gd name="connsiteX0" fmla="*/ 3992134 w 4422207"/>
                  <a:gd name="connsiteY0" fmla="*/ 57965 h 1226402"/>
                  <a:gd name="connsiteX1" fmla="*/ 1210834 w 4422207"/>
                  <a:gd name="connsiteY1" fmla="*/ 7165 h 1226402"/>
                  <a:gd name="connsiteX2" fmla="*/ 702834 w 4422207"/>
                  <a:gd name="connsiteY2" fmla="*/ 7165 h 1226402"/>
                  <a:gd name="connsiteX3" fmla="*/ 372634 w 4422207"/>
                  <a:gd name="connsiteY3" fmla="*/ 70665 h 1226402"/>
                  <a:gd name="connsiteX4" fmla="*/ 156734 w 4422207"/>
                  <a:gd name="connsiteY4" fmla="*/ 235765 h 1226402"/>
                  <a:gd name="connsiteX5" fmla="*/ 4334 w 4422207"/>
                  <a:gd name="connsiteY5" fmla="*/ 604065 h 1226402"/>
                  <a:gd name="connsiteX6" fmla="*/ 55134 w 4422207"/>
                  <a:gd name="connsiteY6" fmla="*/ 883465 h 1226402"/>
                  <a:gd name="connsiteX7" fmla="*/ 194834 w 4422207"/>
                  <a:gd name="connsiteY7" fmla="*/ 1061265 h 1226402"/>
                  <a:gd name="connsiteX8" fmla="*/ 486934 w 4422207"/>
                  <a:gd name="connsiteY8" fmla="*/ 1200965 h 1226402"/>
                  <a:gd name="connsiteX9" fmla="*/ 1629934 w 4422207"/>
                  <a:gd name="connsiteY9" fmla="*/ 1226365 h 1226402"/>
                  <a:gd name="connsiteX10" fmla="*/ 3217434 w 4422207"/>
                  <a:gd name="connsiteY10" fmla="*/ 1200965 h 1226402"/>
                  <a:gd name="connsiteX11" fmla="*/ 3865134 w 4422207"/>
                  <a:gd name="connsiteY11" fmla="*/ 1200965 h 1226402"/>
                  <a:gd name="connsiteX12" fmla="*/ 4157234 w 4422207"/>
                  <a:gd name="connsiteY12" fmla="*/ 1112065 h 1226402"/>
                  <a:gd name="connsiteX13" fmla="*/ 4373134 w 4422207"/>
                  <a:gd name="connsiteY13" fmla="*/ 845365 h 1226402"/>
                  <a:gd name="connsiteX14" fmla="*/ 4411234 w 4422207"/>
                  <a:gd name="connsiteY14" fmla="*/ 527865 h 1226402"/>
                  <a:gd name="connsiteX15" fmla="*/ 4220734 w 4422207"/>
                  <a:gd name="connsiteY15" fmla="*/ 184965 h 1226402"/>
                  <a:gd name="connsiteX16" fmla="*/ 3992134 w 4422207"/>
                  <a:gd name="connsiteY16" fmla="*/ 57965 h 12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22207" h="1226402">
                    <a:moveTo>
                      <a:pt x="3992134" y="57965"/>
                    </a:moveTo>
                    <a:cubicBezTo>
                      <a:pt x="3490484" y="28332"/>
                      <a:pt x="1759051" y="15632"/>
                      <a:pt x="1210834" y="7165"/>
                    </a:cubicBezTo>
                    <a:cubicBezTo>
                      <a:pt x="662617" y="-1302"/>
                      <a:pt x="842534" y="-3418"/>
                      <a:pt x="702834" y="7165"/>
                    </a:cubicBezTo>
                    <a:cubicBezTo>
                      <a:pt x="563134" y="17748"/>
                      <a:pt x="463651" y="32565"/>
                      <a:pt x="372634" y="70665"/>
                    </a:cubicBezTo>
                    <a:cubicBezTo>
                      <a:pt x="281617" y="108765"/>
                      <a:pt x="218117" y="146865"/>
                      <a:pt x="156734" y="235765"/>
                    </a:cubicBezTo>
                    <a:cubicBezTo>
                      <a:pt x="95351" y="324665"/>
                      <a:pt x="21267" y="496115"/>
                      <a:pt x="4334" y="604065"/>
                    </a:cubicBezTo>
                    <a:cubicBezTo>
                      <a:pt x="-12599" y="712015"/>
                      <a:pt x="23384" y="807265"/>
                      <a:pt x="55134" y="883465"/>
                    </a:cubicBezTo>
                    <a:cubicBezTo>
                      <a:pt x="86884" y="959665"/>
                      <a:pt x="122867" y="1008348"/>
                      <a:pt x="194834" y="1061265"/>
                    </a:cubicBezTo>
                    <a:cubicBezTo>
                      <a:pt x="266801" y="1114182"/>
                      <a:pt x="247751" y="1173448"/>
                      <a:pt x="486934" y="1200965"/>
                    </a:cubicBezTo>
                    <a:cubicBezTo>
                      <a:pt x="726117" y="1228482"/>
                      <a:pt x="1174851" y="1226365"/>
                      <a:pt x="1629934" y="1226365"/>
                    </a:cubicBezTo>
                    <a:cubicBezTo>
                      <a:pt x="2085017" y="1226365"/>
                      <a:pt x="2844901" y="1205198"/>
                      <a:pt x="3217434" y="1200965"/>
                    </a:cubicBezTo>
                    <a:cubicBezTo>
                      <a:pt x="3589967" y="1196732"/>
                      <a:pt x="3708501" y="1215782"/>
                      <a:pt x="3865134" y="1200965"/>
                    </a:cubicBezTo>
                    <a:cubicBezTo>
                      <a:pt x="4021767" y="1186148"/>
                      <a:pt x="4072567" y="1171332"/>
                      <a:pt x="4157234" y="1112065"/>
                    </a:cubicBezTo>
                    <a:cubicBezTo>
                      <a:pt x="4241901" y="1052798"/>
                      <a:pt x="4330801" y="942732"/>
                      <a:pt x="4373134" y="845365"/>
                    </a:cubicBezTo>
                    <a:cubicBezTo>
                      <a:pt x="4415467" y="747998"/>
                      <a:pt x="4436634" y="637932"/>
                      <a:pt x="4411234" y="527865"/>
                    </a:cubicBezTo>
                    <a:cubicBezTo>
                      <a:pt x="4385834" y="417798"/>
                      <a:pt x="4294817" y="261165"/>
                      <a:pt x="4220734" y="184965"/>
                    </a:cubicBezTo>
                    <a:cubicBezTo>
                      <a:pt x="4146651" y="108765"/>
                      <a:pt x="4493784" y="87598"/>
                      <a:pt x="3992134" y="57965"/>
                    </a:cubicBezTo>
                    <a:close/>
                  </a:path>
                </a:pathLst>
              </a:custGeom>
              <a:noFill/>
              <a:ln w="127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1" name="Freeform 220"/>
              <p:cNvSpPr/>
              <p:nvPr/>
            </p:nvSpPr>
            <p:spPr>
              <a:xfrm>
                <a:off x="4467861" y="3924113"/>
                <a:ext cx="4676139" cy="697801"/>
              </a:xfrm>
              <a:custGeom>
                <a:avLst/>
                <a:gdLst>
                  <a:gd name="connsiteX0" fmla="*/ 1985369 w 4676139"/>
                  <a:gd name="connsiteY0" fmla="*/ 689783 h 697801"/>
                  <a:gd name="connsiteX1" fmla="*/ 524869 w 4676139"/>
                  <a:gd name="connsiteY1" fmla="*/ 689783 h 697801"/>
                  <a:gd name="connsiteX2" fmla="*/ 105769 w 4676139"/>
                  <a:gd name="connsiteY2" fmla="*/ 588183 h 697801"/>
                  <a:gd name="connsiteX3" fmla="*/ 4169 w 4676139"/>
                  <a:gd name="connsiteY3" fmla="*/ 346883 h 697801"/>
                  <a:gd name="connsiteX4" fmla="*/ 42269 w 4676139"/>
                  <a:gd name="connsiteY4" fmla="*/ 169083 h 697801"/>
                  <a:gd name="connsiteX5" fmla="*/ 245469 w 4676139"/>
                  <a:gd name="connsiteY5" fmla="*/ 16683 h 697801"/>
                  <a:gd name="connsiteX6" fmla="*/ 1058269 w 4676139"/>
                  <a:gd name="connsiteY6" fmla="*/ 3983 h 697801"/>
                  <a:gd name="connsiteX7" fmla="*/ 1871069 w 4676139"/>
                  <a:gd name="connsiteY7" fmla="*/ 3983 h 697801"/>
                  <a:gd name="connsiteX8" fmla="*/ 2734669 w 4676139"/>
                  <a:gd name="connsiteY8" fmla="*/ 29383 h 697801"/>
                  <a:gd name="connsiteX9" fmla="*/ 3547469 w 4676139"/>
                  <a:gd name="connsiteY9" fmla="*/ 29383 h 697801"/>
                  <a:gd name="connsiteX10" fmla="*/ 4360269 w 4676139"/>
                  <a:gd name="connsiteY10" fmla="*/ 16683 h 697801"/>
                  <a:gd name="connsiteX11" fmla="*/ 4525369 w 4676139"/>
                  <a:gd name="connsiteY11" fmla="*/ 67483 h 697801"/>
                  <a:gd name="connsiteX12" fmla="*/ 4639669 w 4676139"/>
                  <a:gd name="connsiteY12" fmla="*/ 207183 h 697801"/>
                  <a:gd name="connsiteX13" fmla="*/ 4665069 w 4676139"/>
                  <a:gd name="connsiteY13" fmla="*/ 499283 h 697801"/>
                  <a:gd name="connsiteX14" fmla="*/ 4474569 w 4676139"/>
                  <a:gd name="connsiteY14" fmla="*/ 638983 h 697801"/>
                  <a:gd name="connsiteX15" fmla="*/ 3458569 w 4676139"/>
                  <a:gd name="connsiteY15" fmla="*/ 677083 h 697801"/>
                  <a:gd name="connsiteX16" fmla="*/ 1985369 w 4676139"/>
                  <a:gd name="connsiteY16" fmla="*/ 689783 h 69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76139" h="697801">
                    <a:moveTo>
                      <a:pt x="1985369" y="689783"/>
                    </a:moveTo>
                    <a:cubicBezTo>
                      <a:pt x="1496419" y="691900"/>
                      <a:pt x="838136" y="706716"/>
                      <a:pt x="524869" y="689783"/>
                    </a:cubicBezTo>
                    <a:cubicBezTo>
                      <a:pt x="211602" y="672850"/>
                      <a:pt x="192552" y="645333"/>
                      <a:pt x="105769" y="588183"/>
                    </a:cubicBezTo>
                    <a:cubicBezTo>
                      <a:pt x="18986" y="531033"/>
                      <a:pt x="14752" y="416733"/>
                      <a:pt x="4169" y="346883"/>
                    </a:cubicBezTo>
                    <a:cubicBezTo>
                      <a:pt x="-6414" y="277033"/>
                      <a:pt x="2052" y="224116"/>
                      <a:pt x="42269" y="169083"/>
                    </a:cubicBezTo>
                    <a:cubicBezTo>
                      <a:pt x="82486" y="114050"/>
                      <a:pt x="76136" y="44200"/>
                      <a:pt x="245469" y="16683"/>
                    </a:cubicBezTo>
                    <a:cubicBezTo>
                      <a:pt x="414802" y="-10834"/>
                      <a:pt x="1058269" y="3983"/>
                      <a:pt x="1058269" y="3983"/>
                    </a:cubicBezTo>
                    <a:lnTo>
                      <a:pt x="1871069" y="3983"/>
                    </a:lnTo>
                    <a:cubicBezTo>
                      <a:pt x="2150469" y="8216"/>
                      <a:pt x="2455269" y="25150"/>
                      <a:pt x="2734669" y="29383"/>
                    </a:cubicBezTo>
                    <a:cubicBezTo>
                      <a:pt x="3014069" y="33616"/>
                      <a:pt x="3547469" y="29383"/>
                      <a:pt x="3547469" y="29383"/>
                    </a:cubicBezTo>
                    <a:cubicBezTo>
                      <a:pt x="3818402" y="27266"/>
                      <a:pt x="4197286" y="10333"/>
                      <a:pt x="4360269" y="16683"/>
                    </a:cubicBezTo>
                    <a:cubicBezTo>
                      <a:pt x="4523252" y="23033"/>
                      <a:pt x="4478802" y="35733"/>
                      <a:pt x="4525369" y="67483"/>
                    </a:cubicBezTo>
                    <a:cubicBezTo>
                      <a:pt x="4571936" y="99233"/>
                      <a:pt x="4616386" y="135216"/>
                      <a:pt x="4639669" y="207183"/>
                    </a:cubicBezTo>
                    <a:cubicBezTo>
                      <a:pt x="4662952" y="279150"/>
                      <a:pt x="4692586" y="427316"/>
                      <a:pt x="4665069" y="499283"/>
                    </a:cubicBezTo>
                    <a:cubicBezTo>
                      <a:pt x="4637552" y="571250"/>
                      <a:pt x="4675652" y="609350"/>
                      <a:pt x="4474569" y="638983"/>
                    </a:cubicBezTo>
                    <a:cubicBezTo>
                      <a:pt x="4273486" y="668616"/>
                      <a:pt x="3873436" y="668616"/>
                      <a:pt x="3458569" y="677083"/>
                    </a:cubicBezTo>
                    <a:cubicBezTo>
                      <a:pt x="3043702" y="685550"/>
                      <a:pt x="2474319" y="687666"/>
                      <a:pt x="1985369" y="689783"/>
                    </a:cubicBezTo>
                    <a:close/>
                  </a:path>
                </a:pathLst>
              </a:cu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173" name="Object 6"/>
            <p:cNvGraphicFramePr>
              <a:graphicFrameLocks noChangeAspect="1"/>
            </p:cNvGraphicFramePr>
            <p:nvPr/>
          </p:nvGraphicFramePr>
          <p:xfrm>
            <a:off x="6121877" y="3791028"/>
            <a:ext cx="410997" cy="528424"/>
          </p:xfrm>
          <a:graphic>
            <a:graphicData uri="http://schemas.openxmlformats.org/presentationml/2006/ole">
              <mc:AlternateContent xmlns:mc="http://schemas.openxmlformats.org/markup-compatibility/2006">
                <mc:Choice xmlns:v="urn:schemas-microsoft-com:vml" Requires="v">
                  <p:oleObj name="Equation" r:id="rId67" imgW="88900" imgH="114300" progId="Equation.DSMT4">
                    <p:embed/>
                  </p:oleObj>
                </mc:Choice>
                <mc:Fallback>
                  <p:oleObj name="Equation" r:id="rId67" imgW="88900" imgH="114300" progId="Equation.DSMT4">
                    <p:embed/>
                    <p:pic>
                      <p:nvPicPr>
                        <p:cNvPr id="173" name="Object 6"/>
                        <p:cNvPicPr>
                          <a:picLocks noChangeAspect="1" noChangeArrowheads="1"/>
                        </p:cNvPicPr>
                        <p:nvPr/>
                      </p:nvPicPr>
                      <p:blipFill>
                        <a:blip r:embed="rId3"/>
                        <a:srcRect/>
                        <a:stretch>
                          <a:fillRect/>
                        </a:stretch>
                      </p:blipFill>
                      <p:spPr bwMode="auto">
                        <a:xfrm>
                          <a:off x="6121877" y="3791028"/>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72" name="Object 6"/>
            <p:cNvGraphicFramePr>
              <a:graphicFrameLocks noChangeAspect="1"/>
            </p:cNvGraphicFramePr>
            <p:nvPr/>
          </p:nvGraphicFramePr>
          <p:xfrm>
            <a:off x="6960647" y="3807905"/>
            <a:ext cx="410997" cy="528424"/>
          </p:xfrm>
          <a:graphic>
            <a:graphicData uri="http://schemas.openxmlformats.org/presentationml/2006/ole">
              <mc:AlternateContent xmlns:mc="http://schemas.openxmlformats.org/markup-compatibility/2006">
                <mc:Choice xmlns:v="urn:schemas-microsoft-com:vml" Requires="v">
                  <p:oleObj name="Equation" r:id="rId68" imgW="88900" imgH="114300" progId="Equation.DSMT4">
                    <p:embed/>
                  </p:oleObj>
                </mc:Choice>
                <mc:Fallback>
                  <p:oleObj name="Equation" r:id="rId68" imgW="88900" imgH="114300" progId="Equation.DSMT4">
                    <p:embed/>
                    <p:pic>
                      <p:nvPicPr>
                        <p:cNvPr id="172" name="Object 6"/>
                        <p:cNvPicPr>
                          <a:picLocks noChangeAspect="1" noChangeArrowheads="1"/>
                        </p:cNvPicPr>
                        <p:nvPr/>
                      </p:nvPicPr>
                      <p:blipFill>
                        <a:blip r:embed="rId3"/>
                        <a:srcRect/>
                        <a:stretch>
                          <a:fillRect/>
                        </a:stretch>
                      </p:blipFill>
                      <p:spPr bwMode="auto">
                        <a:xfrm>
                          <a:off x="6960647" y="3807905"/>
                          <a:ext cx="410997" cy="5284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99" name="Picture 98">
              <a:extLst>
                <a:ext uri="{FF2B5EF4-FFF2-40B4-BE49-F238E27FC236}">
                  <a16:creationId xmlns:a16="http://schemas.microsoft.com/office/drawing/2014/main" id="{EECD1C4C-ADBE-914C-AA50-518F5903B723}"/>
                </a:ext>
              </a:extLst>
            </p:cNvPr>
            <p:cNvPicPr>
              <a:picLocks noChangeAspect="1"/>
            </p:cNvPicPr>
            <p:nvPr/>
          </p:nvPicPr>
          <p:blipFill>
            <a:blip r:embed="rId69"/>
            <a:stretch>
              <a:fillRect/>
            </a:stretch>
          </p:blipFill>
          <p:spPr>
            <a:xfrm>
              <a:off x="5857005" y="4024539"/>
              <a:ext cx="457200" cy="391886"/>
            </a:xfrm>
            <a:prstGeom prst="rect">
              <a:avLst/>
            </a:prstGeom>
          </p:spPr>
        </p:pic>
        <p:pic>
          <p:nvPicPr>
            <p:cNvPr id="100" name="Picture 99">
              <a:extLst>
                <a:ext uri="{FF2B5EF4-FFF2-40B4-BE49-F238E27FC236}">
                  <a16:creationId xmlns:a16="http://schemas.microsoft.com/office/drawing/2014/main" id="{568B06A3-77EC-4E49-9532-9D1B544C9CA6}"/>
                </a:ext>
              </a:extLst>
            </p:cNvPr>
            <p:cNvPicPr>
              <a:picLocks noChangeAspect="1"/>
            </p:cNvPicPr>
            <p:nvPr/>
          </p:nvPicPr>
          <p:blipFill>
            <a:blip r:embed="rId70"/>
            <a:stretch>
              <a:fillRect/>
            </a:stretch>
          </p:blipFill>
          <p:spPr>
            <a:xfrm>
              <a:off x="7181461" y="4008498"/>
              <a:ext cx="490619" cy="406030"/>
            </a:xfrm>
            <a:prstGeom prst="rect">
              <a:avLst/>
            </a:prstGeom>
          </p:spPr>
        </p:pic>
        <p:pic>
          <p:nvPicPr>
            <p:cNvPr id="101" name="Picture 100">
              <a:extLst>
                <a:ext uri="{FF2B5EF4-FFF2-40B4-BE49-F238E27FC236}">
                  <a16:creationId xmlns:a16="http://schemas.microsoft.com/office/drawing/2014/main" id="{B8A98129-097C-0C4A-BBE6-1AFDF7037324}"/>
                </a:ext>
              </a:extLst>
            </p:cNvPr>
            <p:cNvPicPr>
              <a:picLocks noChangeAspect="1"/>
            </p:cNvPicPr>
            <p:nvPr/>
          </p:nvPicPr>
          <p:blipFill>
            <a:blip r:embed="rId71"/>
            <a:stretch>
              <a:fillRect/>
            </a:stretch>
          </p:blipFill>
          <p:spPr>
            <a:xfrm>
              <a:off x="4535883" y="2671458"/>
              <a:ext cx="429713" cy="628042"/>
            </a:xfrm>
            <a:prstGeom prst="rect">
              <a:avLst/>
            </a:prstGeom>
          </p:spPr>
        </p:pic>
        <p:pic>
          <p:nvPicPr>
            <p:cNvPr id="102" name="Picture 101">
              <a:extLst>
                <a:ext uri="{FF2B5EF4-FFF2-40B4-BE49-F238E27FC236}">
                  <a16:creationId xmlns:a16="http://schemas.microsoft.com/office/drawing/2014/main" id="{54DA37A4-DD50-2D43-B0B4-A16738FACE4A}"/>
                </a:ext>
              </a:extLst>
            </p:cNvPr>
            <p:cNvPicPr>
              <a:picLocks noChangeAspect="1"/>
            </p:cNvPicPr>
            <p:nvPr/>
          </p:nvPicPr>
          <p:blipFill>
            <a:blip r:embed="rId72"/>
            <a:stretch>
              <a:fillRect/>
            </a:stretch>
          </p:blipFill>
          <p:spPr>
            <a:xfrm>
              <a:off x="7680421" y="3601122"/>
              <a:ext cx="161739" cy="256087"/>
            </a:xfrm>
            <a:prstGeom prst="rect">
              <a:avLst/>
            </a:prstGeom>
          </p:spPr>
        </p:pic>
      </p:grpSp>
      <p:sp>
        <p:nvSpPr>
          <p:cNvPr id="104" name="TextBox 103">
            <a:extLst>
              <a:ext uri="{FF2B5EF4-FFF2-40B4-BE49-F238E27FC236}">
                <a16:creationId xmlns:a16="http://schemas.microsoft.com/office/drawing/2014/main" id="{AEA9D211-7C0D-5742-8B16-FCFF665A6229}"/>
              </a:ext>
            </a:extLst>
          </p:cNvPr>
          <p:cNvSpPr txBox="1"/>
          <p:nvPr/>
        </p:nvSpPr>
        <p:spPr>
          <a:xfrm>
            <a:off x="274957" y="2598143"/>
            <a:ext cx="4262324" cy="1015663"/>
          </a:xfrm>
          <a:prstGeom prst="rect">
            <a:avLst/>
          </a:prstGeom>
          <a:noFill/>
        </p:spPr>
        <p:txBody>
          <a:bodyPr wrap="square" rtlCol="0">
            <a:spAutoFit/>
          </a:bodyPr>
          <a:lstStyle/>
          <a:p>
            <a:r>
              <a:rPr lang="en-US" sz="2000" dirty="0">
                <a:latin typeface="Times New Roman"/>
                <a:cs typeface="Times New Roman"/>
              </a:rPr>
              <a:t>          The </a:t>
            </a:r>
            <a:r>
              <a:rPr lang="en-US" sz="2000" dirty="0">
                <a:solidFill>
                  <a:srgbClr val="FF0000"/>
                </a:solidFill>
                <a:latin typeface="Times New Roman"/>
                <a:cs typeface="Times New Roman"/>
              </a:rPr>
              <a:t>vertical components </a:t>
            </a:r>
            <a:r>
              <a:rPr lang="en-US" sz="2000" dirty="0">
                <a:solidFill>
                  <a:srgbClr val="0C34DC"/>
                </a:solidFill>
                <a:latin typeface="Times New Roman"/>
                <a:cs typeface="Times New Roman"/>
              </a:rPr>
              <a:t>produce the normal force </a:t>
            </a:r>
            <a:r>
              <a:rPr lang="en-US" sz="2000" dirty="0">
                <a:latin typeface="Times New Roman"/>
                <a:cs typeface="Times New Roman"/>
              </a:rPr>
              <a:t>that supports the upper object. </a:t>
            </a:r>
            <a:endParaRPr lang="en-US" sz="2400" dirty="0">
              <a:latin typeface="Apple Chancery"/>
              <a:cs typeface="Apple Chancery"/>
            </a:endParaRPr>
          </a:p>
        </p:txBody>
      </p:sp>
      <p:sp>
        <p:nvSpPr>
          <p:cNvPr id="313" name="TextBox 312"/>
          <p:cNvSpPr txBox="1"/>
          <p:nvPr/>
        </p:nvSpPr>
        <p:spPr>
          <a:xfrm>
            <a:off x="274957" y="2315100"/>
            <a:ext cx="4262324" cy="707886"/>
          </a:xfrm>
          <a:prstGeom prst="rect">
            <a:avLst/>
          </a:prstGeom>
          <a:noFill/>
        </p:spPr>
        <p:txBody>
          <a:bodyPr wrap="square" rtlCol="0">
            <a:spAutoFit/>
          </a:bodyPr>
          <a:lstStyle/>
          <a:p>
            <a:r>
              <a:rPr lang="en-US" sz="2000" dirty="0">
                <a:latin typeface="Times New Roman"/>
                <a:cs typeface="Times New Roman"/>
              </a:rPr>
              <a:t>     The </a:t>
            </a:r>
            <a:r>
              <a:rPr lang="en-US" sz="2000" dirty="0">
                <a:solidFill>
                  <a:srgbClr val="FF0000"/>
                </a:solidFill>
                <a:latin typeface="Times New Roman"/>
                <a:cs typeface="Times New Roman"/>
              </a:rPr>
              <a:t>horizontal components </a:t>
            </a:r>
            <a:r>
              <a:rPr lang="en-US" sz="2000" dirty="0">
                <a:latin typeface="Times New Roman"/>
                <a:cs typeface="Times New Roman"/>
              </a:rPr>
              <a:t>add to zero.  </a:t>
            </a:r>
            <a:endParaRPr lang="en-US" sz="2400" dirty="0">
              <a:latin typeface="Apple Chancery"/>
              <a:cs typeface="Apple Chancery"/>
            </a:endParaRPr>
          </a:p>
        </p:txBody>
      </p:sp>
      <p:sp>
        <p:nvSpPr>
          <p:cNvPr id="105" name="TextBox 104">
            <a:extLst>
              <a:ext uri="{FF2B5EF4-FFF2-40B4-BE49-F238E27FC236}">
                <a16:creationId xmlns:a16="http://schemas.microsoft.com/office/drawing/2014/main" id="{4A854B7C-3FF3-454D-8898-254C9CEAE8A8}"/>
              </a:ext>
            </a:extLst>
          </p:cNvPr>
          <p:cNvSpPr txBox="1"/>
          <p:nvPr/>
        </p:nvSpPr>
        <p:spPr>
          <a:xfrm>
            <a:off x="274957" y="4755721"/>
            <a:ext cx="8693932" cy="1631216"/>
          </a:xfrm>
          <a:prstGeom prst="rect">
            <a:avLst/>
          </a:prstGeom>
          <a:noFill/>
        </p:spPr>
        <p:txBody>
          <a:bodyPr wrap="square" rtlCol="0">
            <a:spAutoFit/>
          </a:bodyPr>
          <a:lstStyle/>
          <a:p>
            <a:r>
              <a:rPr lang="en-US" sz="2000" dirty="0">
                <a:solidFill>
                  <a:srgbClr val="FF0000"/>
                </a:solidFill>
                <a:latin typeface="Apple Chancery"/>
                <a:cs typeface="Apple Chancery"/>
              </a:rPr>
              <a:t>     This net horizontal force </a:t>
            </a:r>
            <a:r>
              <a:rPr lang="en-US" sz="2000" dirty="0">
                <a:latin typeface="Times New Roman"/>
                <a:cs typeface="Times New Roman"/>
              </a:rPr>
              <a:t>is known as the </a:t>
            </a:r>
            <a:r>
              <a:rPr lang="en-US" sz="2000" i="1" dirty="0">
                <a:solidFill>
                  <a:srgbClr val="0000FF"/>
                </a:solidFill>
                <a:latin typeface="Times New Roman"/>
                <a:cs typeface="Times New Roman"/>
              </a:rPr>
              <a:t>static frictional force </a:t>
            </a:r>
            <a:r>
              <a:rPr lang="en-US" sz="2000" dirty="0">
                <a:latin typeface="Times New Roman"/>
                <a:cs typeface="Times New Roman"/>
              </a:rPr>
              <a:t>between the two bodies.  It is the </a:t>
            </a:r>
            <a:r>
              <a:rPr lang="en-US" sz="2000" dirty="0">
                <a:solidFill>
                  <a:srgbClr val="0C34DC"/>
                </a:solidFill>
                <a:latin typeface="Times New Roman"/>
                <a:cs typeface="Times New Roman"/>
              </a:rPr>
              <a:t>force that has to be overcome before the upper body can </a:t>
            </a:r>
            <a:r>
              <a:rPr lang="en-US" sz="2000" dirty="0">
                <a:latin typeface="Times New Roman"/>
                <a:cs typeface="Times New Roman"/>
              </a:rPr>
              <a:t>actually </a:t>
            </a:r>
            <a:r>
              <a:rPr lang="en-US" sz="2000" dirty="0">
                <a:solidFill>
                  <a:srgbClr val="0C34DC"/>
                </a:solidFill>
                <a:latin typeface="Times New Roman"/>
                <a:cs typeface="Times New Roman"/>
              </a:rPr>
              <a:t>accelerate</a:t>
            </a:r>
            <a:r>
              <a:rPr lang="en-US" sz="2000" dirty="0">
                <a:latin typeface="Times New Roman"/>
                <a:cs typeface="Times New Roman"/>
              </a:rPr>
              <a:t> to the right.  Put a little differently, </a:t>
            </a:r>
            <a:r>
              <a:rPr lang="en-US" sz="2000" dirty="0">
                <a:solidFill>
                  <a:srgbClr val="0C34DC"/>
                </a:solidFill>
                <a:latin typeface="Times New Roman"/>
                <a:cs typeface="Times New Roman"/>
              </a:rPr>
              <a:t>for</a:t>
            </a:r>
            <a:r>
              <a:rPr lang="en-US" sz="2000" dirty="0">
                <a:latin typeface="Times New Roman"/>
                <a:cs typeface="Times New Roman"/>
              </a:rPr>
              <a:t> the </a:t>
            </a:r>
            <a:r>
              <a:rPr lang="en-US" sz="2000" dirty="0">
                <a:solidFill>
                  <a:srgbClr val="0C34DC"/>
                </a:solidFill>
                <a:latin typeface="Times New Roman"/>
                <a:cs typeface="Times New Roman"/>
              </a:rPr>
              <a:t>top body to accelerate</a:t>
            </a:r>
            <a:r>
              <a:rPr lang="en-US" sz="2000" dirty="0">
                <a:latin typeface="Times New Roman"/>
                <a:cs typeface="Times New Roman"/>
              </a:rPr>
              <a:t>, an </a:t>
            </a:r>
            <a:r>
              <a:rPr lang="en-US" sz="2000" dirty="0">
                <a:solidFill>
                  <a:srgbClr val="0C34DC"/>
                </a:solidFill>
                <a:latin typeface="Times New Roman"/>
                <a:cs typeface="Times New Roman"/>
              </a:rPr>
              <a:t>external force to the right </a:t>
            </a:r>
            <a:r>
              <a:rPr lang="en-US" sz="2000" dirty="0">
                <a:latin typeface="Times New Roman"/>
                <a:cs typeface="Times New Roman"/>
              </a:rPr>
              <a:t>that is </a:t>
            </a:r>
            <a:r>
              <a:rPr lang="en-US" sz="2000" dirty="0">
                <a:solidFill>
                  <a:srgbClr val="0C34DC"/>
                </a:solidFill>
                <a:latin typeface="Times New Roman"/>
                <a:cs typeface="Times New Roman"/>
              </a:rPr>
              <a:t>large enough to effectively shearing the repulsive bonds </a:t>
            </a:r>
            <a:r>
              <a:rPr lang="en-US" sz="2000" dirty="0">
                <a:latin typeface="Times New Roman"/>
                <a:cs typeface="Times New Roman"/>
              </a:rPr>
              <a:t>that exist between electrons </a:t>
            </a:r>
            <a:r>
              <a:rPr lang="en-US" sz="2000" dirty="0">
                <a:solidFill>
                  <a:srgbClr val="0C34DC"/>
                </a:solidFill>
                <a:latin typeface="Times New Roman"/>
                <a:cs typeface="Times New Roman"/>
              </a:rPr>
              <a:t>has to be applied</a:t>
            </a:r>
            <a:r>
              <a:rPr lang="en-US" sz="2000" dirty="0">
                <a:latin typeface="Times New Roman"/>
                <a:cs typeface="Times New Roman"/>
              </a:rPr>
              <a:t>.</a:t>
            </a:r>
            <a:endParaRPr lang="en-US" sz="2400" dirty="0">
              <a:latin typeface="Apple Chancery"/>
              <a:cs typeface="Apple Chancery"/>
            </a:endParaRPr>
          </a:p>
        </p:txBody>
      </p:sp>
    </p:spTree>
    <p:extLst>
      <p:ext uri="{BB962C8B-B14F-4D97-AF65-F5344CB8AC3E}">
        <p14:creationId xmlns:p14="http://schemas.microsoft.com/office/powerpoint/2010/main" val="81559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dissolve">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252"/>
                                        </p:tgtEl>
                                      </p:cBhvr>
                                    </p:animEffect>
                                    <p:set>
                                      <p:cBhvr>
                                        <p:cTn id="12" dur="1" fill="hold">
                                          <p:stCondLst>
                                            <p:cond delay="499"/>
                                          </p:stCondLst>
                                        </p:cTn>
                                        <p:tgtEl>
                                          <p:spTgt spid="25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07"/>
                                        </p:tgtEl>
                                        <p:attrNameLst>
                                          <p:attrName>style.visibility</p:attrName>
                                        </p:attrNameLst>
                                      </p:cBhvr>
                                      <p:to>
                                        <p:strVal val="visible"/>
                                      </p:to>
                                    </p:set>
                                    <p:animEffect transition="in" filter="dissolve">
                                      <p:cBhvr>
                                        <p:cTn id="22" dur="500"/>
                                        <p:tgtEl>
                                          <p:spTgt spid="30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nodeType="clickEffect">
                                  <p:stCondLst>
                                    <p:cond delay="0"/>
                                  </p:stCondLst>
                                  <p:childTnLst>
                                    <p:animEffect transition="out" filter="dissolve">
                                      <p:cBhvr>
                                        <p:cTn id="31" dur="500"/>
                                        <p:tgtEl>
                                          <p:spTgt spid="257"/>
                                        </p:tgtEl>
                                      </p:cBhvr>
                                    </p:animEffect>
                                    <p:set>
                                      <p:cBhvr>
                                        <p:cTn id="32" dur="1" fill="hold">
                                          <p:stCondLst>
                                            <p:cond delay="499"/>
                                          </p:stCondLst>
                                        </p:cTn>
                                        <p:tgtEl>
                                          <p:spTgt spid="25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06"/>
                                        </p:tgtEl>
                                        <p:attrNameLst>
                                          <p:attrName>style.visibility</p:attrName>
                                        </p:attrNameLst>
                                      </p:cBhvr>
                                      <p:to>
                                        <p:strVal val="visible"/>
                                      </p:to>
                                    </p:set>
                                    <p:animEffect transition="in" filter="dissolve">
                                      <p:cBhvr>
                                        <p:cTn id="42" dur="500"/>
                                        <p:tgtEl>
                                          <p:spTgt spid="30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dissolv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13"/>
                                        </p:tgtEl>
                                        <p:attrNameLst>
                                          <p:attrName>style.visibility</p:attrName>
                                        </p:attrNameLst>
                                      </p:cBhvr>
                                      <p:to>
                                        <p:strVal val="visible"/>
                                      </p:to>
                                    </p:set>
                                    <p:animEffect transition="in" filter="dissolve">
                                      <p:cBhvr>
                                        <p:cTn id="52" dur="500"/>
                                        <p:tgtEl>
                                          <p:spTgt spid="313"/>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161"/>
                                        </p:tgtEl>
                                        <p:attrNameLst>
                                          <p:attrName>style.visibility</p:attrName>
                                        </p:attrNameLst>
                                      </p:cBhvr>
                                      <p:to>
                                        <p:strVal val="visible"/>
                                      </p:to>
                                    </p:set>
                                    <p:animEffect transition="in" filter="dissolve">
                                      <p:cBhvr>
                                        <p:cTn id="57" dur="500"/>
                                        <p:tgtEl>
                                          <p:spTgt spid="161"/>
                                        </p:tgtEl>
                                      </p:cBhvr>
                                    </p:animEffect>
                                  </p:childTnLst>
                                </p:cTn>
                              </p:par>
                              <p:par>
                                <p:cTn id="58" presetID="9" presetClass="entr" presetSubtype="0" fill="hold" nodeType="withEffect">
                                  <p:stCondLst>
                                    <p:cond delay="0"/>
                                  </p:stCondLst>
                                  <p:childTnLst>
                                    <p:set>
                                      <p:cBhvr>
                                        <p:cTn id="59" dur="1" fill="hold">
                                          <p:stCondLst>
                                            <p:cond delay="0"/>
                                          </p:stCondLst>
                                        </p:cTn>
                                        <p:tgtEl>
                                          <p:spTgt spid="164"/>
                                        </p:tgtEl>
                                        <p:attrNameLst>
                                          <p:attrName>style.visibility</p:attrName>
                                        </p:attrNameLst>
                                      </p:cBhvr>
                                      <p:to>
                                        <p:strVal val="visible"/>
                                      </p:to>
                                    </p:set>
                                    <p:animEffect transition="in" filter="dissolve">
                                      <p:cBhvr>
                                        <p:cTn id="60" dur="500"/>
                                        <p:tgtEl>
                                          <p:spTgt spid="164"/>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104"/>
                                        </p:tgtEl>
                                        <p:attrNameLst>
                                          <p:attrName>style.visibility</p:attrName>
                                        </p:attrNameLst>
                                      </p:cBhvr>
                                      <p:to>
                                        <p:strVal val="visible"/>
                                      </p:to>
                                    </p:set>
                                    <p:animEffect transition="in" filter="dissolve">
                                      <p:cBhvr>
                                        <p:cTn id="65" dur="500"/>
                                        <p:tgtEl>
                                          <p:spTgt spid="104"/>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nodeType="clickEffect">
                                  <p:stCondLst>
                                    <p:cond delay="0"/>
                                  </p:stCondLst>
                                  <p:childTnLst>
                                    <p:set>
                                      <p:cBhvr>
                                        <p:cTn id="69" dur="1" fill="hold">
                                          <p:stCondLst>
                                            <p:cond delay="0"/>
                                          </p:stCondLst>
                                        </p:cTn>
                                        <p:tgtEl>
                                          <p:spTgt spid="168"/>
                                        </p:tgtEl>
                                        <p:attrNameLst>
                                          <p:attrName>style.visibility</p:attrName>
                                        </p:attrNameLst>
                                      </p:cBhvr>
                                      <p:to>
                                        <p:strVal val="visible"/>
                                      </p:to>
                                    </p:set>
                                    <p:animEffect transition="in" filter="dissolve">
                                      <p:cBhvr>
                                        <p:cTn id="70" dur="500"/>
                                        <p:tgtEl>
                                          <p:spTgt spid="168"/>
                                        </p:tgtEl>
                                      </p:cBhvr>
                                    </p:animEffect>
                                  </p:childTnLst>
                                </p:cTn>
                              </p:par>
                              <p:par>
                                <p:cTn id="71" presetID="9" presetClass="entr" presetSubtype="0" fill="hold" nodeType="withEffect">
                                  <p:stCondLst>
                                    <p:cond delay="0"/>
                                  </p:stCondLst>
                                  <p:childTnLst>
                                    <p:set>
                                      <p:cBhvr>
                                        <p:cTn id="72" dur="1" fill="hold">
                                          <p:stCondLst>
                                            <p:cond delay="0"/>
                                          </p:stCondLst>
                                        </p:cTn>
                                        <p:tgtEl>
                                          <p:spTgt spid="165"/>
                                        </p:tgtEl>
                                        <p:attrNameLst>
                                          <p:attrName>style.visibility</p:attrName>
                                        </p:attrNameLst>
                                      </p:cBhvr>
                                      <p:to>
                                        <p:strVal val="visible"/>
                                      </p:to>
                                    </p:set>
                                    <p:animEffect transition="in" filter="dissolve">
                                      <p:cBhvr>
                                        <p:cTn id="73" dur="500"/>
                                        <p:tgtEl>
                                          <p:spTgt spid="165"/>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314"/>
                                        </p:tgtEl>
                                        <p:attrNameLst>
                                          <p:attrName>style.visibility</p:attrName>
                                        </p:attrNameLst>
                                      </p:cBhvr>
                                      <p:to>
                                        <p:strVal val="visible"/>
                                      </p:to>
                                    </p:set>
                                    <p:animEffect transition="in" filter="dissolve">
                                      <p:cBhvr>
                                        <p:cTn id="78" dur="500"/>
                                        <p:tgtEl>
                                          <p:spTgt spid="314"/>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nodeType="click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dissolve">
                                      <p:cBhvr>
                                        <p:cTn id="83" dur="500"/>
                                        <p:tgtEl>
                                          <p:spTgt spid="8"/>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105"/>
                                        </p:tgtEl>
                                        <p:attrNameLst>
                                          <p:attrName>style.visibility</p:attrName>
                                        </p:attrNameLst>
                                      </p:cBhvr>
                                      <p:to>
                                        <p:strVal val="visible"/>
                                      </p:to>
                                    </p:set>
                                    <p:animEffect transition="in" filter="dissolve">
                                      <p:cBhvr>
                                        <p:cTn id="88"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314" grpId="0"/>
      <p:bldP spid="104" grpId="0"/>
      <p:bldP spid="313" grpId="0"/>
      <p:bldP spid="10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5164455" y="2795028"/>
            <a:ext cx="3865243" cy="3139321"/>
          </a:xfrm>
          <a:prstGeom prst="rect">
            <a:avLst/>
          </a:prstGeom>
          <a:noFill/>
        </p:spPr>
        <p:txBody>
          <a:bodyPr wrap="square" rtlCol="0">
            <a:spAutoFit/>
          </a:bodyPr>
          <a:lstStyle/>
          <a:p>
            <a:r>
              <a:rPr lang="en-US" dirty="0">
                <a:latin typeface="Times New Roman"/>
                <a:cs typeface="Times New Roman"/>
              </a:rPr>
              <a:t>A force F motivates the red mass to the right.  As the red mass tries to slide out from under the blue mass, the </a:t>
            </a:r>
            <a:r>
              <a:rPr lang="en-US" dirty="0">
                <a:solidFill>
                  <a:srgbClr val="0000FF"/>
                </a:solidFill>
                <a:latin typeface="Times New Roman"/>
                <a:cs typeface="Times New Roman"/>
              </a:rPr>
              <a:t>blue mass </a:t>
            </a:r>
            <a:r>
              <a:rPr lang="en-US" dirty="0">
                <a:latin typeface="Times New Roman"/>
                <a:cs typeface="Times New Roman"/>
              </a:rPr>
              <a:t>moves to the left RELATIVE TO THE RED MASS.  As such, the shearing of the melding between the two masses will produce a </a:t>
            </a:r>
            <a:r>
              <a:rPr lang="en-US" i="1" dirty="0">
                <a:solidFill>
                  <a:srgbClr val="FF0000"/>
                </a:solidFill>
                <a:latin typeface="Times New Roman"/>
                <a:cs typeface="Times New Roman"/>
              </a:rPr>
              <a:t>kinetic frictional force </a:t>
            </a:r>
            <a:r>
              <a:rPr lang="en-US" dirty="0">
                <a:latin typeface="Times New Roman"/>
                <a:cs typeface="Times New Roman"/>
              </a:rPr>
              <a:t>on the blue mass </a:t>
            </a:r>
            <a:r>
              <a:rPr lang="en-US" i="1" dirty="0">
                <a:solidFill>
                  <a:srgbClr val="FF0000"/>
                </a:solidFill>
                <a:latin typeface="Times New Roman"/>
                <a:cs typeface="Times New Roman"/>
              </a:rPr>
              <a:t>to the right </a:t>
            </a:r>
            <a:r>
              <a:rPr lang="en-US" dirty="0">
                <a:latin typeface="Times New Roman"/>
                <a:cs typeface="Times New Roman"/>
              </a:rPr>
              <a:t>.  It will </a:t>
            </a:r>
            <a:r>
              <a:rPr lang="en-US" dirty="0">
                <a:solidFill>
                  <a:srgbClr val="0000FF"/>
                </a:solidFill>
                <a:latin typeface="Times New Roman"/>
                <a:cs typeface="Times New Roman"/>
              </a:rPr>
              <a:t>ALSO</a:t>
            </a:r>
            <a:r>
              <a:rPr lang="en-US" dirty="0">
                <a:latin typeface="Times New Roman"/>
                <a:cs typeface="Times New Roman"/>
              </a:rPr>
              <a:t>, due to Newton’s Third, produce a kinetic frictional force </a:t>
            </a:r>
            <a:r>
              <a:rPr lang="en-US" dirty="0">
                <a:solidFill>
                  <a:srgbClr val="FF0000"/>
                </a:solidFill>
                <a:latin typeface="Times New Roman"/>
                <a:cs typeface="Times New Roman"/>
              </a:rPr>
              <a:t>on the red mass </a:t>
            </a:r>
            <a:r>
              <a:rPr lang="en-US" i="1" dirty="0">
                <a:solidFill>
                  <a:srgbClr val="FF0000"/>
                </a:solidFill>
                <a:latin typeface="Times New Roman"/>
                <a:cs typeface="Times New Roman"/>
              </a:rPr>
              <a:t>to the left</a:t>
            </a:r>
            <a:r>
              <a:rPr lang="en-US" dirty="0">
                <a:latin typeface="Times New Roman"/>
                <a:cs typeface="Times New Roman"/>
              </a:rPr>
              <a:t>.  </a:t>
            </a:r>
            <a:endParaRPr lang="en-US" sz="2000" dirty="0">
              <a:latin typeface="Apple Chancery"/>
              <a:cs typeface="Apple Chancery"/>
            </a:endParaRPr>
          </a:p>
        </p:txBody>
      </p:sp>
      <p:sp>
        <p:nvSpPr>
          <p:cNvPr id="15" name="TextBox 14"/>
          <p:cNvSpPr txBox="1"/>
          <p:nvPr/>
        </p:nvSpPr>
        <p:spPr>
          <a:xfrm>
            <a:off x="457200" y="5007011"/>
            <a:ext cx="4415156" cy="1323439"/>
          </a:xfrm>
          <a:prstGeom prst="rect">
            <a:avLst/>
          </a:prstGeom>
          <a:noFill/>
        </p:spPr>
        <p:txBody>
          <a:bodyPr wrap="square" rtlCol="0">
            <a:spAutoFit/>
          </a:bodyPr>
          <a:lstStyle/>
          <a:p>
            <a:r>
              <a:rPr lang="en-US" sz="2000" dirty="0">
                <a:latin typeface="Times New Roman"/>
                <a:cs typeface="Times New Roman"/>
              </a:rPr>
              <a:t>where      is a </a:t>
            </a:r>
            <a:r>
              <a:rPr lang="en-US" sz="2000" dirty="0">
                <a:solidFill>
                  <a:srgbClr val="0000FF"/>
                </a:solidFill>
                <a:latin typeface="Times New Roman"/>
                <a:cs typeface="Times New Roman"/>
              </a:rPr>
              <a:t>constant</a:t>
            </a:r>
            <a:r>
              <a:rPr lang="en-US" sz="2000" dirty="0">
                <a:latin typeface="Times New Roman"/>
                <a:cs typeface="Times New Roman"/>
              </a:rPr>
              <a:t> called the </a:t>
            </a:r>
            <a:r>
              <a:rPr lang="en-US" sz="2000" i="1" dirty="0">
                <a:solidFill>
                  <a:srgbClr val="FF0000"/>
                </a:solidFill>
                <a:latin typeface="Times New Roman"/>
                <a:cs typeface="Times New Roman"/>
              </a:rPr>
              <a:t>coefficient of kinetic friction </a:t>
            </a:r>
            <a:r>
              <a:rPr lang="en-US" sz="2000" dirty="0">
                <a:latin typeface="Times New Roman"/>
                <a:cs typeface="Times New Roman"/>
              </a:rPr>
              <a:t>and </a:t>
            </a:r>
            <a:r>
              <a:rPr lang="en-US" sz="2000" dirty="0">
                <a:solidFill>
                  <a:srgbClr val="0000FF"/>
                </a:solidFill>
                <a:latin typeface="Times New Roman"/>
                <a:cs typeface="Times New Roman"/>
              </a:rPr>
              <a:t>N </a:t>
            </a:r>
            <a:r>
              <a:rPr lang="en-US" sz="2000" dirty="0">
                <a:latin typeface="Times New Roman"/>
                <a:cs typeface="Times New Roman"/>
              </a:rPr>
              <a:t>is the </a:t>
            </a:r>
            <a:r>
              <a:rPr lang="en-US" sz="2000" dirty="0">
                <a:solidFill>
                  <a:srgbClr val="0000FF"/>
                </a:solidFill>
                <a:latin typeface="Times New Roman"/>
                <a:cs typeface="Times New Roman"/>
              </a:rPr>
              <a:t>magnitude of the normal force </a:t>
            </a:r>
            <a:r>
              <a:rPr lang="en-US" sz="2000" dirty="0">
                <a:latin typeface="Times New Roman"/>
                <a:cs typeface="Times New Roman"/>
              </a:rPr>
              <a:t>acting between the surfaces.  </a:t>
            </a:r>
            <a:endParaRPr lang="en-US" sz="2400" dirty="0">
              <a:latin typeface="Apple Chancery"/>
              <a:cs typeface="Apple Chancery"/>
            </a:endParaRPr>
          </a:p>
        </p:txBody>
      </p:sp>
      <p:sp>
        <p:nvSpPr>
          <p:cNvPr id="18" name="TextBox 17"/>
          <p:cNvSpPr txBox="1"/>
          <p:nvPr/>
        </p:nvSpPr>
        <p:spPr>
          <a:xfrm>
            <a:off x="457200" y="3153003"/>
            <a:ext cx="4415156" cy="1323439"/>
          </a:xfrm>
          <a:prstGeom prst="rect">
            <a:avLst/>
          </a:prstGeom>
          <a:noFill/>
        </p:spPr>
        <p:txBody>
          <a:bodyPr wrap="square" rtlCol="0">
            <a:spAutoFit/>
          </a:bodyPr>
          <a:lstStyle/>
          <a:p>
            <a:r>
              <a:rPr lang="en-US" sz="2000" dirty="0">
                <a:latin typeface="Times New Roman"/>
                <a:cs typeface="Times New Roman"/>
              </a:rPr>
              <a:t>--its </a:t>
            </a:r>
            <a:r>
              <a:rPr lang="en-US" sz="2000" dirty="0">
                <a:solidFill>
                  <a:srgbClr val="FF0000"/>
                </a:solidFill>
                <a:latin typeface="Times New Roman"/>
                <a:cs typeface="Times New Roman"/>
              </a:rPr>
              <a:t>magnitude is proportional to </a:t>
            </a:r>
            <a:r>
              <a:rPr lang="en-US" sz="2000" dirty="0">
                <a:latin typeface="Times New Roman"/>
                <a:cs typeface="Times New Roman"/>
              </a:rPr>
              <a:t>the amount of melding, which is measured by the </a:t>
            </a:r>
            <a:r>
              <a:rPr lang="en-US" sz="2000" dirty="0">
                <a:solidFill>
                  <a:srgbClr val="FF0000"/>
                </a:solidFill>
                <a:latin typeface="Times New Roman"/>
                <a:cs typeface="Times New Roman"/>
              </a:rPr>
              <a:t>normal force, </a:t>
            </a:r>
            <a:r>
              <a:rPr lang="en-US" sz="2000" dirty="0">
                <a:latin typeface="Times New Roman"/>
                <a:cs typeface="Times New Roman"/>
              </a:rPr>
              <a:t>between the two masses, and is denoted by and is equal to:  </a:t>
            </a:r>
            <a:endParaRPr lang="en-US" sz="2400" dirty="0">
              <a:latin typeface="Apple Chancery"/>
              <a:cs typeface="Apple Chancery"/>
            </a:endParaRPr>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52.)</a:t>
            </a: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36856" y="276903"/>
            <a:ext cx="4271644" cy="523220"/>
          </a:xfrm>
          <a:prstGeom prst="rect">
            <a:avLst/>
          </a:prstGeom>
          <a:noFill/>
        </p:spPr>
        <p:txBody>
          <a:bodyPr wrap="square" rtlCol="0">
            <a:spAutoFit/>
          </a:bodyPr>
          <a:lstStyle/>
          <a:p>
            <a:r>
              <a:rPr lang="en-US" sz="2800" dirty="0">
                <a:solidFill>
                  <a:srgbClr val="FF0000"/>
                </a:solidFill>
                <a:latin typeface="Apple Chancery"/>
                <a:cs typeface="Apple Chancery"/>
              </a:rPr>
              <a:t>KINETIC FRICTION </a:t>
            </a:r>
          </a:p>
        </p:txBody>
      </p:sp>
      <p:graphicFrame>
        <p:nvGraphicFramePr>
          <p:cNvPr id="13" name="Object 12"/>
          <p:cNvGraphicFramePr>
            <a:graphicFrameLocks noChangeAspect="1"/>
          </p:cNvGraphicFramePr>
          <p:nvPr/>
        </p:nvGraphicFramePr>
        <p:xfrm>
          <a:off x="1231106" y="5068956"/>
          <a:ext cx="310797" cy="337311"/>
        </p:xfrm>
        <a:graphic>
          <a:graphicData uri="http://schemas.openxmlformats.org/presentationml/2006/ole">
            <mc:AlternateContent xmlns:mc="http://schemas.openxmlformats.org/markup-compatibility/2006">
              <mc:Choice xmlns:v="urn:schemas-microsoft-com:vml" Requires="v">
                <p:oleObj name="Equation" r:id="rId2" imgW="190500" imgH="203200" progId="Equation.DSMT4">
                  <p:embed/>
                </p:oleObj>
              </mc:Choice>
              <mc:Fallback>
                <p:oleObj name="Equation" r:id="rId2" imgW="190500" imgH="203200" progId="Equation.DSMT4">
                  <p:embed/>
                  <p:pic>
                    <p:nvPicPr>
                      <p:cNvPr id="13" name="Object 12"/>
                      <p:cNvPicPr/>
                      <p:nvPr/>
                    </p:nvPicPr>
                    <p:blipFill>
                      <a:blip r:embed="rId3"/>
                      <a:stretch>
                        <a:fillRect/>
                      </a:stretch>
                    </p:blipFill>
                    <p:spPr>
                      <a:xfrm>
                        <a:off x="1231106" y="5068956"/>
                        <a:ext cx="310797" cy="337311"/>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1744660" y="4602450"/>
          <a:ext cx="1006475" cy="363538"/>
        </p:xfrm>
        <a:graphic>
          <a:graphicData uri="http://schemas.openxmlformats.org/presentationml/2006/ole">
            <mc:AlternateContent xmlns:mc="http://schemas.openxmlformats.org/markup-compatibility/2006">
              <mc:Choice xmlns:v="urn:schemas-microsoft-com:vml" Requires="v">
                <p:oleObj name="Equation" r:id="rId4" imgW="571500" imgH="203200" progId="Equation.DSMT4">
                  <p:embed/>
                </p:oleObj>
              </mc:Choice>
              <mc:Fallback>
                <p:oleObj name="Equation" r:id="rId4" imgW="571500" imgH="203200" progId="Equation.DSMT4">
                  <p:embed/>
                  <p:pic>
                    <p:nvPicPr>
                      <p:cNvPr id="12" name="Object 11"/>
                      <p:cNvPicPr/>
                      <p:nvPr/>
                    </p:nvPicPr>
                    <p:blipFill>
                      <a:blip r:embed="rId5"/>
                      <a:stretch>
                        <a:fillRect/>
                      </a:stretch>
                    </p:blipFill>
                    <p:spPr>
                      <a:xfrm>
                        <a:off x="1744660" y="4602450"/>
                        <a:ext cx="1006475" cy="363538"/>
                      </a:xfrm>
                      <a:prstGeom prst="rect">
                        <a:avLst/>
                      </a:prstGeom>
                    </p:spPr>
                  </p:pic>
                </p:oleObj>
              </mc:Fallback>
            </mc:AlternateContent>
          </a:graphicData>
        </a:graphic>
      </p:graphicFrame>
      <p:sp>
        <p:nvSpPr>
          <p:cNvPr id="19" name="TextBox 18"/>
          <p:cNvSpPr txBox="1"/>
          <p:nvPr/>
        </p:nvSpPr>
        <p:spPr>
          <a:xfrm>
            <a:off x="457200" y="856036"/>
            <a:ext cx="4415156" cy="2246769"/>
          </a:xfrm>
          <a:prstGeom prst="rect">
            <a:avLst/>
          </a:prstGeom>
          <a:noFill/>
        </p:spPr>
        <p:txBody>
          <a:bodyPr wrap="square" rtlCol="0">
            <a:spAutoFit/>
          </a:bodyPr>
          <a:lstStyle/>
          <a:p>
            <a:r>
              <a:rPr lang="en-US" sz="2000" dirty="0">
                <a:latin typeface="Times New Roman"/>
                <a:cs typeface="Times New Roman"/>
              </a:rPr>
              <a:t>--</a:t>
            </a:r>
            <a:r>
              <a:rPr lang="en-US" sz="2000" dirty="0">
                <a:solidFill>
                  <a:srgbClr val="1C3FD9"/>
                </a:solidFill>
                <a:latin typeface="Times New Roman"/>
                <a:cs typeface="Times New Roman"/>
              </a:rPr>
              <a:t>when</a:t>
            </a:r>
            <a:r>
              <a:rPr lang="en-US" sz="2000" dirty="0">
                <a:latin typeface="Times New Roman"/>
                <a:cs typeface="Times New Roman"/>
              </a:rPr>
              <a:t> </a:t>
            </a:r>
            <a:r>
              <a:rPr lang="en-US" sz="2000" dirty="0">
                <a:solidFill>
                  <a:srgbClr val="1C3FD9"/>
                </a:solidFill>
                <a:latin typeface="Times New Roman"/>
                <a:cs typeface="Times New Roman"/>
              </a:rPr>
              <a:t>objects</a:t>
            </a:r>
            <a:r>
              <a:rPr lang="en-US" sz="2000" dirty="0">
                <a:latin typeface="Times New Roman"/>
                <a:cs typeface="Times New Roman"/>
              </a:rPr>
              <a:t> are </a:t>
            </a:r>
            <a:r>
              <a:rPr lang="en-US" sz="2000" dirty="0">
                <a:solidFill>
                  <a:srgbClr val="1C3FD9"/>
                </a:solidFill>
                <a:latin typeface="Times New Roman"/>
                <a:cs typeface="Times New Roman"/>
              </a:rPr>
              <a:t>in contact and moving relative to one another</a:t>
            </a:r>
            <a:r>
              <a:rPr lang="en-US" sz="2000" dirty="0">
                <a:latin typeface="Times New Roman"/>
                <a:cs typeface="Times New Roman"/>
              </a:rPr>
              <a:t>, the </a:t>
            </a:r>
            <a:r>
              <a:rPr lang="en-US" sz="2000" dirty="0">
                <a:solidFill>
                  <a:srgbClr val="1C3FD9"/>
                </a:solidFill>
                <a:latin typeface="Times New Roman"/>
                <a:cs typeface="Times New Roman"/>
              </a:rPr>
              <a:t>shearing of the partial bonding </a:t>
            </a:r>
            <a:r>
              <a:rPr lang="en-US" sz="2000" dirty="0">
                <a:latin typeface="Times New Roman"/>
                <a:cs typeface="Times New Roman"/>
              </a:rPr>
              <a:t>between the two </a:t>
            </a:r>
            <a:r>
              <a:rPr lang="en-US" sz="2000" dirty="0">
                <a:solidFill>
                  <a:srgbClr val="1C3FD9"/>
                </a:solidFill>
                <a:latin typeface="Times New Roman"/>
                <a:cs typeface="Times New Roman"/>
              </a:rPr>
              <a:t>produces</a:t>
            </a:r>
            <a:r>
              <a:rPr lang="en-US" sz="2000" dirty="0">
                <a:latin typeface="Times New Roman"/>
                <a:cs typeface="Times New Roman"/>
              </a:rPr>
              <a:t> a </a:t>
            </a:r>
            <a:r>
              <a:rPr lang="en-US" sz="2000" dirty="0">
                <a:solidFill>
                  <a:srgbClr val="1C3FD9"/>
                </a:solidFill>
                <a:latin typeface="Times New Roman"/>
                <a:cs typeface="Times New Roman"/>
              </a:rPr>
              <a:t>force</a:t>
            </a:r>
            <a:r>
              <a:rPr lang="en-US" sz="2000" dirty="0">
                <a:latin typeface="Times New Roman"/>
                <a:cs typeface="Times New Roman"/>
              </a:rPr>
              <a:t> that is </a:t>
            </a:r>
            <a:r>
              <a:rPr lang="en-US" sz="2000" dirty="0">
                <a:solidFill>
                  <a:srgbClr val="1C3FD9"/>
                </a:solidFill>
                <a:latin typeface="Times New Roman"/>
                <a:cs typeface="Times New Roman"/>
              </a:rPr>
              <a:t>always</a:t>
            </a:r>
            <a:r>
              <a:rPr lang="en-US" sz="2000" dirty="0">
                <a:latin typeface="Times New Roman"/>
                <a:cs typeface="Times New Roman"/>
              </a:rPr>
              <a:t> </a:t>
            </a:r>
            <a:r>
              <a:rPr lang="en-US" sz="2000" u="sng" dirty="0">
                <a:solidFill>
                  <a:srgbClr val="FF0000"/>
                </a:solidFill>
                <a:latin typeface="Times New Roman"/>
                <a:cs typeface="Times New Roman"/>
              </a:rPr>
              <a:t>parallel to the surfaces </a:t>
            </a:r>
            <a:r>
              <a:rPr lang="en-US" sz="2000" dirty="0">
                <a:latin typeface="Times New Roman"/>
                <a:cs typeface="Times New Roman"/>
              </a:rPr>
              <a:t>and </a:t>
            </a:r>
            <a:r>
              <a:rPr lang="en-US" sz="2000" dirty="0">
                <a:solidFill>
                  <a:srgbClr val="1C3FD9"/>
                </a:solidFill>
                <a:latin typeface="Times New Roman"/>
                <a:cs typeface="Times New Roman"/>
              </a:rPr>
              <a:t>directed</a:t>
            </a:r>
            <a:r>
              <a:rPr lang="en-US" sz="2000" dirty="0">
                <a:latin typeface="Times New Roman"/>
                <a:cs typeface="Times New Roman"/>
              </a:rPr>
              <a:t> </a:t>
            </a:r>
            <a:r>
              <a:rPr lang="en-US" sz="2000" i="1" dirty="0">
                <a:solidFill>
                  <a:srgbClr val="0000FF"/>
                </a:solidFill>
                <a:latin typeface="Times New Roman"/>
                <a:cs typeface="Times New Roman"/>
              </a:rPr>
              <a:t>opposite the direction of RELATIVE MOTION between the two bodies</a:t>
            </a:r>
            <a:endParaRPr lang="en-US" sz="2000" dirty="0">
              <a:solidFill>
                <a:srgbClr val="0000FF"/>
              </a:solidFill>
              <a:latin typeface="Times New Roman"/>
              <a:cs typeface="Times New Roman"/>
            </a:endParaRPr>
          </a:p>
        </p:txBody>
      </p:sp>
      <p:sp>
        <p:nvSpPr>
          <p:cNvPr id="20" name="Rectangle 19"/>
          <p:cNvSpPr/>
          <p:nvPr/>
        </p:nvSpPr>
        <p:spPr>
          <a:xfrm>
            <a:off x="5880100" y="673100"/>
            <a:ext cx="254000" cy="322636"/>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295899" y="1003300"/>
            <a:ext cx="3289301" cy="63500"/>
          </a:xfrm>
          <a:prstGeom prst="rect">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V="1">
            <a:off x="6145212" y="805714"/>
            <a:ext cx="395288" cy="1"/>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3" name="Object 22"/>
          <p:cNvGraphicFramePr>
            <a:graphicFrameLocks noChangeAspect="1"/>
          </p:cNvGraphicFramePr>
          <p:nvPr/>
        </p:nvGraphicFramePr>
        <p:xfrm>
          <a:off x="6183313" y="546100"/>
          <a:ext cx="201612" cy="228600"/>
        </p:xfrm>
        <a:graphic>
          <a:graphicData uri="http://schemas.openxmlformats.org/presentationml/2006/ole">
            <mc:AlternateContent xmlns:mc="http://schemas.openxmlformats.org/markup-compatibility/2006">
              <mc:Choice xmlns:v="urn:schemas-microsoft-com:vml" Requires="v">
                <p:oleObj name="Equation" r:id="rId6" imgW="114300" imgH="127000" progId="Equation.DSMT4">
                  <p:embed/>
                </p:oleObj>
              </mc:Choice>
              <mc:Fallback>
                <p:oleObj name="Equation" r:id="rId6" imgW="114300" imgH="127000" progId="Equation.DSMT4">
                  <p:embed/>
                  <p:pic>
                    <p:nvPicPr>
                      <p:cNvPr id="23" name="Object 22"/>
                      <p:cNvPicPr/>
                      <p:nvPr/>
                    </p:nvPicPr>
                    <p:blipFill>
                      <a:blip r:embed="rId7"/>
                      <a:stretch>
                        <a:fillRect/>
                      </a:stretch>
                    </p:blipFill>
                    <p:spPr>
                      <a:xfrm>
                        <a:off x="6183313" y="546100"/>
                        <a:ext cx="201612" cy="228600"/>
                      </a:xfrm>
                      <a:prstGeom prst="rect">
                        <a:avLst/>
                      </a:prstGeom>
                    </p:spPr>
                  </p:pic>
                </p:oleObj>
              </mc:Fallback>
            </mc:AlternateContent>
          </a:graphicData>
        </a:graphic>
      </p:graphicFrame>
      <p:sp>
        <p:nvSpPr>
          <p:cNvPr id="24" name="TextBox 23"/>
          <p:cNvSpPr txBox="1"/>
          <p:nvPr/>
        </p:nvSpPr>
        <p:spPr>
          <a:xfrm>
            <a:off x="5206998" y="1128498"/>
            <a:ext cx="3822701" cy="646331"/>
          </a:xfrm>
          <a:prstGeom prst="rect">
            <a:avLst/>
          </a:prstGeom>
          <a:noFill/>
        </p:spPr>
        <p:txBody>
          <a:bodyPr wrap="square" rtlCol="0">
            <a:spAutoFit/>
          </a:bodyPr>
          <a:lstStyle/>
          <a:p>
            <a:r>
              <a:rPr lang="en-US" dirty="0">
                <a:latin typeface="Times New Roman"/>
                <a:cs typeface="Times New Roman"/>
              </a:rPr>
              <a:t>the mass’s motion relative to table is to right, so </a:t>
            </a:r>
            <a:r>
              <a:rPr lang="en-US" i="1" dirty="0">
                <a:solidFill>
                  <a:srgbClr val="FF0000"/>
                </a:solidFill>
                <a:latin typeface="Times New Roman"/>
                <a:cs typeface="Times New Roman"/>
              </a:rPr>
              <a:t>kinetic frictional force </a:t>
            </a:r>
            <a:r>
              <a:rPr lang="en-US" dirty="0">
                <a:latin typeface="Times New Roman"/>
                <a:cs typeface="Times New Roman"/>
              </a:rPr>
              <a:t>to </a:t>
            </a:r>
            <a:r>
              <a:rPr lang="en-US" dirty="0">
                <a:solidFill>
                  <a:srgbClr val="FF0000"/>
                </a:solidFill>
                <a:latin typeface="Times New Roman"/>
                <a:cs typeface="Times New Roman"/>
              </a:rPr>
              <a:t>left</a:t>
            </a:r>
            <a:endParaRPr lang="en-US" sz="2000" dirty="0">
              <a:solidFill>
                <a:srgbClr val="FF0000"/>
              </a:solidFill>
              <a:latin typeface="Apple Chancery"/>
              <a:cs typeface="Apple Chancery"/>
            </a:endParaRPr>
          </a:p>
        </p:txBody>
      </p:sp>
      <p:cxnSp>
        <p:nvCxnSpPr>
          <p:cNvPr id="26" name="Straight Arrow Connector 25"/>
          <p:cNvCxnSpPr/>
          <p:nvPr/>
        </p:nvCxnSpPr>
        <p:spPr>
          <a:xfrm flipH="1" flipV="1">
            <a:off x="5426075" y="947737"/>
            <a:ext cx="395288" cy="1"/>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7" name="Object 26"/>
          <p:cNvGraphicFramePr>
            <a:graphicFrameLocks noChangeAspect="1"/>
          </p:cNvGraphicFramePr>
          <p:nvPr/>
        </p:nvGraphicFramePr>
        <p:xfrm>
          <a:off x="5484813" y="563563"/>
          <a:ext cx="244475" cy="360362"/>
        </p:xfrm>
        <a:graphic>
          <a:graphicData uri="http://schemas.openxmlformats.org/presentationml/2006/ole">
            <mc:AlternateContent xmlns:mc="http://schemas.openxmlformats.org/markup-compatibility/2006">
              <mc:Choice xmlns:v="urn:schemas-microsoft-com:vml" Requires="v">
                <p:oleObj name="Equation" r:id="rId8" imgW="139700" imgH="203200" progId="Equation.DSMT4">
                  <p:embed/>
                </p:oleObj>
              </mc:Choice>
              <mc:Fallback>
                <p:oleObj name="Equation" r:id="rId8" imgW="139700" imgH="203200" progId="Equation.DSMT4">
                  <p:embed/>
                  <p:pic>
                    <p:nvPicPr>
                      <p:cNvPr id="27" name="Object 26"/>
                      <p:cNvPicPr/>
                      <p:nvPr/>
                    </p:nvPicPr>
                    <p:blipFill>
                      <a:blip r:embed="rId9"/>
                      <a:stretch>
                        <a:fillRect/>
                      </a:stretch>
                    </p:blipFill>
                    <p:spPr>
                      <a:xfrm>
                        <a:off x="5484813" y="563563"/>
                        <a:ext cx="244475" cy="360362"/>
                      </a:xfrm>
                      <a:prstGeom prst="rect">
                        <a:avLst/>
                      </a:prstGeom>
                    </p:spPr>
                  </p:pic>
                </p:oleObj>
              </mc:Fallback>
            </mc:AlternateContent>
          </a:graphicData>
        </a:graphic>
      </p:graphicFrame>
      <p:sp>
        <p:nvSpPr>
          <p:cNvPr id="28" name="Rectangle 27"/>
          <p:cNvSpPr/>
          <p:nvPr/>
        </p:nvSpPr>
        <p:spPr>
          <a:xfrm>
            <a:off x="5837556" y="2187230"/>
            <a:ext cx="702943" cy="475036"/>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5253356" y="2669830"/>
            <a:ext cx="3289301" cy="63500"/>
          </a:xfrm>
          <a:prstGeom prst="rect">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V="1">
            <a:off x="6543994" y="2352618"/>
            <a:ext cx="720406" cy="1"/>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1" name="Object 30"/>
          <p:cNvGraphicFramePr>
            <a:graphicFrameLocks noChangeAspect="1"/>
          </p:cNvGraphicFramePr>
          <p:nvPr/>
        </p:nvGraphicFramePr>
        <p:xfrm>
          <a:off x="6838950" y="2484438"/>
          <a:ext cx="201613" cy="227012"/>
        </p:xfrm>
        <a:graphic>
          <a:graphicData uri="http://schemas.openxmlformats.org/presentationml/2006/ole">
            <mc:AlternateContent xmlns:mc="http://schemas.openxmlformats.org/markup-compatibility/2006">
              <mc:Choice xmlns:v="urn:schemas-microsoft-com:vml" Requires="v">
                <p:oleObj name="Equation" r:id="rId10" imgW="114300" imgH="127000" progId="Equation.DSMT4">
                  <p:embed/>
                </p:oleObj>
              </mc:Choice>
              <mc:Fallback>
                <p:oleObj name="Equation" r:id="rId10" imgW="114300" imgH="127000" progId="Equation.DSMT4">
                  <p:embed/>
                  <p:pic>
                    <p:nvPicPr>
                      <p:cNvPr id="31" name="Object 30"/>
                      <p:cNvPicPr/>
                      <p:nvPr/>
                    </p:nvPicPr>
                    <p:blipFill>
                      <a:blip r:embed="rId11"/>
                      <a:stretch>
                        <a:fillRect/>
                      </a:stretch>
                    </p:blipFill>
                    <p:spPr>
                      <a:xfrm>
                        <a:off x="6838950" y="2484438"/>
                        <a:ext cx="201613" cy="227012"/>
                      </a:xfrm>
                      <a:prstGeom prst="rect">
                        <a:avLst/>
                      </a:prstGeom>
                    </p:spPr>
                  </p:pic>
                </p:oleObj>
              </mc:Fallback>
            </mc:AlternateContent>
          </a:graphicData>
        </a:graphic>
      </p:graphicFrame>
      <p:cxnSp>
        <p:nvCxnSpPr>
          <p:cNvPr id="34" name="Straight Arrow Connector 33"/>
          <p:cNvCxnSpPr/>
          <p:nvPr/>
        </p:nvCxnSpPr>
        <p:spPr>
          <a:xfrm flipH="1" flipV="1">
            <a:off x="5383532" y="2195167"/>
            <a:ext cx="395288" cy="1"/>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5" name="Object 34"/>
          <p:cNvGraphicFramePr>
            <a:graphicFrameLocks noChangeAspect="1"/>
          </p:cNvGraphicFramePr>
          <p:nvPr/>
        </p:nvGraphicFramePr>
        <p:xfrm>
          <a:off x="5441950" y="1811338"/>
          <a:ext cx="244475" cy="363537"/>
        </p:xfrm>
        <a:graphic>
          <a:graphicData uri="http://schemas.openxmlformats.org/presentationml/2006/ole">
            <mc:AlternateContent xmlns:mc="http://schemas.openxmlformats.org/markup-compatibility/2006">
              <mc:Choice xmlns:v="urn:schemas-microsoft-com:vml" Requires="v">
                <p:oleObj name="Equation" r:id="rId12" imgW="139700" imgH="203200" progId="Equation.DSMT4">
                  <p:embed/>
                </p:oleObj>
              </mc:Choice>
              <mc:Fallback>
                <p:oleObj name="Equation" r:id="rId12" imgW="139700" imgH="203200" progId="Equation.DSMT4">
                  <p:embed/>
                  <p:pic>
                    <p:nvPicPr>
                      <p:cNvPr id="35" name="Object 34"/>
                      <p:cNvPicPr/>
                      <p:nvPr/>
                    </p:nvPicPr>
                    <p:blipFill>
                      <a:blip r:embed="rId13"/>
                      <a:stretch>
                        <a:fillRect/>
                      </a:stretch>
                    </p:blipFill>
                    <p:spPr>
                      <a:xfrm>
                        <a:off x="5441950" y="1811338"/>
                        <a:ext cx="244475" cy="363537"/>
                      </a:xfrm>
                      <a:prstGeom prst="rect">
                        <a:avLst/>
                      </a:prstGeom>
                    </p:spPr>
                  </p:pic>
                </p:oleObj>
              </mc:Fallback>
            </mc:AlternateContent>
          </a:graphicData>
        </a:graphic>
      </p:graphicFrame>
      <p:sp>
        <p:nvSpPr>
          <p:cNvPr id="36" name="Rectangle 35"/>
          <p:cNvSpPr/>
          <p:nvPr/>
        </p:nvSpPr>
        <p:spPr>
          <a:xfrm>
            <a:off x="6056312" y="1864594"/>
            <a:ext cx="254000" cy="322636"/>
          </a:xfrm>
          <a:prstGeom prst="rect">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Arrow Connector 36"/>
          <p:cNvCxnSpPr/>
          <p:nvPr/>
        </p:nvCxnSpPr>
        <p:spPr>
          <a:xfrm flipV="1">
            <a:off x="6342855" y="2136429"/>
            <a:ext cx="395288" cy="1"/>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8" name="Object 37"/>
          <p:cNvGraphicFramePr>
            <a:graphicFrameLocks noChangeAspect="1"/>
          </p:cNvGraphicFramePr>
          <p:nvPr/>
        </p:nvGraphicFramePr>
        <p:xfrm>
          <a:off x="6418263" y="1778000"/>
          <a:ext cx="244475" cy="361950"/>
        </p:xfrm>
        <a:graphic>
          <a:graphicData uri="http://schemas.openxmlformats.org/presentationml/2006/ole">
            <mc:AlternateContent xmlns:mc="http://schemas.openxmlformats.org/markup-compatibility/2006">
              <mc:Choice xmlns:v="urn:schemas-microsoft-com:vml" Requires="v">
                <p:oleObj name="Equation" r:id="rId14" imgW="139700" imgH="203200" progId="Equation.DSMT4">
                  <p:embed/>
                </p:oleObj>
              </mc:Choice>
              <mc:Fallback>
                <p:oleObj name="Equation" r:id="rId14" imgW="139700" imgH="203200" progId="Equation.DSMT4">
                  <p:embed/>
                  <p:pic>
                    <p:nvPicPr>
                      <p:cNvPr id="38" name="Object 37"/>
                      <p:cNvPicPr/>
                      <p:nvPr/>
                    </p:nvPicPr>
                    <p:blipFill>
                      <a:blip r:embed="rId15"/>
                      <a:stretch>
                        <a:fillRect/>
                      </a:stretch>
                    </p:blipFill>
                    <p:spPr>
                      <a:xfrm>
                        <a:off x="6418263" y="1778000"/>
                        <a:ext cx="244475" cy="361950"/>
                      </a:xfrm>
                      <a:prstGeom prst="rect">
                        <a:avLst/>
                      </a:prstGeom>
                    </p:spPr>
                  </p:pic>
                </p:oleObj>
              </mc:Fallback>
            </mc:AlternateContent>
          </a:graphicData>
        </a:graphic>
      </p:graphicFrame>
      <p:cxnSp>
        <p:nvCxnSpPr>
          <p:cNvPr id="40" name="Straight Arrow Connector 39"/>
          <p:cNvCxnSpPr/>
          <p:nvPr/>
        </p:nvCxnSpPr>
        <p:spPr>
          <a:xfrm flipV="1">
            <a:off x="6761955" y="2492029"/>
            <a:ext cx="395288" cy="1"/>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1" name="Object 40"/>
          <p:cNvGraphicFramePr>
            <a:graphicFrameLocks noChangeAspect="1"/>
          </p:cNvGraphicFramePr>
          <p:nvPr/>
        </p:nvGraphicFramePr>
        <p:xfrm>
          <a:off x="6912768" y="2051498"/>
          <a:ext cx="244475" cy="271463"/>
        </p:xfrm>
        <a:graphic>
          <a:graphicData uri="http://schemas.openxmlformats.org/presentationml/2006/ole">
            <mc:AlternateContent xmlns:mc="http://schemas.openxmlformats.org/markup-compatibility/2006">
              <mc:Choice xmlns:v="urn:schemas-microsoft-com:vml" Requires="v">
                <p:oleObj name="Equation" r:id="rId16" imgW="139700" imgH="152400" progId="Equation.DSMT4">
                  <p:embed/>
                </p:oleObj>
              </mc:Choice>
              <mc:Fallback>
                <p:oleObj name="Equation" r:id="rId16" imgW="139700" imgH="152400" progId="Equation.DSMT4">
                  <p:embed/>
                  <p:pic>
                    <p:nvPicPr>
                      <p:cNvPr id="41" name="Object 40"/>
                      <p:cNvPicPr/>
                      <p:nvPr/>
                    </p:nvPicPr>
                    <p:blipFill>
                      <a:blip r:embed="rId17"/>
                      <a:stretch>
                        <a:fillRect/>
                      </a:stretch>
                    </p:blipFill>
                    <p:spPr>
                      <a:xfrm>
                        <a:off x="6912768" y="2051498"/>
                        <a:ext cx="244475" cy="271463"/>
                      </a:xfrm>
                      <a:prstGeom prst="rect">
                        <a:avLst/>
                      </a:prstGeom>
                    </p:spPr>
                  </p:pic>
                </p:oleObj>
              </mc:Fallback>
            </mc:AlternateContent>
          </a:graphicData>
        </a:graphic>
      </p:graphicFrame>
    </p:spTree>
    <p:extLst>
      <p:ext uri="{BB962C8B-B14F-4D97-AF65-F5344CB8AC3E}">
        <p14:creationId xmlns:p14="http://schemas.microsoft.com/office/powerpoint/2010/main" val="17841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5" grpId="0"/>
      <p:bldP spid="18" grpId="0"/>
      <p:bldP spid="20" grpId="0" animBg="1"/>
      <p:bldP spid="21" grpId="0" animBg="1"/>
      <p:bldP spid="24" grpId="0"/>
      <p:bldP spid="28" grpId="0" animBg="1"/>
      <p:bldP spid="29"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53.)</a:t>
            </a: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339701" y="166137"/>
            <a:ext cx="4944139" cy="461665"/>
          </a:xfrm>
          <a:prstGeom prst="rect">
            <a:avLst/>
          </a:prstGeom>
          <a:noFill/>
        </p:spPr>
        <p:txBody>
          <a:bodyPr wrap="square" rtlCol="0">
            <a:spAutoFit/>
          </a:bodyPr>
          <a:lstStyle/>
          <a:p>
            <a:r>
              <a:rPr lang="en-US" sz="2400" dirty="0">
                <a:solidFill>
                  <a:srgbClr val="008000"/>
                </a:solidFill>
                <a:latin typeface="Times New Roman"/>
                <a:cs typeface="Times New Roman"/>
              </a:rPr>
              <a:t>when kinetic friction goes bad . . .   </a:t>
            </a:r>
            <a:endParaRPr lang="en-US" sz="2800" dirty="0">
              <a:solidFill>
                <a:srgbClr val="008000"/>
              </a:solidFill>
              <a:latin typeface="Apple Chancery"/>
              <a:cs typeface="Apple Chancery"/>
            </a:endParaRPr>
          </a:p>
        </p:txBody>
      </p:sp>
      <p:sp>
        <p:nvSpPr>
          <p:cNvPr id="6" name="TextBox 5">
            <a:extLst>
              <a:ext uri="{FF2B5EF4-FFF2-40B4-BE49-F238E27FC236}">
                <a16:creationId xmlns:a16="http://schemas.microsoft.com/office/drawing/2014/main" id="{CD549AE5-C4E6-C04B-9CB6-834C8D9071A9}"/>
              </a:ext>
            </a:extLst>
          </p:cNvPr>
          <p:cNvSpPr txBox="1"/>
          <p:nvPr/>
        </p:nvSpPr>
        <p:spPr>
          <a:xfrm>
            <a:off x="3269155" y="881246"/>
            <a:ext cx="3271345" cy="369332"/>
          </a:xfrm>
          <a:prstGeom prst="rect">
            <a:avLst/>
          </a:prstGeom>
          <a:noFill/>
        </p:spPr>
        <p:txBody>
          <a:bodyPr wrap="none" rtlCol="0">
            <a:spAutoFit/>
          </a:bodyPr>
          <a:lstStyle/>
          <a:p>
            <a:r>
              <a:rPr lang="en-US" dirty="0">
                <a:hlinkClick r:id="rId4"/>
              </a:rPr>
              <a:t>https://youtu.be/DrOO_HcQngg</a:t>
            </a:r>
            <a:r>
              <a:rPr lang="en-US" dirty="0"/>
              <a:t> </a:t>
            </a:r>
          </a:p>
        </p:txBody>
      </p:sp>
      <p:sp>
        <p:nvSpPr>
          <p:cNvPr id="7" name="TextBox 6">
            <a:extLst>
              <a:ext uri="{FF2B5EF4-FFF2-40B4-BE49-F238E27FC236}">
                <a16:creationId xmlns:a16="http://schemas.microsoft.com/office/drawing/2014/main" id="{F6650C81-55D6-0D4A-AD6B-BF07E66B5C3D}"/>
              </a:ext>
            </a:extLst>
          </p:cNvPr>
          <p:cNvSpPr txBox="1"/>
          <p:nvPr/>
        </p:nvSpPr>
        <p:spPr>
          <a:xfrm>
            <a:off x="6618807" y="932899"/>
            <a:ext cx="1440331" cy="307777"/>
          </a:xfrm>
          <a:prstGeom prst="rect">
            <a:avLst/>
          </a:prstGeom>
          <a:noFill/>
        </p:spPr>
        <p:txBody>
          <a:bodyPr wrap="none" rtlCol="0">
            <a:spAutoFit/>
          </a:bodyPr>
          <a:lstStyle/>
          <a:p>
            <a:r>
              <a:rPr lang="en-US" sz="1400" dirty="0"/>
              <a:t>start 0:48 to 1:03</a:t>
            </a:r>
            <a:endParaRPr lang="en-US" dirty="0"/>
          </a:p>
        </p:txBody>
      </p:sp>
      <p:pic>
        <p:nvPicPr>
          <p:cNvPr id="2" name="nfl.frictionless car">
            <a:hlinkClick r:id="" action="ppaction://media"/>
            <a:extLst>
              <a:ext uri="{FF2B5EF4-FFF2-40B4-BE49-F238E27FC236}">
                <a16:creationId xmlns:a16="http://schemas.microsoft.com/office/drawing/2014/main" id="{2C3888EF-65A3-264C-B8B2-39243D742B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1728" y="1363552"/>
            <a:ext cx="8101698" cy="5063561"/>
          </a:xfrm>
          <a:prstGeom prst="rect">
            <a:avLst/>
          </a:prstGeom>
        </p:spPr>
      </p:pic>
    </p:spTree>
    <p:extLst>
      <p:ext uri="{BB962C8B-B14F-4D97-AF65-F5344CB8AC3E}">
        <p14:creationId xmlns:p14="http://schemas.microsoft.com/office/powerpoint/2010/main" val="156766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57200" y="5007011"/>
            <a:ext cx="4415156" cy="1323439"/>
          </a:xfrm>
          <a:prstGeom prst="rect">
            <a:avLst/>
          </a:prstGeom>
          <a:noFill/>
        </p:spPr>
        <p:txBody>
          <a:bodyPr wrap="square" rtlCol="0">
            <a:spAutoFit/>
          </a:bodyPr>
          <a:lstStyle/>
          <a:p>
            <a:r>
              <a:rPr lang="en-US" sz="2000" dirty="0">
                <a:latin typeface="Times New Roman"/>
                <a:cs typeface="Times New Roman"/>
              </a:rPr>
              <a:t>where      is a </a:t>
            </a:r>
            <a:r>
              <a:rPr lang="en-US" sz="2000" dirty="0">
                <a:solidFill>
                  <a:srgbClr val="0000FF"/>
                </a:solidFill>
                <a:latin typeface="Times New Roman"/>
                <a:cs typeface="Times New Roman"/>
              </a:rPr>
              <a:t>constant</a:t>
            </a:r>
            <a:r>
              <a:rPr lang="en-US" sz="2000" dirty="0">
                <a:latin typeface="Times New Roman"/>
                <a:cs typeface="Times New Roman"/>
              </a:rPr>
              <a:t> called the </a:t>
            </a:r>
            <a:r>
              <a:rPr lang="en-US" sz="2000" i="1" dirty="0">
                <a:solidFill>
                  <a:srgbClr val="FF0000"/>
                </a:solidFill>
                <a:latin typeface="Times New Roman"/>
                <a:cs typeface="Times New Roman"/>
              </a:rPr>
              <a:t>coefficient of kinetic friction </a:t>
            </a:r>
            <a:r>
              <a:rPr lang="en-US" sz="2000" dirty="0">
                <a:latin typeface="Times New Roman"/>
                <a:cs typeface="Times New Roman"/>
              </a:rPr>
              <a:t>and </a:t>
            </a:r>
            <a:r>
              <a:rPr lang="en-US" sz="2000" dirty="0">
                <a:solidFill>
                  <a:srgbClr val="0000FF"/>
                </a:solidFill>
                <a:latin typeface="Times New Roman"/>
                <a:cs typeface="Times New Roman"/>
              </a:rPr>
              <a:t>N </a:t>
            </a:r>
            <a:r>
              <a:rPr lang="en-US" sz="2000" dirty="0">
                <a:latin typeface="Times New Roman"/>
                <a:cs typeface="Times New Roman"/>
              </a:rPr>
              <a:t>is the </a:t>
            </a:r>
            <a:r>
              <a:rPr lang="en-US" sz="2000" dirty="0">
                <a:solidFill>
                  <a:srgbClr val="0000FF"/>
                </a:solidFill>
                <a:latin typeface="Times New Roman"/>
                <a:cs typeface="Times New Roman"/>
              </a:rPr>
              <a:t>magnitude of the normal force </a:t>
            </a:r>
            <a:r>
              <a:rPr lang="en-US" sz="2000" dirty="0">
                <a:latin typeface="Times New Roman"/>
                <a:cs typeface="Times New Roman"/>
              </a:rPr>
              <a:t>acting between the surfaces.  </a:t>
            </a:r>
            <a:endParaRPr lang="en-US" sz="2400" dirty="0">
              <a:latin typeface="Apple Chancery"/>
              <a:cs typeface="Apple Chancery"/>
            </a:endParaRPr>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54.)</a:t>
            </a: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14656" y="4050510"/>
            <a:ext cx="4457700" cy="707886"/>
          </a:xfrm>
          <a:prstGeom prst="rect">
            <a:avLst/>
          </a:prstGeom>
          <a:noFill/>
        </p:spPr>
        <p:txBody>
          <a:bodyPr wrap="square" rtlCol="0">
            <a:spAutoFit/>
          </a:bodyPr>
          <a:lstStyle/>
          <a:p>
            <a:r>
              <a:rPr lang="en-US" sz="2000" dirty="0">
                <a:latin typeface="Times New Roman"/>
                <a:cs typeface="Times New Roman"/>
              </a:rPr>
              <a:t>--the </a:t>
            </a:r>
            <a:r>
              <a:rPr lang="en-US" sz="2000" dirty="0">
                <a:solidFill>
                  <a:srgbClr val="FF0000"/>
                </a:solidFill>
                <a:latin typeface="Times New Roman"/>
                <a:cs typeface="Times New Roman"/>
              </a:rPr>
              <a:t>magnitude</a:t>
            </a:r>
            <a:r>
              <a:rPr lang="en-US" sz="2000" dirty="0">
                <a:latin typeface="Times New Roman"/>
                <a:cs typeface="Times New Roman"/>
              </a:rPr>
              <a:t> of the </a:t>
            </a:r>
            <a:r>
              <a:rPr lang="en-US" sz="2000" dirty="0">
                <a:solidFill>
                  <a:srgbClr val="FF0000"/>
                </a:solidFill>
                <a:latin typeface="Times New Roman"/>
                <a:cs typeface="Times New Roman"/>
              </a:rPr>
              <a:t>MAXIMUM static frictional force </a:t>
            </a:r>
            <a:r>
              <a:rPr lang="en-US" sz="2000" dirty="0">
                <a:latin typeface="Times New Roman"/>
                <a:cs typeface="Times New Roman"/>
              </a:rPr>
              <a:t>is:</a:t>
            </a:r>
            <a:endParaRPr lang="en-US" sz="2400" dirty="0">
              <a:latin typeface="Apple Chancery"/>
              <a:cs typeface="Apple Chancery"/>
            </a:endParaRPr>
          </a:p>
        </p:txBody>
      </p:sp>
      <p:graphicFrame>
        <p:nvGraphicFramePr>
          <p:cNvPr id="21" name="Object 20"/>
          <p:cNvGraphicFramePr>
            <a:graphicFrameLocks noChangeAspect="1"/>
          </p:cNvGraphicFramePr>
          <p:nvPr/>
        </p:nvGraphicFramePr>
        <p:xfrm>
          <a:off x="1227138" y="5057775"/>
          <a:ext cx="290512" cy="336550"/>
        </p:xfrm>
        <a:graphic>
          <a:graphicData uri="http://schemas.openxmlformats.org/presentationml/2006/ole">
            <mc:AlternateContent xmlns:mc="http://schemas.openxmlformats.org/markup-compatibility/2006">
              <mc:Choice xmlns:v="urn:schemas-microsoft-com:vml" Requires="v">
                <p:oleObj name="Equation" r:id="rId2" imgW="177800" imgH="203200" progId="Equation.DSMT4">
                  <p:embed/>
                </p:oleObj>
              </mc:Choice>
              <mc:Fallback>
                <p:oleObj name="Equation" r:id="rId2" imgW="177800" imgH="203200" progId="Equation.DSMT4">
                  <p:embed/>
                  <p:pic>
                    <p:nvPicPr>
                      <p:cNvPr id="21" name="Object 20"/>
                      <p:cNvPicPr/>
                      <p:nvPr/>
                    </p:nvPicPr>
                    <p:blipFill>
                      <a:blip r:embed="rId3"/>
                      <a:stretch>
                        <a:fillRect/>
                      </a:stretch>
                    </p:blipFill>
                    <p:spPr>
                      <a:xfrm>
                        <a:off x="1227138" y="5057775"/>
                        <a:ext cx="290512" cy="336550"/>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2419350" y="4565650"/>
          <a:ext cx="1252538" cy="387350"/>
        </p:xfrm>
        <a:graphic>
          <a:graphicData uri="http://schemas.openxmlformats.org/presentationml/2006/ole">
            <mc:AlternateContent xmlns:mc="http://schemas.openxmlformats.org/markup-compatibility/2006">
              <mc:Choice xmlns:v="urn:schemas-microsoft-com:vml" Requires="v">
                <p:oleObj name="Equation" r:id="rId4" imgW="711200" imgH="215900" progId="Equation.DSMT4">
                  <p:embed/>
                </p:oleObj>
              </mc:Choice>
              <mc:Fallback>
                <p:oleObj name="Equation" r:id="rId4" imgW="711200" imgH="215900" progId="Equation.DSMT4">
                  <p:embed/>
                  <p:pic>
                    <p:nvPicPr>
                      <p:cNvPr id="22" name="Object 21"/>
                      <p:cNvPicPr/>
                      <p:nvPr/>
                    </p:nvPicPr>
                    <p:blipFill>
                      <a:blip r:embed="rId5"/>
                      <a:stretch>
                        <a:fillRect/>
                      </a:stretch>
                    </p:blipFill>
                    <p:spPr>
                      <a:xfrm>
                        <a:off x="2419350" y="4565650"/>
                        <a:ext cx="1252538" cy="387350"/>
                      </a:xfrm>
                      <a:prstGeom prst="rect">
                        <a:avLst/>
                      </a:prstGeom>
                    </p:spPr>
                  </p:pic>
                </p:oleObj>
              </mc:Fallback>
            </mc:AlternateContent>
          </a:graphicData>
        </a:graphic>
      </p:graphicFrame>
      <p:sp>
        <p:nvSpPr>
          <p:cNvPr id="12" name="TextBox 11"/>
          <p:cNvSpPr txBox="1"/>
          <p:nvPr/>
        </p:nvSpPr>
        <p:spPr>
          <a:xfrm>
            <a:off x="236856" y="73703"/>
            <a:ext cx="4271644" cy="523220"/>
          </a:xfrm>
          <a:prstGeom prst="rect">
            <a:avLst/>
          </a:prstGeom>
          <a:noFill/>
        </p:spPr>
        <p:txBody>
          <a:bodyPr wrap="square" rtlCol="0">
            <a:spAutoFit/>
          </a:bodyPr>
          <a:lstStyle/>
          <a:p>
            <a:r>
              <a:rPr lang="en-US" sz="2800" dirty="0">
                <a:solidFill>
                  <a:srgbClr val="FF0000"/>
                </a:solidFill>
                <a:latin typeface="Apple Chancery"/>
                <a:cs typeface="Apple Chancery"/>
              </a:rPr>
              <a:t>STATIC FRICTION </a:t>
            </a:r>
          </a:p>
        </p:txBody>
      </p:sp>
      <p:sp>
        <p:nvSpPr>
          <p:cNvPr id="13" name="TextBox 12"/>
          <p:cNvSpPr txBox="1"/>
          <p:nvPr/>
        </p:nvSpPr>
        <p:spPr>
          <a:xfrm>
            <a:off x="461012" y="652836"/>
            <a:ext cx="4568188" cy="3477875"/>
          </a:xfrm>
          <a:prstGeom prst="rect">
            <a:avLst/>
          </a:prstGeom>
          <a:noFill/>
        </p:spPr>
        <p:txBody>
          <a:bodyPr wrap="square" rtlCol="0">
            <a:spAutoFit/>
          </a:bodyPr>
          <a:lstStyle/>
          <a:p>
            <a:r>
              <a:rPr lang="en-US" sz="2000" dirty="0">
                <a:latin typeface="Times New Roman"/>
                <a:cs typeface="Times New Roman"/>
              </a:rPr>
              <a:t>--</a:t>
            </a:r>
            <a:r>
              <a:rPr lang="en-US" sz="2000" dirty="0">
                <a:solidFill>
                  <a:srgbClr val="1A2AFF"/>
                </a:solidFill>
                <a:latin typeface="Times New Roman"/>
                <a:cs typeface="Times New Roman"/>
              </a:rPr>
              <a:t>if</a:t>
            </a:r>
            <a:r>
              <a:rPr lang="en-US" sz="2000" dirty="0">
                <a:latin typeface="Times New Roman"/>
                <a:cs typeface="Times New Roman"/>
              </a:rPr>
              <a:t> the </a:t>
            </a:r>
            <a:r>
              <a:rPr lang="en-US" sz="2000" dirty="0">
                <a:solidFill>
                  <a:srgbClr val="1A2AFF"/>
                </a:solidFill>
                <a:latin typeface="Times New Roman"/>
                <a:cs typeface="Times New Roman"/>
              </a:rPr>
              <a:t>melding between two objects in contact is great enough</a:t>
            </a:r>
            <a:r>
              <a:rPr lang="en-US" sz="2000" dirty="0">
                <a:latin typeface="Times New Roman"/>
                <a:cs typeface="Times New Roman"/>
              </a:rPr>
              <a:t>, the </a:t>
            </a:r>
            <a:r>
              <a:rPr lang="en-US" sz="2000" dirty="0">
                <a:solidFill>
                  <a:srgbClr val="FF0000"/>
                </a:solidFill>
                <a:latin typeface="Times New Roman"/>
                <a:cs typeface="Times New Roman"/>
              </a:rPr>
              <a:t>shearing required </a:t>
            </a:r>
            <a:r>
              <a:rPr lang="en-US" sz="2000" dirty="0">
                <a:solidFill>
                  <a:srgbClr val="1A2AFF"/>
                </a:solidFill>
                <a:latin typeface="Times New Roman"/>
                <a:cs typeface="Times New Roman"/>
              </a:rPr>
              <a:t>for</a:t>
            </a:r>
            <a:r>
              <a:rPr lang="en-US" sz="2000" dirty="0">
                <a:latin typeface="Times New Roman"/>
                <a:cs typeface="Times New Roman"/>
              </a:rPr>
              <a:t> the </a:t>
            </a:r>
            <a:r>
              <a:rPr lang="en-US" sz="2000" dirty="0">
                <a:solidFill>
                  <a:srgbClr val="1A2AFF"/>
                </a:solidFill>
                <a:latin typeface="Times New Roman"/>
                <a:cs typeface="Times New Roman"/>
              </a:rPr>
              <a:t>bodies to break loose </a:t>
            </a:r>
            <a:r>
              <a:rPr lang="en-US" sz="2000" dirty="0">
                <a:solidFill>
                  <a:srgbClr val="FF0000"/>
                </a:solidFill>
                <a:latin typeface="Times New Roman"/>
                <a:cs typeface="Times New Roman"/>
              </a:rPr>
              <a:t>won’t happen</a:t>
            </a:r>
            <a:r>
              <a:rPr lang="en-US" sz="2000" dirty="0">
                <a:latin typeface="Times New Roman"/>
                <a:cs typeface="Times New Roman"/>
              </a:rPr>
              <a:t>. The </a:t>
            </a:r>
            <a:r>
              <a:rPr lang="en-US" sz="2000" dirty="0">
                <a:solidFill>
                  <a:srgbClr val="1A2AFF"/>
                </a:solidFill>
                <a:latin typeface="Times New Roman"/>
                <a:cs typeface="Times New Roman"/>
              </a:rPr>
              <a:t>stress generated </a:t>
            </a:r>
            <a:r>
              <a:rPr lang="en-US" sz="2000" dirty="0">
                <a:latin typeface="Times New Roman"/>
                <a:cs typeface="Times New Roman"/>
              </a:rPr>
              <a:t>by that opposition </a:t>
            </a:r>
            <a:r>
              <a:rPr lang="en-US" sz="2000" dirty="0">
                <a:solidFill>
                  <a:srgbClr val="1A2AFF"/>
                </a:solidFill>
                <a:latin typeface="Times New Roman"/>
                <a:cs typeface="Times New Roman"/>
              </a:rPr>
              <a:t>produces</a:t>
            </a:r>
            <a:r>
              <a:rPr lang="en-US" sz="2000" dirty="0">
                <a:latin typeface="Times New Roman"/>
                <a:cs typeface="Times New Roman"/>
              </a:rPr>
              <a:t> a </a:t>
            </a:r>
            <a:r>
              <a:rPr lang="en-US" sz="2000" dirty="0">
                <a:solidFill>
                  <a:srgbClr val="1A2AFF"/>
                </a:solidFill>
                <a:latin typeface="Times New Roman"/>
                <a:cs typeface="Times New Roman"/>
              </a:rPr>
              <a:t>force</a:t>
            </a:r>
            <a:r>
              <a:rPr lang="en-US" sz="2000" dirty="0">
                <a:latin typeface="Times New Roman"/>
                <a:cs typeface="Times New Roman"/>
              </a:rPr>
              <a:t> that is </a:t>
            </a:r>
            <a:r>
              <a:rPr lang="en-US" sz="2000" dirty="0">
                <a:solidFill>
                  <a:srgbClr val="FF0000"/>
                </a:solidFill>
                <a:latin typeface="Times New Roman"/>
                <a:cs typeface="Times New Roman"/>
              </a:rPr>
              <a:t>parallel to the surfaces </a:t>
            </a:r>
            <a:r>
              <a:rPr lang="en-US" sz="2000" dirty="0">
                <a:latin typeface="Times New Roman"/>
                <a:cs typeface="Times New Roman"/>
              </a:rPr>
              <a:t>and directed </a:t>
            </a:r>
            <a:r>
              <a:rPr lang="en-US" sz="2000" i="1" dirty="0">
                <a:solidFill>
                  <a:srgbClr val="00C201"/>
                </a:solidFill>
                <a:latin typeface="Times New Roman"/>
                <a:cs typeface="Times New Roman"/>
              </a:rPr>
              <a:t>opposite the direction </a:t>
            </a:r>
            <a:r>
              <a:rPr lang="en-US" sz="2000" i="1" dirty="0">
                <a:solidFill>
                  <a:srgbClr val="0000FF"/>
                </a:solidFill>
                <a:latin typeface="Times New Roman"/>
                <a:cs typeface="Times New Roman"/>
              </a:rPr>
              <a:t>of RELATIVE MOTION </a:t>
            </a:r>
            <a:r>
              <a:rPr lang="en-US" sz="2000" i="1" dirty="0">
                <a:solidFill>
                  <a:srgbClr val="00C201"/>
                </a:solidFill>
                <a:latin typeface="Times New Roman"/>
                <a:cs typeface="Times New Roman"/>
              </a:rPr>
              <a:t>the bodies WOULD experience if they broke loose</a:t>
            </a:r>
            <a:r>
              <a:rPr lang="en-US" sz="2000" dirty="0">
                <a:solidFill>
                  <a:srgbClr val="00C201"/>
                </a:solidFill>
                <a:latin typeface="Times New Roman"/>
                <a:cs typeface="Times New Roman"/>
              </a:rPr>
              <a:t>.</a:t>
            </a:r>
            <a:r>
              <a:rPr lang="en-US" sz="2000" dirty="0">
                <a:solidFill>
                  <a:srgbClr val="0000FF"/>
                </a:solidFill>
                <a:latin typeface="Times New Roman"/>
                <a:cs typeface="Times New Roman"/>
              </a:rPr>
              <a:t>  </a:t>
            </a:r>
            <a:r>
              <a:rPr lang="en-US" sz="2000" dirty="0">
                <a:solidFill>
                  <a:srgbClr val="1C3FD9"/>
                </a:solidFill>
                <a:latin typeface="Times New Roman"/>
                <a:cs typeface="Times New Roman"/>
              </a:rPr>
              <a:t>There is </a:t>
            </a:r>
            <a:r>
              <a:rPr lang="en-US" sz="2000" dirty="0">
                <a:latin typeface="Times New Roman"/>
                <a:cs typeface="Times New Roman"/>
              </a:rPr>
              <a:t>a </a:t>
            </a:r>
            <a:r>
              <a:rPr lang="en-US" sz="2000" dirty="0">
                <a:solidFill>
                  <a:srgbClr val="1C3FD9"/>
                </a:solidFill>
                <a:latin typeface="Times New Roman"/>
                <a:cs typeface="Times New Roman"/>
              </a:rPr>
              <a:t>continuum of static frictional forces </a:t>
            </a:r>
            <a:r>
              <a:rPr lang="en-US" sz="2000" dirty="0">
                <a:latin typeface="Times New Roman"/>
                <a:cs typeface="Times New Roman"/>
              </a:rPr>
              <a:t>from zero to the break-loose point.  </a:t>
            </a:r>
          </a:p>
        </p:txBody>
      </p:sp>
      <p:sp>
        <p:nvSpPr>
          <p:cNvPr id="18" name="TextBox 17"/>
          <p:cNvSpPr txBox="1"/>
          <p:nvPr/>
        </p:nvSpPr>
        <p:spPr>
          <a:xfrm>
            <a:off x="5164455" y="1383161"/>
            <a:ext cx="3979545" cy="5078314"/>
          </a:xfrm>
          <a:prstGeom prst="rect">
            <a:avLst/>
          </a:prstGeom>
          <a:noFill/>
        </p:spPr>
        <p:txBody>
          <a:bodyPr wrap="square" rtlCol="0">
            <a:spAutoFit/>
          </a:bodyPr>
          <a:lstStyle/>
          <a:p>
            <a:r>
              <a:rPr lang="en-US" dirty="0">
                <a:latin typeface="Times New Roman"/>
                <a:cs typeface="Times New Roman"/>
              </a:rPr>
              <a:t>A force F motivates the </a:t>
            </a:r>
            <a:r>
              <a:rPr lang="en-US" i="1" dirty="0">
                <a:latin typeface="Times New Roman"/>
                <a:cs typeface="Times New Roman"/>
              </a:rPr>
              <a:t>red mass </a:t>
            </a:r>
            <a:r>
              <a:rPr lang="en-US" dirty="0">
                <a:latin typeface="Times New Roman"/>
                <a:cs typeface="Times New Roman"/>
              </a:rPr>
              <a:t>to the right.  As the red mass tries to slide out from under the </a:t>
            </a:r>
            <a:r>
              <a:rPr lang="en-US" i="1" dirty="0">
                <a:latin typeface="Times New Roman"/>
                <a:cs typeface="Times New Roman"/>
              </a:rPr>
              <a:t>blue mass</a:t>
            </a:r>
            <a:r>
              <a:rPr lang="en-US" dirty="0">
                <a:latin typeface="Times New Roman"/>
                <a:cs typeface="Times New Roman"/>
              </a:rPr>
              <a:t>, the blue mass holds on, so to speak, being motivated to the right by the </a:t>
            </a:r>
            <a:r>
              <a:rPr lang="en-US" i="1" dirty="0">
                <a:solidFill>
                  <a:srgbClr val="FF0000"/>
                </a:solidFill>
                <a:latin typeface="Times New Roman"/>
                <a:cs typeface="Times New Roman"/>
              </a:rPr>
              <a:t>static frictional force </a:t>
            </a:r>
            <a:r>
              <a:rPr lang="en-US" dirty="0">
                <a:latin typeface="Times New Roman"/>
                <a:cs typeface="Times New Roman"/>
              </a:rPr>
              <a:t>between the two bodies.  How so?  If the masses broke loose as the red mass moved right, the blue mass would move left, relative to the red mass (the red mass would slide out underneath the blue mass).  What keeps the </a:t>
            </a:r>
            <a:r>
              <a:rPr lang="en-US" dirty="0">
                <a:solidFill>
                  <a:srgbClr val="FF0000"/>
                </a:solidFill>
                <a:latin typeface="Times New Roman"/>
                <a:cs typeface="Times New Roman"/>
              </a:rPr>
              <a:t>blue mass </a:t>
            </a:r>
            <a:r>
              <a:rPr lang="en-US" dirty="0">
                <a:latin typeface="Times New Roman"/>
                <a:cs typeface="Times New Roman"/>
              </a:rPr>
              <a:t>from moving leftward, relative to the red guy, is the </a:t>
            </a:r>
            <a:r>
              <a:rPr lang="en-US" dirty="0">
                <a:solidFill>
                  <a:srgbClr val="FF0000"/>
                </a:solidFill>
                <a:latin typeface="Times New Roman"/>
                <a:cs typeface="Times New Roman"/>
              </a:rPr>
              <a:t>static frictional force </a:t>
            </a:r>
            <a:r>
              <a:rPr lang="en-US" dirty="0">
                <a:latin typeface="Times New Roman"/>
                <a:cs typeface="Times New Roman"/>
              </a:rPr>
              <a:t>between them </a:t>
            </a:r>
            <a:r>
              <a:rPr lang="en-US" i="1" dirty="0">
                <a:solidFill>
                  <a:srgbClr val="FF0000"/>
                </a:solidFill>
                <a:latin typeface="Times New Roman"/>
                <a:cs typeface="Times New Roman"/>
              </a:rPr>
              <a:t>to the RIGHT</a:t>
            </a:r>
            <a:r>
              <a:rPr lang="en-US" dirty="0">
                <a:latin typeface="Times New Roman"/>
                <a:cs typeface="Times New Roman"/>
              </a:rPr>
              <a:t>.</a:t>
            </a:r>
          </a:p>
          <a:p>
            <a:r>
              <a:rPr lang="en-US" dirty="0">
                <a:latin typeface="Times New Roman"/>
                <a:cs typeface="Times New Roman"/>
              </a:rPr>
              <a:t>   Additionally, due to Newton’s Third, an equal and opposite </a:t>
            </a:r>
            <a:r>
              <a:rPr lang="en-US" dirty="0">
                <a:solidFill>
                  <a:srgbClr val="FF0000"/>
                </a:solidFill>
                <a:latin typeface="Times New Roman"/>
                <a:cs typeface="Times New Roman"/>
              </a:rPr>
              <a:t>static frictional force </a:t>
            </a:r>
            <a:r>
              <a:rPr lang="en-US" dirty="0">
                <a:latin typeface="Times New Roman"/>
                <a:cs typeface="Times New Roman"/>
              </a:rPr>
              <a:t>will be applied to the </a:t>
            </a:r>
            <a:r>
              <a:rPr lang="en-US" dirty="0">
                <a:solidFill>
                  <a:srgbClr val="FF0000"/>
                </a:solidFill>
                <a:latin typeface="Times New Roman"/>
                <a:cs typeface="Times New Roman"/>
              </a:rPr>
              <a:t>red mass to the left</a:t>
            </a:r>
            <a:r>
              <a:rPr lang="en-US" dirty="0">
                <a:latin typeface="Times New Roman"/>
                <a:cs typeface="Times New Roman"/>
              </a:rPr>
              <a:t>, retarding its motion.</a:t>
            </a:r>
            <a:endParaRPr lang="en-US" sz="2000" dirty="0">
              <a:latin typeface="Apple Chancery"/>
              <a:cs typeface="Apple Chancery"/>
            </a:endParaRPr>
          </a:p>
        </p:txBody>
      </p:sp>
      <p:sp>
        <p:nvSpPr>
          <p:cNvPr id="23" name="Rectangle 22"/>
          <p:cNvSpPr/>
          <p:nvPr/>
        </p:nvSpPr>
        <p:spPr>
          <a:xfrm>
            <a:off x="5837556" y="775363"/>
            <a:ext cx="702943" cy="475036"/>
          </a:xfrm>
          <a:prstGeom prst="rect">
            <a:avLst/>
          </a:prstGeom>
          <a:solidFill>
            <a:srgbClr val="FF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253356" y="1257963"/>
            <a:ext cx="3289301" cy="63500"/>
          </a:xfrm>
          <a:prstGeom prst="rect">
            <a:avLst/>
          </a:prstGeom>
          <a:solidFill>
            <a:srgbClr val="FF66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V="1">
            <a:off x="6543994" y="940751"/>
            <a:ext cx="720406" cy="1"/>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6" name="Object 25"/>
          <p:cNvGraphicFramePr>
            <a:graphicFrameLocks noChangeAspect="1"/>
          </p:cNvGraphicFramePr>
          <p:nvPr/>
        </p:nvGraphicFramePr>
        <p:xfrm>
          <a:off x="6838950" y="1072571"/>
          <a:ext cx="201613" cy="227012"/>
        </p:xfrm>
        <a:graphic>
          <a:graphicData uri="http://schemas.openxmlformats.org/presentationml/2006/ole">
            <mc:AlternateContent xmlns:mc="http://schemas.openxmlformats.org/markup-compatibility/2006">
              <mc:Choice xmlns:v="urn:schemas-microsoft-com:vml" Requires="v">
                <p:oleObj name="Equation" r:id="rId6" imgW="114300" imgH="127000" progId="Equation.DSMT4">
                  <p:embed/>
                </p:oleObj>
              </mc:Choice>
              <mc:Fallback>
                <p:oleObj name="Equation" r:id="rId6" imgW="114300" imgH="127000" progId="Equation.DSMT4">
                  <p:embed/>
                  <p:pic>
                    <p:nvPicPr>
                      <p:cNvPr id="26" name="Object 25"/>
                      <p:cNvPicPr/>
                      <p:nvPr/>
                    </p:nvPicPr>
                    <p:blipFill>
                      <a:blip r:embed="rId7"/>
                      <a:stretch>
                        <a:fillRect/>
                      </a:stretch>
                    </p:blipFill>
                    <p:spPr>
                      <a:xfrm>
                        <a:off x="6838950" y="1072571"/>
                        <a:ext cx="201613" cy="227012"/>
                      </a:xfrm>
                      <a:prstGeom prst="rect">
                        <a:avLst/>
                      </a:prstGeom>
                    </p:spPr>
                  </p:pic>
                </p:oleObj>
              </mc:Fallback>
            </mc:AlternateContent>
          </a:graphicData>
        </a:graphic>
      </p:graphicFrame>
      <p:cxnSp>
        <p:nvCxnSpPr>
          <p:cNvPr id="27" name="Straight Arrow Connector 26"/>
          <p:cNvCxnSpPr/>
          <p:nvPr/>
        </p:nvCxnSpPr>
        <p:spPr>
          <a:xfrm flipH="1" flipV="1">
            <a:off x="5383532" y="783300"/>
            <a:ext cx="395288" cy="1"/>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8" name="Object 27"/>
          <p:cNvGraphicFramePr>
            <a:graphicFrameLocks noChangeAspect="1"/>
          </p:cNvGraphicFramePr>
          <p:nvPr/>
        </p:nvGraphicFramePr>
        <p:xfrm>
          <a:off x="5453063" y="400050"/>
          <a:ext cx="222250" cy="363538"/>
        </p:xfrm>
        <a:graphic>
          <a:graphicData uri="http://schemas.openxmlformats.org/presentationml/2006/ole">
            <mc:AlternateContent xmlns:mc="http://schemas.openxmlformats.org/markup-compatibility/2006">
              <mc:Choice xmlns:v="urn:schemas-microsoft-com:vml" Requires="v">
                <p:oleObj name="Equation" r:id="rId8" imgW="127000" imgH="203200" progId="Equation.DSMT4">
                  <p:embed/>
                </p:oleObj>
              </mc:Choice>
              <mc:Fallback>
                <p:oleObj name="Equation" r:id="rId8" imgW="127000" imgH="203200" progId="Equation.DSMT4">
                  <p:embed/>
                  <p:pic>
                    <p:nvPicPr>
                      <p:cNvPr id="28" name="Object 27"/>
                      <p:cNvPicPr/>
                      <p:nvPr/>
                    </p:nvPicPr>
                    <p:blipFill>
                      <a:blip r:embed="rId9"/>
                      <a:stretch>
                        <a:fillRect/>
                      </a:stretch>
                    </p:blipFill>
                    <p:spPr>
                      <a:xfrm>
                        <a:off x="5453063" y="400050"/>
                        <a:ext cx="222250" cy="363538"/>
                      </a:xfrm>
                      <a:prstGeom prst="rect">
                        <a:avLst/>
                      </a:prstGeom>
                    </p:spPr>
                  </p:pic>
                </p:oleObj>
              </mc:Fallback>
            </mc:AlternateContent>
          </a:graphicData>
        </a:graphic>
      </p:graphicFrame>
      <p:sp>
        <p:nvSpPr>
          <p:cNvPr id="29" name="Rectangle 28"/>
          <p:cNvSpPr/>
          <p:nvPr/>
        </p:nvSpPr>
        <p:spPr>
          <a:xfrm>
            <a:off x="6056312" y="452727"/>
            <a:ext cx="254000" cy="322636"/>
          </a:xfrm>
          <a:prstGeom prst="rect">
            <a:avLst/>
          </a:prstGeom>
          <a:solidFill>
            <a:srgbClr val="0000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flipV="1">
            <a:off x="6342855" y="724562"/>
            <a:ext cx="395288" cy="1"/>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1" name="Object 30"/>
          <p:cNvGraphicFramePr>
            <a:graphicFrameLocks noChangeAspect="1"/>
          </p:cNvGraphicFramePr>
          <p:nvPr/>
        </p:nvGraphicFramePr>
        <p:xfrm>
          <a:off x="6429375" y="366713"/>
          <a:ext cx="222250" cy="360362"/>
        </p:xfrm>
        <a:graphic>
          <a:graphicData uri="http://schemas.openxmlformats.org/presentationml/2006/ole">
            <mc:AlternateContent xmlns:mc="http://schemas.openxmlformats.org/markup-compatibility/2006">
              <mc:Choice xmlns:v="urn:schemas-microsoft-com:vml" Requires="v">
                <p:oleObj name="Equation" r:id="rId10" imgW="127000" imgH="203200" progId="Equation.DSMT4">
                  <p:embed/>
                </p:oleObj>
              </mc:Choice>
              <mc:Fallback>
                <p:oleObj name="Equation" r:id="rId10" imgW="127000" imgH="203200" progId="Equation.DSMT4">
                  <p:embed/>
                  <p:pic>
                    <p:nvPicPr>
                      <p:cNvPr id="31" name="Object 30"/>
                      <p:cNvPicPr/>
                      <p:nvPr/>
                    </p:nvPicPr>
                    <p:blipFill>
                      <a:blip r:embed="rId11"/>
                      <a:stretch>
                        <a:fillRect/>
                      </a:stretch>
                    </p:blipFill>
                    <p:spPr>
                      <a:xfrm>
                        <a:off x="6429375" y="366713"/>
                        <a:ext cx="222250" cy="360362"/>
                      </a:xfrm>
                      <a:prstGeom prst="rect">
                        <a:avLst/>
                      </a:prstGeom>
                    </p:spPr>
                  </p:pic>
                </p:oleObj>
              </mc:Fallback>
            </mc:AlternateContent>
          </a:graphicData>
        </a:graphic>
      </p:graphicFrame>
      <p:cxnSp>
        <p:nvCxnSpPr>
          <p:cNvPr id="32" name="Straight Arrow Connector 31"/>
          <p:cNvCxnSpPr/>
          <p:nvPr/>
        </p:nvCxnSpPr>
        <p:spPr>
          <a:xfrm flipV="1">
            <a:off x="6761955" y="1080162"/>
            <a:ext cx="395288" cy="1"/>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3" name="Object 32"/>
          <p:cNvGraphicFramePr>
            <a:graphicFrameLocks noChangeAspect="1"/>
          </p:cNvGraphicFramePr>
          <p:nvPr/>
        </p:nvGraphicFramePr>
        <p:xfrm>
          <a:off x="6912768" y="639631"/>
          <a:ext cx="244475" cy="271463"/>
        </p:xfrm>
        <a:graphic>
          <a:graphicData uri="http://schemas.openxmlformats.org/presentationml/2006/ole">
            <mc:AlternateContent xmlns:mc="http://schemas.openxmlformats.org/markup-compatibility/2006">
              <mc:Choice xmlns:v="urn:schemas-microsoft-com:vml" Requires="v">
                <p:oleObj name="Equation" r:id="rId12" imgW="139700" imgH="152400" progId="Equation.DSMT4">
                  <p:embed/>
                </p:oleObj>
              </mc:Choice>
              <mc:Fallback>
                <p:oleObj name="Equation" r:id="rId12" imgW="139700" imgH="152400" progId="Equation.DSMT4">
                  <p:embed/>
                  <p:pic>
                    <p:nvPicPr>
                      <p:cNvPr id="33" name="Object 32"/>
                      <p:cNvPicPr/>
                      <p:nvPr/>
                    </p:nvPicPr>
                    <p:blipFill>
                      <a:blip r:embed="rId13"/>
                      <a:stretch>
                        <a:fillRect/>
                      </a:stretch>
                    </p:blipFill>
                    <p:spPr>
                      <a:xfrm>
                        <a:off x="6912768" y="639631"/>
                        <a:ext cx="244475" cy="271463"/>
                      </a:xfrm>
                      <a:prstGeom prst="rect">
                        <a:avLst/>
                      </a:prstGeom>
                    </p:spPr>
                  </p:pic>
                </p:oleObj>
              </mc:Fallback>
            </mc:AlternateContent>
          </a:graphicData>
        </a:graphic>
      </p:graphicFrame>
    </p:spTree>
    <p:extLst>
      <p:ext uri="{BB962C8B-B14F-4D97-AF65-F5344CB8AC3E}">
        <p14:creationId xmlns:p14="http://schemas.microsoft.com/office/powerpoint/2010/main" val="328454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18" grpId="0"/>
      <p:bldP spid="23" grpId="0" animBg="1"/>
      <p:bldP spid="24"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55.)</a:t>
            </a:r>
          </a:p>
        </p:txBody>
      </p:sp>
      <p:sp>
        <p:nvSpPr>
          <p:cNvPr id="3" name="Rectangle 2"/>
          <p:cNvSpPr/>
          <p:nvPr/>
        </p:nvSpPr>
        <p:spPr>
          <a:xfrm>
            <a:off x="7670800" y="1522198"/>
            <a:ext cx="3060700" cy="39007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When Good Science Goes Bad - Fric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2299" y="648613"/>
            <a:ext cx="7704667" cy="5778500"/>
          </a:xfrm>
          <a:prstGeom prst="rect">
            <a:avLst/>
          </a:prstGeom>
        </p:spPr>
      </p:pic>
      <p:sp>
        <p:nvSpPr>
          <p:cNvPr id="12" name="TextBox 11"/>
          <p:cNvSpPr txBox="1"/>
          <p:nvPr/>
        </p:nvSpPr>
        <p:spPr>
          <a:xfrm>
            <a:off x="2489200" y="166137"/>
            <a:ext cx="4051300" cy="400110"/>
          </a:xfrm>
          <a:prstGeom prst="rect">
            <a:avLst/>
          </a:prstGeom>
          <a:noFill/>
        </p:spPr>
        <p:txBody>
          <a:bodyPr wrap="square" rtlCol="0">
            <a:spAutoFit/>
          </a:bodyPr>
          <a:lstStyle/>
          <a:p>
            <a:r>
              <a:rPr lang="en-US" sz="2000" dirty="0">
                <a:solidFill>
                  <a:srgbClr val="008000"/>
                </a:solidFill>
                <a:latin typeface="Times New Roman"/>
                <a:cs typeface="Times New Roman"/>
              </a:rPr>
              <a:t>when static friction goes bad . . .   </a:t>
            </a:r>
            <a:endParaRPr lang="en-US" sz="2400" dirty="0">
              <a:solidFill>
                <a:srgbClr val="008000"/>
              </a:solidFill>
              <a:latin typeface="Apple Chancery"/>
              <a:cs typeface="Apple Chancery"/>
            </a:endParaRPr>
          </a:p>
        </p:txBody>
      </p:sp>
    </p:spTree>
    <p:extLst>
      <p:ext uri="{BB962C8B-B14F-4D97-AF65-F5344CB8AC3E}">
        <p14:creationId xmlns:p14="http://schemas.microsoft.com/office/powerpoint/2010/main" val="3456989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43.)</a:t>
            </a:r>
          </a:p>
        </p:txBody>
      </p:sp>
      <p:sp>
        <p:nvSpPr>
          <p:cNvPr id="7" name="TextBox 6"/>
          <p:cNvSpPr txBox="1"/>
          <p:nvPr/>
        </p:nvSpPr>
        <p:spPr>
          <a:xfrm>
            <a:off x="203199" y="138836"/>
            <a:ext cx="8737601" cy="1446550"/>
          </a:xfrm>
          <a:prstGeom prst="rect">
            <a:avLst/>
          </a:prstGeom>
          <a:noFill/>
        </p:spPr>
        <p:txBody>
          <a:bodyPr wrap="square" rtlCol="0">
            <a:spAutoFit/>
          </a:bodyPr>
          <a:lstStyle/>
          <a:p>
            <a:r>
              <a:rPr lang="en-US" sz="2800" dirty="0">
                <a:solidFill>
                  <a:srgbClr val="FF0000"/>
                </a:solidFill>
                <a:latin typeface="Apple Chancery"/>
                <a:cs typeface="Apple Chancery"/>
              </a:rPr>
              <a:t>General observation </a:t>
            </a:r>
            <a:r>
              <a:rPr lang="en-US" sz="2000" dirty="0">
                <a:solidFill>
                  <a:srgbClr val="000000"/>
                </a:solidFill>
                <a:latin typeface="Times New Roman"/>
                <a:cs typeface="Times New Roman"/>
              </a:rPr>
              <a:t>about </a:t>
            </a:r>
            <a:r>
              <a:rPr lang="en-US" sz="2000" i="1" dirty="0">
                <a:solidFill>
                  <a:srgbClr val="000000"/>
                </a:solidFill>
                <a:latin typeface="Times New Roman"/>
                <a:cs typeface="Times New Roman"/>
              </a:rPr>
              <a:t>kinetic</a:t>
            </a:r>
            <a:r>
              <a:rPr lang="en-US" sz="2000" dirty="0">
                <a:solidFill>
                  <a:srgbClr val="000000"/>
                </a:solidFill>
                <a:latin typeface="Times New Roman"/>
                <a:cs typeface="Times New Roman"/>
              </a:rPr>
              <a:t> and </a:t>
            </a:r>
            <a:r>
              <a:rPr lang="en-US" sz="2000" i="1" dirty="0">
                <a:solidFill>
                  <a:srgbClr val="000000"/>
                </a:solidFill>
                <a:latin typeface="Times New Roman"/>
                <a:cs typeface="Times New Roman"/>
              </a:rPr>
              <a:t>static friction</a:t>
            </a:r>
            <a:r>
              <a:rPr lang="en-US" sz="2000" dirty="0">
                <a:solidFill>
                  <a:srgbClr val="000000"/>
                </a:solidFill>
                <a:latin typeface="Times New Roman"/>
                <a:cs typeface="Times New Roman"/>
              </a:rPr>
              <a:t>:  Very gently apply a force F to a box sitting stationary on a surface.  If the box does not accelerate, it means the static friction is holding it in place.  In other words, the force you applied is </a:t>
            </a:r>
            <a:r>
              <a:rPr lang="en-US" sz="2000" i="1" dirty="0">
                <a:solidFill>
                  <a:srgbClr val="000000"/>
                </a:solidFill>
                <a:latin typeface="Times New Roman"/>
                <a:cs typeface="Times New Roman"/>
              </a:rPr>
              <a:t>equal and opposite </a:t>
            </a:r>
            <a:r>
              <a:rPr lang="en-US" sz="2000" dirty="0">
                <a:solidFill>
                  <a:srgbClr val="000000"/>
                </a:solidFill>
                <a:latin typeface="Times New Roman"/>
                <a:cs typeface="Times New Roman"/>
              </a:rPr>
              <a:t>the static frictional force generated between the surfaces.</a:t>
            </a:r>
            <a:endParaRPr lang="en-US" sz="2400" dirty="0">
              <a:solidFill>
                <a:srgbClr val="00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13"/>
          <p:cNvSpPr>
            <a:spLocks noChangeArrowheads="1"/>
          </p:cNvSpPr>
          <p:nvPr/>
        </p:nvSpPr>
        <p:spPr bwMode="auto">
          <a:xfrm>
            <a:off x="3479800" y="1943100"/>
            <a:ext cx="838200" cy="673100"/>
          </a:xfrm>
          <a:prstGeom prst="rect">
            <a:avLst/>
          </a:prstGeom>
          <a:solidFill>
            <a:srgbClr val="FF0000"/>
          </a:solidFill>
          <a:ln w="19050">
            <a:solidFill>
              <a:schemeClr val="tx1"/>
            </a:solidFill>
            <a:miter lim="800000"/>
            <a:headEnd/>
            <a:tailEnd/>
          </a:ln>
        </p:spPr>
        <p:txBody>
          <a:bodyPr wrap="none" anchor="ctr"/>
          <a:lstStyle/>
          <a:p>
            <a:endParaRPr lang="en-US"/>
          </a:p>
        </p:txBody>
      </p:sp>
      <p:sp>
        <p:nvSpPr>
          <p:cNvPr id="55" name="Rectangle 13"/>
          <p:cNvSpPr>
            <a:spLocks noChangeArrowheads="1"/>
          </p:cNvSpPr>
          <p:nvPr/>
        </p:nvSpPr>
        <p:spPr bwMode="auto">
          <a:xfrm>
            <a:off x="2618676" y="2629495"/>
            <a:ext cx="2499424" cy="75605"/>
          </a:xfrm>
          <a:prstGeom prst="rect">
            <a:avLst/>
          </a:prstGeom>
          <a:solidFill>
            <a:srgbClr val="FF6600"/>
          </a:solidFill>
          <a:ln w="19050">
            <a:solidFill>
              <a:schemeClr val="tx1"/>
            </a:solidFill>
            <a:miter lim="800000"/>
            <a:headEnd/>
            <a:tailEnd/>
          </a:ln>
        </p:spPr>
        <p:txBody>
          <a:bodyPr wrap="none" anchor="ctr"/>
          <a:lstStyle/>
          <a:p>
            <a:endParaRPr lang="en-US"/>
          </a:p>
        </p:txBody>
      </p:sp>
      <p:cxnSp>
        <p:nvCxnSpPr>
          <p:cNvPr id="57" name="Straight Arrow Connector 56"/>
          <p:cNvCxnSpPr/>
          <p:nvPr/>
        </p:nvCxnSpPr>
        <p:spPr>
          <a:xfrm flipV="1">
            <a:off x="4318000" y="2266036"/>
            <a:ext cx="637477"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9" name="Object 58"/>
          <p:cNvGraphicFramePr>
            <a:graphicFrameLocks noChangeAspect="1"/>
          </p:cNvGraphicFramePr>
          <p:nvPr/>
        </p:nvGraphicFramePr>
        <p:xfrm>
          <a:off x="4568825" y="1916906"/>
          <a:ext cx="233363" cy="255588"/>
        </p:xfrm>
        <a:graphic>
          <a:graphicData uri="http://schemas.openxmlformats.org/presentationml/2006/ole">
            <mc:AlternateContent xmlns:mc="http://schemas.openxmlformats.org/markup-compatibility/2006">
              <mc:Choice xmlns:v="urn:schemas-microsoft-com:vml" Requires="v">
                <p:oleObj name="Equation" r:id="rId2" imgW="139700" imgH="152400" progId="Equation.DSMT4">
                  <p:embed/>
                </p:oleObj>
              </mc:Choice>
              <mc:Fallback>
                <p:oleObj name="Equation" r:id="rId2" imgW="139700" imgH="152400" progId="Equation.DSMT4">
                  <p:embed/>
                  <p:pic>
                    <p:nvPicPr>
                      <p:cNvPr id="59" name="Object 58"/>
                      <p:cNvPicPr/>
                      <p:nvPr/>
                    </p:nvPicPr>
                    <p:blipFill>
                      <a:blip r:embed="rId3"/>
                      <a:stretch>
                        <a:fillRect/>
                      </a:stretch>
                    </p:blipFill>
                    <p:spPr>
                      <a:xfrm>
                        <a:off x="4568825" y="1916906"/>
                        <a:ext cx="233363" cy="255588"/>
                      </a:xfrm>
                      <a:prstGeom prst="rect">
                        <a:avLst/>
                      </a:prstGeom>
                    </p:spPr>
                  </p:pic>
                </p:oleObj>
              </mc:Fallback>
            </mc:AlternateContent>
          </a:graphicData>
        </a:graphic>
      </p:graphicFrame>
      <p:cxnSp>
        <p:nvCxnSpPr>
          <p:cNvPr id="60" name="Straight Arrow Connector 59"/>
          <p:cNvCxnSpPr/>
          <p:nvPr/>
        </p:nvCxnSpPr>
        <p:spPr>
          <a:xfrm flipH="1" flipV="1">
            <a:off x="2842323" y="2550871"/>
            <a:ext cx="637477" cy="1"/>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67" name="Object 66"/>
          <p:cNvGraphicFramePr>
            <a:graphicFrameLocks noChangeAspect="1"/>
          </p:cNvGraphicFramePr>
          <p:nvPr/>
        </p:nvGraphicFramePr>
        <p:xfrm>
          <a:off x="3092450" y="2181225"/>
          <a:ext cx="212725" cy="341313"/>
        </p:xfrm>
        <a:graphic>
          <a:graphicData uri="http://schemas.openxmlformats.org/presentationml/2006/ole">
            <mc:AlternateContent xmlns:mc="http://schemas.openxmlformats.org/markup-compatibility/2006">
              <mc:Choice xmlns:v="urn:schemas-microsoft-com:vml" Requires="v">
                <p:oleObj name="Equation" r:id="rId4" imgW="127000" imgH="203200" progId="Equation.DSMT4">
                  <p:embed/>
                </p:oleObj>
              </mc:Choice>
              <mc:Fallback>
                <p:oleObj name="Equation" r:id="rId4" imgW="127000" imgH="203200" progId="Equation.DSMT4">
                  <p:embed/>
                  <p:pic>
                    <p:nvPicPr>
                      <p:cNvPr id="67" name="Object 66"/>
                      <p:cNvPicPr/>
                      <p:nvPr/>
                    </p:nvPicPr>
                    <p:blipFill>
                      <a:blip r:embed="rId5"/>
                      <a:stretch>
                        <a:fillRect/>
                      </a:stretch>
                    </p:blipFill>
                    <p:spPr>
                      <a:xfrm>
                        <a:off x="3092450" y="2181225"/>
                        <a:ext cx="212725" cy="341313"/>
                      </a:xfrm>
                      <a:prstGeom prst="rect">
                        <a:avLst/>
                      </a:prstGeom>
                    </p:spPr>
                  </p:pic>
                </p:oleObj>
              </mc:Fallback>
            </mc:AlternateContent>
          </a:graphicData>
        </a:graphic>
      </p:graphicFrame>
      <p:graphicFrame>
        <p:nvGraphicFramePr>
          <p:cNvPr id="69" name="Object 68"/>
          <p:cNvGraphicFramePr>
            <a:graphicFrameLocks noChangeAspect="1"/>
          </p:cNvGraphicFramePr>
          <p:nvPr/>
        </p:nvGraphicFramePr>
        <p:xfrm>
          <a:off x="5700713" y="1765300"/>
          <a:ext cx="1273175" cy="744538"/>
        </p:xfrm>
        <a:graphic>
          <a:graphicData uri="http://schemas.openxmlformats.org/presentationml/2006/ole">
            <mc:AlternateContent xmlns:mc="http://schemas.openxmlformats.org/markup-compatibility/2006">
              <mc:Choice xmlns:v="urn:schemas-microsoft-com:vml" Requires="v">
                <p:oleObj name="Equation" r:id="rId6" imgW="762000" imgH="444500" progId="Equation.DSMT4">
                  <p:embed/>
                </p:oleObj>
              </mc:Choice>
              <mc:Fallback>
                <p:oleObj name="Equation" r:id="rId6" imgW="762000" imgH="444500" progId="Equation.DSMT4">
                  <p:embed/>
                  <p:pic>
                    <p:nvPicPr>
                      <p:cNvPr id="69" name="Object 68"/>
                      <p:cNvPicPr/>
                      <p:nvPr/>
                    </p:nvPicPr>
                    <p:blipFill>
                      <a:blip r:embed="rId7"/>
                      <a:stretch>
                        <a:fillRect/>
                      </a:stretch>
                    </p:blipFill>
                    <p:spPr>
                      <a:xfrm>
                        <a:off x="5700713" y="1765300"/>
                        <a:ext cx="1273175" cy="744538"/>
                      </a:xfrm>
                      <a:prstGeom prst="rect">
                        <a:avLst/>
                      </a:prstGeom>
                    </p:spPr>
                  </p:pic>
                </p:oleObj>
              </mc:Fallback>
            </mc:AlternateContent>
          </a:graphicData>
        </a:graphic>
      </p:graphicFrame>
      <p:cxnSp>
        <p:nvCxnSpPr>
          <p:cNvPr id="5" name="Straight Connector 4"/>
          <p:cNvCxnSpPr/>
          <p:nvPr/>
        </p:nvCxnSpPr>
        <p:spPr>
          <a:xfrm flipV="1">
            <a:off x="6642100" y="1765300"/>
            <a:ext cx="241300" cy="407194"/>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72" name="Object 71"/>
          <p:cNvGraphicFramePr>
            <a:graphicFrameLocks noChangeAspect="1"/>
          </p:cNvGraphicFramePr>
          <p:nvPr/>
        </p:nvGraphicFramePr>
        <p:xfrm>
          <a:off x="6864351" y="1598086"/>
          <a:ext cx="150678" cy="179914"/>
        </p:xfrm>
        <a:graphic>
          <a:graphicData uri="http://schemas.openxmlformats.org/presentationml/2006/ole">
            <mc:AlternateContent xmlns:mc="http://schemas.openxmlformats.org/markup-compatibility/2006">
              <mc:Choice xmlns:v="urn:schemas-microsoft-com:vml" Requires="v">
                <p:oleObj name="Equation" r:id="rId8" imgW="127000" imgH="152400" progId="Equation.DSMT4">
                  <p:embed/>
                </p:oleObj>
              </mc:Choice>
              <mc:Fallback>
                <p:oleObj name="Equation" r:id="rId8" imgW="127000" imgH="152400" progId="Equation.DSMT4">
                  <p:embed/>
                  <p:pic>
                    <p:nvPicPr>
                      <p:cNvPr id="72" name="Object 71"/>
                      <p:cNvPicPr/>
                      <p:nvPr/>
                    </p:nvPicPr>
                    <p:blipFill>
                      <a:blip r:embed="rId9"/>
                      <a:stretch>
                        <a:fillRect/>
                      </a:stretch>
                    </p:blipFill>
                    <p:spPr>
                      <a:xfrm>
                        <a:off x="6864351" y="1598086"/>
                        <a:ext cx="150678" cy="179914"/>
                      </a:xfrm>
                      <a:prstGeom prst="rect">
                        <a:avLst/>
                      </a:prstGeom>
                    </p:spPr>
                  </p:pic>
                </p:oleObj>
              </mc:Fallback>
            </mc:AlternateContent>
          </a:graphicData>
        </a:graphic>
      </p:graphicFrame>
      <p:sp>
        <p:nvSpPr>
          <p:cNvPr id="73" name="TextBox 72"/>
          <p:cNvSpPr txBox="1"/>
          <p:nvPr/>
        </p:nvSpPr>
        <p:spPr>
          <a:xfrm>
            <a:off x="203199" y="2970936"/>
            <a:ext cx="4598989" cy="3600986"/>
          </a:xfrm>
          <a:prstGeom prst="rect">
            <a:avLst/>
          </a:prstGeom>
          <a:noFill/>
        </p:spPr>
        <p:txBody>
          <a:bodyPr wrap="square" rtlCol="0">
            <a:spAutoFit/>
          </a:bodyPr>
          <a:lstStyle/>
          <a:p>
            <a:r>
              <a:rPr lang="en-US" sz="2800" dirty="0">
                <a:solidFill>
                  <a:srgbClr val="FF0000"/>
                </a:solidFill>
                <a:latin typeface="Apple Chancery"/>
                <a:cs typeface="Apple Chancery"/>
              </a:rPr>
              <a:t>If you </a:t>
            </a:r>
            <a:r>
              <a:rPr lang="en-US" sz="2000" dirty="0">
                <a:solidFill>
                  <a:srgbClr val="000000"/>
                </a:solidFill>
                <a:latin typeface="Times New Roman"/>
                <a:cs typeface="Times New Roman"/>
              </a:rPr>
              <a:t>begin to increase F, at some point the static frictional force will cease to hold, you will have reached the </a:t>
            </a:r>
            <a:r>
              <a:rPr lang="en-US" sz="2000" i="1" dirty="0">
                <a:solidFill>
                  <a:srgbClr val="000000"/>
                </a:solidFill>
                <a:latin typeface="Times New Roman"/>
                <a:cs typeface="Times New Roman"/>
              </a:rPr>
              <a:t>maximum</a:t>
            </a:r>
            <a:r>
              <a:rPr lang="en-US" sz="2000" dirty="0">
                <a:solidFill>
                  <a:srgbClr val="000000"/>
                </a:solidFill>
                <a:latin typeface="Times New Roman"/>
                <a:cs typeface="Times New Roman"/>
              </a:rPr>
              <a:t> static frictional force                    and the box will break loose and begin to slide.  At that point, </a:t>
            </a:r>
            <a:r>
              <a:rPr lang="en-US" sz="2000" i="1" dirty="0">
                <a:solidFill>
                  <a:srgbClr val="000000"/>
                </a:solidFill>
                <a:latin typeface="Times New Roman"/>
                <a:cs typeface="Times New Roman"/>
              </a:rPr>
              <a:t>kinetic friction </a:t>
            </a:r>
            <a:r>
              <a:rPr lang="en-US" sz="2000" dirty="0">
                <a:solidFill>
                  <a:srgbClr val="000000"/>
                </a:solidFill>
                <a:latin typeface="Times New Roman"/>
                <a:cs typeface="Times New Roman"/>
              </a:rPr>
              <a:t>will take over and the frictional force on the body will be a constant                (unless you change the characteristics of the surfaces by heating or melting or whatever, which we will assume you won’t do).</a:t>
            </a:r>
            <a:endParaRPr lang="en-US" sz="2400" dirty="0">
              <a:solidFill>
                <a:srgbClr val="000000"/>
              </a:solidFill>
              <a:latin typeface="Apple Chancery"/>
              <a:cs typeface="Apple Chancery"/>
            </a:endParaRPr>
          </a:p>
        </p:txBody>
      </p:sp>
      <p:graphicFrame>
        <p:nvGraphicFramePr>
          <p:cNvPr id="78" name="Object 77"/>
          <p:cNvGraphicFramePr>
            <a:graphicFrameLocks noChangeAspect="1"/>
          </p:cNvGraphicFramePr>
          <p:nvPr/>
        </p:nvGraphicFramePr>
        <p:xfrm>
          <a:off x="1852613" y="4064397"/>
          <a:ext cx="1189037" cy="361950"/>
        </p:xfrm>
        <a:graphic>
          <a:graphicData uri="http://schemas.openxmlformats.org/presentationml/2006/ole">
            <mc:AlternateContent xmlns:mc="http://schemas.openxmlformats.org/markup-compatibility/2006">
              <mc:Choice xmlns:v="urn:schemas-microsoft-com:vml" Requires="v">
                <p:oleObj name="Equation" r:id="rId10" imgW="711200" imgH="215900" progId="Equation.DSMT4">
                  <p:embed/>
                </p:oleObj>
              </mc:Choice>
              <mc:Fallback>
                <p:oleObj name="Equation" r:id="rId10" imgW="711200" imgH="215900" progId="Equation.DSMT4">
                  <p:embed/>
                  <p:pic>
                    <p:nvPicPr>
                      <p:cNvPr id="78" name="Object 77"/>
                      <p:cNvPicPr/>
                      <p:nvPr/>
                    </p:nvPicPr>
                    <p:blipFill>
                      <a:blip r:embed="rId11"/>
                      <a:stretch>
                        <a:fillRect/>
                      </a:stretch>
                    </p:blipFill>
                    <p:spPr>
                      <a:xfrm>
                        <a:off x="1852613" y="4064397"/>
                        <a:ext cx="1189037" cy="361950"/>
                      </a:xfrm>
                      <a:prstGeom prst="rect">
                        <a:avLst/>
                      </a:prstGeom>
                    </p:spPr>
                  </p:pic>
                </p:oleObj>
              </mc:Fallback>
            </mc:AlternateContent>
          </a:graphicData>
        </a:graphic>
      </p:graphicFrame>
      <p:graphicFrame>
        <p:nvGraphicFramePr>
          <p:cNvPr id="79" name="Object 78"/>
          <p:cNvGraphicFramePr>
            <a:graphicFrameLocks noChangeAspect="1"/>
          </p:cNvGraphicFramePr>
          <p:nvPr/>
        </p:nvGraphicFramePr>
        <p:xfrm>
          <a:off x="1200150" y="5286970"/>
          <a:ext cx="954088" cy="339725"/>
        </p:xfrm>
        <a:graphic>
          <a:graphicData uri="http://schemas.openxmlformats.org/presentationml/2006/ole">
            <mc:AlternateContent xmlns:mc="http://schemas.openxmlformats.org/markup-compatibility/2006">
              <mc:Choice xmlns:v="urn:schemas-microsoft-com:vml" Requires="v">
                <p:oleObj name="Equation" r:id="rId12" imgW="571500" imgH="203200" progId="Equation.DSMT4">
                  <p:embed/>
                </p:oleObj>
              </mc:Choice>
              <mc:Fallback>
                <p:oleObj name="Equation" r:id="rId12" imgW="571500" imgH="203200" progId="Equation.DSMT4">
                  <p:embed/>
                  <p:pic>
                    <p:nvPicPr>
                      <p:cNvPr id="79" name="Object 78"/>
                      <p:cNvPicPr/>
                      <p:nvPr/>
                    </p:nvPicPr>
                    <p:blipFill>
                      <a:blip r:embed="rId13"/>
                      <a:stretch>
                        <a:fillRect/>
                      </a:stretch>
                    </p:blipFill>
                    <p:spPr>
                      <a:xfrm>
                        <a:off x="1200150" y="5286970"/>
                        <a:ext cx="954088" cy="339725"/>
                      </a:xfrm>
                      <a:prstGeom prst="rect">
                        <a:avLst/>
                      </a:prstGeom>
                    </p:spPr>
                  </p:pic>
                </p:oleObj>
              </mc:Fallback>
            </mc:AlternateContent>
          </a:graphicData>
        </a:graphic>
      </p:graphicFrame>
      <p:pic>
        <p:nvPicPr>
          <p:cNvPr id="80" name="Picture 79" descr="IMG_4404.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118100" y="3241079"/>
            <a:ext cx="5192478" cy="40917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31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4D208-036E-1641-8EED-92249B81FC2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DF557D7-EBAF-D349-8BD6-948E10CCAFC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60271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33687</TotalTime>
  <Words>3345</Words>
  <Application>Microsoft Macintosh PowerPoint</Application>
  <PresentationFormat>On-screen Show (4:3)</PresentationFormat>
  <Paragraphs>141</Paragraphs>
  <Slides>26</Slides>
  <Notes>2</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7" baseType="lpstr">
      <vt:lpstr>Apple Chancery</vt:lpstr>
      <vt:lpstr>Arial</vt:lpstr>
      <vt:lpstr>Calibri</vt:lpstr>
      <vt:lpstr>Cambria Math</vt:lpstr>
      <vt:lpstr>Courier New</vt:lpstr>
      <vt:lpstr>Gill Sans</vt:lpstr>
      <vt:lpstr>Lucida Grande</vt:lpstr>
      <vt:lpstr>Times New Roman</vt:lpstr>
      <vt:lpstr>Wingdings</vt:lpstr>
      <vt:lpstr>Office Theme</vt:lpstr>
      <vt:lpstr>Equation</vt:lpstr>
      <vt:lpstr>General announcements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Kinetic friction</vt:lpstr>
      <vt:lpstr>Static friction</vt:lpstr>
      <vt:lpstr>Static  kinetic friction</vt:lpstr>
      <vt:lpstr>PowerPoint Presentation</vt:lpstr>
      <vt:lpstr>PowerPoint Presentation</vt:lpstr>
      <vt:lpstr>PowerPoint Presentation</vt:lpstr>
      <vt:lpstr>PowerPoint Presentation</vt:lpstr>
      <vt:lpstr>PowerPoint Presentation</vt:lpstr>
      <vt:lpstr>So back to that crazy HW question…</vt:lpstr>
    </vt:vector>
  </TitlesOfParts>
  <Company>Polytechnic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Fletcher</dc:creator>
  <cp:lastModifiedBy>Craig Fletcher</cp:lastModifiedBy>
  <cp:revision>707</cp:revision>
  <cp:lastPrinted>2017-11-14T01:56:41Z</cp:lastPrinted>
  <dcterms:created xsi:type="dcterms:W3CDTF">2017-08-16T17:34:12Z</dcterms:created>
  <dcterms:modified xsi:type="dcterms:W3CDTF">2022-10-10T19:28:05Z</dcterms:modified>
</cp:coreProperties>
</file>