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357" r:id="rId3"/>
    <p:sldId id="369" r:id="rId4"/>
    <p:sldId id="370" r:id="rId5"/>
    <p:sldId id="381" r:id="rId6"/>
    <p:sldId id="382" r:id="rId7"/>
    <p:sldId id="274" r:id="rId8"/>
    <p:sldId id="366" r:id="rId9"/>
    <p:sldId id="325" r:id="rId10"/>
    <p:sldId id="264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31FF"/>
    <a:srgbClr val="0C34DC"/>
    <a:srgbClr val="DDD203"/>
    <a:srgbClr val="00F301"/>
    <a:srgbClr val="00C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91484"/>
  </p:normalViewPr>
  <p:slideViewPr>
    <p:cSldViewPr snapToGrid="0" snapToObjects="1">
      <p:cViewPr varScale="1">
        <p:scale>
          <a:sx n="110" d="100"/>
          <a:sy n="110" d="100"/>
        </p:scale>
        <p:origin x="1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8C0E-6832-074D-BBD9-5F4E4085A201}" type="datetimeFigureOut">
              <a:rPr lang="en-US" smtClean="0"/>
              <a:t>8/5/20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24DA-5233-E047-818D-2F715EAA0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37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54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C245-C696-BC48-A093-09C31B30B067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4D64-6D6A-A949-85F4-7FD739F6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4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7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youtu.be/Gq_bjaI0NT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youtu.be/-1X1o4tQqC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video" Target="../media/media4.mp4"/><Relationship Id="rId7" Type="http://schemas.openxmlformats.org/officeDocument/2006/relationships/oleObject" Target="../embeddings/oleObject9.bin"/><Relationship Id="rId2" Type="http://schemas.microsoft.com/office/2007/relationships/media" Target="../media/media4.mp4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video" Target="../media/media5.mp4"/><Relationship Id="rId10" Type="http://schemas.openxmlformats.org/officeDocument/2006/relationships/image" Target="../media/image14.png"/><Relationship Id="rId4" Type="http://schemas.microsoft.com/office/2007/relationships/media" Target="../media/media5.mp4"/><Relationship Id="rId9" Type="http://schemas.openxmlformats.org/officeDocument/2006/relationships/hyperlink" Target="https://youtu.be/xxrM5tv_RN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0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9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54238" y="286605"/>
            <a:ext cx="6389226" cy="812991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General announcements</a:t>
            </a:r>
          </a:p>
        </p:txBody>
      </p:sp>
    </p:spTree>
    <p:extLst>
      <p:ext uri="{BB962C8B-B14F-4D97-AF65-F5344CB8AC3E}">
        <p14:creationId xmlns:p14="http://schemas.microsoft.com/office/powerpoint/2010/main" val="258341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7387" y="536111"/>
            <a:ext cx="6389226" cy="812991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Types of forces</a:t>
            </a:r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(a summary)</a:t>
            </a:r>
            <a:endParaRPr lang="en-US" sz="4000" dirty="0">
              <a:solidFill>
                <a:srgbClr val="FF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9560" y="1562583"/>
            <a:ext cx="8564880" cy="435281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Gravitational force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due to Earth pulling down on an object (or whatever gravitational center we’re talking about) </a:t>
            </a:r>
            <a:r>
              <a:rPr lang="mr-IN" sz="2900" dirty="0">
                <a:latin typeface="Times New Roman" panose="02020603050405020304" pitchFamily="18" charset="0"/>
              </a:rPr>
              <a:t>–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 towards center of gravitational object </a:t>
            </a:r>
            <a:r>
              <a:rPr lang="mr-IN" sz="2900" dirty="0">
                <a:latin typeface="Times New Roman" panose="02020603050405020304" pitchFamily="18" charset="0"/>
              </a:rPr>
              <a:t>–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magnitude always “mg,” where g = +9.8 m/s/s  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Normal force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perpendicular to and away from a surface of support (doesn’t have to be underneath!)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3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Tension force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due to a string or rope </a:t>
            </a:r>
            <a:r>
              <a:rPr lang="mr-IN" sz="2900" dirty="0">
                <a:latin typeface="Times New Roman" panose="02020603050405020304" pitchFamily="18" charset="0"/>
              </a:rPr>
              <a:t>–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always AWAY FROM body feeling effect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3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Friction force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parallel to two surfaces due to rubbing against each other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Random Applied force (aka </a:t>
            </a:r>
            <a:r>
              <a:rPr lang="en-US" sz="3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push-me-pull-you force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Catch-all term when other, non-descript forces are in a problem</a:t>
            </a:r>
          </a:p>
        </p:txBody>
      </p:sp>
    </p:spTree>
    <p:extLst>
      <p:ext uri="{BB962C8B-B14F-4D97-AF65-F5344CB8AC3E}">
        <p14:creationId xmlns:p14="http://schemas.microsoft.com/office/powerpoint/2010/main" val="30406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01983"/>
            <a:ext cx="8534400" cy="4701105"/>
          </a:xfrm>
        </p:spPr>
        <p:txBody>
          <a:bodyPr/>
          <a:lstStyle/>
          <a:p>
            <a:r>
              <a:rPr lang="en-US" sz="2000" dirty="0"/>
              <a:t>A </a:t>
            </a:r>
            <a:r>
              <a:rPr lang="en-US" sz="2000" b="1" dirty="0"/>
              <a:t>free body diagram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shows all the forces acting on an object</a:t>
            </a:r>
            <a:r>
              <a:rPr lang="en-US" sz="2000" dirty="0"/>
              <a:t>. </a:t>
            </a:r>
            <a:r>
              <a:rPr lang="en-US" sz="2000" dirty="0">
                <a:solidFill>
                  <a:srgbClr val="1231FF"/>
                </a:solidFill>
              </a:rPr>
              <a:t>Drawing an accurate FBD is part of showing your work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1231FF"/>
                </a:solidFill>
              </a:rPr>
              <a:t>should accompany EVERY problem </a:t>
            </a:r>
            <a:r>
              <a:rPr lang="en-US" sz="2000" dirty="0"/>
              <a:t>in which you use Newton’s 2</a:t>
            </a:r>
            <a:r>
              <a:rPr lang="en-US" sz="2000" baseline="30000" dirty="0"/>
              <a:t>nd</a:t>
            </a:r>
            <a:r>
              <a:rPr lang="en-US" sz="2000" dirty="0"/>
              <a:t> Law.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General rules:</a:t>
            </a:r>
          </a:p>
          <a:p>
            <a:pPr lvl="1"/>
            <a:r>
              <a:rPr lang="en-US" sz="2000" dirty="0"/>
              <a:t>Forces are </a:t>
            </a:r>
            <a:r>
              <a:rPr lang="en-US" sz="2000" dirty="0">
                <a:solidFill>
                  <a:srgbClr val="1231FF"/>
                </a:solidFill>
              </a:rPr>
              <a:t>shown by arrows </a:t>
            </a:r>
            <a:r>
              <a:rPr lang="en-US" sz="2000" dirty="0"/>
              <a:t>pointing in the proper direction, </a:t>
            </a:r>
            <a:r>
              <a:rPr lang="en-US" sz="2000" dirty="0">
                <a:solidFill>
                  <a:srgbClr val="1231FF"/>
                </a:solidFill>
              </a:rPr>
              <a:t>labeled with the type of force </a:t>
            </a:r>
            <a:r>
              <a:rPr lang="en-US" sz="2000" dirty="0"/>
              <a:t>(e.g. </a:t>
            </a:r>
            <a:r>
              <a:rPr lang="en-US" sz="2000" dirty="0" err="1"/>
              <a:t>F</a:t>
            </a:r>
            <a:r>
              <a:rPr lang="en-US" sz="2000" baseline="-25000" dirty="0" err="1"/>
              <a:t>g</a:t>
            </a:r>
            <a:r>
              <a:rPr lang="en-US" sz="2000" dirty="0"/>
              <a:t> or “mg,” F</a:t>
            </a:r>
            <a:r>
              <a:rPr lang="en-US" sz="2000" baseline="-25000" dirty="0"/>
              <a:t>N  </a:t>
            </a:r>
            <a:r>
              <a:rPr lang="en-US" sz="2000" dirty="0"/>
              <a:t>or ”N,” F</a:t>
            </a:r>
            <a:r>
              <a:rPr lang="en-US" sz="2000" baseline="-25000" dirty="0"/>
              <a:t>T </a:t>
            </a:r>
            <a:r>
              <a:rPr lang="en-US" sz="2000" dirty="0"/>
              <a:t>or “T,” F</a:t>
            </a:r>
            <a:r>
              <a:rPr lang="en-US" sz="2000" baseline="-25000" dirty="0"/>
              <a:t>fs </a:t>
            </a:r>
            <a:r>
              <a:rPr lang="en-US" sz="2000" dirty="0"/>
              <a:t>or    , </a:t>
            </a:r>
            <a:r>
              <a:rPr lang="en-US" sz="2000" dirty="0" err="1"/>
              <a:t>F</a:t>
            </a:r>
            <a:r>
              <a:rPr lang="en-US" sz="2000" baseline="-25000" dirty="0" err="1"/>
              <a:t>fk</a:t>
            </a:r>
            <a:r>
              <a:rPr lang="en-US" sz="2000" dirty="0"/>
              <a:t> or  and     for the push-me, push-you force)</a:t>
            </a:r>
          </a:p>
          <a:p>
            <a:pPr lvl="1"/>
            <a:r>
              <a:rPr lang="en-US" sz="2000" dirty="0">
                <a:solidFill>
                  <a:srgbClr val="1231FF"/>
                </a:solidFill>
              </a:rPr>
              <a:t>If</a:t>
            </a:r>
            <a:r>
              <a:rPr lang="en-US" sz="2000" dirty="0"/>
              <a:t> the object is </a:t>
            </a:r>
            <a:r>
              <a:rPr lang="en-US" sz="2000" dirty="0">
                <a:solidFill>
                  <a:srgbClr val="1231FF"/>
                </a:solidFill>
              </a:rPr>
              <a:t>not rotating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1231FF"/>
                </a:solidFill>
              </a:rPr>
              <a:t>arrows should originate close to the </a:t>
            </a:r>
            <a:r>
              <a:rPr lang="en-US" sz="2000" b="1" dirty="0">
                <a:solidFill>
                  <a:srgbClr val="1231FF"/>
                </a:solidFill>
              </a:rPr>
              <a:t>center</a:t>
            </a:r>
            <a:r>
              <a:rPr lang="en-US" sz="2000" dirty="0">
                <a:solidFill>
                  <a:srgbClr val="1231FF"/>
                </a:solidFill>
              </a:rPr>
              <a:t> </a:t>
            </a:r>
            <a:r>
              <a:rPr lang="en-US" sz="2000" dirty="0"/>
              <a:t>of the object and point outward.  </a:t>
            </a:r>
          </a:p>
          <a:p>
            <a:pPr lvl="1"/>
            <a:r>
              <a:rPr lang="en-US" sz="2000" dirty="0"/>
              <a:t>Again, </a:t>
            </a:r>
            <a:r>
              <a:rPr lang="en-US" sz="2000" dirty="0">
                <a:solidFill>
                  <a:srgbClr val="1231FF"/>
                </a:solidFill>
              </a:rPr>
              <a:t>if</a:t>
            </a:r>
            <a:r>
              <a:rPr lang="en-US" sz="2000" dirty="0"/>
              <a:t> the object is </a:t>
            </a:r>
            <a:r>
              <a:rPr lang="en-US" sz="2000" dirty="0">
                <a:solidFill>
                  <a:srgbClr val="1231FF"/>
                </a:solidFill>
              </a:rPr>
              <a:t>not rotating</a:t>
            </a:r>
            <a:r>
              <a:rPr lang="en-US" sz="2000" dirty="0"/>
              <a:t>, you </a:t>
            </a:r>
            <a:r>
              <a:rPr lang="en-US" sz="2000" dirty="0">
                <a:solidFill>
                  <a:srgbClr val="1231FF"/>
                </a:solidFill>
              </a:rPr>
              <a:t>can slide forces on line with their direction </a:t>
            </a:r>
            <a:r>
              <a:rPr lang="en-US" sz="2000" dirty="0"/>
              <a:t>but away from where they actually act.  (Example: often normal forces are not shown acting at the interface between a block and the surface providing them but, rather, on the opposite side of the block—you will see what is meant by this shortly).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54238" y="286605"/>
            <a:ext cx="6389226" cy="812991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Drawing FBD’s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BED21-1B9E-4641-BB02-D8B902B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108" y="2841453"/>
            <a:ext cx="259855" cy="448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8E6FF-BC88-404B-A271-7EE29B67F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030" y="2841453"/>
            <a:ext cx="283477" cy="448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7F45B-7879-A347-9363-8B26D2AA5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496" y="3162871"/>
            <a:ext cx="259854" cy="41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999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pple Chancery"/>
                <a:cs typeface="Apple Chancery"/>
              </a:rPr>
              <a:t>Gravity in general</a:t>
            </a:r>
            <a:endParaRPr lang="en-US" sz="3600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24.)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656" y="830901"/>
            <a:ext cx="8869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Newton </a:t>
            </a:r>
            <a:r>
              <a:rPr lang="en-US" sz="2000" dirty="0">
                <a:latin typeface="Times New Roman"/>
                <a:cs typeface="Times New Roman"/>
              </a:rPr>
              <a:t>realized that the 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attraction between </a:t>
            </a:r>
            <a:r>
              <a:rPr lang="en-US" sz="2000" i="1" dirty="0">
                <a:solidFill>
                  <a:srgbClr val="0C34DC"/>
                </a:solidFill>
                <a:latin typeface="Times New Roman"/>
                <a:cs typeface="Times New Roman"/>
              </a:rPr>
              <a:t>any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 two object </a:t>
            </a:r>
            <a:r>
              <a:rPr lang="en-US" sz="2000" dirty="0">
                <a:latin typeface="Times New Roman"/>
                <a:cs typeface="Times New Roman"/>
              </a:rPr>
              <a:t>was 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proportional to the masses involved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inversely proportional to the distance between the objects</a:t>
            </a:r>
            <a:r>
              <a:rPr lang="en-US" sz="2000" dirty="0">
                <a:latin typeface="Times New Roman"/>
                <a:cs typeface="Times New Roman"/>
              </a:rPr>
              <a:t>.  With 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 as </a:t>
            </a:r>
            <a:r>
              <a:rPr lang="en-US" sz="2000" dirty="0">
                <a:solidFill>
                  <a:srgbClr val="0C34DC"/>
                </a:solidFill>
                <a:latin typeface="Times New Roman"/>
                <a:cs typeface="Times New Roman"/>
              </a:rPr>
              <a:t>proportionality constant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656" y="2518181"/>
            <a:ext cx="88690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If one of the masses </a:t>
            </a:r>
            <a:r>
              <a:rPr lang="en-US" sz="2000" dirty="0">
                <a:latin typeface="Times New Roman"/>
                <a:cs typeface="Times New Roman"/>
              </a:rPr>
              <a:t>is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the earth </a:t>
            </a:r>
            <a:r>
              <a:rPr lang="en-US" sz="2000" dirty="0">
                <a:latin typeface="Times New Roman"/>
                <a:cs typeface="Times New Roman"/>
              </a:rPr>
              <a:t>with the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second</a:t>
            </a:r>
            <a:r>
              <a:rPr lang="en-US" sz="2000" dirty="0">
                <a:latin typeface="Times New Roman"/>
                <a:cs typeface="Times New Roman"/>
              </a:rPr>
              <a:t> is an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object on or near the earth’s surface</a:t>
            </a:r>
            <a:r>
              <a:rPr lang="en-US" sz="2000" dirty="0">
                <a:latin typeface="Times New Roman"/>
                <a:cs typeface="Times New Roman"/>
              </a:rPr>
              <a:t>, like </a:t>
            </a:r>
            <a:r>
              <a:rPr lang="en-US" sz="2000" i="1" dirty="0">
                <a:latin typeface="Times New Roman"/>
                <a:cs typeface="Times New Roman"/>
              </a:rPr>
              <a:t>you</a:t>
            </a:r>
            <a:r>
              <a:rPr lang="en-US" sz="2000" dirty="0">
                <a:latin typeface="Times New Roman"/>
                <a:cs typeface="Times New Roman"/>
              </a:rPr>
              <a:t>, the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“r” term becomes</a:t>
            </a:r>
            <a:r>
              <a:rPr lang="en-US" sz="2000" dirty="0">
                <a:latin typeface="Times New Roman"/>
                <a:cs typeface="Times New Roman"/>
              </a:rPr>
              <a:t> the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radius of the earth </a:t>
            </a:r>
            <a:r>
              <a:rPr lang="en-US" sz="2000" dirty="0">
                <a:latin typeface="Times New Roman"/>
                <a:cs typeface="Times New Roman"/>
              </a:rPr>
              <a:t>and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one of the masses</a:t>
            </a:r>
            <a:r>
              <a:rPr lang="en-US" sz="2000" dirty="0">
                <a:latin typeface="Times New Roman"/>
                <a:cs typeface="Times New Roman"/>
              </a:rPr>
              <a:t> becomes the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earth’s mass</a:t>
            </a:r>
            <a:r>
              <a:rPr lang="en-US" sz="2000" dirty="0">
                <a:latin typeface="Times New Roman"/>
                <a:cs typeface="Times New Roman"/>
              </a:rPr>
              <a:t>, and we can re-write the force magnitude as:</a:t>
            </a:r>
            <a:endParaRPr lang="en-US" sz="2400" dirty="0">
              <a:latin typeface="Times New Roman"/>
              <a:cs typeface="Times New Roman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596231"/>
              </p:ext>
            </p:extLst>
          </p:nvPr>
        </p:nvGraphicFramePr>
        <p:xfrm>
          <a:off x="2014177" y="1906938"/>
          <a:ext cx="1951037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3" imgW="1206500" imgH="393700" progId="Equation.DSMT4">
                  <p:embed/>
                </p:oleObj>
              </mc:Choice>
              <mc:Fallback>
                <p:oleObj name="Equation" r:id="rId3" imgW="1206500" imgH="3937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4177" y="1906938"/>
                        <a:ext cx="1951037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077965"/>
              </p:ext>
            </p:extLst>
          </p:nvPr>
        </p:nvGraphicFramePr>
        <p:xfrm>
          <a:off x="3119418" y="3648012"/>
          <a:ext cx="21145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5" imgW="1308100" imgH="469900" progId="Equation.DSMT4">
                  <p:embed/>
                </p:oleObj>
              </mc:Choice>
              <mc:Fallback>
                <p:oleObj name="Equation" r:id="rId5" imgW="1308100" imgH="4699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9418" y="3648012"/>
                        <a:ext cx="2114550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60656" y="4343401"/>
            <a:ext cx="88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But </a:t>
            </a:r>
            <a:r>
              <a:rPr lang="en-US" sz="2000" dirty="0">
                <a:latin typeface="Times New Roman"/>
                <a:cs typeface="Times New Roman"/>
              </a:rPr>
              <a:t>we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know “G,” </a:t>
            </a:r>
            <a:r>
              <a:rPr lang="en-US" sz="2000" dirty="0">
                <a:latin typeface="Times New Roman"/>
                <a:cs typeface="Times New Roman"/>
              </a:rPr>
              <a:t>and we 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know</a:t>
            </a:r>
            <a:r>
              <a:rPr lang="en-US" sz="2000" dirty="0">
                <a:latin typeface="Times New Roman"/>
                <a:cs typeface="Times New Roman"/>
              </a:rPr>
              <a:t> both the </a:t>
            </a:r>
            <a:r>
              <a:rPr lang="en-US" sz="2000" i="1" dirty="0">
                <a:solidFill>
                  <a:srgbClr val="1231FF"/>
                </a:solidFill>
                <a:latin typeface="Times New Roman"/>
                <a:cs typeface="Times New Roman"/>
              </a:rPr>
              <a:t>radius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 and </a:t>
            </a:r>
            <a:r>
              <a:rPr lang="en-US" sz="2000" i="1" dirty="0">
                <a:solidFill>
                  <a:srgbClr val="1231FF"/>
                </a:solidFill>
                <a:latin typeface="Times New Roman"/>
                <a:cs typeface="Times New Roman"/>
              </a:rPr>
              <a:t>mass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 of the earth</a:t>
            </a:r>
            <a:r>
              <a:rPr lang="en-US" sz="2000" dirty="0">
                <a:latin typeface="Times New Roman"/>
                <a:cs typeface="Times New Roman"/>
              </a:rPr>
              <a:t>, so putting those numbers in and we get:</a:t>
            </a:r>
            <a:endParaRPr lang="en-US" sz="2400" dirty="0">
              <a:latin typeface="Times New Roman"/>
              <a:cs typeface="Times New Roman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44849"/>
              </p:ext>
            </p:extLst>
          </p:nvPr>
        </p:nvGraphicFramePr>
        <p:xfrm>
          <a:off x="3746500" y="5000625"/>
          <a:ext cx="22796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7" imgW="1409700" imgH="279400" progId="Equation.DSMT4">
                  <p:embed/>
                </p:oleObj>
              </mc:Choice>
              <mc:Fallback>
                <p:oleObj name="Equation" r:id="rId7" imgW="1409700" imgH="2794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46500" y="5000625"/>
                        <a:ext cx="2279650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60656" y="5512714"/>
            <a:ext cx="62632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Called </a:t>
            </a:r>
            <a:r>
              <a:rPr lang="en-US" sz="2000" dirty="0">
                <a:latin typeface="Times New Roman"/>
                <a:cs typeface="Times New Roman"/>
              </a:rPr>
              <a:t>a your “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weight</a:t>
            </a:r>
            <a:r>
              <a:rPr lang="en-US" sz="2000" dirty="0">
                <a:latin typeface="Times New Roman"/>
                <a:cs typeface="Times New Roman"/>
              </a:rPr>
              <a:t>,” and defining                     , (</a:t>
            </a:r>
            <a:r>
              <a:rPr lang="en-US" sz="2000" dirty="0">
                <a:solidFill>
                  <a:srgbClr val="1231FF"/>
                </a:solidFill>
                <a:latin typeface="Times New Roman"/>
                <a:cs typeface="Times New Roman"/>
              </a:rPr>
              <a:t>which is POSITIVE</a:t>
            </a:r>
            <a:r>
              <a:rPr lang="en-US" sz="2000" dirty="0">
                <a:latin typeface="Times New Roman"/>
                <a:cs typeface="Times New Roman"/>
              </a:rPr>
              <a:t>), we can define the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magnitude of</a:t>
            </a:r>
            <a:r>
              <a:rPr lang="en-US" sz="2000" dirty="0">
                <a:latin typeface="Times New Roman"/>
                <a:cs typeface="Times New Roman"/>
              </a:rPr>
              <a:t> the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force of gravity on an object near the earth </a:t>
            </a:r>
            <a:r>
              <a:rPr lang="en-US" sz="2000" dirty="0">
                <a:latin typeface="Times New Roman"/>
                <a:cs typeface="Times New Roman"/>
              </a:rPr>
              <a:t>to be</a:t>
            </a:r>
            <a:endParaRPr lang="en-US" sz="24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383280"/>
              </p:ext>
            </p:extLst>
          </p:nvPr>
        </p:nvGraphicFramePr>
        <p:xfrm>
          <a:off x="4315563" y="5566647"/>
          <a:ext cx="1396961" cy="407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9" imgW="787400" imgH="228600" progId="Equation.DSMT4">
                  <p:embed/>
                </p:oleObj>
              </mc:Choice>
              <mc:Fallback>
                <p:oleObj name="Equation" r:id="rId9" imgW="787400" imgH="2286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15563" y="5566647"/>
                        <a:ext cx="1396961" cy="407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056769"/>
              </p:ext>
            </p:extLst>
          </p:nvPr>
        </p:nvGraphicFramePr>
        <p:xfrm>
          <a:off x="6584605" y="5875285"/>
          <a:ext cx="1422018" cy="551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1" imgW="723900" imgH="279400" progId="Equation.DSMT4">
                  <p:embed/>
                </p:oleObj>
              </mc:Choice>
              <mc:Fallback>
                <p:oleObj name="Equation" r:id="rId11" imgW="723900" imgH="2794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84605" y="5875285"/>
                        <a:ext cx="1422018" cy="551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F7944BB-BD8A-B445-844F-35615F3D47BF}"/>
              </a:ext>
            </a:extLst>
          </p:cNvPr>
          <p:cNvSpPr txBox="1"/>
          <p:nvPr/>
        </p:nvSpPr>
        <p:spPr>
          <a:xfrm>
            <a:off x="4641295" y="1935094"/>
            <a:ext cx="281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(Notice that this is written in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radial </a:t>
            </a:r>
            <a:r>
              <a:rPr lang="en-US" dirty="0">
                <a:solidFill>
                  <a:srgbClr val="1231FF"/>
                </a:solidFill>
                <a:latin typeface="Times New Roman"/>
                <a:cs typeface="Times New Roman"/>
              </a:rPr>
              <a:t>unit vector notation.)</a:t>
            </a:r>
            <a:endParaRPr lang="en-US" sz="2000" dirty="0">
              <a:solidFill>
                <a:srgbClr val="1231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88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95656" y="4133695"/>
            <a:ext cx="2861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where “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en-US" sz="2000" dirty="0">
                <a:latin typeface="Times New Roman"/>
                <a:cs typeface="Times New Roman"/>
              </a:rPr>
              <a:t>” is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always positive </a:t>
            </a:r>
            <a:r>
              <a:rPr lang="en-US" sz="2000" dirty="0">
                <a:latin typeface="Times New Roman"/>
                <a:cs typeface="Times New Roman"/>
              </a:rPr>
              <a:t>and, near the surface of the earth, is numerically equal to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197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pple Chancery"/>
                <a:cs typeface="Apple Chancery"/>
              </a:rPr>
              <a:t>Force Types</a:t>
            </a:r>
            <a:endParaRPr lang="en-US" sz="3600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25.)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956" y="945201"/>
            <a:ext cx="875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There are </a:t>
            </a:r>
            <a:r>
              <a:rPr lang="en-US" sz="2000" dirty="0">
                <a:latin typeface="Times New Roman"/>
                <a:cs typeface="Times New Roman"/>
              </a:rPr>
              <a:t>five types of forces you will need to deal with when negotiating Newton’s Second Law (N.S.L.).  They are:  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956" y="1955800"/>
            <a:ext cx="386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pple Chancery"/>
                <a:cs typeface="Apple Chancery"/>
              </a:rPr>
              <a:t>Gravitational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 force: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0556" y="2560621"/>
            <a:ext cx="253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--Usually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downward</a:t>
            </a:r>
            <a:r>
              <a:rPr lang="en-US" sz="2000" dirty="0">
                <a:latin typeface="Times New Roman"/>
                <a:cs typeface="Times New Roman"/>
              </a:rPr>
              <a:t>;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428750" y="3738563"/>
          <a:ext cx="1033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5" imgW="584200" imgH="228600" progId="Equation.DSMT4">
                  <p:embed/>
                </p:oleObj>
              </mc:Choice>
              <mc:Fallback>
                <p:oleObj name="Equation" r:id="rId5" imgW="58420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8750" y="3738563"/>
                        <a:ext cx="1033463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39788" y="5387975"/>
          <a:ext cx="9906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7" imgW="558800" imgH="190500" progId="Equation.DSMT4">
                  <p:embed/>
                </p:oleObj>
              </mc:Choice>
              <mc:Fallback>
                <p:oleObj name="Equation" r:id="rId7" imgW="558800" imgH="1905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9788" y="5387975"/>
                        <a:ext cx="99060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0556" y="3007641"/>
            <a:ext cx="3027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--Near the earth’s surface, the magnitude denoted as:  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3900" y="2434501"/>
            <a:ext cx="405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Wiley coyote--gravity being inappropriate </a:t>
            </a:r>
            <a:endParaRPr lang="en-US" sz="2000" dirty="0">
              <a:latin typeface="Apple Chancery"/>
              <a:cs typeface="Apple Chancer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563A3-28B8-984F-BF7C-CFE8EFD54D90}"/>
              </a:ext>
            </a:extLst>
          </p:cNvPr>
          <p:cNvSpPr txBox="1"/>
          <p:nvPr/>
        </p:nvSpPr>
        <p:spPr>
          <a:xfrm>
            <a:off x="4710223" y="2077241"/>
            <a:ext cx="309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https://youtu.be/Gq_bjaI0NTo</a:t>
            </a:r>
            <a:r>
              <a:rPr lang="en-US" dirty="0"/>
              <a:t> </a:t>
            </a:r>
          </a:p>
        </p:txBody>
      </p:sp>
      <p:pic>
        <p:nvPicPr>
          <p:cNvPr id="2" name="Online Media 1" descr="Wile E Coyote falls off cliff [Low, 480x360]">
            <a:hlinkClick r:id="" action="ppaction://media"/>
            <a:extLst>
              <a:ext uri="{FF2B5EF4-FFF2-40B4-BE49-F238E27FC236}">
                <a16:creationId xmlns:a16="http://schemas.microsoft.com/office/drawing/2014/main" id="{09FC03B9-87C7-6B45-AB32-3BF6810F61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7956" y="2825408"/>
            <a:ext cx="4960142" cy="37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46300" y="2331137"/>
            <a:ext cx="7581900" cy="39007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6300" y="111125"/>
            <a:ext cx="2374900" cy="3889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02025" y="2614664"/>
            <a:ext cx="405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when normal forces go bad . . .   </a:t>
            </a:r>
            <a:endParaRPr lang="en-US" sz="2400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08381" y="6427113"/>
            <a:ext cx="521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26a.)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8500" y="161925"/>
            <a:ext cx="3060700" cy="4393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4957" y="469900"/>
            <a:ext cx="311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pple Chancery"/>
                <a:cs typeface="Apple Chancery"/>
              </a:rPr>
              <a:t>Normal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 force: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0556" y="1074721"/>
            <a:ext cx="8062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--Force of support;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--can be provided by floors, walls, other objects;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--always directed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perpendicularly away from </a:t>
            </a:r>
            <a:r>
              <a:rPr lang="en-US" sz="2000" dirty="0">
                <a:latin typeface="Times New Roman"/>
                <a:cs typeface="Times New Roman"/>
              </a:rPr>
              <a:t>object that provides it;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267074" y="2145547"/>
          <a:ext cx="92075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5" imgW="520700" imgH="203200" progId="Equation.DSMT4">
                  <p:embed/>
                </p:oleObj>
              </mc:Choice>
              <mc:Fallback>
                <p:oleObj name="Equation" r:id="rId5" imgW="520700" imgH="203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67074" y="2145547"/>
                        <a:ext cx="920750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5950" y="2119977"/>
            <a:ext cx="28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--Magnitude denoted as:  </a:t>
            </a:r>
            <a:endParaRPr lang="en-US" sz="2400" dirty="0">
              <a:latin typeface="Apple Chancery"/>
              <a:cs typeface="Apple Chancery"/>
            </a:endParaRPr>
          </a:p>
        </p:txBody>
      </p:sp>
      <p:pic>
        <p:nvPicPr>
          <p:cNvPr id="5" name="car sinking">
            <a:hlinkClick r:id="" action="ppaction://media"/>
            <a:extLst>
              <a:ext uri="{FF2B5EF4-FFF2-40B4-BE49-F238E27FC236}">
                <a16:creationId xmlns:a16="http://schemas.microsoft.com/office/drawing/2014/main" id="{6CB10F78-B4D0-9542-9BAE-4037FF70B3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2628" y="3042048"/>
            <a:ext cx="5807306" cy="36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  <p:bldP spid="11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26452" y="2022628"/>
            <a:ext cx="7581900" cy="39007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6300" y="111125"/>
            <a:ext cx="2374900" cy="3889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474927" y="6427113"/>
            <a:ext cx="554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26b.)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8500" y="161925"/>
            <a:ext cx="3060700" cy="43935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7804" y="161925"/>
            <a:ext cx="3115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/>
                <a:cs typeface="Apple Chancery"/>
              </a:rPr>
              <a:t>Normal</a:t>
            </a:r>
            <a:r>
              <a:rPr lang="en-US" dirty="0">
                <a:solidFill>
                  <a:srgbClr val="FF0000"/>
                </a:solidFill>
                <a:latin typeface="Apple Chancery"/>
                <a:cs typeface="Apple Chancery"/>
              </a:rPr>
              <a:t> force (</a:t>
            </a:r>
            <a:r>
              <a:rPr lang="en-US" dirty="0" err="1">
                <a:solidFill>
                  <a:srgbClr val="FF0000"/>
                </a:solidFill>
                <a:latin typeface="Apple Chancery"/>
                <a:cs typeface="Apple Chancery"/>
              </a:rPr>
              <a:t>con’t</a:t>
            </a:r>
            <a:r>
              <a:rPr lang="en-US" dirty="0">
                <a:solidFill>
                  <a:srgbClr val="FF0000"/>
                </a:solidFill>
                <a:latin typeface="Apple Chancery"/>
                <a:cs typeface="Apple Chancery"/>
              </a:rPr>
              <a:t>.)</a:t>
            </a:r>
            <a:endParaRPr lang="en-US" sz="16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AD2AA-AEEA-F643-9861-698EE0B7BCCC}"/>
              </a:ext>
            </a:extLst>
          </p:cNvPr>
          <p:cNvSpPr txBox="1"/>
          <p:nvPr/>
        </p:nvSpPr>
        <p:spPr>
          <a:xfrm>
            <a:off x="5830911" y="84526"/>
            <a:ext cx="3195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https://youtu.be/-1X1o4tQqCw</a:t>
            </a:r>
            <a:r>
              <a:rPr lang="en-US" dirty="0"/>
              <a:t> </a:t>
            </a:r>
          </a:p>
        </p:txBody>
      </p:sp>
      <p:pic>
        <p:nvPicPr>
          <p:cNvPr id="2" name="tractor breaking thru ice">
            <a:hlinkClick r:id="" action="ppaction://media"/>
            <a:extLst>
              <a:ext uri="{FF2B5EF4-FFF2-40B4-BE49-F238E27FC236}">
                <a16:creationId xmlns:a16="http://schemas.microsoft.com/office/drawing/2014/main" id="{6DBFB67D-E2EF-2646-BF26-291E06B6A3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1991" y="513531"/>
            <a:ext cx="6053143" cy="378321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EEF05F-FE55-C346-B382-3444024C317B}"/>
              </a:ext>
            </a:extLst>
          </p:cNvPr>
          <p:cNvSpPr txBox="1">
            <a:spLocks/>
          </p:cNvSpPr>
          <p:nvPr/>
        </p:nvSpPr>
        <p:spPr>
          <a:xfrm>
            <a:off x="299792" y="4753559"/>
            <a:ext cx="4664397" cy="148919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Note: </a:t>
            </a:r>
            <a:r>
              <a:rPr lang="en-US" sz="2400" dirty="0"/>
              <a:t>If an object is on an inclined plane, we often need to break </a:t>
            </a:r>
            <a:r>
              <a:rPr lang="en-US" sz="2400" dirty="0" err="1"/>
              <a:t>F</a:t>
            </a:r>
            <a:r>
              <a:rPr lang="en-US" sz="2400" baseline="-25000" dirty="0" err="1"/>
              <a:t>g</a:t>
            </a:r>
            <a:r>
              <a:rPr lang="en-US" sz="2400" dirty="0"/>
              <a:t> into its down-slope and normal components: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5F784-7058-C94B-9263-EBAE20CBE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18" y="5053201"/>
            <a:ext cx="3617517" cy="13898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798B64-0665-5246-9A15-967706829097}"/>
              </a:ext>
            </a:extLst>
          </p:cNvPr>
          <p:cNvSpPr txBox="1"/>
          <p:nvPr/>
        </p:nvSpPr>
        <p:spPr>
          <a:xfrm>
            <a:off x="5733674" y="5800193"/>
            <a:ext cx="2743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𝛉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21BC22-27B4-4242-B3BA-5EA50CBF2732}"/>
              </a:ext>
            </a:extLst>
          </p:cNvPr>
          <p:cNvGrpSpPr/>
          <p:nvPr/>
        </p:nvGrpSpPr>
        <p:grpSpPr>
          <a:xfrm>
            <a:off x="6424063" y="5540600"/>
            <a:ext cx="343935" cy="588910"/>
            <a:chOff x="5165949" y="5081451"/>
            <a:chExt cx="458580" cy="78521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3F8325B-BBA4-4A4C-A66B-3BAD7B23E29A}"/>
                </a:ext>
              </a:extLst>
            </p:cNvPr>
            <p:cNvCxnSpPr/>
            <p:nvPr/>
          </p:nvCxnSpPr>
          <p:spPr>
            <a:xfrm>
              <a:off x="5603966" y="5081451"/>
              <a:ext cx="0" cy="67105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D85F5A-438D-AB4B-9F61-CDE0F1B3DB13}"/>
                </a:ext>
              </a:extLst>
            </p:cNvPr>
            <p:cNvSpPr txBox="1"/>
            <p:nvPr/>
          </p:nvSpPr>
          <p:spPr>
            <a:xfrm>
              <a:off x="5165949" y="5466555"/>
              <a:ext cx="45858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>
                  <a:latin typeface="Palatino Linotype" charset="0"/>
                  <a:ea typeface="Palatino Linotype" charset="0"/>
                  <a:cs typeface="Palatino Linotype" charset="0"/>
                </a:rPr>
                <a:t>F</a:t>
              </a:r>
              <a:r>
                <a:rPr lang="en-US" sz="1350" baseline="-25000" dirty="0" err="1">
                  <a:latin typeface="Palatino Linotype" charset="0"/>
                  <a:ea typeface="Palatino Linotype" charset="0"/>
                  <a:cs typeface="Palatino Linotype" charset="0"/>
                </a:rPr>
                <a:t>g</a:t>
              </a:r>
              <a:endParaRPr lang="en-US" sz="1350" dirty="0"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D4CCA-4716-8C46-87FE-2B5CC5E25C45}"/>
              </a:ext>
            </a:extLst>
          </p:cNvPr>
          <p:cNvGrpSpPr/>
          <p:nvPr/>
        </p:nvGrpSpPr>
        <p:grpSpPr>
          <a:xfrm>
            <a:off x="7835160" y="4648351"/>
            <a:ext cx="919298" cy="626811"/>
            <a:chOff x="7047411" y="3891783"/>
            <a:chExt cx="1225731" cy="83574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E001149-F8E4-5E43-AF0F-B6CC1148078A}"/>
                </a:ext>
              </a:extLst>
            </p:cNvPr>
            <p:cNvCxnSpPr/>
            <p:nvPr/>
          </p:nvCxnSpPr>
          <p:spPr>
            <a:xfrm flipH="1">
              <a:off x="7106194" y="4532811"/>
              <a:ext cx="640080" cy="182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0FBB975-8C83-A245-B323-1EA0EDA8CD68}"/>
                </a:ext>
              </a:extLst>
            </p:cNvPr>
            <p:cNvCxnSpPr/>
            <p:nvPr/>
          </p:nvCxnSpPr>
          <p:spPr>
            <a:xfrm flipH="1" flipV="1">
              <a:off x="7593874" y="3972058"/>
              <a:ext cx="152400" cy="5534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F862B-5792-5F40-9187-7E0531AD397D}"/>
                </a:ext>
              </a:extLst>
            </p:cNvPr>
            <p:cNvSpPr txBox="1"/>
            <p:nvPr/>
          </p:nvSpPr>
          <p:spPr>
            <a:xfrm>
              <a:off x="7047411" y="4450532"/>
              <a:ext cx="679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latin typeface="Palatino Linotype" charset="0"/>
                  <a:ea typeface="Palatino Linotype" charset="0"/>
                  <a:cs typeface="Palatino Linotype" charset="0"/>
                </a:rPr>
                <a:t>+x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45503-3943-E34E-87AC-DA98D93F239C}"/>
                </a:ext>
              </a:extLst>
            </p:cNvPr>
            <p:cNvSpPr txBox="1"/>
            <p:nvPr/>
          </p:nvSpPr>
          <p:spPr>
            <a:xfrm>
              <a:off x="7593874" y="3891783"/>
              <a:ext cx="679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latin typeface="Palatino Linotype" charset="0"/>
                  <a:ea typeface="Palatino Linotype" charset="0"/>
                  <a:cs typeface="Palatino Linotype" charset="0"/>
                </a:rPr>
                <a:t>+y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B15C62-F85C-1C47-AC36-4B0F10EA1BBA}"/>
              </a:ext>
            </a:extLst>
          </p:cNvPr>
          <p:cNvGrpSpPr/>
          <p:nvPr/>
        </p:nvGrpSpPr>
        <p:grpSpPr>
          <a:xfrm rot="9343697">
            <a:off x="6248303" y="4951069"/>
            <a:ext cx="491830" cy="662044"/>
            <a:chOff x="5465520" y="5091957"/>
            <a:chExt cx="598275" cy="80052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F589978-5484-644C-A674-94337BF49DB9}"/>
                </a:ext>
              </a:extLst>
            </p:cNvPr>
            <p:cNvCxnSpPr/>
            <p:nvPr/>
          </p:nvCxnSpPr>
          <p:spPr>
            <a:xfrm rot="12256303" flipH="1" flipV="1">
              <a:off x="5465520" y="5091957"/>
              <a:ext cx="187602" cy="62948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9665354-76F1-964B-AB4B-7999994D52EB}"/>
                </a:ext>
              </a:extLst>
            </p:cNvPr>
            <p:cNvSpPr txBox="1"/>
            <p:nvPr/>
          </p:nvSpPr>
          <p:spPr>
            <a:xfrm rot="12256303">
              <a:off x="5605215" y="5529634"/>
              <a:ext cx="458580" cy="362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B05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F</a:t>
              </a:r>
              <a:r>
                <a:rPr lang="en-US" sz="1350" baseline="-25000" dirty="0">
                  <a:solidFill>
                    <a:srgbClr val="00B05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N</a:t>
              </a:r>
              <a:endParaRPr lang="en-US" sz="1350" dirty="0">
                <a:solidFill>
                  <a:srgbClr val="00B050"/>
                </a:solidFill>
                <a:latin typeface="Palatino Linotype" charset="0"/>
                <a:ea typeface="Palatino Linotype" charset="0"/>
                <a:cs typeface="Palatino Linotype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71B743-C83D-3F4F-BDBD-7425E6DDC93C}"/>
              </a:ext>
            </a:extLst>
          </p:cNvPr>
          <p:cNvCxnSpPr/>
          <p:nvPr/>
        </p:nvCxnSpPr>
        <p:spPr>
          <a:xfrm>
            <a:off x="6752576" y="5537469"/>
            <a:ext cx="345876" cy="906383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2EF8C8-F501-FD46-B2D2-53D56613CF49}"/>
              </a:ext>
            </a:extLst>
          </p:cNvPr>
          <p:cNvSpPr txBox="1"/>
          <p:nvPr/>
        </p:nvSpPr>
        <p:spPr>
          <a:xfrm>
            <a:off x="6712847" y="5599434"/>
            <a:ext cx="274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  <a:p>
            <a:r>
              <a:rPr lang="en-US" sz="1050" dirty="0"/>
              <a:t>𝛉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5D44A2-2770-8C40-9747-2EB73E8015D0}"/>
              </a:ext>
            </a:extLst>
          </p:cNvPr>
          <p:cNvCxnSpPr/>
          <p:nvPr/>
        </p:nvCxnSpPr>
        <p:spPr>
          <a:xfrm flipH="1">
            <a:off x="6596031" y="5537468"/>
            <a:ext cx="156545" cy="61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7B030E-F5F5-7246-88F4-F05989B1805E}"/>
              </a:ext>
            </a:extLst>
          </p:cNvPr>
          <p:cNvCxnSpPr/>
          <p:nvPr/>
        </p:nvCxnSpPr>
        <p:spPr>
          <a:xfrm>
            <a:off x="6767998" y="5537468"/>
            <a:ext cx="157516" cy="4873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id="{EBB2A1C0-75ED-DE49-B542-8E6D5B24784E}"/>
              </a:ext>
            </a:extLst>
          </p:cNvPr>
          <p:cNvSpPr/>
          <p:nvPr/>
        </p:nvSpPr>
        <p:spPr>
          <a:xfrm>
            <a:off x="6899533" y="5861971"/>
            <a:ext cx="450668" cy="90112"/>
          </a:xfrm>
          <a:custGeom>
            <a:avLst/>
            <a:gdLst>
              <a:gd name="connsiteX0" fmla="*/ 0 w 600891"/>
              <a:gd name="connsiteY0" fmla="*/ 2584 h 120149"/>
              <a:gd name="connsiteX1" fmla="*/ 169817 w 600891"/>
              <a:gd name="connsiteY1" fmla="*/ 54835 h 120149"/>
              <a:gd name="connsiteX2" fmla="*/ 182880 w 600891"/>
              <a:gd name="connsiteY2" fmla="*/ 120149 h 120149"/>
              <a:gd name="connsiteX3" fmla="*/ 313508 w 600891"/>
              <a:gd name="connsiteY3" fmla="*/ 107087 h 120149"/>
              <a:gd name="connsiteX4" fmla="*/ 391885 w 600891"/>
              <a:gd name="connsiteY4" fmla="*/ 80961 h 120149"/>
              <a:gd name="connsiteX5" fmla="*/ 444137 w 600891"/>
              <a:gd name="connsiteY5" fmla="*/ 67898 h 120149"/>
              <a:gd name="connsiteX6" fmla="*/ 561702 w 600891"/>
              <a:gd name="connsiteY6" fmla="*/ 15647 h 120149"/>
              <a:gd name="connsiteX7" fmla="*/ 600891 w 600891"/>
              <a:gd name="connsiteY7" fmla="*/ 2584 h 12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891" h="120149">
                <a:moveTo>
                  <a:pt x="0" y="2584"/>
                </a:moveTo>
                <a:cubicBezTo>
                  <a:pt x="141654" y="14389"/>
                  <a:pt x="147742" y="-33464"/>
                  <a:pt x="169817" y="54835"/>
                </a:cubicBezTo>
                <a:cubicBezTo>
                  <a:pt x="175202" y="76375"/>
                  <a:pt x="178526" y="98378"/>
                  <a:pt x="182880" y="120149"/>
                </a:cubicBezTo>
                <a:cubicBezTo>
                  <a:pt x="226423" y="115795"/>
                  <a:pt x="270498" y="115151"/>
                  <a:pt x="313508" y="107087"/>
                </a:cubicBezTo>
                <a:cubicBezTo>
                  <a:pt x="340575" y="102012"/>
                  <a:pt x="365168" y="87640"/>
                  <a:pt x="391885" y="80961"/>
                </a:cubicBezTo>
                <a:lnTo>
                  <a:pt x="444137" y="67898"/>
                </a:lnTo>
                <a:cubicBezTo>
                  <a:pt x="506239" y="26496"/>
                  <a:pt x="468430" y="46737"/>
                  <a:pt x="561702" y="15647"/>
                </a:cubicBezTo>
                <a:lnTo>
                  <a:pt x="600891" y="25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834BBC-595A-5443-92E3-BB01CCB6FDFC}"/>
              </a:ext>
            </a:extLst>
          </p:cNvPr>
          <p:cNvSpPr txBox="1"/>
          <p:nvPr/>
        </p:nvSpPr>
        <p:spPr>
          <a:xfrm>
            <a:off x="7331023" y="5735013"/>
            <a:ext cx="126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alatino Linotype" charset="0"/>
                <a:ea typeface="Palatino Linotype" charset="0"/>
                <a:cs typeface="Palatino Linotype" charset="0"/>
              </a:rPr>
              <a:t>F</a:t>
            </a:r>
            <a:r>
              <a:rPr lang="en-US" sz="1200" baseline="-25000" dirty="0" err="1">
                <a:latin typeface="Palatino Linotype" charset="0"/>
                <a:ea typeface="Palatino Linotype" charset="0"/>
                <a:cs typeface="Palatino Linotype" charset="0"/>
              </a:rPr>
              <a:t>gy</a:t>
            </a:r>
            <a:r>
              <a:rPr lang="en-US" sz="1200" baseline="-250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1200" dirty="0">
                <a:latin typeface="Palatino Linotype" charset="0"/>
                <a:ea typeface="Palatino Linotype" charset="0"/>
                <a:cs typeface="Palatino Linotype" charset="0"/>
              </a:rPr>
              <a:t>= </a:t>
            </a:r>
            <a:r>
              <a:rPr lang="en-US" sz="1200" dirty="0" err="1">
                <a:latin typeface="Palatino Linotype" charset="0"/>
                <a:ea typeface="Palatino Linotype" charset="0"/>
                <a:cs typeface="Palatino Linotype" charset="0"/>
              </a:rPr>
              <a:t>mgcos</a:t>
            </a:r>
            <a:r>
              <a:rPr lang="en-US" sz="1200" dirty="0">
                <a:latin typeface="Palatino Linotype" charset="0"/>
                <a:ea typeface="Palatino Linotype" charset="0"/>
                <a:cs typeface="Palatino Linotype" charset="0"/>
              </a:rPr>
              <a:t>𝝷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BBF286D-8F5F-AB4D-8BFA-D55F87E189F4}"/>
              </a:ext>
            </a:extLst>
          </p:cNvPr>
          <p:cNvSpPr/>
          <p:nvPr/>
        </p:nvSpPr>
        <p:spPr>
          <a:xfrm>
            <a:off x="6047182" y="5334863"/>
            <a:ext cx="627017" cy="206389"/>
          </a:xfrm>
          <a:custGeom>
            <a:avLst/>
            <a:gdLst>
              <a:gd name="connsiteX0" fmla="*/ 0 w 836023"/>
              <a:gd name="connsiteY0" fmla="*/ 0 h 275185"/>
              <a:gd name="connsiteX1" fmla="*/ 209006 w 836023"/>
              <a:gd name="connsiteY1" fmla="*/ 26126 h 275185"/>
              <a:gd name="connsiteX2" fmla="*/ 261257 w 836023"/>
              <a:gd name="connsiteY2" fmla="*/ 39189 h 275185"/>
              <a:gd name="connsiteX3" fmla="*/ 378823 w 836023"/>
              <a:gd name="connsiteY3" fmla="*/ 91440 h 275185"/>
              <a:gd name="connsiteX4" fmla="*/ 404949 w 836023"/>
              <a:gd name="connsiteY4" fmla="*/ 169818 h 275185"/>
              <a:gd name="connsiteX5" fmla="*/ 418011 w 836023"/>
              <a:gd name="connsiteY5" fmla="*/ 209006 h 275185"/>
              <a:gd name="connsiteX6" fmla="*/ 457200 w 836023"/>
              <a:gd name="connsiteY6" fmla="*/ 222069 h 275185"/>
              <a:gd name="connsiteX7" fmla="*/ 548640 w 836023"/>
              <a:gd name="connsiteY7" fmla="*/ 195943 h 275185"/>
              <a:gd name="connsiteX8" fmla="*/ 757646 w 836023"/>
              <a:gd name="connsiteY8" fmla="*/ 209006 h 275185"/>
              <a:gd name="connsiteX9" fmla="*/ 822960 w 836023"/>
              <a:gd name="connsiteY9" fmla="*/ 274320 h 275185"/>
              <a:gd name="connsiteX10" fmla="*/ 836023 w 836023"/>
              <a:gd name="connsiteY10" fmla="*/ 274320 h 27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6023" h="275185">
                <a:moveTo>
                  <a:pt x="0" y="0"/>
                </a:moveTo>
                <a:cubicBezTo>
                  <a:pt x="123051" y="30763"/>
                  <a:pt x="-23855" y="-2982"/>
                  <a:pt x="209006" y="26126"/>
                </a:cubicBezTo>
                <a:cubicBezTo>
                  <a:pt x="226820" y="28353"/>
                  <a:pt x="244061" y="34030"/>
                  <a:pt x="261257" y="39189"/>
                </a:cubicBezTo>
                <a:cubicBezTo>
                  <a:pt x="346048" y="64627"/>
                  <a:pt x="321554" y="53262"/>
                  <a:pt x="378823" y="91440"/>
                </a:cubicBezTo>
                <a:lnTo>
                  <a:pt x="404949" y="169818"/>
                </a:lnTo>
                <a:cubicBezTo>
                  <a:pt x="409303" y="182881"/>
                  <a:pt x="404948" y="204652"/>
                  <a:pt x="418011" y="209006"/>
                </a:cubicBezTo>
                <a:lnTo>
                  <a:pt x="457200" y="222069"/>
                </a:lnTo>
                <a:cubicBezTo>
                  <a:pt x="475679" y="215909"/>
                  <a:pt x="532239" y="195943"/>
                  <a:pt x="548640" y="195943"/>
                </a:cubicBezTo>
                <a:cubicBezTo>
                  <a:pt x="618445" y="195943"/>
                  <a:pt x="687977" y="204652"/>
                  <a:pt x="757646" y="209006"/>
                </a:cubicBezTo>
                <a:cubicBezTo>
                  <a:pt x="783772" y="248196"/>
                  <a:pt x="779416" y="252549"/>
                  <a:pt x="822960" y="274320"/>
                </a:cubicBezTo>
                <a:cubicBezTo>
                  <a:pt x="826855" y="276267"/>
                  <a:pt x="831669" y="274320"/>
                  <a:pt x="836023" y="2743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A7673A-33F2-1E4F-9D8B-631BB0C1F067}"/>
              </a:ext>
            </a:extLst>
          </p:cNvPr>
          <p:cNvSpPr txBox="1"/>
          <p:nvPr/>
        </p:nvSpPr>
        <p:spPr>
          <a:xfrm>
            <a:off x="5133455" y="5129123"/>
            <a:ext cx="126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alatino Linotype" charset="0"/>
                <a:ea typeface="Palatino Linotype" charset="0"/>
                <a:cs typeface="Palatino Linotype" charset="0"/>
              </a:rPr>
              <a:t>F</a:t>
            </a:r>
            <a:r>
              <a:rPr lang="en-US" sz="1200" baseline="-25000" dirty="0" err="1">
                <a:latin typeface="Palatino Linotype" charset="0"/>
                <a:ea typeface="Palatino Linotype" charset="0"/>
                <a:cs typeface="Palatino Linotype" charset="0"/>
              </a:rPr>
              <a:t>gx</a:t>
            </a:r>
            <a:r>
              <a:rPr lang="en-US" sz="1200" baseline="-250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1200" dirty="0">
                <a:latin typeface="Palatino Linotype" charset="0"/>
                <a:ea typeface="Palatino Linotype" charset="0"/>
                <a:cs typeface="Palatino Linotype" charset="0"/>
              </a:rPr>
              <a:t>= </a:t>
            </a:r>
            <a:r>
              <a:rPr lang="en-US" sz="1200" dirty="0" err="1">
                <a:latin typeface="Palatino Linotype" charset="0"/>
                <a:ea typeface="Palatino Linotype" charset="0"/>
                <a:cs typeface="Palatino Linotype" charset="0"/>
              </a:rPr>
              <a:t>mgsin</a:t>
            </a:r>
            <a:r>
              <a:rPr lang="en-US" sz="1200" dirty="0">
                <a:latin typeface="Palatino Linotype" charset="0"/>
                <a:ea typeface="Palatino Linotype" charset="0"/>
                <a:cs typeface="Palatino Linotype" charset="0"/>
              </a:rPr>
              <a:t>𝝷</a:t>
            </a:r>
          </a:p>
        </p:txBody>
      </p:sp>
    </p:spTree>
    <p:extLst>
      <p:ext uri="{BB962C8B-B14F-4D97-AF65-F5344CB8AC3E}">
        <p14:creationId xmlns:p14="http://schemas.microsoft.com/office/powerpoint/2010/main" val="28397639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23.)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957" y="444500"/>
            <a:ext cx="311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pple Chancery"/>
                <a:cs typeface="Apple Chancery"/>
              </a:rPr>
              <a:t>Tension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 force: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0556" y="1074721"/>
            <a:ext cx="3269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--Provided by rope or cable;</a:t>
            </a:r>
          </a:p>
          <a:p>
            <a:r>
              <a:rPr lang="en-US" sz="2000" dirty="0">
                <a:latin typeface="Times New Roman"/>
                <a:cs typeface="Times New Roman"/>
              </a:rPr>
              <a:t>-- Always directed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away from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object that provides it;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517650" y="2757488"/>
          <a:ext cx="85248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7" imgW="482600" imgH="203200" progId="Equation.DSMT4">
                  <p:embed/>
                </p:oleObj>
              </mc:Choice>
              <mc:Fallback>
                <p:oleObj name="Equation" r:id="rId7" imgW="482600" imgH="203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7650" y="2757488"/>
                        <a:ext cx="852488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30556" y="2296441"/>
            <a:ext cx="28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--Magnitude denoted as:  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0446" y="2796595"/>
            <a:ext cx="405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when tension goes bad . . .   </a:t>
            </a:r>
            <a:endParaRPr lang="en-US" sz="2400" dirty="0">
              <a:solidFill>
                <a:srgbClr val="FF0000"/>
              </a:solidFill>
              <a:latin typeface="Apple Chancery"/>
              <a:cs typeface="Apple Chancer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78435-2121-0041-B16F-657969274E31}"/>
              </a:ext>
            </a:extLst>
          </p:cNvPr>
          <p:cNvSpPr txBox="1"/>
          <p:nvPr/>
        </p:nvSpPr>
        <p:spPr>
          <a:xfrm>
            <a:off x="4325667" y="3313348"/>
            <a:ext cx="311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https://youtu.be/xxrM5tv_RNI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A92DB-E611-D846-A789-2DE76EC5D0D8}"/>
              </a:ext>
            </a:extLst>
          </p:cNvPr>
          <p:cNvSpPr txBox="1"/>
          <p:nvPr/>
        </p:nvSpPr>
        <p:spPr>
          <a:xfrm>
            <a:off x="7326327" y="3368164"/>
            <a:ext cx="1179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(start at 1:35)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EC3F9-AAFA-F04E-BE51-0E6AD869DF86}"/>
              </a:ext>
            </a:extLst>
          </p:cNvPr>
          <p:cNvSpPr txBox="1"/>
          <p:nvPr/>
        </p:nvSpPr>
        <p:spPr>
          <a:xfrm>
            <a:off x="7392063" y="184841"/>
            <a:ext cx="1415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(the guy was OK)</a:t>
            </a:r>
          </a:p>
        </p:txBody>
      </p:sp>
      <p:pic>
        <p:nvPicPr>
          <p:cNvPr id="5" name="tension and rotating ball">
            <a:hlinkClick r:id="" action="ppaction://media"/>
            <a:extLst>
              <a:ext uri="{FF2B5EF4-FFF2-40B4-BE49-F238E27FC236}">
                <a16:creationId xmlns:a16="http://schemas.microsoft.com/office/drawing/2014/main" id="{CE737FF1-3143-244A-A680-92DC6F50B6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7154" y="3792584"/>
            <a:ext cx="3985391" cy="2490869"/>
          </a:xfrm>
          <a:prstGeom prst="rect">
            <a:avLst/>
          </a:prstGeom>
        </p:spPr>
      </p:pic>
      <p:pic>
        <p:nvPicPr>
          <p:cNvPr id="6" name="jeep breaks bumper">
            <a:hlinkClick r:id="" action="ppaction://media"/>
            <a:extLst>
              <a:ext uri="{FF2B5EF4-FFF2-40B4-BE49-F238E27FC236}">
                <a16:creationId xmlns:a16="http://schemas.microsoft.com/office/drawing/2014/main" id="{B57BCA74-E30F-9445-A0F4-AD9CCB4E098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1044" y="581029"/>
            <a:ext cx="3384835" cy="21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54238" y="286605"/>
            <a:ext cx="6389226" cy="812991"/>
          </a:xfrm>
        </p:spPr>
        <p:txBody>
          <a:bodyPr/>
          <a:lstStyle/>
          <a:p>
            <a:r>
              <a:rPr lang="en-US" sz="4000" dirty="0">
                <a:solidFill>
                  <a:srgbClr val="1231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“Push-me-pull-you” Force </a:t>
            </a:r>
            <a:r>
              <a:rPr lang="en-US" sz="2400" dirty="0">
                <a:solidFill>
                  <a:srgbClr val="1231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(Ms. Dunham’s summary)</a:t>
            </a:r>
            <a:endParaRPr lang="en-US" sz="4000" dirty="0">
              <a:solidFill>
                <a:srgbClr val="1231FF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4000" y="1516284"/>
            <a:ext cx="8712200" cy="4352810"/>
          </a:xfrm>
        </p:spPr>
        <p:txBody>
          <a:bodyPr/>
          <a:lstStyle/>
          <a:p>
            <a:r>
              <a:rPr lang="en-US" sz="2400" dirty="0"/>
              <a:t>Any force </a:t>
            </a:r>
            <a:r>
              <a:rPr lang="en-US" sz="2000" dirty="0"/>
              <a:t>that doesn’t fit into one of the four previous categories is an applied, or “push-me-pull-you” force</a:t>
            </a:r>
          </a:p>
          <a:p>
            <a:endParaRPr lang="en-US" sz="2000" dirty="0"/>
          </a:p>
          <a:p>
            <a:pPr lvl="1"/>
            <a:r>
              <a:rPr lang="en-US" sz="2000" dirty="0"/>
              <a:t>Why “push-me-pull-you” and not just “push-me”??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3329889"/>
            <a:ext cx="2295164" cy="29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8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28.)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956" y="444500"/>
            <a:ext cx="537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pple Chancery"/>
                <a:cs typeface="Apple Chancery"/>
              </a:rPr>
              <a:t>Tension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 force (</a:t>
            </a:r>
            <a:r>
              <a:rPr lang="en-US" sz="2800" dirty="0" err="1">
                <a:solidFill>
                  <a:srgbClr val="FF0000"/>
                </a:solidFill>
                <a:latin typeface="Apple Chancery"/>
                <a:cs typeface="Apple Chancery"/>
              </a:rPr>
              <a:t>con’t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):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1968" y="1111115"/>
            <a:ext cx="833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What is the difference in the tensions in the three situations?  That is, how will the scale values differ?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930526" y="4135438"/>
          <a:ext cx="58261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Equation" r:id="rId3" imgW="330200" imgH="203200" progId="Equation.DSMT4">
                  <p:embed/>
                </p:oleObj>
              </mc:Choice>
              <mc:Fallback>
                <p:oleObj name="Equation" r:id="rId3" imgW="330200" imgH="203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0526" y="4135438"/>
                        <a:ext cx="582612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33706" y="44390"/>
            <a:ext cx="28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--Magnitude denoted as:  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26" name="Rounded Rectangle 5"/>
          <p:cNvSpPr>
            <a:spLocks noChangeArrowheads="1"/>
          </p:cNvSpPr>
          <p:nvPr/>
        </p:nvSpPr>
        <p:spPr bwMode="auto">
          <a:xfrm>
            <a:off x="3422500" y="3559590"/>
            <a:ext cx="1912730" cy="2125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D5E00"/>
              </a:gs>
              <a:gs pos="100000">
                <a:srgbClr val="884400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3581894" y="3772116"/>
            <a:ext cx="159394" cy="956365"/>
          </a:xfrm>
          <a:prstGeom prst="rect">
            <a:avLst/>
          </a:prstGeom>
          <a:solidFill>
            <a:srgbClr val="BD5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016442" y="3772116"/>
            <a:ext cx="159394" cy="956365"/>
          </a:xfrm>
          <a:prstGeom prst="rect">
            <a:avLst/>
          </a:prstGeom>
          <a:solidFill>
            <a:srgbClr val="BD5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228167" y="3335867"/>
            <a:ext cx="276395" cy="317500"/>
            <a:chOff x="5228167" y="3094567"/>
            <a:chExt cx="276395" cy="317500"/>
          </a:xfrm>
        </p:grpSpPr>
        <p:sp>
          <p:nvSpPr>
            <p:cNvPr id="2" name="Oval 1"/>
            <p:cNvSpPr/>
            <p:nvPr/>
          </p:nvSpPr>
          <p:spPr>
            <a:xfrm>
              <a:off x="5347929" y="3094567"/>
              <a:ext cx="156633" cy="156633"/>
            </a:xfrm>
            <a:prstGeom prst="ellipse">
              <a:avLst/>
            </a:prstGeom>
            <a:solidFill>
              <a:srgbClr val="00F301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5228167" y="3149600"/>
              <a:ext cx="224366" cy="262467"/>
            </a:xfrm>
            <a:custGeom>
              <a:avLst/>
              <a:gdLst>
                <a:gd name="connsiteX0" fmla="*/ 0 w 224366"/>
                <a:gd name="connsiteY0" fmla="*/ 169333 h 262467"/>
                <a:gd name="connsiteX1" fmla="*/ 182033 w 224366"/>
                <a:gd name="connsiteY1" fmla="*/ 0 h 262467"/>
                <a:gd name="connsiteX2" fmla="*/ 224366 w 224366"/>
                <a:gd name="connsiteY2" fmla="*/ 29633 h 262467"/>
                <a:gd name="connsiteX3" fmla="*/ 110066 w 224366"/>
                <a:gd name="connsiteY3" fmla="*/ 262467 h 262467"/>
                <a:gd name="connsiteX4" fmla="*/ 105833 w 224366"/>
                <a:gd name="connsiteY4" fmla="*/ 160867 h 262467"/>
                <a:gd name="connsiteX5" fmla="*/ 0 w 224366"/>
                <a:gd name="connsiteY5" fmla="*/ 169333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66" h="262467">
                  <a:moveTo>
                    <a:pt x="0" y="169333"/>
                  </a:moveTo>
                  <a:lnTo>
                    <a:pt x="182033" y="0"/>
                  </a:lnTo>
                  <a:lnTo>
                    <a:pt x="224366" y="29633"/>
                  </a:lnTo>
                  <a:lnTo>
                    <a:pt x="110066" y="262467"/>
                  </a:lnTo>
                  <a:lnTo>
                    <a:pt x="105833" y="160867"/>
                  </a:lnTo>
                  <a:lnTo>
                    <a:pt x="0" y="169333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stCxn id="2" idx="6"/>
          </p:cNvCxnSpPr>
          <p:nvPr/>
        </p:nvCxnSpPr>
        <p:spPr>
          <a:xfrm>
            <a:off x="5504562" y="3414184"/>
            <a:ext cx="0" cy="54821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5" idx="0"/>
          </p:cNvCxnSpPr>
          <p:nvPr/>
        </p:nvCxnSpPr>
        <p:spPr>
          <a:xfrm flipV="1">
            <a:off x="3331421" y="3340100"/>
            <a:ext cx="2075775" cy="4234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 flipH="1">
            <a:off x="3253105" y="3344334"/>
            <a:ext cx="276395" cy="317500"/>
            <a:chOff x="5228167" y="3094567"/>
            <a:chExt cx="276395" cy="317500"/>
          </a:xfrm>
        </p:grpSpPr>
        <p:sp>
          <p:nvSpPr>
            <p:cNvPr id="35" name="Oval 34"/>
            <p:cNvSpPr/>
            <p:nvPr/>
          </p:nvSpPr>
          <p:spPr>
            <a:xfrm>
              <a:off x="5347929" y="3094567"/>
              <a:ext cx="156633" cy="156633"/>
            </a:xfrm>
            <a:prstGeom prst="ellipse">
              <a:avLst/>
            </a:prstGeom>
            <a:solidFill>
              <a:srgbClr val="00F301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228167" y="3149600"/>
              <a:ext cx="224366" cy="262467"/>
            </a:xfrm>
            <a:custGeom>
              <a:avLst/>
              <a:gdLst>
                <a:gd name="connsiteX0" fmla="*/ 0 w 224366"/>
                <a:gd name="connsiteY0" fmla="*/ 169333 h 262467"/>
                <a:gd name="connsiteX1" fmla="*/ 182033 w 224366"/>
                <a:gd name="connsiteY1" fmla="*/ 0 h 262467"/>
                <a:gd name="connsiteX2" fmla="*/ 224366 w 224366"/>
                <a:gd name="connsiteY2" fmla="*/ 29633 h 262467"/>
                <a:gd name="connsiteX3" fmla="*/ 110066 w 224366"/>
                <a:gd name="connsiteY3" fmla="*/ 262467 h 262467"/>
                <a:gd name="connsiteX4" fmla="*/ 105833 w 224366"/>
                <a:gd name="connsiteY4" fmla="*/ 160867 h 262467"/>
                <a:gd name="connsiteX5" fmla="*/ 0 w 224366"/>
                <a:gd name="connsiteY5" fmla="*/ 169333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66" h="262467">
                  <a:moveTo>
                    <a:pt x="0" y="169333"/>
                  </a:moveTo>
                  <a:lnTo>
                    <a:pt x="182033" y="0"/>
                  </a:lnTo>
                  <a:lnTo>
                    <a:pt x="224366" y="29633"/>
                  </a:lnTo>
                  <a:lnTo>
                    <a:pt x="110066" y="262467"/>
                  </a:lnTo>
                  <a:lnTo>
                    <a:pt x="105833" y="160867"/>
                  </a:lnTo>
                  <a:lnTo>
                    <a:pt x="0" y="169333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3253105" y="3420532"/>
            <a:ext cx="0" cy="54821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407196" y="3962400"/>
            <a:ext cx="193504" cy="1735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56353" y="3968748"/>
            <a:ext cx="193504" cy="1735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4255517" y="3296709"/>
            <a:ext cx="227796" cy="71966"/>
            <a:chOff x="4255517" y="3055409"/>
            <a:chExt cx="227796" cy="71966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322021" y="3055409"/>
              <a:ext cx="0" cy="4339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4272663" y="3076575"/>
              <a:ext cx="193504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4296621" y="3055409"/>
              <a:ext cx="122979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466167" y="3103034"/>
              <a:ext cx="17146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255517" y="3104093"/>
              <a:ext cx="17146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5213256" y="4131469"/>
          <a:ext cx="58261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5" imgW="330200" imgH="203200" progId="Equation.DSMT4">
                  <p:embed/>
                </p:oleObj>
              </mc:Choice>
              <mc:Fallback>
                <p:oleObj name="Equation" r:id="rId5" imgW="330200" imgH="20320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3256" y="4131469"/>
                        <a:ext cx="582612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ounded Rectangle 5"/>
          <p:cNvSpPr>
            <a:spLocks noChangeArrowheads="1"/>
          </p:cNvSpPr>
          <p:nvPr/>
        </p:nvSpPr>
        <p:spPr bwMode="auto">
          <a:xfrm>
            <a:off x="888171" y="2746375"/>
            <a:ext cx="45719" cy="198210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879492" y="4728481"/>
            <a:ext cx="7959708" cy="4234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930716" y="3296709"/>
            <a:ext cx="1389759" cy="1431772"/>
            <a:chOff x="930716" y="3055409"/>
            <a:chExt cx="1389759" cy="1431772"/>
          </a:xfrm>
        </p:grpSpPr>
        <p:sp>
          <p:nvSpPr>
            <p:cNvPr id="22" name="Rounded Rectangle 5"/>
            <p:cNvSpPr>
              <a:spLocks noChangeArrowheads="1"/>
            </p:cNvSpPr>
            <p:nvPr/>
          </p:nvSpPr>
          <p:spPr bwMode="auto">
            <a:xfrm>
              <a:off x="930716" y="3318980"/>
              <a:ext cx="908200" cy="2125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D5E00"/>
                </a:gs>
                <a:gs pos="100000">
                  <a:srgbClr val="884400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1578469" y="3530816"/>
              <a:ext cx="159394" cy="956365"/>
            </a:xfrm>
            <a:prstGeom prst="rect">
              <a:avLst/>
            </a:prstGeom>
            <a:solidFill>
              <a:srgbClr val="BD5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1016494" y="3530816"/>
              <a:ext cx="159394" cy="956365"/>
            </a:xfrm>
            <a:prstGeom prst="rect">
              <a:avLst/>
            </a:prstGeom>
            <a:solidFill>
              <a:srgbClr val="BD5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727374" y="3094567"/>
              <a:ext cx="276395" cy="317500"/>
              <a:chOff x="5228167" y="3094567"/>
              <a:chExt cx="276395" cy="3175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5347929" y="3094567"/>
                <a:ext cx="156633" cy="156633"/>
              </a:xfrm>
              <a:prstGeom prst="ellipse">
                <a:avLst/>
              </a:prstGeom>
              <a:solidFill>
                <a:srgbClr val="00F301"/>
              </a:solidFill>
              <a:ln w="127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5228167" y="3149600"/>
                <a:ext cx="224366" cy="262467"/>
              </a:xfrm>
              <a:custGeom>
                <a:avLst/>
                <a:gdLst>
                  <a:gd name="connsiteX0" fmla="*/ 0 w 224366"/>
                  <a:gd name="connsiteY0" fmla="*/ 169333 h 262467"/>
                  <a:gd name="connsiteX1" fmla="*/ 182033 w 224366"/>
                  <a:gd name="connsiteY1" fmla="*/ 0 h 262467"/>
                  <a:gd name="connsiteX2" fmla="*/ 224366 w 224366"/>
                  <a:gd name="connsiteY2" fmla="*/ 29633 h 262467"/>
                  <a:gd name="connsiteX3" fmla="*/ 110066 w 224366"/>
                  <a:gd name="connsiteY3" fmla="*/ 262467 h 262467"/>
                  <a:gd name="connsiteX4" fmla="*/ 105833 w 224366"/>
                  <a:gd name="connsiteY4" fmla="*/ 160867 h 262467"/>
                  <a:gd name="connsiteX5" fmla="*/ 0 w 224366"/>
                  <a:gd name="connsiteY5" fmla="*/ 169333 h 26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366" h="262467">
                    <a:moveTo>
                      <a:pt x="0" y="169333"/>
                    </a:moveTo>
                    <a:lnTo>
                      <a:pt x="182033" y="0"/>
                    </a:lnTo>
                    <a:lnTo>
                      <a:pt x="224366" y="29633"/>
                    </a:lnTo>
                    <a:lnTo>
                      <a:pt x="110066" y="262467"/>
                    </a:lnTo>
                    <a:lnTo>
                      <a:pt x="105833" y="160867"/>
                    </a:lnTo>
                    <a:lnTo>
                      <a:pt x="0" y="16933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3" name="Straight Connector 62"/>
            <p:cNvCxnSpPr>
              <a:stCxn id="61" idx="6"/>
            </p:cNvCxnSpPr>
            <p:nvPr/>
          </p:nvCxnSpPr>
          <p:spPr>
            <a:xfrm>
              <a:off x="2003769" y="3172884"/>
              <a:ext cx="0" cy="548216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930716" y="3098800"/>
              <a:ext cx="975687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1906403" y="3721100"/>
              <a:ext cx="193504" cy="17356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338924" y="3055409"/>
              <a:ext cx="227796" cy="71966"/>
              <a:chOff x="4255517" y="3055409"/>
              <a:chExt cx="227796" cy="71966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4322021" y="3055409"/>
                <a:ext cx="0" cy="43391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4272663" y="3076575"/>
                <a:ext cx="193504" cy="508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4296621" y="3055409"/>
                <a:ext cx="122979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4466167" y="3103034"/>
                <a:ext cx="17146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4255517" y="3104093"/>
                <a:ext cx="17146" cy="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72" name="Object 71"/>
            <p:cNvGraphicFramePr>
              <a:graphicFrameLocks noChangeAspect="1"/>
            </p:cNvGraphicFramePr>
            <p:nvPr/>
          </p:nvGraphicFramePr>
          <p:xfrm>
            <a:off x="1737863" y="3902869"/>
            <a:ext cx="582612" cy="363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3" name="Equation" r:id="rId6" imgW="330200" imgH="203200" progId="Equation.DSMT4">
                    <p:embed/>
                  </p:oleObj>
                </mc:Choice>
                <mc:Fallback>
                  <p:oleObj name="Equation" r:id="rId6" imgW="330200" imgH="203200" progId="Equation.DSMT4">
                    <p:embed/>
                    <p:pic>
                      <p:nvPicPr>
                        <p:cNvPr id="72" name="Object 7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737863" y="3902869"/>
                          <a:ext cx="582612" cy="3635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4" name="Object 73"/>
          <p:cNvGraphicFramePr>
            <a:graphicFrameLocks noChangeAspect="1"/>
          </p:cNvGraphicFramePr>
          <p:nvPr/>
        </p:nvGraphicFramePr>
        <p:xfrm>
          <a:off x="296863" y="2967038"/>
          <a:ext cx="5365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Equation" r:id="rId7" imgW="304800" imgH="165100" progId="Equation.DSMT4">
                  <p:embed/>
                </p:oleObj>
              </mc:Choice>
              <mc:Fallback>
                <p:oleObj name="Equation" r:id="rId7" imgW="304800" imgH="165100" progId="Equation.DSMT4">
                  <p:embed/>
                  <p:pic>
                    <p:nvPicPr>
                      <p:cNvPr id="74" name="Object 7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6863" y="2967038"/>
                        <a:ext cx="53657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4092575" y="2913063"/>
          <a:ext cx="6032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Equation" r:id="rId9" imgW="342900" imgH="165100" progId="Equation.DSMT4">
                  <p:embed/>
                </p:oleObj>
              </mc:Choice>
              <mc:Fallback>
                <p:oleObj name="Equation" r:id="rId9" imgW="342900" imgH="165100" progId="Equation.DSMT4">
                  <p:embed/>
                  <p:pic>
                    <p:nvPicPr>
                      <p:cNvPr id="75" name="Object 7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92575" y="2913063"/>
                        <a:ext cx="603250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Rounded Rectangle 5"/>
          <p:cNvSpPr>
            <a:spLocks noChangeArrowheads="1"/>
          </p:cNvSpPr>
          <p:nvPr/>
        </p:nvSpPr>
        <p:spPr bwMode="auto">
          <a:xfrm>
            <a:off x="7328483" y="3582353"/>
            <a:ext cx="908200" cy="2125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D5E00"/>
              </a:gs>
              <a:gs pos="100000">
                <a:srgbClr val="884400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7976236" y="3794189"/>
            <a:ext cx="159394" cy="956365"/>
          </a:xfrm>
          <a:prstGeom prst="rect">
            <a:avLst/>
          </a:prstGeom>
          <a:solidFill>
            <a:srgbClr val="BD5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7414261" y="3794189"/>
            <a:ext cx="159394" cy="956365"/>
          </a:xfrm>
          <a:prstGeom prst="rect">
            <a:avLst/>
          </a:prstGeom>
          <a:solidFill>
            <a:srgbClr val="BD5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8125141" y="3357940"/>
            <a:ext cx="276395" cy="317500"/>
            <a:chOff x="5228167" y="3094567"/>
            <a:chExt cx="276395" cy="317500"/>
          </a:xfrm>
        </p:grpSpPr>
        <p:sp>
          <p:nvSpPr>
            <p:cNvPr id="92" name="Oval 91"/>
            <p:cNvSpPr/>
            <p:nvPr/>
          </p:nvSpPr>
          <p:spPr>
            <a:xfrm>
              <a:off x="5347929" y="3094567"/>
              <a:ext cx="156633" cy="156633"/>
            </a:xfrm>
            <a:prstGeom prst="ellipse">
              <a:avLst/>
            </a:prstGeom>
            <a:solidFill>
              <a:srgbClr val="00F301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228167" y="3149600"/>
              <a:ext cx="224366" cy="262467"/>
            </a:xfrm>
            <a:custGeom>
              <a:avLst/>
              <a:gdLst>
                <a:gd name="connsiteX0" fmla="*/ 0 w 224366"/>
                <a:gd name="connsiteY0" fmla="*/ 169333 h 262467"/>
                <a:gd name="connsiteX1" fmla="*/ 182033 w 224366"/>
                <a:gd name="connsiteY1" fmla="*/ 0 h 262467"/>
                <a:gd name="connsiteX2" fmla="*/ 224366 w 224366"/>
                <a:gd name="connsiteY2" fmla="*/ 29633 h 262467"/>
                <a:gd name="connsiteX3" fmla="*/ 110066 w 224366"/>
                <a:gd name="connsiteY3" fmla="*/ 262467 h 262467"/>
                <a:gd name="connsiteX4" fmla="*/ 105833 w 224366"/>
                <a:gd name="connsiteY4" fmla="*/ 160867 h 262467"/>
                <a:gd name="connsiteX5" fmla="*/ 0 w 224366"/>
                <a:gd name="connsiteY5" fmla="*/ 169333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66" h="262467">
                  <a:moveTo>
                    <a:pt x="0" y="169333"/>
                  </a:moveTo>
                  <a:lnTo>
                    <a:pt x="182033" y="0"/>
                  </a:lnTo>
                  <a:lnTo>
                    <a:pt x="224366" y="29633"/>
                  </a:lnTo>
                  <a:lnTo>
                    <a:pt x="110066" y="262467"/>
                  </a:lnTo>
                  <a:lnTo>
                    <a:pt x="105833" y="160867"/>
                  </a:lnTo>
                  <a:lnTo>
                    <a:pt x="0" y="169333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>
            <a:stCxn id="92" idx="6"/>
          </p:cNvCxnSpPr>
          <p:nvPr/>
        </p:nvCxnSpPr>
        <p:spPr>
          <a:xfrm>
            <a:off x="8401536" y="3436257"/>
            <a:ext cx="0" cy="54821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997700" y="3357940"/>
            <a:ext cx="1306470" cy="4233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8304170" y="3984473"/>
            <a:ext cx="193504" cy="1735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7736691" y="3318782"/>
            <a:ext cx="227796" cy="71966"/>
            <a:chOff x="4255517" y="3055409"/>
            <a:chExt cx="227796" cy="71966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4322021" y="3055409"/>
              <a:ext cx="0" cy="43391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4272663" y="3076575"/>
              <a:ext cx="193504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4296621" y="3055409"/>
              <a:ext cx="122979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466167" y="3103034"/>
              <a:ext cx="17146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255517" y="3104093"/>
              <a:ext cx="17146" cy="0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6" name="Object 85"/>
          <p:cNvGraphicFramePr>
            <a:graphicFrameLocks noChangeAspect="1"/>
          </p:cNvGraphicFramePr>
          <p:nvPr/>
        </p:nvGraphicFramePr>
        <p:xfrm>
          <a:off x="8135630" y="4166242"/>
          <a:ext cx="58261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Equation" r:id="rId11" imgW="330200" imgH="203200" progId="Equation.DSMT4">
                  <p:embed/>
                </p:oleObj>
              </mc:Choice>
              <mc:Fallback>
                <p:oleObj name="Equation" r:id="rId11" imgW="330200" imgH="203200" progId="Equation.DSMT4">
                  <p:embed/>
                  <p:pic>
                    <p:nvPicPr>
                      <p:cNvPr id="86" name="Object 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35630" y="4166242"/>
                        <a:ext cx="582612" cy="363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Freeform 94"/>
          <p:cNvSpPr/>
          <p:nvPr/>
        </p:nvSpPr>
        <p:spPr>
          <a:xfrm>
            <a:off x="6506499" y="2451100"/>
            <a:ext cx="662555" cy="2277533"/>
          </a:xfrm>
          <a:custGeom>
            <a:avLst/>
            <a:gdLst>
              <a:gd name="connsiteX0" fmla="*/ 406534 w 662555"/>
              <a:gd name="connsiteY0" fmla="*/ 2277533 h 2277533"/>
              <a:gd name="connsiteX1" fmla="*/ 478501 w 662555"/>
              <a:gd name="connsiteY1" fmla="*/ 2264833 h 2277533"/>
              <a:gd name="connsiteX2" fmla="*/ 499668 w 662555"/>
              <a:gd name="connsiteY2" fmla="*/ 2256367 h 2277533"/>
              <a:gd name="connsiteX3" fmla="*/ 533534 w 662555"/>
              <a:gd name="connsiteY3" fmla="*/ 2247900 h 2277533"/>
              <a:gd name="connsiteX4" fmla="*/ 563168 w 662555"/>
              <a:gd name="connsiteY4" fmla="*/ 2239433 h 2277533"/>
              <a:gd name="connsiteX5" fmla="*/ 537768 w 662555"/>
              <a:gd name="connsiteY5" fmla="*/ 2230967 h 2277533"/>
              <a:gd name="connsiteX6" fmla="*/ 410768 w 662555"/>
              <a:gd name="connsiteY6" fmla="*/ 2222500 h 2277533"/>
              <a:gd name="connsiteX7" fmla="*/ 398068 w 662555"/>
              <a:gd name="connsiteY7" fmla="*/ 2218267 h 2277533"/>
              <a:gd name="connsiteX8" fmla="*/ 393834 w 662555"/>
              <a:gd name="connsiteY8" fmla="*/ 2205567 h 2277533"/>
              <a:gd name="connsiteX9" fmla="*/ 385368 w 662555"/>
              <a:gd name="connsiteY9" fmla="*/ 2129367 h 2277533"/>
              <a:gd name="connsiteX10" fmla="*/ 389601 w 662555"/>
              <a:gd name="connsiteY10" fmla="*/ 2091267 h 2277533"/>
              <a:gd name="connsiteX11" fmla="*/ 393834 w 662555"/>
              <a:gd name="connsiteY11" fmla="*/ 2074333 h 2277533"/>
              <a:gd name="connsiteX12" fmla="*/ 406534 w 662555"/>
              <a:gd name="connsiteY12" fmla="*/ 1921933 h 2277533"/>
              <a:gd name="connsiteX13" fmla="*/ 402301 w 662555"/>
              <a:gd name="connsiteY13" fmla="*/ 1833033 h 2277533"/>
              <a:gd name="connsiteX14" fmla="*/ 398068 w 662555"/>
              <a:gd name="connsiteY14" fmla="*/ 1807633 h 2277533"/>
              <a:gd name="connsiteX15" fmla="*/ 393834 w 662555"/>
              <a:gd name="connsiteY15" fmla="*/ 1778000 h 2277533"/>
              <a:gd name="connsiteX16" fmla="*/ 398068 w 662555"/>
              <a:gd name="connsiteY16" fmla="*/ 1735667 h 2277533"/>
              <a:gd name="connsiteX17" fmla="*/ 410768 w 662555"/>
              <a:gd name="connsiteY17" fmla="*/ 1718733 h 2277533"/>
              <a:gd name="connsiteX18" fmla="*/ 419234 w 662555"/>
              <a:gd name="connsiteY18" fmla="*/ 1706033 h 2277533"/>
              <a:gd name="connsiteX19" fmla="*/ 431934 w 662555"/>
              <a:gd name="connsiteY19" fmla="*/ 1667933 h 2277533"/>
              <a:gd name="connsiteX20" fmla="*/ 440401 w 662555"/>
              <a:gd name="connsiteY20" fmla="*/ 1651000 h 2277533"/>
              <a:gd name="connsiteX21" fmla="*/ 415001 w 662555"/>
              <a:gd name="connsiteY21" fmla="*/ 1642533 h 2277533"/>
              <a:gd name="connsiteX22" fmla="*/ 393834 w 662555"/>
              <a:gd name="connsiteY22" fmla="*/ 1638300 h 2277533"/>
              <a:gd name="connsiteX23" fmla="*/ 410768 w 662555"/>
              <a:gd name="connsiteY23" fmla="*/ 1595967 h 2277533"/>
              <a:gd name="connsiteX24" fmla="*/ 419234 w 662555"/>
              <a:gd name="connsiteY24" fmla="*/ 1498600 h 2277533"/>
              <a:gd name="connsiteX25" fmla="*/ 427701 w 662555"/>
              <a:gd name="connsiteY25" fmla="*/ 1473200 h 2277533"/>
              <a:gd name="connsiteX26" fmla="*/ 440401 w 662555"/>
              <a:gd name="connsiteY26" fmla="*/ 1435100 h 2277533"/>
              <a:gd name="connsiteX27" fmla="*/ 444634 w 662555"/>
              <a:gd name="connsiteY27" fmla="*/ 1418167 h 2277533"/>
              <a:gd name="connsiteX28" fmla="*/ 453101 w 662555"/>
              <a:gd name="connsiteY28" fmla="*/ 1405467 h 2277533"/>
              <a:gd name="connsiteX29" fmla="*/ 444634 w 662555"/>
              <a:gd name="connsiteY29" fmla="*/ 1337733 h 2277533"/>
              <a:gd name="connsiteX30" fmla="*/ 436168 w 662555"/>
              <a:gd name="connsiteY30" fmla="*/ 1316567 h 2277533"/>
              <a:gd name="connsiteX31" fmla="*/ 431934 w 662555"/>
              <a:gd name="connsiteY31" fmla="*/ 1303867 h 2277533"/>
              <a:gd name="connsiteX32" fmla="*/ 419234 w 662555"/>
              <a:gd name="connsiteY32" fmla="*/ 1299633 h 2277533"/>
              <a:gd name="connsiteX33" fmla="*/ 406534 w 662555"/>
              <a:gd name="connsiteY33" fmla="*/ 1257300 h 2277533"/>
              <a:gd name="connsiteX34" fmla="*/ 410768 w 662555"/>
              <a:gd name="connsiteY34" fmla="*/ 1210733 h 2277533"/>
              <a:gd name="connsiteX35" fmla="*/ 423468 w 662555"/>
              <a:gd name="connsiteY35" fmla="*/ 1202267 h 2277533"/>
              <a:gd name="connsiteX36" fmla="*/ 406534 w 662555"/>
              <a:gd name="connsiteY36" fmla="*/ 1155700 h 2277533"/>
              <a:gd name="connsiteX37" fmla="*/ 389601 w 662555"/>
              <a:gd name="connsiteY37" fmla="*/ 1130300 h 2277533"/>
              <a:gd name="connsiteX38" fmla="*/ 368434 w 662555"/>
              <a:gd name="connsiteY38" fmla="*/ 1113367 h 2277533"/>
              <a:gd name="connsiteX39" fmla="*/ 364201 w 662555"/>
              <a:gd name="connsiteY39" fmla="*/ 1100667 h 2277533"/>
              <a:gd name="connsiteX40" fmla="*/ 372668 w 662555"/>
              <a:gd name="connsiteY40" fmla="*/ 1087967 h 2277533"/>
              <a:gd name="connsiteX41" fmla="*/ 389601 w 662555"/>
              <a:gd name="connsiteY41" fmla="*/ 1066800 h 2277533"/>
              <a:gd name="connsiteX42" fmla="*/ 393834 w 662555"/>
              <a:gd name="connsiteY42" fmla="*/ 1049867 h 2277533"/>
              <a:gd name="connsiteX43" fmla="*/ 376901 w 662555"/>
              <a:gd name="connsiteY43" fmla="*/ 1032933 h 2277533"/>
              <a:gd name="connsiteX44" fmla="*/ 355734 w 662555"/>
              <a:gd name="connsiteY44" fmla="*/ 1028700 h 2277533"/>
              <a:gd name="connsiteX45" fmla="*/ 338801 w 662555"/>
              <a:gd name="connsiteY45" fmla="*/ 1024467 h 2277533"/>
              <a:gd name="connsiteX46" fmla="*/ 343034 w 662555"/>
              <a:gd name="connsiteY46" fmla="*/ 973667 h 2277533"/>
              <a:gd name="connsiteX47" fmla="*/ 355734 w 662555"/>
              <a:gd name="connsiteY47" fmla="*/ 960967 h 2277533"/>
              <a:gd name="connsiteX48" fmla="*/ 359968 w 662555"/>
              <a:gd name="connsiteY48" fmla="*/ 948267 h 2277533"/>
              <a:gd name="connsiteX49" fmla="*/ 364201 w 662555"/>
              <a:gd name="connsiteY49" fmla="*/ 922867 h 2277533"/>
              <a:gd name="connsiteX50" fmla="*/ 368434 w 662555"/>
              <a:gd name="connsiteY50" fmla="*/ 901700 h 2277533"/>
              <a:gd name="connsiteX51" fmla="*/ 372668 w 662555"/>
              <a:gd name="connsiteY51" fmla="*/ 872067 h 2277533"/>
              <a:gd name="connsiteX52" fmla="*/ 376901 w 662555"/>
              <a:gd name="connsiteY52" fmla="*/ 846667 h 2277533"/>
              <a:gd name="connsiteX53" fmla="*/ 385368 w 662555"/>
              <a:gd name="connsiteY53" fmla="*/ 859367 h 2277533"/>
              <a:gd name="connsiteX54" fmla="*/ 389601 w 662555"/>
              <a:gd name="connsiteY54" fmla="*/ 846667 h 2277533"/>
              <a:gd name="connsiteX55" fmla="*/ 393834 w 662555"/>
              <a:gd name="connsiteY55" fmla="*/ 829733 h 2277533"/>
              <a:gd name="connsiteX56" fmla="*/ 406534 w 662555"/>
              <a:gd name="connsiteY56" fmla="*/ 800100 h 2277533"/>
              <a:gd name="connsiteX57" fmla="*/ 410768 w 662555"/>
              <a:gd name="connsiteY57" fmla="*/ 787400 h 2277533"/>
              <a:gd name="connsiteX58" fmla="*/ 423468 w 662555"/>
              <a:gd name="connsiteY58" fmla="*/ 762000 h 2277533"/>
              <a:gd name="connsiteX59" fmla="*/ 427701 w 662555"/>
              <a:gd name="connsiteY59" fmla="*/ 732367 h 2277533"/>
              <a:gd name="connsiteX60" fmla="*/ 431934 w 662555"/>
              <a:gd name="connsiteY60" fmla="*/ 685800 h 2277533"/>
              <a:gd name="connsiteX61" fmla="*/ 444634 w 662555"/>
              <a:gd name="connsiteY61" fmla="*/ 588433 h 2277533"/>
              <a:gd name="connsiteX62" fmla="*/ 440401 w 662555"/>
              <a:gd name="connsiteY62" fmla="*/ 575733 h 2277533"/>
              <a:gd name="connsiteX63" fmla="*/ 376901 w 662555"/>
              <a:gd name="connsiteY63" fmla="*/ 567267 h 2277533"/>
              <a:gd name="connsiteX64" fmla="*/ 385368 w 662555"/>
              <a:gd name="connsiteY64" fmla="*/ 457200 h 2277533"/>
              <a:gd name="connsiteX65" fmla="*/ 389601 w 662555"/>
              <a:gd name="connsiteY65" fmla="*/ 423333 h 2277533"/>
              <a:gd name="connsiteX66" fmla="*/ 406534 w 662555"/>
              <a:gd name="connsiteY66" fmla="*/ 364067 h 2277533"/>
              <a:gd name="connsiteX67" fmla="*/ 410768 w 662555"/>
              <a:gd name="connsiteY67" fmla="*/ 347133 h 2277533"/>
              <a:gd name="connsiteX68" fmla="*/ 419234 w 662555"/>
              <a:gd name="connsiteY68" fmla="*/ 309033 h 2277533"/>
              <a:gd name="connsiteX69" fmla="*/ 423468 w 662555"/>
              <a:gd name="connsiteY69" fmla="*/ 296333 h 2277533"/>
              <a:gd name="connsiteX70" fmla="*/ 431934 w 662555"/>
              <a:gd name="connsiteY70" fmla="*/ 211667 h 2277533"/>
              <a:gd name="connsiteX71" fmla="*/ 444634 w 662555"/>
              <a:gd name="connsiteY71" fmla="*/ 207433 h 2277533"/>
              <a:gd name="connsiteX72" fmla="*/ 474268 w 662555"/>
              <a:gd name="connsiteY72" fmla="*/ 190500 h 2277533"/>
              <a:gd name="connsiteX73" fmla="*/ 486968 w 662555"/>
              <a:gd name="connsiteY73" fmla="*/ 160867 h 2277533"/>
              <a:gd name="connsiteX74" fmla="*/ 491201 w 662555"/>
              <a:gd name="connsiteY74" fmla="*/ 148167 h 2277533"/>
              <a:gd name="connsiteX75" fmla="*/ 508134 w 662555"/>
              <a:gd name="connsiteY75" fmla="*/ 135467 h 2277533"/>
              <a:gd name="connsiteX76" fmla="*/ 520834 w 662555"/>
              <a:gd name="connsiteY76" fmla="*/ 127000 h 2277533"/>
              <a:gd name="connsiteX77" fmla="*/ 558934 w 662555"/>
              <a:gd name="connsiteY77" fmla="*/ 118533 h 2277533"/>
              <a:gd name="connsiteX78" fmla="*/ 567401 w 662555"/>
              <a:gd name="connsiteY78" fmla="*/ 105833 h 2277533"/>
              <a:gd name="connsiteX79" fmla="*/ 546234 w 662555"/>
              <a:gd name="connsiteY79" fmla="*/ 63500 h 2277533"/>
              <a:gd name="connsiteX80" fmla="*/ 533534 w 662555"/>
              <a:gd name="connsiteY80" fmla="*/ 55033 h 2277533"/>
              <a:gd name="connsiteX81" fmla="*/ 520834 w 662555"/>
              <a:gd name="connsiteY81" fmla="*/ 42333 h 2277533"/>
              <a:gd name="connsiteX82" fmla="*/ 495434 w 662555"/>
              <a:gd name="connsiteY82" fmla="*/ 29633 h 2277533"/>
              <a:gd name="connsiteX83" fmla="*/ 457334 w 662555"/>
              <a:gd name="connsiteY83" fmla="*/ 38100 h 2277533"/>
              <a:gd name="connsiteX84" fmla="*/ 440401 w 662555"/>
              <a:gd name="connsiteY84" fmla="*/ 42333 h 2277533"/>
              <a:gd name="connsiteX85" fmla="*/ 398068 w 662555"/>
              <a:gd name="connsiteY85" fmla="*/ 38100 h 2277533"/>
              <a:gd name="connsiteX86" fmla="*/ 385368 w 662555"/>
              <a:gd name="connsiteY86" fmla="*/ 4233 h 2277533"/>
              <a:gd name="connsiteX87" fmla="*/ 351501 w 662555"/>
              <a:gd name="connsiteY87" fmla="*/ 0 h 2277533"/>
              <a:gd name="connsiteX88" fmla="*/ 258368 w 662555"/>
              <a:gd name="connsiteY88" fmla="*/ 4233 h 2277533"/>
              <a:gd name="connsiteX89" fmla="*/ 237201 w 662555"/>
              <a:gd name="connsiteY89" fmla="*/ 25400 h 2277533"/>
              <a:gd name="connsiteX90" fmla="*/ 211801 w 662555"/>
              <a:gd name="connsiteY90" fmla="*/ 42333 h 2277533"/>
              <a:gd name="connsiteX91" fmla="*/ 182168 w 662555"/>
              <a:gd name="connsiteY91" fmla="*/ 80433 h 2277533"/>
              <a:gd name="connsiteX92" fmla="*/ 169468 w 662555"/>
              <a:gd name="connsiteY92" fmla="*/ 97367 h 2277533"/>
              <a:gd name="connsiteX93" fmla="*/ 177934 w 662555"/>
              <a:gd name="connsiteY93" fmla="*/ 114300 h 2277533"/>
              <a:gd name="connsiteX94" fmla="*/ 199101 w 662555"/>
              <a:gd name="connsiteY94" fmla="*/ 139700 h 2277533"/>
              <a:gd name="connsiteX95" fmla="*/ 173701 w 662555"/>
              <a:gd name="connsiteY95" fmla="*/ 190500 h 2277533"/>
              <a:gd name="connsiteX96" fmla="*/ 165234 w 662555"/>
              <a:gd name="connsiteY96" fmla="*/ 203200 h 2277533"/>
              <a:gd name="connsiteX97" fmla="*/ 177934 w 662555"/>
              <a:gd name="connsiteY97" fmla="*/ 254000 h 2277533"/>
              <a:gd name="connsiteX98" fmla="*/ 182168 w 662555"/>
              <a:gd name="connsiteY98" fmla="*/ 266700 h 2277533"/>
              <a:gd name="connsiteX99" fmla="*/ 199101 w 662555"/>
              <a:gd name="connsiteY99" fmla="*/ 270933 h 2277533"/>
              <a:gd name="connsiteX100" fmla="*/ 254134 w 662555"/>
              <a:gd name="connsiteY100" fmla="*/ 279400 h 2277533"/>
              <a:gd name="connsiteX101" fmla="*/ 249901 w 662555"/>
              <a:gd name="connsiteY101" fmla="*/ 304800 h 2277533"/>
              <a:gd name="connsiteX102" fmla="*/ 232968 w 662555"/>
              <a:gd name="connsiteY102" fmla="*/ 330200 h 2277533"/>
              <a:gd name="connsiteX103" fmla="*/ 228734 w 662555"/>
              <a:gd name="connsiteY103" fmla="*/ 342900 h 2277533"/>
              <a:gd name="connsiteX104" fmla="*/ 245668 w 662555"/>
              <a:gd name="connsiteY104" fmla="*/ 351367 h 2277533"/>
              <a:gd name="connsiteX105" fmla="*/ 249901 w 662555"/>
              <a:gd name="connsiteY105" fmla="*/ 364067 h 2277533"/>
              <a:gd name="connsiteX106" fmla="*/ 241434 w 662555"/>
              <a:gd name="connsiteY106" fmla="*/ 423333 h 2277533"/>
              <a:gd name="connsiteX107" fmla="*/ 220268 w 662555"/>
              <a:gd name="connsiteY107" fmla="*/ 478367 h 2277533"/>
              <a:gd name="connsiteX108" fmla="*/ 211801 w 662555"/>
              <a:gd name="connsiteY108" fmla="*/ 508000 h 2277533"/>
              <a:gd name="connsiteX109" fmla="*/ 199101 w 662555"/>
              <a:gd name="connsiteY109" fmla="*/ 512233 h 2277533"/>
              <a:gd name="connsiteX110" fmla="*/ 156768 w 662555"/>
              <a:gd name="connsiteY110" fmla="*/ 567267 h 2277533"/>
              <a:gd name="connsiteX111" fmla="*/ 135601 w 662555"/>
              <a:gd name="connsiteY111" fmla="*/ 592667 h 2277533"/>
              <a:gd name="connsiteX112" fmla="*/ 118668 w 662555"/>
              <a:gd name="connsiteY112" fmla="*/ 618067 h 2277533"/>
              <a:gd name="connsiteX113" fmla="*/ 114434 w 662555"/>
              <a:gd name="connsiteY113" fmla="*/ 635000 h 2277533"/>
              <a:gd name="connsiteX114" fmla="*/ 110201 w 662555"/>
              <a:gd name="connsiteY114" fmla="*/ 647700 h 2277533"/>
              <a:gd name="connsiteX115" fmla="*/ 101734 w 662555"/>
              <a:gd name="connsiteY115" fmla="*/ 812800 h 2277533"/>
              <a:gd name="connsiteX116" fmla="*/ 80568 w 662555"/>
              <a:gd name="connsiteY116" fmla="*/ 846667 h 2277533"/>
              <a:gd name="connsiteX117" fmla="*/ 55168 w 662555"/>
              <a:gd name="connsiteY117" fmla="*/ 872067 h 2277533"/>
              <a:gd name="connsiteX118" fmla="*/ 50934 w 662555"/>
              <a:gd name="connsiteY118" fmla="*/ 884767 h 2277533"/>
              <a:gd name="connsiteX119" fmla="*/ 63634 w 662555"/>
              <a:gd name="connsiteY119" fmla="*/ 905933 h 2277533"/>
              <a:gd name="connsiteX120" fmla="*/ 97501 w 662555"/>
              <a:gd name="connsiteY120" fmla="*/ 973667 h 2277533"/>
              <a:gd name="connsiteX121" fmla="*/ 105968 w 662555"/>
              <a:gd name="connsiteY121" fmla="*/ 1003300 h 2277533"/>
              <a:gd name="connsiteX122" fmla="*/ 118668 w 662555"/>
              <a:gd name="connsiteY122" fmla="*/ 1075267 h 2277533"/>
              <a:gd name="connsiteX123" fmla="*/ 110201 w 662555"/>
              <a:gd name="connsiteY123" fmla="*/ 1159933 h 2277533"/>
              <a:gd name="connsiteX124" fmla="*/ 93268 w 662555"/>
              <a:gd name="connsiteY124" fmla="*/ 1282700 h 2277533"/>
              <a:gd name="connsiteX125" fmla="*/ 72101 w 662555"/>
              <a:gd name="connsiteY125" fmla="*/ 1299633 h 2277533"/>
              <a:gd name="connsiteX126" fmla="*/ 42468 w 662555"/>
              <a:gd name="connsiteY126" fmla="*/ 1312333 h 2277533"/>
              <a:gd name="connsiteX127" fmla="*/ 4368 w 662555"/>
              <a:gd name="connsiteY127" fmla="*/ 1329267 h 2277533"/>
              <a:gd name="connsiteX128" fmla="*/ 134 w 662555"/>
              <a:gd name="connsiteY128" fmla="*/ 1346200 h 2277533"/>
              <a:gd name="connsiteX129" fmla="*/ 21301 w 662555"/>
              <a:gd name="connsiteY129" fmla="*/ 1405467 h 2277533"/>
              <a:gd name="connsiteX130" fmla="*/ 34001 w 662555"/>
              <a:gd name="connsiteY130" fmla="*/ 1473200 h 2277533"/>
              <a:gd name="connsiteX131" fmla="*/ 55168 w 662555"/>
              <a:gd name="connsiteY131" fmla="*/ 1485900 h 2277533"/>
              <a:gd name="connsiteX132" fmla="*/ 80568 w 662555"/>
              <a:gd name="connsiteY132" fmla="*/ 1519767 h 2277533"/>
              <a:gd name="connsiteX133" fmla="*/ 84801 w 662555"/>
              <a:gd name="connsiteY133" fmla="*/ 1604433 h 2277533"/>
              <a:gd name="connsiteX134" fmla="*/ 89034 w 662555"/>
              <a:gd name="connsiteY134" fmla="*/ 1634067 h 2277533"/>
              <a:gd name="connsiteX135" fmla="*/ 105968 w 662555"/>
              <a:gd name="connsiteY135" fmla="*/ 1672167 h 2277533"/>
              <a:gd name="connsiteX136" fmla="*/ 118668 w 662555"/>
              <a:gd name="connsiteY136" fmla="*/ 1706033 h 2277533"/>
              <a:gd name="connsiteX137" fmla="*/ 131368 w 662555"/>
              <a:gd name="connsiteY137" fmla="*/ 1735667 h 2277533"/>
              <a:gd name="connsiteX138" fmla="*/ 148301 w 662555"/>
              <a:gd name="connsiteY138" fmla="*/ 1811867 h 2277533"/>
              <a:gd name="connsiteX139" fmla="*/ 139834 w 662555"/>
              <a:gd name="connsiteY139" fmla="*/ 1909233 h 2277533"/>
              <a:gd name="connsiteX140" fmla="*/ 110201 w 662555"/>
              <a:gd name="connsiteY140" fmla="*/ 1972733 h 2277533"/>
              <a:gd name="connsiteX141" fmla="*/ 93268 w 662555"/>
              <a:gd name="connsiteY141" fmla="*/ 2010833 h 2277533"/>
              <a:gd name="connsiteX142" fmla="*/ 72101 w 662555"/>
              <a:gd name="connsiteY142" fmla="*/ 2053167 h 2277533"/>
              <a:gd name="connsiteX143" fmla="*/ 50934 w 662555"/>
              <a:gd name="connsiteY143" fmla="*/ 2091267 h 2277533"/>
              <a:gd name="connsiteX144" fmla="*/ 46701 w 662555"/>
              <a:gd name="connsiteY144" fmla="*/ 2103967 h 2277533"/>
              <a:gd name="connsiteX145" fmla="*/ 38234 w 662555"/>
              <a:gd name="connsiteY145" fmla="*/ 2120900 h 2277533"/>
              <a:gd name="connsiteX146" fmla="*/ 63634 w 662555"/>
              <a:gd name="connsiteY146" fmla="*/ 2163233 h 2277533"/>
              <a:gd name="connsiteX147" fmla="*/ 80568 w 662555"/>
              <a:gd name="connsiteY147" fmla="*/ 2197100 h 2277533"/>
              <a:gd name="connsiteX148" fmla="*/ 101734 w 662555"/>
              <a:gd name="connsiteY148" fmla="*/ 2205567 h 2277533"/>
              <a:gd name="connsiteX149" fmla="*/ 114434 w 662555"/>
              <a:gd name="connsiteY149" fmla="*/ 2226733 h 2277533"/>
              <a:gd name="connsiteX150" fmla="*/ 122901 w 662555"/>
              <a:gd name="connsiteY150" fmla="*/ 2256367 h 2277533"/>
              <a:gd name="connsiteX151" fmla="*/ 152534 w 662555"/>
              <a:gd name="connsiteY151" fmla="*/ 2239433 h 2277533"/>
              <a:gd name="connsiteX152" fmla="*/ 173701 w 662555"/>
              <a:gd name="connsiteY152" fmla="*/ 2235200 h 2277533"/>
              <a:gd name="connsiteX153" fmla="*/ 271068 w 662555"/>
              <a:gd name="connsiteY153" fmla="*/ 2230967 h 2277533"/>
              <a:gd name="connsiteX154" fmla="*/ 359968 w 662555"/>
              <a:gd name="connsiteY154" fmla="*/ 2235200 h 2277533"/>
              <a:gd name="connsiteX155" fmla="*/ 423468 w 662555"/>
              <a:gd name="connsiteY155" fmla="*/ 2252133 h 2277533"/>
              <a:gd name="connsiteX156" fmla="*/ 457334 w 662555"/>
              <a:gd name="connsiteY156" fmla="*/ 2256367 h 2277533"/>
              <a:gd name="connsiteX157" fmla="*/ 529301 w 662555"/>
              <a:gd name="connsiteY157" fmla="*/ 2269067 h 2277533"/>
              <a:gd name="connsiteX158" fmla="*/ 571634 w 662555"/>
              <a:gd name="connsiteY158" fmla="*/ 2264833 h 2277533"/>
              <a:gd name="connsiteX159" fmla="*/ 592801 w 662555"/>
              <a:gd name="connsiteY159" fmla="*/ 2260600 h 2277533"/>
              <a:gd name="connsiteX160" fmla="*/ 635134 w 662555"/>
              <a:gd name="connsiteY160" fmla="*/ 2226733 h 2277533"/>
              <a:gd name="connsiteX161" fmla="*/ 652068 w 662555"/>
              <a:gd name="connsiteY161" fmla="*/ 2214033 h 2277533"/>
              <a:gd name="connsiteX162" fmla="*/ 656301 w 662555"/>
              <a:gd name="connsiteY162" fmla="*/ 2175933 h 2277533"/>
              <a:gd name="connsiteX163" fmla="*/ 643601 w 662555"/>
              <a:gd name="connsiteY163" fmla="*/ 2171700 h 2277533"/>
              <a:gd name="connsiteX164" fmla="*/ 630901 w 662555"/>
              <a:gd name="connsiteY164" fmla="*/ 2154767 h 2277533"/>
              <a:gd name="connsiteX165" fmla="*/ 613968 w 662555"/>
              <a:gd name="connsiteY165" fmla="*/ 2163233 h 2277533"/>
              <a:gd name="connsiteX166" fmla="*/ 584334 w 662555"/>
              <a:gd name="connsiteY166" fmla="*/ 2188633 h 2277533"/>
              <a:gd name="connsiteX167" fmla="*/ 554701 w 662555"/>
              <a:gd name="connsiteY167" fmla="*/ 2205567 h 2277533"/>
              <a:gd name="connsiteX168" fmla="*/ 537768 w 662555"/>
              <a:gd name="connsiteY168" fmla="*/ 2218267 h 2277533"/>
              <a:gd name="connsiteX169" fmla="*/ 516601 w 662555"/>
              <a:gd name="connsiteY169" fmla="*/ 2222500 h 2277533"/>
              <a:gd name="connsiteX170" fmla="*/ 491201 w 662555"/>
              <a:gd name="connsiteY170" fmla="*/ 2230967 h 2277533"/>
              <a:gd name="connsiteX171" fmla="*/ 478501 w 662555"/>
              <a:gd name="connsiteY171" fmla="*/ 2142067 h 2277533"/>
              <a:gd name="connsiteX172" fmla="*/ 491201 w 662555"/>
              <a:gd name="connsiteY172" fmla="*/ 2129367 h 2277533"/>
              <a:gd name="connsiteX173" fmla="*/ 503901 w 662555"/>
              <a:gd name="connsiteY173" fmla="*/ 2120900 h 2277533"/>
              <a:gd name="connsiteX174" fmla="*/ 486968 w 662555"/>
              <a:gd name="connsiteY174" fmla="*/ 2125133 h 2277533"/>
              <a:gd name="connsiteX175" fmla="*/ 457334 w 662555"/>
              <a:gd name="connsiteY175" fmla="*/ 2137833 h 2277533"/>
              <a:gd name="connsiteX176" fmla="*/ 423468 w 662555"/>
              <a:gd name="connsiteY176" fmla="*/ 2150533 h 2277533"/>
              <a:gd name="connsiteX177" fmla="*/ 398068 w 662555"/>
              <a:gd name="connsiteY177" fmla="*/ 2163233 h 2277533"/>
              <a:gd name="connsiteX178" fmla="*/ 368434 w 662555"/>
              <a:gd name="connsiteY178" fmla="*/ 2171700 h 2277533"/>
              <a:gd name="connsiteX179" fmla="*/ 330334 w 662555"/>
              <a:gd name="connsiteY179" fmla="*/ 2205567 h 2277533"/>
              <a:gd name="connsiteX180" fmla="*/ 334568 w 662555"/>
              <a:gd name="connsiteY180" fmla="*/ 2184400 h 2277533"/>
              <a:gd name="connsiteX181" fmla="*/ 385368 w 662555"/>
              <a:gd name="connsiteY181" fmla="*/ 2154767 h 2277533"/>
              <a:gd name="connsiteX182" fmla="*/ 423468 w 662555"/>
              <a:gd name="connsiteY182" fmla="*/ 2142067 h 2277533"/>
              <a:gd name="connsiteX183" fmla="*/ 486968 w 662555"/>
              <a:gd name="connsiteY183" fmla="*/ 2146300 h 2277533"/>
              <a:gd name="connsiteX184" fmla="*/ 529301 w 662555"/>
              <a:gd name="connsiteY184" fmla="*/ 2171700 h 2277533"/>
              <a:gd name="connsiteX185" fmla="*/ 558934 w 662555"/>
              <a:gd name="connsiteY185" fmla="*/ 2180167 h 2277533"/>
              <a:gd name="connsiteX186" fmla="*/ 580101 w 662555"/>
              <a:gd name="connsiteY186" fmla="*/ 2192867 h 2277533"/>
              <a:gd name="connsiteX187" fmla="*/ 436168 w 662555"/>
              <a:gd name="connsiteY187" fmla="*/ 2256367 h 2277533"/>
              <a:gd name="connsiteX188" fmla="*/ 389601 w 662555"/>
              <a:gd name="connsiteY188" fmla="*/ 2260600 h 2277533"/>
              <a:gd name="connsiteX189" fmla="*/ 343034 w 662555"/>
              <a:gd name="connsiteY189" fmla="*/ 2239433 h 2277533"/>
              <a:gd name="connsiteX190" fmla="*/ 334568 w 662555"/>
              <a:gd name="connsiteY190" fmla="*/ 2205567 h 2277533"/>
              <a:gd name="connsiteX191" fmla="*/ 338801 w 662555"/>
              <a:gd name="connsiteY191" fmla="*/ 2129367 h 2277533"/>
              <a:gd name="connsiteX192" fmla="*/ 199101 w 662555"/>
              <a:gd name="connsiteY192" fmla="*/ 2125133 h 2277533"/>
              <a:gd name="connsiteX193" fmla="*/ 211801 w 662555"/>
              <a:gd name="connsiteY193" fmla="*/ 2129367 h 2277533"/>
              <a:gd name="connsiteX194" fmla="*/ 224501 w 662555"/>
              <a:gd name="connsiteY194" fmla="*/ 2112433 h 2277533"/>
              <a:gd name="connsiteX195" fmla="*/ 232968 w 662555"/>
              <a:gd name="connsiteY195" fmla="*/ 2087033 h 2277533"/>
              <a:gd name="connsiteX196" fmla="*/ 152534 w 662555"/>
              <a:gd name="connsiteY196" fmla="*/ 2065867 h 2277533"/>
              <a:gd name="connsiteX197" fmla="*/ 220268 w 662555"/>
              <a:gd name="connsiteY197" fmla="*/ 2036233 h 2277533"/>
              <a:gd name="connsiteX198" fmla="*/ 262601 w 662555"/>
              <a:gd name="connsiteY198" fmla="*/ 2023533 h 2277533"/>
              <a:gd name="connsiteX199" fmla="*/ 330334 w 662555"/>
              <a:gd name="connsiteY199" fmla="*/ 2015067 h 2277533"/>
              <a:gd name="connsiteX200" fmla="*/ 338801 w 662555"/>
              <a:gd name="connsiteY200" fmla="*/ 1985433 h 2277533"/>
              <a:gd name="connsiteX201" fmla="*/ 304934 w 662555"/>
              <a:gd name="connsiteY201" fmla="*/ 1938867 h 2277533"/>
              <a:gd name="connsiteX202" fmla="*/ 292234 w 662555"/>
              <a:gd name="connsiteY202" fmla="*/ 1900767 h 2277533"/>
              <a:gd name="connsiteX203" fmla="*/ 288001 w 662555"/>
              <a:gd name="connsiteY203" fmla="*/ 1888067 h 2277533"/>
              <a:gd name="connsiteX204" fmla="*/ 275301 w 662555"/>
              <a:gd name="connsiteY204" fmla="*/ 1871133 h 2277533"/>
              <a:gd name="connsiteX205" fmla="*/ 266834 w 662555"/>
              <a:gd name="connsiteY205" fmla="*/ 1845733 h 2277533"/>
              <a:gd name="connsiteX206" fmla="*/ 194868 w 662555"/>
              <a:gd name="connsiteY206" fmla="*/ 1761067 h 2277533"/>
              <a:gd name="connsiteX207" fmla="*/ 161001 w 662555"/>
              <a:gd name="connsiteY207" fmla="*/ 1739900 h 2277533"/>
              <a:gd name="connsiteX208" fmla="*/ 118668 w 662555"/>
              <a:gd name="connsiteY208" fmla="*/ 1697567 h 2277533"/>
              <a:gd name="connsiteX209" fmla="*/ 148301 w 662555"/>
              <a:gd name="connsiteY209" fmla="*/ 1625600 h 2277533"/>
              <a:gd name="connsiteX210" fmla="*/ 203334 w 662555"/>
              <a:gd name="connsiteY210" fmla="*/ 1579033 h 2277533"/>
              <a:gd name="connsiteX211" fmla="*/ 220268 w 662555"/>
              <a:gd name="connsiteY211" fmla="*/ 1566333 h 2277533"/>
              <a:gd name="connsiteX212" fmla="*/ 224501 w 662555"/>
              <a:gd name="connsiteY212" fmla="*/ 1549400 h 2277533"/>
              <a:gd name="connsiteX213" fmla="*/ 211801 w 662555"/>
              <a:gd name="connsiteY213" fmla="*/ 1545167 h 2277533"/>
              <a:gd name="connsiteX214" fmla="*/ 139834 w 662555"/>
              <a:gd name="connsiteY214" fmla="*/ 1536700 h 2277533"/>
              <a:gd name="connsiteX215" fmla="*/ 152534 w 662555"/>
              <a:gd name="connsiteY215" fmla="*/ 1494367 h 2277533"/>
              <a:gd name="connsiteX216" fmla="*/ 182168 w 662555"/>
              <a:gd name="connsiteY216" fmla="*/ 1464733 h 2277533"/>
              <a:gd name="connsiteX217" fmla="*/ 199101 w 662555"/>
              <a:gd name="connsiteY217" fmla="*/ 1447800 h 2277533"/>
              <a:gd name="connsiteX218" fmla="*/ 216034 w 662555"/>
              <a:gd name="connsiteY218" fmla="*/ 1464733 h 2277533"/>
              <a:gd name="connsiteX219" fmla="*/ 224501 w 662555"/>
              <a:gd name="connsiteY219" fmla="*/ 1494367 h 2277533"/>
              <a:gd name="connsiteX220" fmla="*/ 241434 w 662555"/>
              <a:gd name="connsiteY220" fmla="*/ 1532467 h 2277533"/>
              <a:gd name="connsiteX221" fmla="*/ 258368 w 662555"/>
              <a:gd name="connsiteY221" fmla="*/ 1562100 h 2277533"/>
              <a:gd name="connsiteX222" fmla="*/ 271068 w 662555"/>
              <a:gd name="connsiteY222" fmla="*/ 1570567 h 2277533"/>
              <a:gd name="connsiteX223" fmla="*/ 279534 w 662555"/>
              <a:gd name="connsiteY223" fmla="*/ 1587500 h 2277533"/>
              <a:gd name="connsiteX224" fmla="*/ 283768 w 662555"/>
              <a:gd name="connsiteY224" fmla="*/ 1604433 h 2277533"/>
              <a:gd name="connsiteX225" fmla="*/ 292234 w 662555"/>
              <a:gd name="connsiteY225" fmla="*/ 1583267 h 2277533"/>
              <a:gd name="connsiteX226" fmla="*/ 304934 w 662555"/>
              <a:gd name="connsiteY226" fmla="*/ 1511300 h 2277533"/>
              <a:gd name="connsiteX227" fmla="*/ 309168 w 662555"/>
              <a:gd name="connsiteY227" fmla="*/ 1473200 h 2277533"/>
              <a:gd name="connsiteX228" fmla="*/ 300701 w 662555"/>
              <a:gd name="connsiteY228" fmla="*/ 1397000 h 2277533"/>
              <a:gd name="connsiteX229" fmla="*/ 296468 w 662555"/>
              <a:gd name="connsiteY229" fmla="*/ 1325033 h 2277533"/>
              <a:gd name="connsiteX230" fmla="*/ 279534 w 662555"/>
              <a:gd name="connsiteY230" fmla="*/ 1278467 h 2277533"/>
              <a:gd name="connsiteX231" fmla="*/ 271068 w 662555"/>
              <a:gd name="connsiteY231" fmla="*/ 1261533 h 2277533"/>
              <a:gd name="connsiteX232" fmla="*/ 249901 w 662555"/>
              <a:gd name="connsiteY232" fmla="*/ 1253067 h 2277533"/>
              <a:gd name="connsiteX233" fmla="*/ 144068 w 662555"/>
              <a:gd name="connsiteY233" fmla="*/ 1244600 h 2277533"/>
              <a:gd name="connsiteX234" fmla="*/ 173701 w 662555"/>
              <a:gd name="connsiteY234" fmla="*/ 1219200 h 2277533"/>
              <a:gd name="connsiteX235" fmla="*/ 194868 w 662555"/>
              <a:gd name="connsiteY235" fmla="*/ 1210733 h 2277533"/>
              <a:gd name="connsiteX236" fmla="*/ 262601 w 662555"/>
              <a:gd name="connsiteY236" fmla="*/ 1202267 h 2277533"/>
              <a:gd name="connsiteX237" fmla="*/ 254134 w 662555"/>
              <a:gd name="connsiteY237" fmla="*/ 1189567 h 2277533"/>
              <a:gd name="connsiteX238" fmla="*/ 254134 w 662555"/>
              <a:gd name="connsiteY238" fmla="*/ 1172633 h 2277533"/>
              <a:gd name="connsiteX239" fmla="*/ 275301 w 662555"/>
              <a:gd name="connsiteY239" fmla="*/ 1100667 h 2277533"/>
              <a:gd name="connsiteX240" fmla="*/ 292234 w 662555"/>
              <a:gd name="connsiteY240" fmla="*/ 1071033 h 2277533"/>
              <a:gd name="connsiteX241" fmla="*/ 283768 w 662555"/>
              <a:gd name="connsiteY241" fmla="*/ 893233 h 2277533"/>
              <a:gd name="connsiteX242" fmla="*/ 177934 w 662555"/>
              <a:gd name="connsiteY242" fmla="*/ 914400 h 2277533"/>
              <a:gd name="connsiteX243" fmla="*/ 152534 w 662555"/>
              <a:gd name="connsiteY243" fmla="*/ 918633 h 2277533"/>
              <a:gd name="connsiteX244" fmla="*/ 139834 w 662555"/>
              <a:gd name="connsiteY244" fmla="*/ 889000 h 2277533"/>
              <a:gd name="connsiteX245" fmla="*/ 232968 w 662555"/>
              <a:gd name="connsiteY245" fmla="*/ 778933 h 2277533"/>
              <a:gd name="connsiteX246" fmla="*/ 296468 w 662555"/>
              <a:gd name="connsiteY246" fmla="*/ 719667 h 2277533"/>
              <a:gd name="connsiteX247" fmla="*/ 300701 w 662555"/>
              <a:gd name="connsiteY247" fmla="*/ 588433 h 2277533"/>
              <a:gd name="connsiteX248" fmla="*/ 279534 w 662555"/>
              <a:gd name="connsiteY248" fmla="*/ 524933 h 2277533"/>
              <a:gd name="connsiteX249" fmla="*/ 245668 w 662555"/>
              <a:gd name="connsiteY249" fmla="*/ 516467 h 2277533"/>
              <a:gd name="connsiteX250" fmla="*/ 249901 w 662555"/>
              <a:gd name="connsiteY250" fmla="*/ 474133 h 2277533"/>
              <a:gd name="connsiteX251" fmla="*/ 258368 w 662555"/>
              <a:gd name="connsiteY251" fmla="*/ 457200 h 2277533"/>
              <a:gd name="connsiteX252" fmla="*/ 283768 w 662555"/>
              <a:gd name="connsiteY252" fmla="*/ 431800 h 2277533"/>
              <a:gd name="connsiteX253" fmla="*/ 292234 w 662555"/>
              <a:gd name="connsiteY253" fmla="*/ 406400 h 2277533"/>
              <a:gd name="connsiteX254" fmla="*/ 296468 w 662555"/>
              <a:gd name="connsiteY254" fmla="*/ 393700 h 2277533"/>
              <a:gd name="connsiteX255" fmla="*/ 309168 w 662555"/>
              <a:gd name="connsiteY255" fmla="*/ 389467 h 2277533"/>
              <a:gd name="connsiteX256" fmla="*/ 321868 w 662555"/>
              <a:gd name="connsiteY256" fmla="*/ 169333 h 2277533"/>
              <a:gd name="connsiteX257" fmla="*/ 313401 w 662555"/>
              <a:gd name="connsiteY257" fmla="*/ 148167 h 2277533"/>
              <a:gd name="connsiteX258" fmla="*/ 309168 w 662555"/>
              <a:gd name="connsiteY258" fmla="*/ 135467 h 2277533"/>
              <a:gd name="connsiteX259" fmla="*/ 300701 w 662555"/>
              <a:gd name="connsiteY259" fmla="*/ 122767 h 2277533"/>
              <a:gd name="connsiteX260" fmla="*/ 321868 w 662555"/>
              <a:gd name="connsiteY260" fmla="*/ 101600 h 2277533"/>
              <a:gd name="connsiteX261" fmla="*/ 313401 w 662555"/>
              <a:gd name="connsiteY261" fmla="*/ 80433 h 2277533"/>
              <a:gd name="connsiteX262" fmla="*/ 262601 w 662555"/>
              <a:gd name="connsiteY262" fmla="*/ 84667 h 2277533"/>
              <a:gd name="connsiteX263" fmla="*/ 237201 w 662555"/>
              <a:gd name="connsiteY263" fmla="*/ 97367 h 2277533"/>
              <a:gd name="connsiteX264" fmla="*/ 224501 w 662555"/>
              <a:gd name="connsiteY264" fmla="*/ 101600 h 2277533"/>
              <a:gd name="connsiteX265" fmla="*/ 211801 w 662555"/>
              <a:gd name="connsiteY265" fmla="*/ 110067 h 2277533"/>
              <a:gd name="connsiteX266" fmla="*/ 364201 w 662555"/>
              <a:gd name="connsiteY266" fmla="*/ 101600 h 2277533"/>
              <a:gd name="connsiteX267" fmla="*/ 381134 w 662555"/>
              <a:gd name="connsiteY267" fmla="*/ 97367 h 2277533"/>
              <a:gd name="connsiteX268" fmla="*/ 389601 w 662555"/>
              <a:gd name="connsiteY268" fmla="*/ 122767 h 2277533"/>
              <a:gd name="connsiteX269" fmla="*/ 393834 w 662555"/>
              <a:gd name="connsiteY269" fmla="*/ 110067 h 2277533"/>
              <a:gd name="connsiteX270" fmla="*/ 402301 w 662555"/>
              <a:gd name="connsiteY270" fmla="*/ 97367 h 2277533"/>
              <a:gd name="connsiteX271" fmla="*/ 415001 w 662555"/>
              <a:gd name="connsiteY271" fmla="*/ 84667 h 2277533"/>
              <a:gd name="connsiteX272" fmla="*/ 448868 w 662555"/>
              <a:gd name="connsiteY272" fmla="*/ 71967 h 2277533"/>
              <a:gd name="connsiteX273" fmla="*/ 440401 w 662555"/>
              <a:gd name="connsiteY273" fmla="*/ 127000 h 2277533"/>
              <a:gd name="connsiteX274" fmla="*/ 415001 w 662555"/>
              <a:gd name="connsiteY274" fmla="*/ 143933 h 2277533"/>
              <a:gd name="connsiteX275" fmla="*/ 402301 w 662555"/>
              <a:gd name="connsiteY275" fmla="*/ 152400 h 2277533"/>
              <a:gd name="connsiteX276" fmla="*/ 347268 w 662555"/>
              <a:gd name="connsiteY276" fmla="*/ 165100 h 2277533"/>
              <a:gd name="connsiteX277" fmla="*/ 364201 w 662555"/>
              <a:gd name="connsiteY277" fmla="*/ 139700 h 2277533"/>
              <a:gd name="connsiteX278" fmla="*/ 389601 w 662555"/>
              <a:gd name="connsiteY278" fmla="*/ 131233 h 2277533"/>
              <a:gd name="connsiteX279" fmla="*/ 292234 w 662555"/>
              <a:gd name="connsiteY279" fmla="*/ 182033 h 2277533"/>
              <a:gd name="connsiteX280" fmla="*/ 228734 w 662555"/>
              <a:gd name="connsiteY280" fmla="*/ 215900 h 2277533"/>
              <a:gd name="connsiteX281" fmla="*/ 199101 w 662555"/>
              <a:gd name="connsiteY281" fmla="*/ 224367 h 2277533"/>
              <a:gd name="connsiteX282" fmla="*/ 173701 w 662555"/>
              <a:gd name="connsiteY282" fmla="*/ 237067 h 2277533"/>
              <a:gd name="connsiteX283" fmla="*/ 186401 w 662555"/>
              <a:gd name="connsiteY283" fmla="*/ 241300 h 2277533"/>
              <a:gd name="connsiteX284" fmla="*/ 220268 w 662555"/>
              <a:gd name="connsiteY284" fmla="*/ 232833 h 2277533"/>
              <a:gd name="connsiteX285" fmla="*/ 237201 w 662555"/>
              <a:gd name="connsiteY285" fmla="*/ 228600 h 2277533"/>
              <a:gd name="connsiteX286" fmla="*/ 279534 w 662555"/>
              <a:gd name="connsiteY286" fmla="*/ 224367 h 2277533"/>
              <a:gd name="connsiteX287" fmla="*/ 292234 w 662555"/>
              <a:gd name="connsiteY287" fmla="*/ 215900 h 227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662555" h="2277533">
                <a:moveTo>
                  <a:pt x="406534" y="2277533"/>
                </a:moveTo>
                <a:cubicBezTo>
                  <a:pt x="422311" y="2275279"/>
                  <a:pt x="466913" y="2269468"/>
                  <a:pt x="478501" y="2264833"/>
                </a:cubicBezTo>
                <a:cubicBezTo>
                  <a:pt x="485557" y="2262011"/>
                  <a:pt x="492405" y="2258602"/>
                  <a:pt x="499668" y="2256367"/>
                </a:cubicBezTo>
                <a:cubicBezTo>
                  <a:pt x="510790" y="2252945"/>
                  <a:pt x="522495" y="2251579"/>
                  <a:pt x="533534" y="2247900"/>
                </a:cubicBezTo>
                <a:cubicBezTo>
                  <a:pt x="551754" y="2241827"/>
                  <a:pt x="541905" y="2244749"/>
                  <a:pt x="563168" y="2239433"/>
                </a:cubicBezTo>
                <a:lnTo>
                  <a:pt x="537768" y="2230967"/>
                </a:lnTo>
                <a:cubicBezTo>
                  <a:pt x="488890" y="2214674"/>
                  <a:pt x="529601" y="2226901"/>
                  <a:pt x="410768" y="2222500"/>
                </a:cubicBezTo>
                <a:cubicBezTo>
                  <a:pt x="406535" y="2221089"/>
                  <a:pt x="401223" y="2221422"/>
                  <a:pt x="398068" y="2218267"/>
                </a:cubicBezTo>
                <a:cubicBezTo>
                  <a:pt x="394913" y="2215112"/>
                  <a:pt x="394327" y="2210002"/>
                  <a:pt x="393834" y="2205567"/>
                </a:cubicBezTo>
                <a:cubicBezTo>
                  <a:pt x="384773" y="2124019"/>
                  <a:pt x="397262" y="2165052"/>
                  <a:pt x="385368" y="2129367"/>
                </a:cubicBezTo>
                <a:cubicBezTo>
                  <a:pt x="386779" y="2116667"/>
                  <a:pt x="387658" y="2103897"/>
                  <a:pt x="389601" y="2091267"/>
                </a:cubicBezTo>
                <a:cubicBezTo>
                  <a:pt x="390486" y="2085516"/>
                  <a:pt x="393255" y="2080122"/>
                  <a:pt x="393834" y="2074333"/>
                </a:cubicBezTo>
                <a:cubicBezTo>
                  <a:pt x="398906" y="2023610"/>
                  <a:pt x="402301" y="1972733"/>
                  <a:pt x="406534" y="1921933"/>
                </a:cubicBezTo>
                <a:cubicBezTo>
                  <a:pt x="405123" y="1892300"/>
                  <a:pt x="404492" y="1862619"/>
                  <a:pt x="402301" y="1833033"/>
                </a:cubicBezTo>
                <a:cubicBezTo>
                  <a:pt x="401667" y="1824473"/>
                  <a:pt x="399373" y="1816117"/>
                  <a:pt x="398068" y="1807633"/>
                </a:cubicBezTo>
                <a:cubicBezTo>
                  <a:pt x="396551" y="1797771"/>
                  <a:pt x="395245" y="1787878"/>
                  <a:pt x="393834" y="1778000"/>
                </a:cubicBezTo>
                <a:cubicBezTo>
                  <a:pt x="395245" y="1763889"/>
                  <a:pt x="394172" y="1749303"/>
                  <a:pt x="398068" y="1735667"/>
                </a:cubicBezTo>
                <a:cubicBezTo>
                  <a:pt x="400006" y="1728883"/>
                  <a:pt x="406667" y="1724475"/>
                  <a:pt x="410768" y="1718733"/>
                </a:cubicBezTo>
                <a:cubicBezTo>
                  <a:pt x="413725" y="1714593"/>
                  <a:pt x="416959" y="1710584"/>
                  <a:pt x="419234" y="1706033"/>
                </a:cubicBezTo>
                <a:cubicBezTo>
                  <a:pt x="437769" y="1668963"/>
                  <a:pt x="419804" y="1700280"/>
                  <a:pt x="431934" y="1667933"/>
                </a:cubicBezTo>
                <a:cubicBezTo>
                  <a:pt x="434150" y="1662024"/>
                  <a:pt x="437579" y="1656644"/>
                  <a:pt x="440401" y="1651000"/>
                </a:cubicBezTo>
                <a:cubicBezTo>
                  <a:pt x="431934" y="1648178"/>
                  <a:pt x="423611" y="1644881"/>
                  <a:pt x="415001" y="1642533"/>
                </a:cubicBezTo>
                <a:cubicBezTo>
                  <a:pt x="408059" y="1640640"/>
                  <a:pt x="397404" y="1644547"/>
                  <a:pt x="393834" y="1638300"/>
                </a:cubicBezTo>
                <a:cubicBezTo>
                  <a:pt x="385672" y="1624016"/>
                  <a:pt x="404061" y="1604909"/>
                  <a:pt x="410768" y="1595967"/>
                </a:cubicBezTo>
                <a:cubicBezTo>
                  <a:pt x="425344" y="1552236"/>
                  <a:pt x="405865" y="1614466"/>
                  <a:pt x="419234" y="1498600"/>
                </a:cubicBezTo>
                <a:cubicBezTo>
                  <a:pt x="420257" y="1489734"/>
                  <a:pt x="425951" y="1481951"/>
                  <a:pt x="427701" y="1473200"/>
                </a:cubicBezTo>
                <a:cubicBezTo>
                  <a:pt x="433172" y="1445845"/>
                  <a:pt x="428716" y="1458469"/>
                  <a:pt x="440401" y="1435100"/>
                </a:cubicBezTo>
                <a:cubicBezTo>
                  <a:pt x="441812" y="1429456"/>
                  <a:pt x="442342" y="1423515"/>
                  <a:pt x="444634" y="1418167"/>
                </a:cubicBezTo>
                <a:cubicBezTo>
                  <a:pt x="446638" y="1413490"/>
                  <a:pt x="452763" y="1410544"/>
                  <a:pt x="453101" y="1405467"/>
                </a:cubicBezTo>
                <a:cubicBezTo>
                  <a:pt x="454104" y="1390418"/>
                  <a:pt x="451031" y="1356924"/>
                  <a:pt x="444634" y="1337733"/>
                </a:cubicBezTo>
                <a:cubicBezTo>
                  <a:pt x="442231" y="1330524"/>
                  <a:pt x="438836" y="1323682"/>
                  <a:pt x="436168" y="1316567"/>
                </a:cubicBezTo>
                <a:cubicBezTo>
                  <a:pt x="434601" y="1312389"/>
                  <a:pt x="435089" y="1307022"/>
                  <a:pt x="431934" y="1303867"/>
                </a:cubicBezTo>
                <a:cubicBezTo>
                  <a:pt x="428779" y="1300712"/>
                  <a:pt x="423467" y="1301044"/>
                  <a:pt x="419234" y="1299633"/>
                </a:cubicBezTo>
                <a:cubicBezTo>
                  <a:pt x="415823" y="1289398"/>
                  <a:pt x="406857" y="1263111"/>
                  <a:pt x="406534" y="1257300"/>
                </a:cubicBezTo>
                <a:cubicBezTo>
                  <a:pt x="405669" y="1241738"/>
                  <a:pt x="406184" y="1225630"/>
                  <a:pt x="410768" y="1210733"/>
                </a:cubicBezTo>
                <a:cubicBezTo>
                  <a:pt x="412264" y="1205870"/>
                  <a:pt x="419235" y="1205089"/>
                  <a:pt x="423468" y="1202267"/>
                </a:cubicBezTo>
                <a:cubicBezTo>
                  <a:pt x="418431" y="1182123"/>
                  <a:pt x="418194" y="1177354"/>
                  <a:pt x="406534" y="1155700"/>
                </a:cubicBezTo>
                <a:cubicBezTo>
                  <a:pt x="401710" y="1146741"/>
                  <a:pt x="395245" y="1138767"/>
                  <a:pt x="389601" y="1130300"/>
                </a:cubicBezTo>
                <a:cubicBezTo>
                  <a:pt x="378659" y="1113887"/>
                  <a:pt x="385960" y="1119209"/>
                  <a:pt x="368434" y="1113367"/>
                </a:cubicBezTo>
                <a:cubicBezTo>
                  <a:pt x="367023" y="1109134"/>
                  <a:pt x="363467" y="1105069"/>
                  <a:pt x="364201" y="1100667"/>
                </a:cubicBezTo>
                <a:cubicBezTo>
                  <a:pt x="365038" y="1095648"/>
                  <a:pt x="369615" y="1092037"/>
                  <a:pt x="372668" y="1087967"/>
                </a:cubicBezTo>
                <a:cubicBezTo>
                  <a:pt x="378089" y="1080739"/>
                  <a:pt x="383957" y="1073856"/>
                  <a:pt x="389601" y="1066800"/>
                </a:cubicBezTo>
                <a:cubicBezTo>
                  <a:pt x="391012" y="1061156"/>
                  <a:pt x="393834" y="1055685"/>
                  <a:pt x="393834" y="1049867"/>
                </a:cubicBezTo>
                <a:cubicBezTo>
                  <a:pt x="393834" y="1035756"/>
                  <a:pt x="388190" y="1035755"/>
                  <a:pt x="376901" y="1032933"/>
                </a:cubicBezTo>
                <a:cubicBezTo>
                  <a:pt x="369920" y="1031188"/>
                  <a:pt x="362758" y="1030261"/>
                  <a:pt x="355734" y="1028700"/>
                </a:cubicBezTo>
                <a:cubicBezTo>
                  <a:pt x="350054" y="1027438"/>
                  <a:pt x="344445" y="1025878"/>
                  <a:pt x="338801" y="1024467"/>
                </a:cubicBezTo>
                <a:cubicBezTo>
                  <a:pt x="340212" y="1007534"/>
                  <a:pt x="338656" y="990085"/>
                  <a:pt x="343034" y="973667"/>
                </a:cubicBezTo>
                <a:cubicBezTo>
                  <a:pt x="344577" y="967882"/>
                  <a:pt x="352413" y="965948"/>
                  <a:pt x="355734" y="960967"/>
                </a:cubicBezTo>
                <a:cubicBezTo>
                  <a:pt x="358209" y="957254"/>
                  <a:pt x="358557" y="952500"/>
                  <a:pt x="359968" y="948267"/>
                </a:cubicBezTo>
                <a:cubicBezTo>
                  <a:pt x="361379" y="939800"/>
                  <a:pt x="362666" y="931312"/>
                  <a:pt x="364201" y="922867"/>
                </a:cubicBezTo>
                <a:cubicBezTo>
                  <a:pt x="365488" y="915788"/>
                  <a:pt x="367251" y="908797"/>
                  <a:pt x="368434" y="901700"/>
                </a:cubicBezTo>
                <a:cubicBezTo>
                  <a:pt x="370074" y="891858"/>
                  <a:pt x="371151" y="881929"/>
                  <a:pt x="372668" y="872067"/>
                </a:cubicBezTo>
                <a:cubicBezTo>
                  <a:pt x="373973" y="863583"/>
                  <a:pt x="375490" y="855134"/>
                  <a:pt x="376901" y="846667"/>
                </a:cubicBezTo>
                <a:cubicBezTo>
                  <a:pt x="379723" y="850900"/>
                  <a:pt x="380280" y="859367"/>
                  <a:pt x="385368" y="859367"/>
                </a:cubicBezTo>
                <a:cubicBezTo>
                  <a:pt x="389830" y="859367"/>
                  <a:pt x="388375" y="850958"/>
                  <a:pt x="389601" y="846667"/>
                </a:cubicBezTo>
                <a:cubicBezTo>
                  <a:pt x="391199" y="841072"/>
                  <a:pt x="392236" y="835327"/>
                  <a:pt x="393834" y="829733"/>
                </a:cubicBezTo>
                <a:cubicBezTo>
                  <a:pt x="399504" y="809887"/>
                  <a:pt x="396864" y="822664"/>
                  <a:pt x="406534" y="800100"/>
                </a:cubicBezTo>
                <a:cubicBezTo>
                  <a:pt x="408292" y="795998"/>
                  <a:pt x="408956" y="791478"/>
                  <a:pt x="410768" y="787400"/>
                </a:cubicBezTo>
                <a:cubicBezTo>
                  <a:pt x="414613" y="778750"/>
                  <a:pt x="419235" y="770467"/>
                  <a:pt x="423468" y="762000"/>
                </a:cubicBezTo>
                <a:cubicBezTo>
                  <a:pt x="424879" y="752122"/>
                  <a:pt x="426599" y="742284"/>
                  <a:pt x="427701" y="732367"/>
                </a:cubicBezTo>
                <a:cubicBezTo>
                  <a:pt x="429422" y="716876"/>
                  <a:pt x="430001" y="701266"/>
                  <a:pt x="431934" y="685800"/>
                </a:cubicBezTo>
                <a:cubicBezTo>
                  <a:pt x="450523" y="537088"/>
                  <a:pt x="432468" y="710104"/>
                  <a:pt x="444634" y="588433"/>
                </a:cubicBezTo>
                <a:cubicBezTo>
                  <a:pt x="443223" y="584200"/>
                  <a:pt x="444660" y="577064"/>
                  <a:pt x="440401" y="575733"/>
                </a:cubicBezTo>
                <a:cubicBezTo>
                  <a:pt x="420019" y="569364"/>
                  <a:pt x="387661" y="585712"/>
                  <a:pt x="376901" y="567267"/>
                </a:cubicBezTo>
                <a:cubicBezTo>
                  <a:pt x="362731" y="542976"/>
                  <a:pt x="377090" y="490305"/>
                  <a:pt x="385368" y="457200"/>
                </a:cubicBezTo>
                <a:cubicBezTo>
                  <a:pt x="386779" y="445911"/>
                  <a:pt x="387504" y="434515"/>
                  <a:pt x="389601" y="423333"/>
                </a:cubicBezTo>
                <a:cubicBezTo>
                  <a:pt x="401467" y="360047"/>
                  <a:pt x="393442" y="416430"/>
                  <a:pt x="406534" y="364067"/>
                </a:cubicBezTo>
                <a:cubicBezTo>
                  <a:pt x="407945" y="358422"/>
                  <a:pt x="409506" y="352813"/>
                  <a:pt x="410768" y="347133"/>
                </a:cubicBezTo>
                <a:cubicBezTo>
                  <a:pt x="415131" y="327500"/>
                  <a:pt x="414074" y="327094"/>
                  <a:pt x="419234" y="309033"/>
                </a:cubicBezTo>
                <a:cubicBezTo>
                  <a:pt x="420460" y="304742"/>
                  <a:pt x="422057" y="300566"/>
                  <a:pt x="423468" y="296333"/>
                </a:cubicBezTo>
                <a:cubicBezTo>
                  <a:pt x="426290" y="268111"/>
                  <a:pt x="425365" y="239258"/>
                  <a:pt x="431934" y="211667"/>
                </a:cubicBezTo>
                <a:cubicBezTo>
                  <a:pt x="432968" y="207326"/>
                  <a:pt x="441149" y="210221"/>
                  <a:pt x="444634" y="207433"/>
                </a:cubicBezTo>
                <a:cubicBezTo>
                  <a:pt x="471625" y="185840"/>
                  <a:pt x="427560" y="199841"/>
                  <a:pt x="474268" y="190500"/>
                </a:cubicBezTo>
                <a:cubicBezTo>
                  <a:pt x="484195" y="160716"/>
                  <a:pt x="471275" y="197485"/>
                  <a:pt x="486968" y="160867"/>
                </a:cubicBezTo>
                <a:cubicBezTo>
                  <a:pt x="488726" y="156766"/>
                  <a:pt x="488344" y="151595"/>
                  <a:pt x="491201" y="148167"/>
                </a:cubicBezTo>
                <a:cubicBezTo>
                  <a:pt x="495718" y="142747"/>
                  <a:pt x="502393" y="139568"/>
                  <a:pt x="508134" y="135467"/>
                </a:cubicBezTo>
                <a:cubicBezTo>
                  <a:pt x="512274" y="132510"/>
                  <a:pt x="516283" y="129275"/>
                  <a:pt x="520834" y="127000"/>
                </a:cubicBezTo>
                <a:cubicBezTo>
                  <a:pt x="531253" y="121790"/>
                  <a:pt x="549184" y="120158"/>
                  <a:pt x="558934" y="118533"/>
                </a:cubicBezTo>
                <a:cubicBezTo>
                  <a:pt x="561756" y="114300"/>
                  <a:pt x="567401" y="110921"/>
                  <a:pt x="567401" y="105833"/>
                </a:cubicBezTo>
                <a:cubicBezTo>
                  <a:pt x="567401" y="84579"/>
                  <a:pt x="560305" y="75226"/>
                  <a:pt x="546234" y="63500"/>
                </a:cubicBezTo>
                <a:cubicBezTo>
                  <a:pt x="542325" y="60243"/>
                  <a:pt x="537443" y="58290"/>
                  <a:pt x="533534" y="55033"/>
                </a:cubicBezTo>
                <a:cubicBezTo>
                  <a:pt x="528935" y="51200"/>
                  <a:pt x="525433" y="46166"/>
                  <a:pt x="520834" y="42333"/>
                </a:cubicBezTo>
                <a:cubicBezTo>
                  <a:pt x="509894" y="33216"/>
                  <a:pt x="508160" y="33876"/>
                  <a:pt x="495434" y="29633"/>
                </a:cubicBezTo>
                <a:lnTo>
                  <a:pt x="457334" y="38100"/>
                </a:lnTo>
                <a:cubicBezTo>
                  <a:pt x="451665" y="39408"/>
                  <a:pt x="446219" y="42333"/>
                  <a:pt x="440401" y="42333"/>
                </a:cubicBezTo>
                <a:cubicBezTo>
                  <a:pt x="426220" y="42333"/>
                  <a:pt x="412179" y="39511"/>
                  <a:pt x="398068" y="38100"/>
                </a:cubicBezTo>
                <a:cubicBezTo>
                  <a:pt x="396678" y="32540"/>
                  <a:pt x="391691" y="7394"/>
                  <a:pt x="385368" y="4233"/>
                </a:cubicBezTo>
                <a:cubicBezTo>
                  <a:pt x="375192" y="-855"/>
                  <a:pt x="362790" y="1411"/>
                  <a:pt x="351501" y="0"/>
                </a:cubicBezTo>
                <a:lnTo>
                  <a:pt x="258368" y="4233"/>
                </a:lnTo>
                <a:cubicBezTo>
                  <a:pt x="248627" y="6398"/>
                  <a:pt x="244924" y="19081"/>
                  <a:pt x="237201" y="25400"/>
                </a:cubicBezTo>
                <a:cubicBezTo>
                  <a:pt x="229325" y="31844"/>
                  <a:pt x="211801" y="42333"/>
                  <a:pt x="211801" y="42333"/>
                </a:cubicBezTo>
                <a:lnTo>
                  <a:pt x="182168" y="80433"/>
                </a:lnTo>
                <a:cubicBezTo>
                  <a:pt x="177866" y="86026"/>
                  <a:pt x="169468" y="97367"/>
                  <a:pt x="169468" y="97367"/>
                </a:cubicBezTo>
                <a:cubicBezTo>
                  <a:pt x="172290" y="103011"/>
                  <a:pt x="173894" y="109452"/>
                  <a:pt x="177934" y="114300"/>
                </a:cubicBezTo>
                <a:cubicBezTo>
                  <a:pt x="207854" y="150206"/>
                  <a:pt x="173512" y="88525"/>
                  <a:pt x="199101" y="139700"/>
                </a:cubicBezTo>
                <a:cubicBezTo>
                  <a:pt x="187416" y="174752"/>
                  <a:pt x="195584" y="157675"/>
                  <a:pt x="173701" y="190500"/>
                </a:cubicBezTo>
                <a:lnTo>
                  <a:pt x="165234" y="203200"/>
                </a:lnTo>
                <a:cubicBezTo>
                  <a:pt x="171688" y="254823"/>
                  <a:pt x="163583" y="220515"/>
                  <a:pt x="177934" y="254000"/>
                </a:cubicBezTo>
                <a:cubicBezTo>
                  <a:pt x="179692" y="258102"/>
                  <a:pt x="178683" y="263912"/>
                  <a:pt x="182168" y="266700"/>
                </a:cubicBezTo>
                <a:cubicBezTo>
                  <a:pt x="186711" y="270334"/>
                  <a:pt x="193507" y="269335"/>
                  <a:pt x="199101" y="270933"/>
                </a:cubicBezTo>
                <a:cubicBezTo>
                  <a:pt x="231965" y="280323"/>
                  <a:pt x="186035" y="272591"/>
                  <a:pt x="254134" y="279400"/>
                </a:cubicBezTo>
                <a:cubicBezTo>
                  <a:pt x="252723" y="287867"/>
                  <a:pt x="253202" y="296877"/>
                  <a:pt x="249901" y="304800"/>
                </a:cubicBezTo>
                <a:cubicBezTo>
                  <a:pt x="245987" y="314193"/>
                  <a:pt x="236186" y="320547"/>
                  <a:pt x="232968" y="330200"/>
                </a:cubicBezTo>
                <a:lnTo>
                  <a:pt x="228734" y="342900"/>
                </a:lnTo>
                <a:cubicBezTo>
                  <a:pt x="234379" y="345722"/>
                  <a:pt x="241205" y="346904"/>
                  <a:pt x="245668" y="351367"/>
                </a:cubicBezTo>
                <a:cubicBezTo>
                  <a:pt x="248823" y="354522"/>
                  <a:pt x="249901" y="359605"/>
                  <a:pt x="249901" y="364067"/>
                </a:cubicBezTo>
                <a:cubicBezTo>
                  <a:pt x="249901" y="370306"/>
                  <a:pt x="245344" y="411604"/>
                  <a:pt x="241434" y="423333"/>
                </a:cubicBezTo>
                <a:cubicBezTo>
                  <a:pt x="235219" y="441979"/>
                  <a:pt x="225036" y="459299"/>
                  <a:pt x="220268" y="478367"/>
                </a:cubicBezTo>
                <a:cubicBezTo>
                  <a:pt x="220232" y="478511"/>
                  <a:pt x="213824" y="505977"/>
                  <a:pt x="211801" y="508000"/>
                </a:cubicBezTo>
                <a:cubicBezTo>
                  <a:pt x="208646" y="511155"/>
                  <a:pt x="203334" y="510822"/>
                  <a:pt x="199101" y="512233"/>
                </a:cubicBezTo>
                <a:cubicBezTo>
                  <a:pt x="145129" y="576999"/>
                  <a:pt x="211913" y="495577"/>
                  <a:pt x="156768" y="567267"/>
                </a:cubicBezTo>
                <a:cubicBezTo>
                  <a:pt x="150048" y="576003"/>
                  <a:pt x="142214" y="583850"/>
                  <a:pt x="135601" y="592667"/>
                </a:cubicBezTo>
                <a:cubicBezTo>
                  <a:pt x="129496" y="600807"/>
                  <a:pt x="118668" y="618067"/>
                  <a:pt x="118668" y="618067"/>
                </a:cubicBezTo>
                <a:cubicBezTo>
                  <a:pt x="117257" y="623711"/>
                  <a:pt x="116032" y="629406"/>
                  <a:pt x="114434" y="635000"/>
                </a:cubicBezTo>
                <a:cubicBezTo>
                  <a:pt x="113208" y="639291"/>
                  <a:pt x="110519" y="643249"/>
                  <a:pt x="110201" y="647700"/>
                </a:cubicBezTo>
                <a:cubicBezTo>
                  <a:pt x="106275" y="702666"/>
                  <a:pt x="109852" y="758296"/>
                  <a:pt x="101734" y="812800"/>
                </a:cubicBezTo>
                <a:cubicBezTo>
                  <a:pt x="99773" y="825967"/>
                  <a:pt x="88793" y="836199"/>
                  <a:pt x="80568" y="846667"/>
                </a:cubicBezTo>
                <a:cubicBezTo>
                  <a:pt x="73170" y="856082"/>
                  <a:pt x="55168" y="872067"/>
                  <a:pt x="55168" y="872067"/>
                </a:cubicBezTo>
                <a:cubicBezTo>
                  <a:pt x="53757" y="876300"/>
                  <a:pt x="49852" y="880438"/>
                  <a:pt x="50934" y="884767"/>
                </a:cubicBezTo>
                <a:cubicBezTo>
                  <a:pt x="52929" y="892749"/>
                  <a:pt x="59816" y="898644"/>
                  <a:pt x="63634" y="905933"/>
                </a:cubicBezTo>
                <a:cubicBezTo>
                  <a:pt x="75347" y="928294"/>
                  <a:pt x="90566" y="949395"/>
                  <a:pt x="97501" y="973667"/>
                </a:cubicBezTo>
                <a:cubicBezTo>
                  <a:pt x="100323" y="983545"/>
                  <a:pt x="103873" y="993243"/>
                  <a:pt x="105968" y="1003300"/>
                </a:cubicBezTo>
                <a:cubicBezTo>
                  <a:pt x="110936" y="1027148"/>
                  <a:pt x="118668" y="1075267"/>
                  <a:pt x="118668" y="1075267"/>
                </a:cubicBezTo>
                <a:cubicBezTo>
                  <a:pt x="108522" y="1227438"/>
                  <a:pt x="120437" y="1090326"/>
                  <a:pt x="110201" y="1159933"/>
                </a:cubicBezTo>
                <a:cubicBezTo>
                  <a:pt x="104191" y="1200803"/>
                  <a:pt x="104137" y="1242846"/>
                  <a:pt x="93268" y="1282700"/>
                </a:cubicBezTo>
                <a:cubicBezTo>
                  <a:pt x="90891" y="1291417"/>
                  <a:pt x="79906" y="1295080"/>
                  <a:pt x="72101" y="1299633"/>
                </a:cubicBezTo>
                <a:cubicBezTo>
                  <a:pt x="62818" y="1305048"/>
                  <a:pt x="51902" y="1307187"/>
                  <a:pt x="42468" y="1312333"/>
                </a:cubicBezTo>
                <a:cubicBezTo>
                  <a:pt x="6343" y="1332037"/>
                  <a:pt x="46153" y="1320908"/>
                  <a:pt x="4368" y="1329267"/>
                </a:cubicBezTo>
                <a:cubicBezTo>
                  <a:pt x="2957" y="1334911"/>
                  <a:pt x="-751" y="1340450"/>
                  <a:pt x="134" y="1346200"/>
                </a:cubicBezTo>
                <a:cubicBezTo>
                  <a:pt x="2022" y="1358472"/>
                  <a:pt x="15364" y="1390624"/>
                  <a:pt x="21301" y="1405467"/>
                </a:cubicBezTo>
                <a:cubicBezTo>
                  <a:pt x="25534" y="1428045"/>
                  <a:pt x="25087" y="1452029"/>
                  <a:pt x="34001" y="1473200"/>
                </a:cubicBezTo>
                <a:cubicBezTo>
                  <a:pt x="37194" y="1480783"/>
                  <a:pt x="48585" y="1480963"/>
                  <a:pt x="55168" y="1485900"/>
                </a:cubicBezTo>
                <a:cubicBezTo>
                  <a:pt x="68636" y="1496001"/>
                  <a:pt x="71729" y="1505035"/>
                  <a:pt x="80568" y="1519767"/>
                </a:cubicBezTo>
                <a:cubicBezTo>
                  <a:pt x="81979" y="1547989"/>
                  <a:pt x="82714" y="1576253"/>
                  <a:pt x="84801" y="1604433"/>
                </a:cubicBezTo>
                <a:cubicBezTo>
                  <a:pt x="85538" y="1614384"/>
                  <a:pt x="86058" y="1624543"/>
                  <a:pt x="89034" y="1634067"/>
                </a:cubicBezTo>
                <a:cubicBezTo>
                  <a:pt x="93179" y="1647332"/>
                  <a:pt x="100676" y="1659316"/>
                  <a:pt x="105968" y="1672167"/>
                </a:cubicBezTo>
                <a:cubicBezTo>
                  <a:pt x="110559" y="1683315"/>
                  <a:pt x="114190" y="1694839"/>
                  <a:pt x="118668" y="1706033"/>
                </a:cubicBezTo>
                <a:cubicBezTo>
                  <a:pt x="122659" y="1716011"/>
                  <a:pt x="127754" y="1725546"/>
                  <a:pt x="131368" y="1735667"/>
                </a:cubicBezTo>
                <a:cubicBezTo>
                  <a:pt x="140187" y="1760362"/>
                  <a:pt x="144015" y="1786150"/>
                  <a:pt x="148301" y="1811867"/>
                </a:cubicBezTo>
                <a:cubicBezTo>
                  <a:pt x="145479" y="1844322"/>
                  <a:pt x="144140" y="1876941"/>
                  <a:pt x="139834" y="1909233"/>
                </a:cubicBezTo>
                <a:cubicBezTo>
                  <a:pt x="135295" y="1943276"/>
                  <a:pt x="126986" y="1941029"/>
                  <a:pt x="110201" y="1972733"/>
                </a:cubicBezTo>
                <a:cubicBezTo>
                  <a:pt x="103698" y="1985016"/>
                  <a:pt x="99217" y="1998273"/>
                  <a:pt x="93268" y="2010833"/>
                </a:cubicBezTo>
                <a:cubicBezTo>
                  <a:pt x="86514" y="2025091"/>
                  <a:pt x="78773" y="2038870"/>
                  <a:pt x="72101" y="2053167"/>
                </a:cubicBezTo>
                <a:cubicBezTo>
                  <a:pt x="56123" y="2087405"/>
                  <a:pt x="72734" y="2062199"/>
                  <a:pt x="50934" y="2091267"/>
                </a:cubicBezTo>
                <a:cubicBezTo>
                  <a:pt x="49523" y="2095500"/>
                  <a:pt x="48459" y="2099866"/>
                  <a:pt x="46701" y="2103967"/>
                </a:cubicBezTo>
                <a:cubicBezTo>
                  <a:pt x="44215" y="2109767"/>
                  <a:pt x="36500" y="2114832"/>
                  <a:pt x="38234" y="2120900"/>
                </a:cubicBezTo>
                <a:cubicBezTo>
                  <a:pt x="42755" y="2136723"/>
                  <a:pt x="57522" y="2147954"/>
                  <a:pt x="63634" y="2163233"/>
                </a:cubicBezTo>
                <a:cubicBezTo>
                  <a:pt x="73991" y="2189124"/>
                  <a:pt x="67886" y="2178077"/>
                  <a:pt x="80568" y="2197100"/>
                </a:cubicBezTo>
                <a:cubicBezTo>
                  <a:pt x="91637" y="2241380"/>
                  <a:pt x="73842" y="2193613"/>
                  <a:pt x="101734" y="2205567"/>
                </a:cubicBezTo>
                <a:cubicBezTo>
                  <a:pt x="109297" y="2208808"/>
                  <a:pt x="110754" y="2219374"/>
                  <a:pt x="114434" y="2226733"/>
                </a:cubicBezTo>
                <a:cubicBezTo>
                  <a:pt x="117473" y="2232811"/>
                  <a:pt x="121543" y="2250935"/>
                  <a:pt x="122901" y="2256367"/>
                </a:cubicBezTo>
                <a:cubicBezTo>
                  <a:pt x="177977" y="2238005"/>
                  <a:pt x="75613" y="2273620"/>
                  <a:pt x="152534" y="2239433"/>
                </a:cubicBezTo>
                <a:cubicBezTo>
                  <a:pt x="159109" y="2236511"/>
                  <a:pt x="166524" y="2235713"/>
                  <a:pt x="173701" y="2235200"/>
                </a:cubicBezTo>
                <a:cubicBezTo>
                  <a:pt x="206105" y="2232886"/>
                  <a:pt x="238612" y="2232378"/>
                  <a:pt x="271068" y="2230967"/>
                </a:cubicBezTo>
                <a:cubicBezTo>
                  <a:pt x="300701" y="2232378"/>
                  <a:pt x="330388" y="2232925"/>
                  <a:pt x="359968" y="2235200"/>
                </a:cubicBezTo>
                <a:cubicBezTo>
                  <a:pt x="382190" y="2236909"/>
                  <a:pt x="401704" y="2248506"/>
                  <a:pt x="423468" y="2252133"/>
                </a:cubicBezTo>
                <a:cubicBezTo>
                  <a:pt x="434690" y="2254003"/>
                  <a:pt x="446083" y="2254679"/>
                  <a:pt x="457334" y="2256367"/>
                </a:cubicBezTo>
                <a:cubicBezTo>
                  <a:pt x="495959" y="2262161"/>
                  <a:pt x="499378" y="2263082"/>
                  <a:pt x="529301" y="2269067"/>
                </a:cubicBezTo>
                <a:cubicBezTo>
                  <a:pt x="543412" y="2267656"/>
                  <a:pt x="557577" y="2266707"/>
                  <a:pt x="571634" y="2264833"/>
                </a:cubicBezTo>
                <a:cubicBezTo>
                  <a:pt x="578766" y="2263882"/>
                  <a:pt x="586251" y="2263577"/>
                  <a:pt x="592801" y="2260600"/>
                </a:cubicBezTo>
                <a:cubicBezTo>
                  <a:pt x="617825" y="2249226"/>
                  <a:pt x="616511" y="2243028"/>
                  <a:pt x="635134" y="2226733"/>
                </a:cubicBezTo>
                <a:cubicBezTo>
                  <a:pt x="640444" y="2222087"/>
                  <a:pt x="646423" y="2218266"/>
                  <a:pt x="652068" y="2214033"/>
                </a:cubicBezTo>
                <a:cubicBezTo>
                  <a:pt x="661365" y="2200086"/>
                  <a:pt x="668000" y="2196406"/>
                  <a:pt x="656301" y="2175933"/>
                </a:cubicBezTo>
                <a:cubicBezTo>
                  <a:pt x="654087" y="2172059"/>
                  <a:pt x="647834" y="2173111"/>
                  <a:pt x="643601" y="2171700"/>
                </a:cubicBezTo>
                <a:cubicBezTo>
                  <a:pt x="639368" y="2166056"/>
                  <a:pt x="637685" y="2156705"/>
                  <a:pt x="630901" y="2154767"/>
                </a:cubicBezTo>
                <a:cubicBezTo>
                  <a:pt x="624833" y="2153033"/>
                  <a:pt x="619072" y="2159521"/>
                  <a:pt x="613968" y="2163233"/>
                </a:cubicBezTo>
                <a:cubicBezTo>
                  <a:pt x="603446" y="2170885"/>
                  <a:pt x="594921" y="2181071"/>
                  <a:pt x="584334" y="2188633"/>
                </a:cubicBezTo>
                <a:cubicBezTo>
                  <a:pt x="575076" y="2195246"/>
                  <a:pt x="564299" y="2199459"/>
                  <a:pt x="554701" y="2205567"/>
                </a:cubicBezTo>
                <a:cubicBezTo>
                  <a:pt x="548749" y="2209355"/>
                  <a:pt x="544215" y="2215402"/>
                  <a:pt x="537768" y="2218267"/>
                </a:cubicBezTo>
                <a:cubicBezTo>
                  <a:pt x="531193" y="2221189"/>
                  <a:pt x="523543" y="2220607"/>
                  <a:pt x="516601" y="2222500"/>
                </a:cubicBezTo>
                <a:cubicBezTo>
                  <a:pt x="507991" y="2224848"/>
                  <a:pt x="491201" y="2230967"/>
                  <a:pt x="491201" y="2230967"/>
                </a:cubicBezTo>
                <a:cubicBezTo>
                  <a:pt x="457669" y="2197435"/>
                  <a:pt x="460305" y="2211210"/>
                  <a:pt x="478501" y="2142067"/>
                </a:cubicBezTo>
                <a:cubicBezTo>
                  <a:pt x="480025" y="2136277"/>
                  <a:pt x="486602" y="2133200"/>
                  <a:pt x="491201" y="2129367"/>
                </a:cubicBezTo>
                <a:cubicBezTo>
                  <a:pt x="495110" y="2126110"/>
                  <a:pt x="507498" y="2124498"/>
                  <a:pt x="503901" y="2120900"/>
                </a:cubicBezTo>
                <a:cubicBezTo>
                  <a:pt x="499788" y="2116786"/>
                  <a:pt x="492436" y="2123145"/>
                  <a:pt x="486968" y="2125133"/>
                </a:cubicBezTo>
                <a:cubicBezTo>
                  <a:pt x="476868" y="2128806"/>
                  <a:pt x="467312" y="2133842"/>
                  <a:pt x="457334" y="2137833"/>
                </a:cubicBezTo>
                <a:cubicBezTo>
                  <a:pt x="446140" y="2142311"/>
                  <a:pt x="434549" y="2145784"/>
                  <a:pt x="423468" y="2150533"/>
                </a:cubicBezTo>
                <a:cubicBezTo>
                  <a:pt x="414767" y="2154262"/>
                  <a:pt x="406903" y="2159835"/>
                  <a:pt x="398068" y="2163233"/>
                </a:cubicBezTo>
                <a:cubicBezTo>
                  <a:pt x="388479" y="2166921"/>
                  <a:pt x="378312" y="2168878"/>
                  <a:pt x="368434" y="2171700"/>
                </a:cubicBezTo>
                <a:cubicBezTo>
                  <a:pt x="337163" y="2192547"/>
                  <a:pt x="349139" y="2180492"/>
                  <a:pt x="330334" y="2205567"/>
                </a:cubicBezTo>
                <a:cubicBezTo>
                  <a:pt x="331745" y="2198511"/>
                  <a:pt x="330150" y="2190080"/>
                  <a:pt x="334568" y="2184400"/>
                </a:cubicBezTo>
                <a:cubicBezTo>
                  <a:pt x="340399" y="2176903"/>
                  <a:pt x="376398" y="2158355"/>
                  <a:pt x="385368" y="2154767"/>
                </a:cubicBezTo>
                <a:cubicBezTo>
                  <a:pt x="397797" y="2149795"/>
                  <a:pt x="423468" y="2142067"/>
                  <a:pt x="423468" y="2142067"/>
                </a:cubicBezTo>
                <a:cubicBezTo>
                  <a:pt x="444635" y="2143478"/>
                  <a:pt x="466014" y="2142991"/>
                  <a:pt x="486968" y="2146300"/>
                </a:cubicBezTo>
                <a:cubicBezTo>
                  <a:pt x="498347" y="2148097"/>
                  <a:pt x="522281" y="2169360"/>
                  <a:pt x="529301" y="2171700"/>
                </a:cubicBezTo>
                <a:cubicBezTo>
                  <a:pt x="547521" y="2177773"/>
                  <a:pt x="537672" y="2174851"/>
                  <a:pt x="558934" y="2180167"/>
                </a:cubicBezTo>
                <a:cubicBezTo>
                  <a:pt x="565990" y="2184400"/>
                  <a:pt x="586271" y="2187423"/>
                  <a:pt x="580101" y="2192867"/>
                </a:cubicBezTo>
                <a:cubicBezTo>
                  <a:pt x="541740" y="2226715"/>
                  <a:pt x="486676" y="2247583"/>
                  <a:pt x="436168" y="2256367"/>
                </a:cubicBezTo>
                <a:cubicBezTo>
                  <a:pt x="420812" y="2259038"/>
                  <a:pt x="405123" y="2259189"/>
                  <a:pt x="389601" y="2260600"/>
                </a:cubicBezTo>
                <a:cubicBezTo>
                  <a:pt x="374079" y="2253544"/>
                  <a:pt x="355091" y="2251490"/>
                  <a:pt x="343034" y="2239433"/>
                </a:cubicBezTo>
                <a:cubicBezTo>
                  <a:pt x="334806" y="2231205"/>
                  <a:pt x="335015" y="2217194"/>
                  <a:pt x="334568" y="2205567"/>
                </a:cubicBezTo>
                <a:cubicBezTo>
                  <a:pt x="333590" y="2180147"/>
                  <a:pt x="337390" y="2154767"/>
                  <a:pt x="338801" y="2129367"/>
                </a:cubicBezTo>
                <a:cubicBezTo>
                  <a:pt x="292234" y="2127956"/>
                  <a:pt x="245689" y="2125133"/>
                  <a:pt x="199101" y="2125133"/>
                </a:cubicBezTo>
                <a:cubicBezTo>
                  <a:pt x="194639" y="2125133"/>
                  <a:pt x="207810" y="2131363"/>
                  <a:pt x="211801" y="2129367"/>
                </a:cubicBezTo>
                <a:cubicBezTo>
                  <a:pt x="218112" y="2126212"/>
                  <a:pt x="220268" y="2118078"/>
                  <a:pt x="224501" y="2112433"/>
                </a:cubicBezTo>
                <a:cubicBezTo>
                  <a:pt x="227323" y="2103966"/>
                  <a:pt x="233856" y="2095913"/>
                  <a:pt x="232968" y="2087033"/>
                </a:cubicBezTo>
                <a:cubicBezTo>
                  <a:pt x="229608" y="2053434"/>
                  <a:pt x="153841" y="2065949"/>
                  <a:pt x="152534" y="2065867"/>
                </a:cubicBezTo>
                <a:cubicBezTo>
                  <a:pt x="187049" y="2038255"/>
                  <a:pt x="163587" y="2052427"/>
                  <a:pt x="220268" y="2036233"/>
                </a:cubicBezTo>
                <a:cubicBezTo>
                  <a:pt x="234433" y="2032186"/>
                  <a:pt x="248134" y="2026315"/>
                  <a:pt x="262601" y="2023533"/>
                </a:cubicBezTo>
                <a:cubicBezTo>
                  <a:pt x="284945" y="2019236"/>
                  <a:pt x="330334" y="2015067"/>
                  <a:pt x="330334" y="2015067"/>
                </a:cubicBezTo>
                <a:cubicBezTo>
                  <a:pt x="346400" y="2009711"/>
                  <a:pt x="352957" y="2012171"/>
                  <a:pt x="338801" y="1985433"/>
                </a:cubicBezTo>
                <a:cubicBezTo>
                  <a:pt x="329821" y="1968470"/>
                  <a:pt x="304934" y="1938867"/>
                  <a:pt x="304934" y="1938867"/>
                </a:cubicBezTo>
                <a:lnTo>
                  <a:pt x="292234" y="1900767"/>
                </a:lnTo>
                <a:cubicBezTo>
                  <a:pt x="290823" y="1896534"/>
                  <a:pt x="290678" y="1891637"/>
                  <a:pt x="288001" y="1888067"/>
                </a:cubicBezTo>
                <a:lnTo>
                  <a:pt x="275301" y="1871133"/>
                </a:lnTo>
                <a:cubicBezTo>
                  <a:pt x="272479" y="1862666"/>
                  <a:pt x="271135" y="1853553"/>
                  <a:pt x="266834" y="1845733"/>
                </a:cubicBezTo>
                <a:cubicBezTo>
                  <a:pt x="236570" y="1790708"/>
                  <a:pt x="238229" y="1790878"/>
                  <a:pt x="194868" y="1761067"/>
                </a:cubicBezTo>
                <a:cubicBezTo>
                  <a:pt x="183898" y="1753525"/>
                  <a:pt x="171228" y="1748422"/>
                  <a:pt x="161001" y="1739900"/>
                </a:cubicBezTo>
                <a:cubicBezTo>
                  <a:pt x="145670" y="1727125"/>
                  <a:pt x="118668" y="1697567"/>
                  <a:pt x="118668" y="1697567"/>
                </a:cubicBezTo>
                <a:cubicBezTo>
                  <a:pt x="128546" y="1673578"/>
                  <a:pt x="133222" y="1646711"/>
                  <a:pt x="148301" y="1625600"/>
                </a:cubicBezTo>
                <a:cubicBezTo>
                  <a:pt x="162268" y="1606046"/>
                  <a:pt x="184784" y="1594309"/>
                  <a:pt x="203334" y="1579033"/>
                </a:cubicBezTo>
                <a:cubicBezTo>
                  <a:pt x="208781" y="1574548"/>
                  <a:pt x="220268" y="1566333"/>
                  <a:pt x="220268" y="1566333"/>
                </a:cubicBezTo>
                <a:cubicBezTo>
                  <a:pt x="221679" y="1560689"/>
                  <a:pt x="226662" y="1554802"/>
                  <a:pt x="224501" y="1549400"/>
                </a:cubicBezTo>
                <a:cubicBezTo>
                  <a:pt x="222844" y="1545257"/>
                  <a:pt x="216177" y="1546042"/>
                  <a:pt x="211801" y="1545167"/>
                </a:cubicBezTo>
                <a:cubicBezTo>
                  <a:pt x="193073" y="1541421"/>
                  <a:pt x="156643" y="1538381"/>
                  <a:pt x="139834" y="1536700"/>
                </a:cubicBezTo>
                <a:cubicBezTo>
                  <a:pt x="127683" y="1500245"/>
                  <a:pt x="125237" y="1519389"/>
                  <a:pt x="152534" y="1494367"/>
                </a:cubicBezTo>
                <a:cubicBezTo>
                  <a:pt x="162832" y="1484927"/>
                  <a:pt x="172290" y="1474611"/>
                  <a:pt x="182168" y="1464733"/>
                </a:cubicBezTo>
                <a:lnTo>
                  <a:pt x="199101" y="1447800"/>
                </a:lnTo>
                <a:cubicBezTo>
                  <a:pt x="204745" y="1453444"/>
                  <a:pt x="212212" y="1457725"/>
                  <a:pt x="216034" y="1464733"/>
                </a:cubicBezTo>
                <a:cubicBezTo>
                  <a:pt x="220953" y="1473752"/>
                  <a:pt x="221480" y="1484548"/>
                  <a:pt x="224501" y="1494367"/>
                </a:cubicBezTo>
                <a:cubicBezTo>
                  <a:pt x="236818" y="1534397"/>
                  <a:pt x="226740" y="1506752"/>
                  <a:pt x="241434" y="1532467"/>
                </a:cubicBezTo>
                <a:cubicBezTo>
                  <a:pt x="245861" y="1540214"/>
                  <a:pt x="251492" y="1555224"/>
                  <a:pt x="258368" y="1562100"/>
                </a:cubicBezTo>
                <a:cubicBezTo>
                  <a:pt x="261966" y="1565698"/>
                  <a:pt x="266835" y="1567745"/>
                  <a:pt x="271068" y="1570567"/>
                </a:cubicBezTo>
                <a:cubicBezTo>
                  <a:pt x="273890" y="1576211"/>
                  <a:pt x="277318" y="1581591"/>
                  <a:pt x="279534" y="1587500"/>
                </a:cubicBezTo>
                <a:cubicBezTo>
                  <a:pt x="281577" y="1592948"/>
                  <a:pt x="278248" y="1606273"/>
                  <a:pt x="283768" y="1604433"/>
                </a:cubicBezTo>
                <a:cubicBezTo>
                  <a:pt x="290977" y="1602030"/>
                  <a:pt x="290146" y="1590573"/>
                  <a:pt x="292234" y="1583267"/>
                </a:cubicBezTo>
                <a:cubicBezTo>
                  <a:pt x="300315" y="1554983"/>
                  <a:pt x="301583" y="1539781"/>
                  <a:pt x="304934" y="1511300"/>
                </a:cubicBezTo>
                <a:cubicBezTo>
                  <a:pt x="306427" y="1498609"/>
                  <a:pt x="307757" y="1485900"/>
                  <a:pt x="309168" y="1473200"/>
                </a:cubicBezTo>
                <a:cubicBezTo>
                  <a:pt x="306346" y="1447800"/>
                  <a:pt x="302884" y="1422463"/>
                  <a:pt x="300701" y="1397000"/>
                </a:cubicBezTo>
                <a:cubicBezTo>
                  <a:pt x="298649" y="1373057"/>
                  <a:pt x="299576" y="1348862"/>
                  <a:pt x="296468" y="1325033"/>
                </a:cubicBezTo>
                <a:cubicBezTo>
                  <a:pt x="295601" y="1318388"/>
                  <a:pt x="282798" y="1285812"/>
                  <a:pt x="279534" y="1278467"/>
                </a:cubicBezTo>
                <a:cubicBezTo>
                  <a:pt x="276971" y="1272700"/>
                  <a:pt x="275859" y="1265640"/>
                  <a:pt x="271068" y="1261533"/>
                </a:cubicBezTo>
                <a:cubicBezTo>
                  <a:pt x="265298" y="1256588"/>
                  <a:pt x="257273" y="1254910"/>
                  <a:pt x="249901" y="1253067"/>
                </a:cubicBezTo>
                <a:cubicBezTo>
                  <a:pt x="225282" y="1246912"/>
                  <a:pt x="153241" y="1245110"/>
                  <a:pt x="144068" y="1244600"/>
                </a:cubicBezTo>
                <a:cubicBezTo>
                  <a:pt x="151047" y="1223662"/>
                  <a:pt x="144835" y="1232321"/>
                  <a:pt x="173701" y="1219200"/>
                </a:cubicBezTo>
                <a:cubicBezTo>
                  <a:pt x="180619" y="1216055"/>
                  <a:pt x="187537" y="1212732"/>
                  <a:pt x="194868" y="1210733"/>
                </a:cubicBezTo>
                <a:cubicBezTo>
                  <a:pt x="210069" y="1206587"/>
                  <a:pt x="251690" y="1203358"/>
                  <a:pt x="262601" y="1202267"/>
                </a:cubicBezTo>
                <a:cubicBezTo>
                  <a:pt x="259779" y="1198034"/>
                  <a:pt x="257732" y="1193165"/>
                  <a:pt x="254134" y="1189567"/>
                </a:cubicBezTo>
                <a:cubicBezTo>
                  <a:pt x="236864" y="1172297"/>
                  <a:pt x="226796" y="1179469"/>
                  <a:pt x="254134" y="1172633"/>
                </a:cubicBezTo>
                <a:cubicBezTo>
                  <a:pt x="284856" y="1141911"/>
                  <a:pt x="252949" y="1178898"/>
                  <a:pt x="275301" y="1100667"/>
                </a:cubicBezTo>
                <a:cubicBezTo>
                  <a:pt x="278426" y="1089728"/>
                  <a:pt x="286590" y="1080911"/>
                  <a:pt x="292234" y="1071033"/>
                </a:cubicBezTo>
                <a:cubicBezTo>
                  <a:pt x="289412" y="1011766"/>
                  <a:pt x="310843" y="946029"/>
                  <a:pt x="283768" y="893233"/>
                </a:cubicBezTo>
                <a:cubicBezTo>
                  <a:pt x="277795" y="881585"/>
                  <a:pt x="200267" y="909246"/>
                  <a:pt x="177934" y="914400"/>
                </a:cubicBezTo>
                <a:cubicBezTo>
                  <a:pt x="169570" y="916330"/>
                  <a:pt x="161001" y="917222"/>
                  <a:pt x="152534" y="918633"/>
                </a:cubicBezTo>
                <a:cubicBezTo>
                  <a:pt x="148301" y="908755"/>
                  <a:pt x="134472" y="898313"/>
                  <a:pt x="139834" y="889000"/>
                </a:cubicBezTo>
                <a:cubicBezTo>
                  <a:pt x="163815" y="847349"/>
                  <a:pt x="196279" y="809977"/>
                  <a:pt x="232968" y="778933"/>
                </a:cubicBezTo>
                <a:cubicBezTo>
                  <a:pt x="291885" y="729081"/>
                  <a:pt x="274671" y="752361"/>
                  <a:pt x="296468" y="719667"/>
                </a:cubicBezTo>
                <a:cubicBezTo>
                  <a:pt x="307499" y="664508"/>
                  <a:pt x="312325" y="658174"/>
                  <a:pt x="300701" y="588433"/>
                </a:cubicBezTo>
                <a:cubicBezTo>
                  <a:pt x="297033" y="566425"/>
                  <a:pt x="293087" y="542656"/>
                  <a:pt x="279534" y="524933"/>
                </a:cubicBezTo>
                <a:cubicBezTo>
                  <a:pt x="272466" y="515690"/>
                  <a:pt x="256957" y="519289"/>
                  <a:pt x="245668" y="516467"/>
                </a:cubicBezTo>
                <a:cubicBezTo>
                  <a:pt x="247079" y="502356"/>
                  <a:pt x="246930" y="488000"/>
                  <a:pt x="249901" y="474133"/>
                </a:cubicBezTo>
                <a:cubicBezTo>
                  <a:pt x="251223" y="467962"/>
                  <a:pt x="255023" y="462551"/>
                  <a:pt x="258368" y="457200"/>
                </a:cubicBezTo>
                <a:cubicBezTo>
                  <a:pt x="269620" y="439197"/>
                  <a:pt x="268443" y="442017"/>
                  <a:pt x="283768" y="431800"/>
                </a:cubicBezTo>
                <a:lnTo>
                  <a:pt x="292234" y="406400"/>
                </a:lnTo>
                <a:cubicBezTo>
                  <a:pt x="293645" y="402167"/>
                  <a:pt x="292235" y="395111"/>
                  <a:pt x="296468" y="393700"/>
                </a:cubicBezTo>
                <a:lnTo>
                  <a:pt x="309168" y="389467"/>
                </a:lnTo>
                <a:cubicBezTo>
                  <a:pt x="321181" y="251307"/>
                  <a:pt x="316511" y="324659"/>
                  <a:pt x="321868" y="169333"/>
                </a:cubicBezTo>
                <a:cubicBezTo>
                  <a:pt x="319046" y="162278"/>
                  <a:pt x="316069" y="155282"/>
                  <a:pt x="313401" y="148167"/>
                </a:cubicBezTo>
                <a:cubicBezTo>
                  <a:pt x="311834" y="143989"/>
                  <a:pt x="311164" y="139458"/>
                  <a:pt x="309168" y="135467"/>
                </a:cubicBezTo>
                <a:cubicBezTo>
                  <a:pt x="306893" y="130916"/>
                  <a:pt x="303523" y="127000"/>
                  <a:pt x="300701" y="122767"/>
                </a:cubicBezTo>
                <a:cubicBezTo>
                  <a:pt x="306345" y="119004"/>
                  <a:pt x="321868" y="111007"/>
                  <a:pt x="321868" y="101600"/>
                </a:cubicBezTo>
                <a:cubicBezTo>
                  <a:pt x="321868" y="94001"/>
                  <a:pt x="316223" y="87489"/>
                  <a:pt x="313401" y="80433"/>
                </a:cubicBezTo>
                <a:cubicBezTo>
                  <a:pt x="296468" y="81844"/>
                  <a:pt x="279188" y="80981"/>
                  <a:pt x="262601" y="84667"/>
                </a:cubicBezTo>
                <a:cubicBezTo>
                  <a:pt x="253360" y="86721"/>
                  <a:pt x="245851" y="93523"/>
                  <a:pt x="237201" y="97367"/>
                </a:cubicBezTo>
                <a:cubicBezTo>
                  <a:pt x="233123" y="99179"/>
                  <a:pt x="228734" y="100189"/>
                  <a:pt x="224501" y="101600"/>
                </a:cubicBezTo>
                <a:cubicBezTo>
                  <a:pt x="220268" y="104422"/>
                  <a:pt x="206717" y="109879"/>
                  <a:pt x="211801" y="110067"/>
                </a:cubicBezTo>
                <a:cubicBezTo>
                  <a:pt x="260504" y="111871"/>
                  <a:pt x="314625" y="111514"/>
                  <a:pt x="364201" y="101600"/>
                </a:cubicBezTo>
                <a:cubicBezTo>
                  <a:pt x="369906" y="100459"/>
                  <a:pt x="375490" y="98778"/>
                  <a:pt x="381134" y="97367"/>
                </a:cubicBezTo>
                <a:cubicBezTo>
                  <a:pt x="403828" y="104931"/>
                  <a:pt x="389601" y="95522"/>
                  <a:pt x="389601" y="122767"/>
                </a:cubicBezTo>
                <a:cubicBezTo>
                  <a:pt x="389601" y="127229"/>
                  <a:pt x="391838" y="114058"/>
                  <a:pt x="393834" y="110067"/>
                </a:cubicBezTo>
                <a:cubicBezTo>
                  <a:pt x="396109" y="105516"/>
                  <a:pt x="399044" y="101276"/>
                  <a:pt x="402301" y="97367"/>
                </a:cubicBezTo>
                <a:cubicBezTo>
                  <a:pt x="406134" y="92768"/>
                  <a:pt x="410129" y="88147"/>
                  <a:pt x="415001" y="84667"/>
                </a:cubicBezTo>
                <a:cubicBezTo>
                  <a:pt x="426923" y="76151"/>
                  <a:pt x="435230" y="75376"/>
                  <a:pt x="448868" y="71967"/>
                </a:cubicBezTo>
                <a:cubicBezTo>
                  <a:pt x="446046" y="90311"/>
                  <a:pt x="448304" y="110206"/>
                  <a:pt x="440401" y="127000"/>
                </a:cubicBezTo>
                <a:cubicBezTo>
                  <a:pt x="436068" y="136207"/>
                  <a:pt x="423468" y="138289"/>
                  <a:pt x="415001" y="143933"/>
                </a:cubicBezTo>
                <a:cubicBezTo>
                  <a:pt x="410768" y="146755"/>
                  <a:pt x="407193" y="151002"/>
                  <a:pt x="402301" y="152400"/>
                </a:cubicBezTo>
                <a:cubicBezTo>
                  <a:pt x="364415" y="163225"/>
                  <a:pt x="382801" y="159178"/>
                  <a:pt x="347268" y="165100"/>
                </a:cubicBezTo>
                <a:cubicBezTo>
                  <a:pt x="351246" y="153166"/>
                  <a:pt x="351228" y="146907"/>
                  <a:pt x="364201" y="139700"/>
                </a:cubicBezTo>
                <a:cubicBezTo>
                  <a:pt x="372003" y="135366"/>
                  <a:pt x="397254" y="126641"/>
                  <a:pt x="389601" y="131233"/>
                </a:cubicBezTo>
                <a:cubicBezTo>
                  <a:pt x="308020" y="180182"/>
                  <a:pt x="389126" y="133587"/>
                  <a:pt x="292234" y="182033"/>
                </a:cubicBezTo>
                <a:cubicBezTo>
                  <a:pt x="270778" y="192761"/>
                  <a:pt x="250573" y="205973"/>
                  <a:pt x="228734" y="215900"/>
                </a:cubicBezTo>
                <a:cubicBezTo>
                  <a:pt x="219382" y="220151"/>
                  <a:pt x="208689" y="220679"/>
                  <a:pt x="199101" y="224367"/>
                </a:cubicBezTo>
                <a:cubicBezTo>
                  <a:pt x="190266" y="227765"/>
                  <a:pt x="182168" y="232834"/>
                  <a:pt x="173701" y="237067"/>
                </a:cubicBezTo>
                <a:cubicBezTo>
                  <a:pt x="177934" y="238478"/>
                  <a:pt x="181957" y="241704"/>
                  <a:pt x="186401" y="241300"/>
                </a:cubicBezTo>
                <a:cubicBezTo>
                  <a:pt x="197990" y="240246"/>
                  <a:pt x="208979" y="235655"/>
                  <a:pt x="220268" y="232833"/>
                </a:cubicBezTo>
                <a:cubicBezTo>
                  <a:pt x="225912" y="231422"/>
                  <a:pt x="231412" y="229179"/>
                  <a:pt x="237201" y="228600"/>
                </a:cubicBezTo>
                <a:lnTo>
                  <a:pt x="279534" y="224367"/>
                </a:lnTo>
                <a:cubicBezTo>
                  <a:pt x="293573" y="219687"/>
                  <a:pt x="292234" y="224595"/>
                  <a:pt x="292234" y="215900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6667500" y="3017045"/>
            <a:ext cx="647909" cy="411955"/>
          </a:xfrm>
          <a:custGeom>
            <a:avLst/>
            <a:gdLst>
              <a:gd name="connsiteX0" fmla="*/ 84667 w 647909"/>
              <a:gd name="connsiteY0" fmla="*/ 73288 h 411955"/>
              <a:gd name="connsiteX1" fmla="*/ 169333 w 647909"/>
              <a:gd name="connsiteY1" fmla="*/ 115622 h 411955"/>
              <a:gd name="connsiteX2" fmla="*/ 182033 w 647909"/>
              <a:gd name="connsiteY2" fmla="*/ 145255 h 411955"/>
              <a:gd name="connsiteX3" fmla="*/ 203200 w 647909"/>
              <a:gd name="connsiteY3" fmla="*/ 170655 h 411955"/>
              <a:gd name="connsiteX4" fmla="*/ 215900 w 647909"/>
              <a:gd name="connsiteY4" fmla="*/ 225688 h 411955"/>
              <a:gd name="connsiteX5" fmla="*/ 224367 w 647909"/>
              <a:gd name="connsiteY5" fmla="*/ 280722 h 411955"/>
              <a:gd name="connsiteX6" fmla="*/ 237067 w 647909"/>
              <a:gd name="connsiteY6" fmla="*/ 297655 h 411955"/>
              <a:gd name="connsiteX7" fmla="*/ 266700 w 647909"/>
              <a:gd name="connsiteY7" fmla="*/ 318822 h 411955"/>
              <a:gd name="connsiteX8" fmla="*/ 410633 w 647909"/>
              <a:gd name="connsiteY8" fmla="*/ 323055 h 411955"/>
              <a:gd name="connsiteX9" fmla="*/ 431800 w 647909"/>
              <a:gd name="connsiteY9" fmla="*/ 327288 h 411955"/>
              <a:gd name="connsiteX10" fmla="*/ 457200 w 647909"/>
              <a:gd name="connsiteY10" fmla="*/ 344222 h 411955"/>
              <a:gd name="connsiteX11" fmla="*/ 508000 w 647909"/>
              <a:gd name="connsiteY11" fmla="*/ 348455 h 411955"/>
              <a:gd name="connsiteX12" fmla="*/ 618067 w 647909"/>
              <a:gd name="connsiteY12" fmla="*/ 348455 h 411955"/>
              <a:gd name="connsiteX13" fmla="*/ 635000 w 647909"/>
              <a:gd name="connsiteY13" fmla="*/ 323055 h 411955"/>
              <a:gd name="connsiteX14" fmla="*/ 550333 w 647909"/>
              <a:gd name="connsiteY14" fmla="*/ 314588 h 411955"/>
              <a:gd name="connsiteX15" fmla="*/ 524933 w 647909"/>
              <a:gd name="connsiteY15" fmla="*/ 289188 h 411955"/>
              <a:gd name="connsiteX16" fmla="*/ 512233 w 647909"/>
              <a:gd name="connsiteY16" fmla="*/ 284955 h 411955"/>
              <a:gd name="connsiteX17" fmla="*/ 381000 w 647909"/>
              <a:gd name="connsiteY17" fmla="*/ 280722 h 411955"/>
              <a:gd name="connsiteX18" fmla="*/ 364067 w 647909"/>
              <a:gd name="connsiteY18" fmla="*/ 272255 h 411955"/>
              <a:gd name="connsiteX19" fmla="*/ 355600 w 647909"/>
              <a:gd name="connsiteY19" fmla="*/ 259555 h 411955"/>
              <a:gd name="connsiteX20" fmla="*/ 325967 w 647909"/>
              <a:gd name="connsiteY20" fmla="*/ 234155 h 411955"/>
              <a:gd name="connsiteX21" fmla="*/ 241300 w 647909"/>
              <a:gd name="connsiteY21" fmla="*/ 225688 h 411955"/>
              <a:gd name="connsiteX22" fmla="*/ 232833 w 647909"/>
              <a:gd name="connsiteY22" fmla="*/ 212988 h 411955"/>
              <a:gd name="connsiteX23" fmla="*/ 186267 w 647909"/>
              <a:gd name="connsiteY23" fmla="*/ 212988 h 411955"/>
              <a:gd name="connsiteX24" fmla="*/ 215900 w 647909"/>
              <a:gd name="connsiteY24" fmla="*/ 238388 h 411955"/>
              <a:gd name="connsiteX25" fmla="*/ 232833 w 647909"/>
              <a:gd name="connsiteY25" fmla="*/ 242622 h 411955"/>
              <a:gd name="connsiteX26" fmla="*/ 245533 w 647909"/>
              <a:gd name="connsiteY26" fmla="*/ 251088 h 411955"/>
              <a:gd name="connsiteX27" fmla="*/ 258233 w 647909"/>
              <a:gd name="connsiteY27" fmla="*/ 255322 h 411955"/>
              <a:gd name="connsiteX28" fmla="*/ 279400 w 647909"/>
              <a:gd name="connsiteY28" fmla="*/ 263788 h 411955"/>
              <a:gd name="connsiteX29" fmla="*/ 309033 w 647909"/>
              <a:gd name="connsiteY29" fmla="*/ 272255 h 411955"/>
              <a:gd name="connsiteX30" fmla="*/ 372533 w 647909"/>
              <a:gd name="connsiteY30" fmla="*/ 276488 h 411955"/>
              <a:gd name="connsiteX31" fmla="*/ 406400 w 647909"/>
              <a:gd name="connsiteY31" fmla="*/ 306122 h 411955"/>
              <a:gd name="connsiteX32" fmla="*/ 414867 w 647909"/>
              <a:gd name="connsiteY32" fmla="*/ 318822 h 411955"/>
              <a:gd name="connsiteX33" fmla="*/ 474133 w 647909"/>
              <a:gd name="connsiteY33" fmla="*/ 344222 h 411955"/>
              <a:gd name="connsiteX34" fmla="*/ 575733 w 647909"/>
              <a:gd name="connsiteY34" fmla="*/ 344222 h 411955"/>
              <a:gd name="connsiteX35" fmla="*/ 588433 w 647909"/>
              <a:gd name="connsiteY35" fmla="*/ 352688 h 411955"/>
              <a:gd name="connsiteX36" fmla="*/ 601133 w 647909"/>
              <a:gd name="connsiteY36" fmla="*/ 356922 h 411955"/>
              <a:gd name="connsiteX37" fmla="*/ 609600 w 647909"/>
              <a:gd name="connsiteY37" fmla="*/ 369622 h 411955"/>
              <a:gd name="connsiteX38" fmla="*/ 613833 w 647909"/>
              <a:gd name="connsiteY38" fmla="*/ 382322 h 411955"/>
              <a:gd name="connsiteX39" fmla="*/ 584200 w 647909"/>
              <a:gd name="connsiteY39" fmla="*/ 369622 h 411955"/>
              <a:gd name="connsiteX40" fmla="*/ 575733 w 647909"/>
              <a:gd name="connsiteY40" fmla="*/ 348455 h 411955"/>
              <a:gd name="connsiteX41" fmla="*/ 563033 w 647909"/>
              <a:gd name="connsiteY41" fmla="*/ 323055 h 411955"/>
              <a:gd name="connsiteX42" fmla="*/ 550333 w 647909"/>
              <a:gd name="connsiteY42" fmla="*/ 361155 h 411955"/>
              <a:gd name="connsiteX43" fmla="*/ 529167 w 647909"/>
              <a:gd name="connsiteY43" fmla="*/ 365388 h 411955"/>
              <a:gd name="connsiteX44" fmla="*/ 516467 w 647909"/>
              <a:gd name="connsiteY44" fmla="*/ 369622 h 411955"/>
              <a:gd name="connsiteX45" fmla="*/ 499533 w 647909"/>
              <a:gd name="connsiteY45" fmla="*/ 373855 h 411955"/>
              <a:gd name="connsiteX46" fmla="*/ 448733 w 647909"/>
              <a:gd name="connsiteY46" fmla="*/ 369622 h 411955"/>
              <a:gd name="connsiteX47" fmla="*/ 436033 w 647909"/>
              <a:gd name="connsiteY47" fmla="*/ 365388 h 411955"/>
              <a:gd name="connsiteX48" fmla="*/ 414867 w 647909"/>
              <a:gd name="connsiteY48" fmla="*/ 361155 h 411955"/>
              <a:gd name="connsiteX49" fmla="*/ 338667 w 647909"/>
              <a:gd name="connsiteY49" fmla="*/ 356922 h 411955"/>
              <a:gd name="connsiteX50" fmla="*/ 321733 w 647909"/>
              <a:gd name="connsiteY50" fmla="*/ 352688 h 411955"/>
              <a:gd name="connsiteX51" fmla="*/ 304800 w 647909"/>
              <a:gd name="connsiteY51" fmla="*/ 344222 h 411955"/>
              <a:gd name="connsiteX52" fmla="*/ 292100 w 647909"/>
              <a:gd name="connsiteY52" fmla="*/ 339988 h 411955"/>
              <a:gd name="connsiteX53" fmla="*/ 275167 w 647909"/>
              <a:gd name="connsiteY53" fmla="*/ 331522 h 411955"/>
              <a:gd name="connsiteX54" fmla="*/ 237067 w 647909"/>
              <a:gd name="connsiteY54" fmla="*/ 323055 h 411955"/>
              <a:gd name="connsiteX55" fmla="*/ 198967 w 647909"/>
              <a:gd name="connsiteY55" fmla="*/ 310355 h 411955"/>
              <a:gd name="connsiteX56" fmla="*/ 186267 w 647909"/>
              <a:gd name="connsiteY56" fmla="*/ 306122 h 411955"/>
              <a:gd name="connsiteX57" fmla="*/ 139700 w 647909"/>
              <a:gd name="connsiteY57" fmla="*/ 284955 h 411955"/>
              <a:gd name="connsiteX58" fmla="*/ 122767 w 647909"/>
              <a:gd name="connsiteY58" fmla="*/ 280722 h 411955"/>
              <a:gd name="connsiteX59" fmla="*/ 93133 w 647909"/>
              <a:gd name="connsiteY59" fmla="*/ 263788 h 411955"/>
              <a:gd name="connsiteX60" fmla="*/ 50800 w 647909"/>
              <a:gd name="connsiteY60" fmla="*/ 242622 h 411955"/>
              <a:gd name="connsiteX61" fmla="*/ 38100 w 647909"/>
              <a:gd name="connsiteY61" fmla="*/ 234155 h 411955"/>
              <a:gd name="connsiteX62" fmla="*/ 25400 w 647909"/>
              <a:gd name="connsiteY62" fmla="*/ 208755 h 411955"/>
              <a:gd name="connsiteX63" fmla="*/ 127000 w 647909"/>
              <a:gd name="connsiteY63" fmla="*/ 200288 h 411955"/>
              <a:gd name="connsiteX64" fmla="*/ 152400 w 647909"/>
              <a:gd name="connsiteY64" fmla="*/ 191822 h 411955"/>
              <a:gd name="connsiteX65" fmla="*/ 165100 w 647909"/>
              <a:gd name="connsiteY65" fmla="*/ 187588 h 411955"/>
              <a:gd name="connsiteX66" fmla="*/ 173567 w 647909"/>
              <a:gd name="connsiteY66" fmla="*/ 166422 h 411955"/>
              <a:gd name="connsiteX67" fmla="*/ 165100 w 647909"/>
              <a:gd name="connsiteY67" fmla="*/ 145255 h 411955"/>
              <a:gd name="connsiteX68" fmla="*/ 160867 w 647909"/>
              <a:gd name="connsiteY68" fmla="*/ 111388 h 411955"/>
              <a:gd name="connsiteX69" fmla="*/ 156633 w 647909"/>
              <a:gd name="connsiteY69" fmla="*/ 90222 h 411955"/>
              <a:gd name="connsiteX70" fmla="*/ 152400 w 647909"/>
              <a:gd name="connsiteY70" fmla="*/ 47888 h 411955"/>
              <a:gd name="connsiteX71" fmla="*/ 139700 w 647909"/>
              <a:gd name="connsiteY71" fmla="*/ 43655 h 411955"/>
              <a:gd name="connsiteX72" fmla="*/ 93133 w 647909"/>
              <a:gd name="connsiteY72" fmla="*/ 56355 h 411955"/>
              <a:gd name="connsiteX73" fmla="*/ 88900 w 647909"/>
              <a:gd name="connsiteY73" fmla="*/ 18255 h 411955"/>
              <a:gd name="connsiteX74" fmla="*/ 97367 w 647909"/>
              <a:gd name="connsiteY74" fmla="*/ 1322 h 411955"/>
              <a:gd name="connsiteX75" fmla="*/ 80433 w 647909"/>
              <a:gd name="connsiteY75" fmla="*/ 60588 h 411955"/>
              <a:gd name="connsiteX76" fmla="*/ 12700 w 647909"/>
              <a:gd name="connsiteY76" fmla="*/ 145255 h 411955"/>
              <a:gd name="connsiteX77" fmla="*/ 0 w 647909"/>
              <a:gd name="connsiteY77" fmla="*/ 153722 h 411955"/>
              <a:gd name="connsiteX78" fmla="*/ 50800 w 647909"/>
              <a:gd name="connsiteY78" fmla="*/ 166422 h 411955"/>
              <a:gd name="connsiteX79" fmla="*/ 63500 w 647909"/>
              <a:gd name="connsiteY79" fmla="*/ 183355 h 411955"/>
              <a:gd name="connsiteX80" fmla="*/ 84667 w 647909"/>
              <a:gd name="connsiteY80" fmla="*/ 229922 h 411955"/>
              <a:gd name="connsiteX81" fmla="*/ 122767 w 647909"/>
              <a:gd name="connsiteY81" fmla="*/ 212988 h 411955"/>
              <a:gd name="connsiteX82" fmla="*/ 207433 w 647909"/>
              <a:gd name="connsiteY82" fmla="*/ 183355 h 411955"/>
              <a:gd name="connsiteX83" fmla="*/ 254000 w 647909"/>
              <a:gd name="connsiteY83" fmla="*/ 162188 h 411955"/>
              <a:gd name="connsiteX84" fmla="*/ 262467 w 647909"/>
              <a:gd name="connsiteY84" fmla="*/ 204522 h 411955"/>
              <a:gd name="connsiteX85" fmla="*/ 237067 w 647909"/>
              <a:gd name="connsiteY85" fmla="*/ 229922 h 411955"/>
              <a:gd name="connsiteX86" fmla="*/ 228600 w 647909"/>
              <a:gd name="connsiteY86" fmla="*/ 191822 h 411955"/>
              <a:gd name="connsiteX87" fmla="*/ 203200 w 647909"/>
              <a:gd name="connsiteY87" fmla="*/ 111388 h 411955"/>
              <a:gd name="connsiteX88" fmla="*/ 190500 w 647909"/>
              <a:gd name="connsiteY88" fmla="*/ 69055 h 411955"/>
              <a:gd name="connsiteX89" fmla="*/ 177800 w 647909"/>
              <a:gd name="connsiteY89" fmla="*/ 60588 h 411955"/>
              <a:gd name="connsiteX90" fmla="*/ 160867 w 647909"/>
              <a:gd name="connsiteY90" fmla="*/ 149488 h 411955"/>
              <a:gd name="connsiteX91" fmla="*/ 203200 w 647909"/>
              <a:gd name="connsiteY91" fmla="*/ 217222 h 411955"/>
              <a:gd name="connsiteX92" fmla="*/ 228600 w 647909"/>
              <a:gd name="connsiteY92" fmla="*/ 251088 h 411955"/>
              <a:gd name="connsiteX93" fmla="*/ 266700 w 647909"/>
              <a:gd name="connsiteY93" fmla="*/ 268022 h 411955"/>
              <a:gd name="connsiteX94" fmla="*/ 486833 w 647909"/>
              <a:gd name="connsiteY94" fmla="*/ 276488 h 411955"/>
              <a:gd name="connsiteX95" fmla="*/ 499533 w 647909"/>
              <a:gd name="connsiteY95" fmla="*/ 284955 h 411955"/>
              <a:gd name="connsiteX96" fmla="*/ 516467 w 647909"/>
              <a:gd name="connsiteY96" fmla="*/ 301888 h 411955"/>
              <a:gd name="connsiteX97" fmla="*/ 554567 w 647909"/>
              <a:gd name="connsiteY97" fmla="*/ 314588 h 411955"/>
              <a:gd name="connsiteX98" fmla="*/ 567267 w 647909"/>
              <a:gd name="connsiteY98" fmla="*/ 318822 h 411955"/>
              <a:gd name="connsiteX99" fmla="*/ 571500 w 647909"/>
              <a:gd name="connsiteY99" fmla="*/ 335755 h 411955"/>
              <a:gd name="connsiteX100" fmla="*/ 588433 w 647909"/>
              <a:gd name="connsiteY100" fmla="*/ 344222 h 411955"/>
              <a:gd name="connsiteX101" fmla="*/ 630767 w 647909"/>
              <a:gd name="connsiteY101" fmla="*/ 352688 h 411955"/>
              <a:gd name="connsiteX102" fmla="*/ 643467 w 647909"/>
              <a:gd name="connsiteY102" fmla="*/ 356922 h 411955"/>
              <a:gd name="connsiteX103" fmla="*/ 635000 w 647909"/>
              <a:gd name="connsiteY103" fmla="*/ 390788 h 411955"/>
              <a:gd name="connsiteX104" fmla="*/ 609600 w 647909"/>
              <a:gd name="connsiteY104" fmla="*/ 403488 h 411955"/>
              <a:gd name="connsiteX105" fmla="*/ 592667 w 647909"/>
              <a:gd name="connsiteY105" fmla="*/ 411955 h 411955"/>
              <a:gd name="connsiteX106" fmla="*/ 584200 w 647909"/>
              <a:gd name="connsiteY106" fmla="*/ 399255 h 411955"/>
              <a:gd name="connsiteX107" fmla="*/ 550333 w 647909"/>
              <a:gd name="connsiteY107" fmla="*/ 386555 h 411955"/>
              <a:gd name="connsiteX108" fmla="*/ 516467 w 647909"/>
              <a:gd name="connsiteY108" fmla="*/ 365388 h 411955"/>
              <a:gd name="connsiteX109" fmla="*/ 495300 w 647909"/>
              <a:gd name="connsiteY109" fmla="*/ 361155 h 411955"/>
              <a:gd name="connsiteX110" fmla="*/ 376767 w 647909"/>
              <a:gd name="connsiteY110" fmla="*/ 352688 h 411955"/>
              <a:gd name="connsiteX111" fmla="*/ 368300 w 647909"/>
              <a:gd name="connsiteY111" fmla="*/ 339988 h 411955"/>
              <a:gd name="connsiteX112" fmla="*/ 410633 w 647909"/>
              <a:gd name="connsiteY112" fmla="*/ 335755 h 411955"/>
              <a:gd name="connsiteX113" fmla="*/ 440267 w 647909"/>
              <a:gd name="connsiteY113" fmla="*/ 339988 h 411955"/>
              <a:gd name="connsiteX114" fmla="*/ 364067 w 647909"/>
              <a:gd name="connsiteY114" fmla="*/ 335755 h 411955"/>
              <a:gd name="connsiteX115" fmla="*/ 355600 w 647909"/>
              <a:gd name="connsiteY115" fmla="*/ 323055 h 411955"/>
              <a:gd name="connsiteX116" fmla="*/ 402167 w 647909"/>
              <a:gd name="connsiteY116" fmla="*/ 297655 h 411955"/>
              <a:gd name="connsiteX117" fmla="*/ 452967 w 647909"/>
              <a:gd name="connsiteY117" fmla="*/ 310355 h 411955"/>
              <a:gd name="connsiteX118" fmla="*/ 461433 w 647909"/>
              <a:gd name="connsiteY118" fmla="*/ 323055 h 411955"/>
              <a:gd name="connsiteX119" fmla="*/ 444500 w 647909"/>
              <a:gd name="connsiteY119" fmla="*/ 327288 h 411955"/>
              <a:gd name="connsiteX120" fmla="*/ 342900 w 647909"/>
              <a:gd name="connsiteY120" fmla="*/ 310355 h 411955"/>
              <a:gd name="connsiteX121" fmla="*/ 325967 w 647909"/>
              <a:gd name="connsiteY121" fmla="*/ 297655 h 411955"/>
              <a:gd name="connsiteX122" fmla="*/ 304800 w 647909"/>
              <a:gd name="connsiteY122" fmla="*/ 280722 h 41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647909" h="411955">
                <a:moveTo>
                  <a:pt x="84667" y="73288"/>
                </a:moveTo>
                <a:cubicBezTo>
                  <a:pt x="87800" y="74734"/>
                  <a:pt x="157200" y="104837"/>
                  <a:pt x="169333" y="115622"/>
                </a:cubicBezTo>
                <a:cubicBezTo>
                  <a:pt x="177264" y="122671"/>
                  <a:pt x="177595" y="136379"/>
                  <a:pt x="182033" y="145255"/>
                </a:cubicBezTo>
                <a:cubicBezTo>
                  <a:pt x="187926" y="157042"/>
                  <a:pt x="193838" y="161293"/>
                  <a:pt x="203200" y="170655"/>
                </a:cubicBezTo>
                <a:cubicBezTo>
                  <a:pt x="207868" y="189327"/>
                  <a:pt x="212254" y="206243"/>
                  <a:pt x="215900" y="225688"/>
                </a:cubicBezTo>
                <a:cubicBezTo>
                  <a:pt x="216118" y="226852"/>
                  <a:pt x="222990" y="277280"/>
                  <a:pt x="224367" y="280722"/>
                </a:cubicBezTo>
                <a:cubicBezTo>
                  <a:pt x="226987" y="287273"/>
                  <a:pt x="232966" y="291914"/>
                  <a:pt x="237067" y="297655"/>
                </a:cubicBezTo>
                <a:cubicBezTo>
                  <a:pt x="246475" y="310826"/>
                  <a:pt x="245699" y="317207"/>
                  <a:pt x="266700" y="318822"/>
                </a:cubicBezTo>
                <a:cubicBezTo>
                  <a:pt x="314557" y="322503"/>
                  <a:pt x="362655" y="321644"/>
                  <a:pt x="410633" y="323055"/>
                </a:cubicBezTo>
                <a:cubicBezTo>
                  <a:pt x="417689" y="324466"/>
                  <a:pt x="425364" y="324070"/>
                  <a:pt x="431800" y="327288"/>
                </a:cubicBezTo>
                <a:cubicBezTo>
                  <a:pt x="455824" y="339300"/>
                  <a:pt x="432732" y="340959"/>
                  <a:pt x="457200" y="344222"/>
                </a:cubicBezTo>
                <a:cubicBezTo>
                  <a:pt x="474043" y="346468"/>
                  <a:pt x="491067" y="347044"/>
                  <a:pt x="508000" y="348455"/>
                </a:cubicBezTo>
                <a:cubicBezTo>
                  <a:pt x="546426" y="361263"/>
                  <a:pt x="553321" y="365241"/>
                  <a:pt x="618067" y="348455"/>
                </a:cubicBezTo>
                <a:cubicBezTo>
                  <a:pt x="627917" y="345901"/>
                  <a:pt x="635000" y="323055"/>
                  <a:pt x="635000" y="323055"/>
                </a:cubicBezTo>
                <a:cubicBezTo>
                  <a:pt x="606778" y="320233"/>
                  <a:pt x="578100" y="320373"/>
                  <a:pt x="550333" y="314588"/>
                </a:cubicBezTo>
                <a:cubicBezTo>
                  <a:pt x="528247" y="309987"/>
                  <a:pt x="538094" y="299717"/>
                  <a:pt x="524933" y="289188"/>
                </a:cubicBezTo>
                <a:cubicBezTo>
                  <a:pt x="521448" y="286400"/>
                  <a:pt x="516688" y="285217"/>
                  <a:pt x="512233" y="284955"/>
                </a:cubicBezTo>
                <a:cubicBezTo>
                  <a:pt x="468541" y="282385"/>
                  <a:pt x="424744" y="282133"/>
                  <a:pt x="381000" y="280722"/>
                </a:cubicBezTo>
                <a:cubicBezTo>
                  <a:pt x="375356" y="277900"/>
                  <a:pt x="368915" y="276295"/>
                  <a:pt x="364067" y="272255"/>
                </a:cubicBezTo>
                <a:cubicBezTo>
                  <a:pt x="360158" y="268998"/>
                  <a:pt x="358557" y="263695"/>
                  <a:pt x="355600" y="259555"/>
                </a:cubicBezTo>
                <a:cubicBezTo>
                  <a:pt x="347029" y="247556"/>
                  <a:pt x="342131" y="236849"/>
                  <a:pt x="325967" y="234155"/>
                </a:cubicBezTo>
                <a:cubicBezTo>
                  <a:pt x="297990" y="229492"/>
                  <a:pt x="269522" y="228510"/>
                  <a:pt x="241300" y="225688"/>
                </a:cubicBezTo>
                <a:cubicBezTo>
                  <a:pt x="238478" y="221455"/>
                  <a:pt x="236431" y="216586"/>
                  <a:pt x="232833" y="212988"/>
                </a:cubicBezTo>
                <a:cubicBezTo>
                  <a:pt x="216420" y="196576"/>
                  <a:pt x="211417" y="206701"/>
                  <a:pt x="186267" y="212988"/>
                </a:cubicBezTo>
                <a:cubicBezTo>
                  <a:pt x="194157" y="220878"/>
                  <a:pt x="204614" y="233551"/>
                  <a:pt x="215900" y="238388"/>
                </a:cubicBezTo>
                <a:cubicBezTo>
                  <a:pt x="221248" y="240680"/>
                  <a:pt x="227189" y="241211"/>
                  <a:pt x="232833" y="242622"/>
                </a:cubicBezTo>
                <a:cubicBezTo>
                  <a:pt x="237066" y="245444"/>
                  <a:pt x="240982" y="248813"/>
                  <a:pt x="245533" y="251088"/>
                </a:cubicBezTo>
                <a:cubicBezTo>
                  <a:pt x="249524" y="253084"/>
                  <a:pt x="254055" y="253755"/>
                  <a:pt x="258233" y="255322"/>
                </a:cubicBezTo>
                <a:cubicBezTo>
                  <a:pt x="265348" y="257990"/>
                  <a:pt x="272191" y="261385"/>
                  <a:pt x="279400" y="263788"/>
                </a:cubicBezTo>
                <a:cubicBezTo>
                  <a:pt x="289146" y="267037"/>
                  <a:pt x="298854" y="270867"/>
                  <a:pt x="309033" y="272255"/>
                </a:cubicBezTo>
                <a:cubicBezTo>
                  <a:pt x="330052" y="275121"/>
                  <a:pt x="351366" y="275077"/>
                  <a:pt x="372533" y="276488"/>
                </a:cubicBezTo>
                <a:cubicBezTo>
                  <a:pt x="389747" y="287965"/>
                  <a:pt x="389065" y="286310"/>
                  <a:pt x="406400" y="306122"/>
                </a:cubicBezTo>
                <a:cubicBezTo>
                  <a:pt x="409750" y="309951"/>
                  <a:pt x="410894" y="315644"/>
                  <a:pt x="414867" y="318822"/>
                </a:cubicBezTo>
                <a:cubicBezTo>
                  <a:pt x="444642" y="342642"/>
                  <a:pt x="442933" y="339021"/>
                  <a:pt x="474133" y="344222"/>
                </a:cubicBezTo>
                <a:cubicBezTo>
                  <a:pt x="513981" y="340901"/>
                  <a:pt x="535885" y="336252"/>
                  <a:pt x="575733" y="344222"/>
                </a:cubicBezTo>
                <a:cubicBezTo>
                  <a:pt x="580722" y="345220"/>
                  <a:pt x="583882" y="350413"/>
                  <a:pt x="588433" y="352688"/>
                </a:cubicBezTo>
                <a:cubicBezTo>
                  <a:pt x="592424" y="354684"/>
                  <a:pt x="596900" y="355511"/>
                  <a:pt x="601133" y="356922"/>
                </a:cubicBezTo>
                <a:cubicBezTo>
                  <a:pt x="603955" y="361155"/>
                  <a:pt x="607325" y="365071"/>
                  <a:pt x="609600" y="369622"/>
                </a:cubicBezTo>
                <a:cubicBezTo>
                  <a:pt x="611596" y="373613"/>
                  <a:pt x="618295" y="382322"/>
                  <a:pt x="613833" y="382322"/>
                </a:cubicBezTo>
                <a:cubicBezTo>
                  <a:pt x="603086" y="382322"/>
                  <a:pt x="594078" y="373855"/>
                  <a:pt x="584200" y="369622"/>
                </a:cubicBezTo>
                <a:cubicBezTo>
                  <a:pt x="581378" y="362566"/>
                  <a:pt x="579131" y="355252"/>
                  <a:pt x="575733" y="348455"/>
                </a:cubicBezTo>
                <a:cubicBezTo>
                  <a:pt x="559319" y="315626"/>
                  <a:pt x="573676" y="354980"/>
                  <a:pt x="563033" y="323055"/>
                </a:cubicBezTo>
                <a:cubicBezTo>
                  <a:pt x="558800" y="335755"/>
                  <a:pt x="563460" y="358530"/>
                  <a:pt x="550333" y="361155"/>
                </a:cubicBezTo>
                <a:cubicBezTo>
                  <a:pt x="543278" y="362566"/>
                  <a:pt x="536147" y="363643"/>
                  <a:pt x="529167" y="365388"/>
                </a:cubicBezTo>
                <a:cubicBezTo>
                  <a:pt x="524838" y="366470"/>
                  <a:pt x="520758" y="368396"/>
                  <a:pt x="516467" y="369622"/>
                </a:cubicBezTo>
                <a:cubicBezTo>
                  <a:pt x="510873" y="371220"/>
                  <a:pt x="505178" y="372444"/>
                  <a:pt x="499533" y="373855"/>
                </a:cubicBezTo>
                <a:cubicBezTo>
                  <a:pt x="482600" y="372444"/>
                  <a:pt x="465576" y="371868"/>
                  <a:pt x="448733" y="369622"/>
                </a:cubicBezTo>
                <a:cubicBezTo>
                  <a:pt x="444310" y="369032"/>
                  <a:pt x="440362" y="366470"/>
                  <a:pt x="436033" y="365388"/>
                </a:cubicBezTo>
                <a:cubicBezTo>
                  <a:pt x="429053" y="363643"/>
                  <a:pt x="422035" y="361778"/>
                  <a:pt x="414867" y="361155"/>
                </a:cubicBezTo>
                <a:cubicBezTo>
                  <a:pt x="389523" y="358951"/>
                  <a:pt x="364067" y="358333"/>
                  <a:pt x="338667" y="356922"/>
                </a:cubicBezTo>
                <a:cubicBezTo>
                  <a:pt x="333022" y="355511"/>
                  <a:pt x="327181" y="354731"/>
                  <a:pt x="321733" y="352688"/>
                </a:cubicBezTo>
                <a:cubicBezTo>
                  <a:pt x="315824" y="350472"/>
                  <a:pt x="310600" y="346708"/>
                  <a:pt x="304800" y="344222"/>
                </a:cubicBezTo>
                <a:cubicBezTo>
                  <a:pt x="300698" y="342464"/>
                  <a:pt x="296202" y="341746"/>
                  <a:pt x="292100" y="339988"/>
                </a:cubicBezTo>
                <a:cubicBezTo>
                  <a:pt x="286300" y="337502"/>
                  <a:pt x="280967" y="334008"/>
                  <a:pt x="275167" y="331522"/>
                </a:cubicBezTo>
                <a:cubicBezTo>
                  <a:pt x="261899" y="325836"/>
                  <a:pt x="252298" y="325593"/>
                  <a:pt x="237067" y="323055"/>
                </a:cubicBezTo>
                <a:lnTo>
                  <a:pt x="198967" y="310355"/>
                </a:lnTo>
                <a:lnTo>
                  <a:pt x="186267" y="306122"/>
                </a:lnTo>
                <a:cubicBezTo>
                  <a:pt x="165339" y="285194"/>
                  <a:pt x="179375" y="294874"/>
                  <a:pt x="139700" y="284955"/>
                </a:cubicBezTo>
                <a:lnTo>
                  <a:pt x="122767" y="280722"/>
                </a:lnTo>
                <a:cubicBezTo>
                  <a:pt x="78851" y="251443"/>
                  <a:pt x="146825" y="296002"/>
                  <a:pt x="93133" y="263788"/>
                </a:cubicBezTo>
                <a:cubicBezTo>
                  <a:pt x="57132" y="242188"/>
                  <a:pt x="80898" y="250146"/>
                  <a:pt x="50800" y="242622"/>
                </a:cubicBezTo>
                <a:cubicBezTo>
                  <a:pt x="46567" y="239800"/>
                  <a:pt x="41698" y="237753"/>
                  <a:pt x="38100" y="234155"/>
                </a:cubicBezTo>
                <a:cubicBezTo>
                  <a:pt x="29893" y="225948"/>
                  <a:pt x="28843" y="219085"/>
                  <a:pt x="25400" y="208755"/>
                </a:cubicBezTo>
                <a:cubicBezTo>
                  <a:pt x="70257" y="193804"/>
                  <a:pt x="6969" y="213625"/>
                  <a:pt x="127000" y="200288"/>
                </a:cubicBezTo>
                <a:cubicBezTo>
                  <a:pt x="135870" y="199302"/>
                  <a:pt x="143933" y="194644"/>
                  <a:pt x="152400" y="191822"/>
                </a:cubicBezTo>
                <a:lnTo>
                  <a:pt x="165100" y="187588"/>
                </a:lnTo>
                <a:cubicBezTo>
                  <a:pt x="167922" y="180533"/>
                  <a:pt x="173567" y="174021"/>
                  <a:pt x="173567" y="166422"/>
                </a:cubicBezTo>
                <a:cubicBezTo>
                  <a:pt x="173567" y="158823"/>
                  <a:pt x="166809" y="152660"/>
                  <a:pt x="165100" y="145255"/>
                </a:cubicBezTo>
                <a:cubicBezTo>
                  <a:pt x="162542" y="134170"/>
                  <a:pt x="162597" y="122633"/>
                  <a:pt x="160867" y="111388"/>
                </a:cubicBezTo>
                <a:cubicBezTo>
                  <a:pt x="159773" y="104277"/>
                  <a:pt x="158044" y="97277"/>
                  <a:pt x="156633" y="90222"/>
                </a:cubicBezTo>
                <a:cubicBezTo>
                  <a:pt x="155222" y="76111"/>
                  <a:pt x="157246" y="61216"/>
                  <a:pt x="152400" y="47888"/>
                </a:cubicBezTo>
                <a:cubicBezTo>
                  <a:pt x="150875" y="43694"/>
                  <a:pt x="144144" y="43251"/>
                  <a:pt x="139700" y="43655"/>
                </a:cubicBezTo>
                <a:cubicBezTo>
                  <a:pt x="126573" y="44849"/>
                  <a:pt x="107259" y="51647"/>
                  <a:pt x="93133" y="56355"/>
                </a:cubicBezTo>
                <a:cubicBezTo>
                  <a:pt x="84555" y="34907"/>
                  <a:pt x="81256" y="38639"/>
                  <a:pt x="88900" y="18255"/>
                </a:cubicBezTo>
                <a:cubicBezTo>
                  <a:pt x="91116" y="12346"/>
                  <a:pt x="98605" y="-4866"/>
                  <a:pt x="97367" y="1322"/>
                </a:cubicBezTo>
                <a:cubicBezTo>
                  <a:pt x="93337" y="21469"/>
                  <a:pt x="88335" y="41623"/>
                  <a:pt x="80433" y="60588"/>
                </a:cubicBezTo>
                <a:cubicBezTo>
                  <a:pt x="68413" y="89435"/>
                  <a:pt x="37993" y="128392"/>
                  <a:pt x="12700" y="145255"/>
                </a:cubicBezTo>
                <a:lnTo>
                  <a:pt x="0" y="153722"/>
                </a:lnTo>
                <a:cubicBezTo>
                  <a:pt x="14123" y="155739"/>
                  <a:pt x="37911" y="156755"/>
                  <a:pt x="50800" y="166422"/>
                </a:cubicBezTo>
                <a:cubicBezTo>
                  <a:pt x="56444" y="170655"/>
                  <a:pt x="59870" y="177305"/>
                  <a:pt x="63500" y="183355"/>
                </a:cubicBezTo>
                <a:cubicBezTo>
                  <a:pt x="73158" y="199452"/>
                  <a:pt x="77854" y="212891"/>
                  <a:pt x="84667" y="229922"/>
                </a:cubicBezTo>
                <a:cubicBezTo>
                  <a:pt x="97367" y="224277"/>
                  <a:pt x="109772" y="217917"/>
                  <a:pt x="122767" y="212988"/>
                </a:cubicBezTo>
                <a:cubicBezTo>
                  <a:pt x="150724" y="202383"/>
                  <a:pt x="181472" y="198189"/>
                  <a:pt x="207433" y="183355"/>
                </a:cubicBezTo>
                <a:cubicBezTo>
                  <a:pt x="242119" y="163536"/>
                  <a:pt x="226030" y="169182"/>
                  <a:pt x="254000" y="162188"/>
                </a:cubicBezTo>
                <a:cubicBezTo>
                  <a:pt x="278180" y="168234"/>
                  <a:pt x="284213" y="163747"/>
                  <a:pt x="262467" y="204522"/>
                </a:cubicBezTo>
                <a:cubicBezTo>
                  <a:pt x="256832" y="215087"/>
                  <a:pt x="237067" y="229922"/>
                  <a:pt x="237067" y="229922"/>
                </a:cubicBezTo>
                <a:cubicBezTo>
                  <a:pt x="234245" y="217222"/>
                  <a:pt x="231911" y="204403"/>
                  <a:pt x="228600" y="191822"/>
                </a:cubicBezTo>
                <a:cubicBezTo>
                  <a:pt x="221704" y="165618"/>
                  <a:pt x="211789" y="137156"/>
                  <a:pt x="203200" y="111388"/>
                </a:cubicBezTo>
                <a:cubicBezTo>
                  <a:pt x="200719" y="96499"/>
                  <a:pt x="200755" y="81361"/>
                  <a:pt x="190500" y="69055"/>
                </a:cubicBezTo>
                <a:cubicBezTo>
                  <a:pt x="187243" y="65146"/>
                  <a:pt x="182033" y="63410"/>
                  <a:pt x="177800" y="60588"/>
                </a:cubicBezTo>
                <a:cubicBezTo>
                  <a:pt x="165294" y="93937"/>
                  <a:pt x="155870" y="109513"/>
                  <a:pt x="160867" y="149488"/>
                </a:cubicBezTo>
                <a:cubicBezTo>
                  <a:pt x="166731" y="196396"/>
                  <a:pt x="175011" y="192165"/>
                  <a:pt x="203200" y="217222"/>
                </a:cubicBezTo>
                <a:cubicBezTo>
                  <a:pt x="234979" y="245470"/>
                  <a:pt x="194595" y="211416"/>
                  <a:pt x="228600" y="251088"/>
                </a:cubicBezTo>
                <a:cubicBezTo>
                  <a:pt x="235409" y="259031"/>
                  <a:pt x="259833" y="267548"/>
                  <a:pt x="266700" y="268022"/>
                </a:cubicBezTo>
                <a:cubicBezTo>
                  <a:pt x="339958" y="273074"/>
                  <a:pt x="413455" y="273666"/>
                  <a:pt x="486833" y="276488"/>
                </a:cubicBezTo>
                <a:cubicBezTo>
                  <a:pt x="491066" y="279310"/>
                  <a:pt x="495670" y="281644"/>
                  <a:pt x="499533" y="284955"/>
                </a:cubicBezTo>
                <a:cubicBezTo>
                  <a:pt x="505594" y="290150"/>
                  <a:pt x="510081" y="297099"/>
                  <a:pt x="516467" y="301888"/>
                </a:cubicBezTo>
                <a:cubicBezTo>
                  <a:pt x="530553" y="312453"/>
                  <a:pt x="537796" y="310395"/>
                  <a:pt x="554567" y="314588"/>
                </a:cubicBezTo>
                <a:cubicBezTo>
                  <a:pt x="558896" y="315670"/>
                  <a:pt x="563034" y="317411"/>
                  <a:pt x="567267" y="318822"/>
                </a:cubicBezTo>
                <a:cubicBezTo>
                  <a:pt x="568678" y="324466"/>
                  <a:pt x="567775" y="331285"/>
                  <a:pt x="571500" y="335755"/>
                </a:cubicBezTo>
                <a:cubicBezTo>
                  <a:pt x="575540" y="340603"/>
                  <a:pt x="582633" y="341736"/>
                  <a:pt x="588433" y="344222"/>
                </a:cubicBezTo>
                <a:cubicBezTo>
                  <a:pt x="603209" y="350554"/>
                  <a:pt x="613242" y="350185"/>
                  <a:pt x="630767" y="352688"/>
                </a:cubicBezTo>
                <a:cubicBezTo>
                  <a:pt x="635000" y="354099"/>
                  <a:pt x="640312" y="353767"/>
                  <a:pt x="643467" y="356922"/>
                </a:cubicBezTo>
                <a:cubicBezTo>
                  <a:pt x="654735" y="368190"/>
                  <a:pt x="641822" y="382829"/>
                  <a:pt x="635000" y="390788"/>
                </a:cubicBezTo>
                <a:cubicBezTo>
                  <a:pt x="627125" y="399975"/>
                  <a:pt x="619638" y="399186"/>
                  <a:pt x="609600" y="403488"/>
                </a:cubicBezTo>
                <a:cubicBezTo>
                  <a:pt x="603800" y="405974"/>
                  <a:pt x="598311" y="409133"/>
                  <a:pt x="592667" y="411955"/>
                </a:cubicBezTo>
                <a:cubicBezTo>
                  <a:pt x="589845" y="407722"/>
                  <a:pt x="588109" y="402512"/>
                  <a:pt x="584200" y="399255"/>
                </a:cubicBezTo>
                <a:cubicBezTo>
                  <a:pt x="574711" y="391348"/>
                  <a:pt x="561728" y="389403"/>
                  <a:pt x="550333" y="386555"/>
                </a:cubicBezTo>
                <a:cubicBezTo>
                  <a:pt x="543043" y="364683"/>
                  <a:pt x="549950" y="373759"/>
                  <a:pt x="516467" y="365388"/>
                </a:cubicBezTo>
                <a:cubicBezTo>
                  <a:pt x="509486" y="363643"/>
                  <a:pt x="502397" y="362338"/>
                  <a:pt x="495300" y="361155"/>
                </a:cubicBezTo>
                <a:cubicBezTo>
                  <a:pt x="448099" y="353289"/>
                  <a:pt x="440547" y="355726"/>
                  <a:pt x="376767" y="352688"/>
                </a:cubicBezTo>
                <a:cubicBezTo>
                  <a:pt x="373945" y="348455"/>
                  <a:pt x="363749" y="342263"/>
                  <a:pt x="368300" y="339988"/>
                </a:cubicBezTo>
                <a:cubicBezTo>
                  <a:pt x="380984" y="333646"/>
                  <a:pt x="396452" y="335755"/>
                  <a:pt x="410633" y="335755"/>
                </a:cubicBezTo>
                <a:cubicBezTo>
                  <a:pt x="420611" y="335755"/>
                  <a:pt x="450245" y="339988"/>
                  <a:pt x="440267" y="339988"/>
                </a:cubicBezTo>
                <a:cubicBezTo>
                  <a:pt x="414828" y="339988"/>
                  <a:pt x="389467" y="337166"/>
                  <a:pt x="364067" y="335755"/>
                </a:cubicBezTo>
                <a:cubicBezTo>
                  <a:pt x="361245" y="331522"/>
                  <a:pt x="353814" y="327819"/>
                  <a:pt x="355600" y="323055"/>
                </a:cubicBezTo>
                <a:cubicBezTo>
                  <a:pt x="364679" y="298845"/>
                  <a:pt x="382544" y="300925"/>
                  <a:pt x="402167" y="297655"/>
                </a:cubicBezTo>
                <a:cubicBezTo>
                  <a:pt x="419100" y="301888"/>
                  <a:pt x="436924" y="303479"/>
                  <a:pt x="452967" y="310355"/>
                </a:cubicBezTo>
                <a:cubicBezTo>
                  <a:pt x="457643" y="312359"/>
                  <a:pt x="463708" y="318504"/>
                  <a:pt x="461433" y="323055"/>
                </a:cubicBezTo>
                <a:cubicBezTo>
                  <a:pt x="458831" y="328259"/>
                  <a:pt x="450144" y="325877"/>
                  <a:pt x="444500" y="327288"/>
                </a:cubicBezTo>
                <a:cubicBezTo>
                  <a:pt x="410633" y="321644"/>
                  <a:pt x="376209" y="318682"/>
                  <a:pt x="342900" y="310355"/>
                </a:cubicBezTo>
                <a:cubicBezTo>
                  <a:pt x="336055" y="308644"/>
                  <a:pt x="331708" y="301756"/>
                  <a:pt x="325967" y="297655"/>
                </a:cubicBezTo>
                <a:cubicBezTo>
                  <a:pt x="307275" y="284303"/>
                  <a:pt x="318960" y="294880"/>
                  <a:pt x="304800" y="280722"/>
                </a:cubicBezTo>
              </a:path>
            </a:pathLst>
          </a:cu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7" name="Object 96"/>
          <p:cNvGraphicFramePr>
            <a:graphicFrameLocks noChangeAspect="1"/>
          </p:cNvGraphicFramePr>
          <p:nvPr/>
        </p:nvGraphicFramePr>
        <p:xfrm>
          <a:off x="6446838" y="2068513"/>
          <a:ext cx="7143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Equation" r:id="rId12" imgW="406400" imgH="165100" progId="Equation.DSMT4">
                  <p:embed/>
                </p:oleObj>
              </mc:Choice>
              <mc:Fallback>
                <p:oleObj name="Equation" r:id="rId12" imgW="406400" imgH="165100" progId="Equation.DSMT4">
                  <p:embed/>
                  <p:pic>
                    <p:nvPicPr>
                      <p:cNvPr id="97" name="Object 9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46838" y="2068513"/>
                        <a:ext cx="714375" cy="295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7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85201" y="6427113"/>
            <a:ext cx="444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29.)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56" y="184834"/>
            <a:ext cx="645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pple Chancery"/>
                <a:cs typeface="Apple Chancery"/>
              </a:rPr>
              <a:t>Kinetic 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Apple Chancery"/>
                <a:cs typeface="Apple Chancery"/>
              </a:rPr>
              <a:t>S</a:t>
            </a:r>
            <a:r>
              <a:rPr lang="en-US" sz="3200" dirty="0">
                <a:solidFill>
                  <a:srgbClr val="FF0000"/>
                </a:solidFill>
                <a:latin typeface="Apple Chancery"/>
                <a:cs typeface="Apple Chancery"/>
              </a:rPr>
              <a:t>tatic frictional force</a:t>
            </a:r>
            <a:r>
              <a:rPr lang="en-US" sz="2800" dirty="0">
                <a:solidFill>
                  <a:srgbClr val="FF0000"/>
                </a:solidFill>
                <a:latin typeface="Apple Chancery"/>
                <a:cs typeface="Apple Chancery"/>
              </a:rPr>
              <a:t>: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956" y="945201"/>
            <a:ext cx="87547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pple Chancery"/>
                <a:cs typeface="Apple Chancery"/>
              </a:rPr>
              <a:t>There are </a:t>
            </a:r>
            <a:r>
              <a:rPr lang="en-US" sz="2000" dirty="0">
                <a:latin typeface="Times New Roman"/>
                <a:cs typeface="Times New Roman"/>
              </a:rPr>
              <a:t>a number of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types of frictional force</a:t>
            </a:r>
            <a:r>
              <a:rPr lang="en-US" sz="2000" dirty="0">
                <a:latin typeface="Times New Roman"/>
                <a:cs typeface="Times New Roman"/>
              </a:rPr>
              <a:t>.  Friction always involves two bodies in contact with one another.  Although we will deal with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rolling friction </a:t>
            </a:r>
            <a:r>
              <a:rPr lang="en-US" sz="2000" dirty="0">
                <a:latin typeface="Times New Roman"/>
                <a:cs typeface="Times New Roman"/>
              </a:rPr>
              <a:t>later</a:t>
            </a:r>
            <a:r>
              <a:rPr lang="en-US" sz="2000" i="1" dirty="0"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this chapter will only discuss and use what is called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kinetic friction</a:t>
            </a:r>
            <a:r>
              <a:rPr lang="en-US" sz="2000" i="1" dirty="0">
                <a:latin typeface="Times New Roman"/>
                <a:cs typeface="Times New Roman"/>
              </a:rPr>
              <a:t>,</a:t>
            </a:r>
            <a:r>
              <a:rPr lang="en-US" sz="2000" dirty="0">
                <a:latin typeface="Times New Roman"/>
                <a:cs typeface="Times New Roman"/>
              </a:rPr>
              <a:t> sometimes referred to as </a:t>
            </a:r>
            <a:r>
              <a:rPr lang="en-US" sz="2000" i="1" dirty="0">
                <a:latin typeface="Times New Roman"/>
                <a:cs typeface="Times New Roman"/>
              </a:rPr>
              <a:t>sliding friction </a:t>
            </a:r>
            <a:r>
              <a:rPr lang="en-US" sz="2000" dirty="0">
                <a:latin typeface="Times New Roman"/>
                <a:cs typeface="Times New Roman"/>
              </a:rPr>
              <a:t>(think </a:t>
            </a:r>
            <a:r>
              <a:rPr lang="en-US" sz="2000" i="1" dirty="0">
                <a:latin typeface="Times New Roman"/>
                <a:cs typeface="Times New Roman"/>
              </a:rPr>
              <a:t>pushing a crate across a floor</a:t>
            </a:r>
            <a:r>
              <a:rPr lang="en-US" sz="2000" dirty="0">
                <a:latin typeface="Times New Roman"/>
                <a:cs typeface="Times New Roman"/>
              </a:rPr>
              <a:t>), and 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static friction</a:t>
            </a:r>
            <a:r>
              <a:rPr lang="en-US" sz="2000" i="1" dirty="0"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which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occurs when two bodies are in contact but are not slipping, relative to one another (think </a:t>
            </a:r>
            <a:r>
              <a:rPr lang="en-US" sz="2000" i="1" dirty="0">
                <a:latin typeface="Times New Roman"/>
                <a:cs typeface="Times New Roman"/>
              </a:rPr>
              <a:t>holding traction </a:t>
            </a:r>
            <a:r>
              <a:rPr lang="en-US" sz="2000" dirty="0">
                <a:latin typeface="Times New Roman"/>
                <a:cs typeface="Times New Roman"/>
              </a:rPr>
              <a:t>as you drive through a curve on a freeway).  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first set of example problems do not require the use of friction, so we will be putting off our discussion of frictional forces until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later</a:t>
            </a:r>
            <a:r>
              <a:rPr lang="en-US" sz="2000" dirty="0">
                <a:latin typeface="Times New Roman"/>
                <a:cs typeface="Times New Roman"/>
              </a:rPr>
              <a:t> in the chapter.</a:t>
            </a:r>
            <a:endParaRPr lang="en-US" sz="24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223295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33731</TotalTime>
  <Words>919</Words>
  <Application>Microsoft Macintosh PowerPoint</Application>
  <PresentationFormat>On-screen Show (4:3)</PresentationFormat>
  <Paragraphs>77</Paragraphs>
  <Slides>11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Apple Chancery</vt:lpstr>
      <vt:lpstr>Arial</vt:lpstr>
      <vt:lpstr>Calibri</vt:lpstr>
      <vt:lpstr>Palatino Linotype</vt:lpstr>
      <vt:lpstr>Times New Roman</vt:lpstr>
      <vt:lpstr>Office Theme</vt:lpstr>
      <vt:lpstr>Equation</vt:lpstr>
      <vt:lpstr>General 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“Push-me-pull-you” Force (Ms. Dunham’s summary)</vt:lpstr>
      <vt:lpstr>PowerPoint Presentation</vt:lpstr>
      <vt:lpstr>PowerPoint Presentation</vt:lpstr>
      <vt:lpstr>Types of forces (a summary)</vt:lpstr>
      <vt:lpstr>Drawing FBD’s</vt:lpstr>
    </vt:vector>
  </TitlesOfParts>
  <Company>Polytechnic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Fletcher</dc:creator>
  <cp:lastModifiedBy>Microsoft Office User</cp:lastModifiedBy>
  <cp:revision>710</cp:revision>
  <cp:lastPrinted>2017-11-14T01:56:41Z</cp:lastPrinted>
  <dcterms:created xsi:type="dcterms:W3CDTF">2017-08-16T17:34:12Z</dcterms:created>
  <dcterms:modified xsi:type="dcterms:W3CDTF">2020-08-05T17:16:42Z</dcterms:modified>
</cp:coreProperties>
</file>